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9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6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A74-F38C-4CD2-B6B0-63A3D0D5E79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EA74-F38C-4CD2-B6B0-63A3D0D5E79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2844-E4C8-47CB-BD29-9D0B7641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4521" y="712382"/>
            <a:ext cx="10409274" cy="3700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Specification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 Backus-Naur Form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8968"/>
            <a:ext cx="9144000" cy="165576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EBNF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849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927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EBNF  Notation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38998"/>
              </p:ext>
            </p:extLst>
          </p:nvPr>
        </p:nvGraphicFramePr>
        <p:xfrm>
          <a:off x="838199" y="1558457"/>
          <a:ext cx="10515600" cy="5149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1891"/>
                <a:gridCol w="3138509"/>
                <a:gridCol w="3505200"/>
              </a:tblGrid>
              <a:tr h="8715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Usage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EBNF Notation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>
                          <a:effectLst/>
                        </a:rPr>
                        <a:t>JavaCC Notation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60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Definition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=  (sometimes ::=)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Something similar to a method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44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Concatenation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, or nothing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44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Termination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;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{ … 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44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Alternation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|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|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44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Optional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[ … 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 … )?  or  [ … 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60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Repetition (zero or more)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{ … }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 … )*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60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Repetition (one or more)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 … )+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60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Required sequence group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 … )   - not usually used or needed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 … )  - often needed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6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JavaCC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EBNF Example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r>
              <a:rPr lang="en-US" dirty="0"/>
              <a:t>	Digit = “0” | “1” | “2” | “3” | “4” | “5” | “6” | “7” | “8” | “9”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The rule specifies that either the terminal symbol “0” or a “1” or a “2”, etc. will satisfy the rule and be accepted as correct syntax.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next productions refer to the rule </a:t>
            </a:r>
            <a:r>
              <a:rPr lang="en-US" i="1" dirty="0"/>
              <a:t>Digit</a:t>
            </a:r>
            <a:r>
              <a:rPr lang="en-US" dirty="0"/>
              <a:t> and can be used to specify the syntax of an unsigned number.  The left rule uses traditional EBNF while the rule on the right uses the </a:t>
            </a:r>
          </a:p>
        </p:txBody>
      </p:sp>
    </p:spTree>
    <p:extLst>
      <p:ext uri="{BB962C8B-B14F-4D97-AF65-F5344CB8AC3E}">
        <p14:creationId xmlns:p14="http://schemas.microsoft.com/office/powerpoint/2010/main" val="120706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JavaCC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EBNF Example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r>
              <a:rPr lang="en-US" dirty="0"/>
              <a:t>	Digit = “0” | “1” | “2” | “3” | “4” | “5” | “6” | “7” | “8” | “9”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The rule specifies that either the terminal symbol “0” or a “1” or a “2”, etc. will satisfy the rule and be accepted as correct syntax.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02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JavaCC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EBNF Example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r>
              <a:rPr lang="en-US" dirty="0" smtClean="0"/>
              <a:t>This production refers </a:t>
            </a:r>
            <a:r>
              <a:rPr lang="en-US" dirty="0"/>
              <a:t>to the rule </a:t>
            </a:r>
            <a:r>
              <a:rPr lang="en-US" i="1" dirty="0"/>
              <a:t>Digit</a:t>
            </a:r>
            <a:r>
              <a:rPr lang="en-US" dirty="0"/>
              <a:t> and can be used to specify the syntax of an unsigned number.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	</a:t>
            </a:r>
            <a:r>
              <a:rPr lang="en-US" dirty="0" smtClean="0"/>
              <a:t>EBNF:			</a:t>
            </a:r>
            <a:r>
              <a:rPr lang="en-US" dirty="0" err="1" smtClean="0"/>
              <a:t>UnsignedNumber</a:t>
            </a:r>
            <a:r>
              <a:rPr lang="en-US" dirty="0" smtClean="0"/>
              <a:t> </a:t>
            </a:r>
            <a:r>
              <a:rPr lang="en-US" dirty="0"/>
              <a:t>= Digit { Digit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					- </a:t>
            </a:r>
            <a:r>
              <a:rPr lang="en-US" dirty="0"/>
              <a:t>or </a:t>
            </a:r>
            <a:r>
              <a:rPr lang="en-US" dirty="0" smtClean="0"/>
              <a:t>–</a:t>
            </a:r>
          </a:p>
          <a:p>
            <a:r>
              <a:rPr lang="en-US" dirty="0"/>
              <a:t>	</a:t>
            </a:r>
            <a:r>
              <a:rPr lang="en-US" dirty="0" err="1" smtClean="0"/>
              <a:t>JavaCC</a:t>
            </a:r>
            <a:r>
              <a:rPr lang="en-US" dirty="0" smtClean="0"/>
              <a:t> EBNF:	</a:t>
            </a:r>
            <a:r>
              <a:rPr lang="en-US" dirty="0" err="1" smtClean="0"/>
              <a:t>UnsignedNumber</a:t>
            </a:r>
            <a:r>
              <a:rPr lang="en-US" dirty="0" smtClean="0"/>
              <a:t> </a:t>
            </a:r>
            <a:r>
              <a:rPr lang="en-US" dirty="0"/>
              <a:t>= ( Digit </a:t>
            </a:r>
            <a:r>
              <a:rPr lang="en-US" dirty="0" smtClean="0"/>
              <a:t>)+</a:t>
            </a:r>
          </a:p>
          <a:p>
            <a:endParaRPr lang="en-US" dirty="0"/>
          </a:p>
          <a:p>
            <a:r>
              <a:rPr lang="en-US" sz="2400" b="1" dirty="0" smtClean="0"/>
              <a:t>Note:</a:t>
            </a:r>
            <a:r>
              <a:rPr lang="en-US" sz="2400" dirty="0" smtClean="0"/>
              <a:t> </a:t>
            </a:r>
            <a:r>
              <a:rPr lang="en-US" sz="2400" dirty="0" err="1" smtClean="0"/>
              <a:t>JavaCC</a:t>
            </a:r>
            <a:r>
              <a:rPr lang="en-US" sz="2400" dirty="0" smtClean="0"/>
              <a:t> cannot use braces  { }  since the output from </a:t>
            </a:r>
            <a:r>
              <a:rPr lang="en-US" sz="2400" dirty="0" err="1" smtClean="0"/>
              <a:t>JavaCC</a:t>
            </a:r>
            <a:r>
              <a:rPr lang="en-US" sz="2400" dirty="0" smtClean="0"/>
              <a:t> is a Java program and Java programs will have many braces in them.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986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JavaCC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EBNF Example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i="1" dirty="0" err="1"/>
              <a:t>UnsignedNumber</a:t>
            </a:r>
            <a:r>
              <a:rPr lang="en-US" dirty="0"/>
              <a:t> rule we can easily create a rule for a signed number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SignedNumber</a:t>
            </a:r>
            <a:r>
              <a:rPr lang="en-US" dirty="0"/>
              <a:t> = ( “+” | “-“ ) </a:t>
            </a:r>
            <a:r>
              <a:rPr lang="en-US" dirty="0" err="1" smtClean="0"/>
              <a:t>UnsignedNumber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means that a </a:t>
            </a:r>
            <a:r>
              <a:rPr lang="en-US" i="1" dirty="0" err="1"/>
              <a:t>SignedNumber</a:t>
            </a:r>
            <a:r>
              <a:rPr lang="en-US" dirty="0"/>
              <a:t> requires either a “+” or “-“ followed by an </a:t>
            </a:r>
            <a:r>
              <a:rPr lang="en-US" i="1" dirty="0" err="1"/>
              <a:t>UnsignedNumber</a:t>
            </a:r>
            <a:r>
              <a:rPr lang="en-US" dirty="0"/>
              <a:t>.  </a:t>
            </a:r>
            <a:r>
              <a:rPr lang="en-US" dirty="0" smtClean="0"/>
              <a:t>The </a:t>
            </a:r>
            <a:r>
              <a:rPr lang="en-US" dirty="0"/>
              <a:t>sign is always required.  The sign can be specified as optional by changing the rule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mtClean="0"/>
              <a:t>	SignedNumber</a:t>
            </a:r>
            <a:r>
              <a:rPr lang="en-US" dirty="0" smtClean="0"/>
              <a:t> </a:t>
            </a:r>
            <a:r>
              <a:rPr lang="en-US" dirty="0"/>
              <a:t>= ( “+” | “-“ )? </a:t>
            </a:r>
            <a:r>
              <a:rPr lang="en-US" dirty="0" err="1"/>
              <a:t>UnsignedNumber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1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Tokens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r>
              <a:rPr lang="en-US" dirty="0" smtClean="0"/>
              <a:t>The words, numbers and symbols of a language are the </a:t>
            </a:r>
            <a:r>
              <a:rPr lang="en-US" b="1" dirty="0" smtClean="0"/>
              <a:t>tokens</a:t>
            </a:r>
            <a:r>
              <a:rPr lang="en-US" dirty="0" smtClean="0"/>
              <a:t> of the language.  The tokens can be divided into these three categories.</a:t>
            </a:r>
          </a:p>
          <a:p>
            <a:r>
              <a:rPr lang="en-US" b="1" dirty="0" smtClean="0"/>
              <a:t>Words</a:t>
            </a:r>
            <a:endParaRPr lang="en-US" dirty="0" smtClean="0"/>
          </a:p>
          <a:p>
            <a:pPr lvl="1"/>
            <a:r>
              <a:rPr lang="en-US" b="1" dirty="0" smtClean="0"/>
              <a:t>Identifiers</a:t>
            </a:r>
            <a:r>
              <a:rPr lang="en-US" dirty="0" smtClean="0"/>
              <a:t>: Words that are made up by the programmer usually consisting of variable names and constant names</a:t>
            </a:r>
          </a:p>
          <a:p>
            <a:pPr lvl="1"/>
            <a:r>
              <a:rPr lang="en-US" b="1" dirty="0" smtClean="0"/>
              <a:t>Reserved Words</a:t>
            </a:r>
            <a:r>
              <a:rPr lang="en-US" dirty="0" smtClean="0"/>
              <a:t>: The reserved words that are defined by the language and have a special meaning in the language</a:t>
            </a:r>
          </a:p>
          <a:p>
            <a:r>
              <a:rPr lang="en-US" b="1" dirty="0" smtClean="0"/>
              <a:t>Numbers</a:t>
            </a:r>
          </a:p>
          <a:p>
            <a:pPr lvl="1"/>
            <a:r>
              <a:rPr lang="en-US" b="1" dirty="0" smtClean="0"/>
              <a:t>Integers:</a:t>
            </a:r>
            <a:r>
              <a:rPr lang="en-US" dirty="0" smtClean="0"/>
              <a:t>  Signed whole (integer) numbers</a:t>
            </a:r>
          </a:p>
          <a:p>
            <a:pPr lvl="1"/>
            <a:r>
              <a:rPr lang="en-US" b="1" dirty="0" smtClean="0"/>
              <a:t>Reals</a:t>
            </a:r>
            <a:r>
              <a:rPr lang="en-US" dirty="0" smtClean="0"/>
              <a:t>: Numbers that contain a decimal point and fractional part, may include scientific notation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73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Tokens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r>
              <a:rPr lang="en-US" b="1" dirty="0" smtClean="0"/>
              <a:t>Special Symbols</a:t>
            </a:r>
          </a:p>
          <a:p>
            <a:pPr lvl="1"/>
            <a:r>
              <a:rPr lang="en-US" dirty="0" smtClean="0"/>
              <a:t>A wide range of tokens that are written using special characters (non-alphabetic and non-numeric)</a:t>
            </a:r>
          </a:p>
          <a:p>
            <a:pPr lvl="1"/>
            <a:r>
              <a:rPr lang="en-US" dirty="0" smtClean="0"/>
              <a:t>Some are a single character: semicolon, comma, less, greater (; , &lt; &gt;), etc.</a:t>
            </a:r>
          </a:p>
          <a:p>
            <a:pPr lvl="1"/>
            <a:r>
              <a:rPr lang="en-US" dirty="0" smtClean="0"/>
              <a:t>Some are two characters long: &lt;=, &gt;=, !=, &amp;&amp;, ||, etc.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2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Tokens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r>
              <a:rPr lang="en-US" dirty="0" smtClean="0"/>
              <a:t>The Tokens are also the Terminal Symbols of the language.</a:t>
            </a:r>
          </a:p>
          <a:p>
            <a:r>
              <a:rPr lang="en-US" dirty="0" smtClean="0"/>
              <a:t>The tokens can be identified in the BNF as quoted words in the production rules.  </a:t>
            </a:r>
          </a:p>
          <a:p>
            <a:r>
              <a:rPr lang="en-US" dirty="0" smtClean="0"/>
              <a:t>Numbers and Identifiers are exceptions or special cases.  These two categories that can be specified by their own BNF productions</a:t>
            </a:r>
          </a:p>
          <a:p>
            <a:r>
              <a:rPr lang="en-US" dirty="0" smtClean="0"/>
              <a:t>Terminal Symbols (words), Identifiers and Numbers are the lexical entities that should be recognized by the Lexical analyzer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6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Lexical Analyzer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r>
              <a:rPr lang="en-US" dirty="0" smtClean="0"/>
              <a:t>The lexical analyzer will read input characters from the source code handler, group them together and recognize the tokens of the language</a:t>
            </a:r>
          </a:p>
          <a:p>
            <a:r>
              <a:rPr lang="en-US" dirty="0" smtClean="0"/>
              <a:t>The category of the token can often be identified by the first character of the token:</a:t>
            </a:r>
          </a:p>
          <a:p>
            <a:pPr lvl="1"/>
            <a:r>
              <a:rPr lang="en-US" dirty="0" smtClean="0"/>
              <a:t>A Letter begins reserved words and identifiers</a:t>
            </a:r>
          </a:p>
          <a:p>
            <a:pPr lvl="1"/>
            <a:r>
              <a:rPr lang="en-US" dirty="0" smtClean="0"/>
              <a:t>A digit, plus, or minus begins a number</a:t>
            </a:r>
          </a:p>
          <a:p>
            <a:pPr lvl="1"/>
            <a:r>
              <a:rPr lang="en-US" dirty="0" smtClean="0"/>
              <a:t>A special character begins a special symbol</a:t>
            </a:r>
          </a:p>
          <a:p>
            <a:pPr lvl="1"/>
            <a:r>
              <a:rPr lang="en-US" dirty="0" smtClean="0"/>
              <a:t>White space (spaces, tabs) is usually just a separator between tokens and is ignored</a:t>
            </a:r>
          </a:p>
          <a:p>
            <a:r>
              <a:rPr lang="en-US" dirty="0" smtClean="0"/>
              <a:t>Tokens will be identified using values from an enumerated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26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Enumerated Data Types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r>
              <a:rPr lang="en-US" dirty="0" smtClean="0"/>
              <a:t>A Java Enumerated Data Type is a data type and its values specified by the programmer</a:t>
            </a:r>
          </a:p>
          <a:p>
            <a:r>
              <a:rPr lang="en-US" dirty="0" smtClean="0"/>
              <a:t>An enumeration is added to a Java program using a separate file to define the enumeration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notype,intType,doubleType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stringType,methodType,labelType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1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 Grammar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General Definition: 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whole system and structure of a language or of languages in general, usually taken as consisting of syntax and morphology (including inflections) and sometimes also phonology and semantics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 Computer Science: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set of rules governing what strings are valid or allowable in a language or text.</a:t>
            </a:r>
          </a:p>
        </p:txBody>
      </p:sp>
    </p:spTree>
    <p:extLst>
      <p:ext uri="{BB962C8B-B14F-4D97-AF65-F5344CB8AC3E}">
        <p14:creationId xmlns:p14="http://schemas.microsoft.com/office/powerpoint/2010/main" val="304509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Enumerated Data Types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notype,intType,doubleType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stringType,methodType,labelType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Using enumerated data types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Declaring a variable is similar to a primitive data type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Setting a variable to an enumerated value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Use the name of the </a:t>
            </a:r>
            <a:r>
              <a:rPr lang="en-US" smtClean="0">
                <a:cs typeface="Courier New" panose="02070309020205020404" pitchFamily="49" charset="0"/>
              </a:rPr>
              <a:t>enumeration qualified </a:t>
            </a:r>
            <a:r>
              <a:rPr lang="en-US" dirty="0" smtClean="0">
                <a:cs typeface="Courier New" panose="02070309020205020404" pitchFamily="49" charset="0"/>
              </a:rPr>
              <a:t>by the value with a dot between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DataType.intType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6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 Grammar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helpful to use a formal notation method to specify the grammar of a computer language. 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going to use a modified version of </a:t>
            </a:r>
            <a:r>
              <a:rPr lang="en-US" b="1" dirty="0"/>
              <a:t>Extended Backus-Naur Form (EBNF)</a:t>
            </a:r>
            <a:r>
              <a:rPr lang="en-US" dirty="0"/>
              <a:t> to specify the grammar of a programming language.  </a:t>
            </a:r>
            <a:endParaRPr lang="en-US" dirty="0" smtClean="0"/>
          </a:p>
          <a:p>
            <a:r>
              <a:rPr lang="en-US" dirty="0" smtClean="0"/>
              <a:t>EBNF is a language that is used to give the formal specification of a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1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 Backus-Naur Form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John Backus </a:t>
            </a:r>
            <a:r>
              <a:rPr lang="en-US" dirty="0"/>
              <a:t>was a programming language designer at IBM Corporation who proposed a metalanguage, now referred to as BNF, as a formal way to specify the syntax and grammar of the ALGOL 58 programming language.  BNF originally meant Backus Normal Form but has since become known as Backus </a:t>
            </a:r>
            <a:r>
              <a:rPr lang="en-US" dirty="0" err="1"/>
              <a:t>Naur</a:t>
            </a:r>
            <a:r>
              <a:rPr lang="en-US" dirty="0"/>
              <a:t> Form because of an attribution by </a:t>
            </a:r>
            <a:r>
              <a:rPr lang="en-US" b="1" dirty="0"/>
              <a:t>Donald Knuth </a:t>
            </a:r>
            <a:r>
              <a:rPr lang="en-US" dirty="0"/>
              <a:t>who gave credit to </a:t>
            </a:r>
            <a:r>
              <a:rPr lang="en-US" b="1" dirty="0"/>
              <a:t>Peter </a:t>
            </a:r>
            <a:r>
              <a:rPr lang="en-US" b="1" dirty="0" err="1"/>
              <a:t>Naur</a:t>
            </a:r>
            <a:r>
              <a:rPr lang="en-US" b="1" dirty="0"/>
              <a:t> </a:t>
            </a:r>
            <a:r>
              <a:rPr lang="en-US" dirty="0"/>
              <a:t>for his contribution to BNF.  Peter </a:t>
            </a:r>
            <a:r>
              <a:rPr lang="en-US" dirty="0" err="1"/>
              <a:t>Naur</a:t>
            </a:r>
            <a:r>
              <a:rPr lang="en-US" dirty="0"/>
              <a:t> did not like being associated with BNF and would prefer it be called Backus Normal Form.  He possibly felt that he did not deserve credit for the development of BNF.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 Backus-Naur Form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BNF originally did not have repetition structures</a:t>
            </a:r>
          </a:p>
          <a:p>
            <a:r>
              <a:rPr lang="en-US" dirty="0" err="1" smtClean="0"/>
              <a:t>Repeation</a:t>
            </a:r>
            <a:r>
              <a:rPr lang="en-US" dirty="0" smtClean="0"/>
              <a:t> was created using recursive statements</a:t>
            </a:r>
          </a:p>
          <a:p>
            <a:r>
              <a:rPr lang="en-US" dirty="0" smtClean="0"/>
              <a:t>Repeat structures were added to the language to simplify the definitions by reducing the need for recursion</a:t>
            </a:r>
          </a:p>
          <a:p>
            <a:r>
              <a:rPr lang="en-US" dirty="0" smtClean="0"/>
              <a:t>I think Peter </a:t>
            </a:r>
            <a:r>
              <a:rPr lang="en-US" dirty="0" err="1" smtClean="0"/>
              <a:t>Naur</a:t>
            </a:r>
            <a:r>
              <a:rPr lang="en-US" dirty="0" smtClean="0"/>
              <a:t> is given credit for this addition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1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Extended Backus-Naur Form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EBNF uses a series of statements called production rules. 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rule consists of a name followed by the specification of the rule which gives the words and symbols as well as their order that are required to satisfy the rule.  </a:t>
            </a:r>
            <a:endParaRPr lang="en-US" dirty="0" smtClean="0"/>
          </a:p>
          <a:p>
            <a:r>
              <a:rPr lang="en-US" dirty="0" smtClean="0"/>
              <a:t>Production </a:t>
            </a:r>
            <a:r>
              <a:rPr lang="en-US" dirty="0"/>
              <a:t>rules can make reference to other rules in specifying the required syntax.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98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EBNF  Production Rules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following rule specifies that the two </a:t>
            </a:r>
            <a:r>
              <a:rPr lang="en-US" dirty="0" smtClean="0"/>
              <a:t>words, </a:t>
            </a:r>
            <a:r>
              <a:rPr lang="en-US" dirty="0"/>
              <a:t>“Terminal” followed by “Symbol</a:t>
            </a:r>
            <a:r>
              <a:rPr lang="en-US" dirty="0" smtClean="0"/>
              <a:t>”, </a:t>
            </a:r>
            <a:r>
              <a:rPr lang="en-US" dirty="0"/>
              <a:t>are required to satisfy the rule.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 “production rule” means a rule that will produce a valid sequence if the rule if followed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3600" dirty="0" err="1" smtClean="0"/>
              <a:t>RuleName</a:t>
            </a:r>
            <a:r>
              <a:rPr lang="en-US" sz="3600" dirty="0" smtClean="0"/>
              <a:t> </a:t>
            </a:r>
            <a:r>
              <a:rPr lang="en-US" sz="3600" dirty="0"/>
              <a:t>= “Terminal” “Symbol”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3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EBNF  Production Rules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3600" dirty="0" err="1" smtClean="0"/>
              <a:t>RuleName</a:t>
            </a:r>
            <a:r>
              <a:rPr lang="en-US" sz="3600" dirty="0" smtClean="0"/>
              <a:t> </a:t>
            </a:r>
            <a:r>
              <a:rPr lang="en-US" sz="3600" dirty="0"/>
              <a:t>= “Terminal” “Symbol</a:t>
            </a:r>
            <a:r>
              <a:rPr lang="en-US" sz="3600" dirty="0" smtClean="0"/>
              <a:t>”</a:t>
            </a:r>
            <a:endParaRPr lang="en-US" sz="3600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rule, the words “Terminal” and “Symbol” are called </a:t>
            </a:r>
            <a:r>
              <a:rPr lang="en-US" i="1" dirty="0"/>
              <a:t>terminal symbols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Terminal </a:t>
            </a:r>
            <a:r>
              <a:rPr lang="en-US" dirty="0"/>
              <a:t>symbols can simply be thought of as the actual text or words that are required in the input sequence. 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production rule, the terminal symbols will be surrounded by double quote marks.  </a:t>
            </a:r>
            <a:endParaRPr lang="en-US" dirty="0" smtClean="0"/>
          </a:p>
          <a:p>
            <a:r>
              <a:rPr lang="en-US" dirty="0" smtClean="0"/>
              <a:t>Production </a:t>
            </a:r>
            <a:r>
              <a:rPr lang="en-US" dirty="0"/>
              <a:t>rule names will be written as one word with no embedded spaces and will not be enclosed in quotes.  </a:t>
            </a:r>
          </a:p>
        </p:txBody>
      </p:sp>
    </p:spTree>
    <p:extLst>
      <p:ext uri="{BB962C8B-B14F-4D97-AF65-F5344CB8AC3E}">
        <p14:creationId xmlns:p14="http://schemas.microsoft.com/office/powerpoint/2010/main" val="210418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JavaCC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Compiler </a:t>
            </a:r>
            <a:r>
              <a:rPr lang="en-US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JavaCC</a:t>
            </a:r>
            <a:r>
              <a:rPr lang="en-US" dirty="0" smtClean="0"/>
              <a:t> is a compiler-compiler that creates a lexical analyzer and parser from a language specification written in EBNF</a:t>
            </a:r>
          </a:p>
          <a:p>
            <a:r>
              <a:rPr lang="en-US" dirty="0" err="1" smtClean="0"/>
              <a:t>JavaCC</a:t>
            </a:r>
            <a:r>
              <a:rPr lang="en-US" dirty="0" smtClean="0"/>
              <a:t> uses its own special form of EBNF that is somewhat different in syntax from Backus’ original notation</a:t>
            </a:r>
          </a:p>
          <a:p>
            <a:r>
              <a:rPr lang="en-US" dirty="0" smtClean="0"/>
              <a:t>The output from </a:t>
            </a:r>
            <a:r>
              <a:rPr lang="en-US" dirty="0" err="1" smtClean="0"/>
              <a:t>JavaCC</a:t>
            </a:r>
            <a:r>
              <a:rPr lang="en-US" dirty="0" smtClean="0"/>
              <a:t> is a Java program that includes a lexical analyzer and parser for the specified language according to the EBNF given to </a:t>
            </a:r>
            <a:r>
              <a:rPr lang="en-US" dirty="0" err="1" smtClean="0"/>
              <a:t>JavaCC</a:t>
            </a:r>
            <a:r>
              <a:rPr lang="en-US" dirty="0" smtClean="0"/>
              <a:t> as input</a:t>
            </a:r>
          </a:p>
          <a:p>
            <a:r>
              <a:rPr lang="en-US" dirty="0" smtClean="0"/>
              <a:t>The differences in </a:t>
            </a:r>
            <a:r>
              <a:rPr lang="en-US" dirty="0" err="1" smtClean="0"/>
              <a:t>JavaCC</a:t>
            </a:r>
            <a:r>
              <a:rPr lang="en-US" dirty="0" smtClean="0"/>
              <a:t> EBNF are necessary because some Java code must be embedded in the EBNF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955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Office Theme</vt:lpstr>
      <vt:lpstr>Language Specification Using Extended Backus-Naur Form</vt:lpstr>
      <vt:lpstr>Programming Language Grammar</vt:lpstr>
      <vt:lpstr>Programming Language Grammar</vt:lpstr>
      <vt:lpstr>Extended Backus-Naur Form</vt:lpstr>
      <vt:lpstr>Extended Backus-Naur Form</vt:lpstr>
      <vt:lpstr>Extended Backus-Naur Form</vt:lpstr>
      <vt:lpstr>EBNF  Production Rules</vt:lpstr>
      <vt:lpstr>EBNF  Production Rules</vt:lpstr>
      <vt:lpstr>JavaCC Java Compiler Compiler</vt:lpstr>
      <vt:lpstr>EBNF  Notation</vt:lpstr>
      <vt:lpstr>JavaCC EBNF Example</vt:lpstr>
      <vt:lpstr>JavaCC EBNF Example</vt:lpstr>
      <vt:lpstr>JavaCC EBNF Example</vt:lpstr>
      <vt:lpstr>JavaCC EBNF Example</vt:lpstr>
      <vt:lpstr>Lexical Tokens</vt:lpstr>
      <vt:lpstr>Lexical Tokens</vt:lpstr>
      <vt:lpstr>Lexical Tokens</vt:lpstr>
      <vt:lpstr>Lexical Analyzer</vt:lpstr>
      <vt:lpstr>Java Enumerated Data Types</vt:lpstr>
      <vt:lpstr>Java Enumerated Data Types</vt:lpstr>
    </vt:vector>
  </TitlesOfParts>
  <Company>Elizabethtown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x86 Assembly Language</dc:title>
  <dc:creator>leap</dc:creator>
  <cp:lastModifiedBy>leap</cp:lastModifiedBy>
  <cp:revision>17</cp:revision>
  <dcterms:created xsi:type="dcterms:W3CDTF">2016-11-03T01:57:31Z</dcterms:created>
  <dcterms:modified xsi:type="dcterms:W3CDTF">2018-09-05T02:21:52Z</dcterms:modified>
</cp:coreProperties>
</file>