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AFD2-3CC4-4334-81EF-D45452255B1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8884-889B-4ED9-939E-45CD5BFB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AFD2-3CC4-4334-81EF-D45452255B1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8884-889B-4ED9-939E-45CD5BFB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6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AFD2-3CC4-4334-81EF-D45452255B1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8884-889B-4ED9-939E-45CD5BFB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3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AFD2-3CC4-4334-81EF-D45452255B1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8884-889B-4ED9-939E-45CD5BFB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AFD2-3CC4-4334-81EF-D45452255B1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8884-889B-4ED9-939E-45CD5BFB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AFD2-3CC4-4334-81EF-D45452255B1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8884-889B-4ED9-939E-45CD5BFB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AFD2-3CC4-4334-81EF-D45452255B1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8884-889B-4ED9-939E-45CD5BFB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AFD2-3CC4-4334-81EF-D45452255B1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8884-889B-4ED9-939E-45CD5BFB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AFD2-3CC4-4334-81EF-D45452255B1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8884-889B-4ED9-939E-45CD5BFB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AFD2-3CC4-4334-81EF-D45452255B1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8884-889B-4ED9-939E-45CD5BFB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AFD2-3CC4-4334-81EF-D45452255B1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8884-889B-4ED9-939E-45CD5BFB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AFD2-3CC4-4334-81EF-D45452255B1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8884-889B-4ED9-939E-45CD5BFB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Tree Nodes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Class Structure, Content and 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 Table Entries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</a:t>
            </a:r>
          </a:p>
          <a:p>
            <a:pPr lvl="2"/>
            <a:r>
              <a:rPr lang="en-US" dirty="0"/>
              <a:t>Variable’s name (identifier)</a:t>
            </a:r>
          </a:p>
          <a:p>
            <a:pPr lvl="2"/>
            <a:r>
              <a:rPr lang="en-US" dirty="0"/>
              <a:t>Data type</a:t>
            </a:r>
          </a:p>
          <a:p>
            <a:pPr lvl="2"/>
            <a:r>
              <a:rPr lang="en-US" dirty="0"/>
              <a:t>Where it is allocated</a:t>
            </a:r>
          </a:p>
          <a:p>
            <a:pPr lvl="2"/>
            <a:r>
              <a:rPr lang="en-US" dirty="0"/>
              <a:t>Location (position on the stack, address in memory, or location in the structure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Attributes (i.e. final, static, public, private) </a:t>
            </a:r>
          </a:p>
          <a:p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Method’s name</a:t>
            </a:r>
          </a:p>
          <a:p>
            <a:pPr lvl="2"/>
            <a:r>
              <a:rPr lang="en-US" dirty="0" smtClean="0"/>
              <a:t>Data type of returned value</a:t>
            </a:r>
          </a:p>
          <a:p>
            <a:pPr lvl="2"/>
            <a:r>
              <a:rPr lang="en-US" dirty="0" smtClean="0"/>
              <a:t>Location (address in memory)</a:t>
            </a:r>
          </a:p>
          <a:p>
            <a:pPr lvl="2"/>
            <a:r>
              <a:rPr lang="en-US" dirty="0" smtClean="0"/>
              <a:t>Link to type list of parameters</a:t>
            </a:r>
          </a:p>
          <a:p>
            <a:pPr lvl="2"/>
            <a:r>
              <a:rPr lang="en-US" dirty="0" smtClean="0"/>
              <a:t>Attributes (i.e. static, public, private)</a:t>
            </a:r>
          </a:p>
          <a:p>
            <a:pPr lvl="2"/>
            <a:r>
              <a:rPr lang="en-US" dirty="0" smtClean="0"/>
              <a:t>Link to the method’s local symbol 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 Table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Entries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Class name</a:t>
            </a:r>
            <a:endParaRPr lang="en-US" dirty="0"/>
          </a:p>
          <a:p>
            <a:pPr lvl="2"/>
            <a:r>
              <a:rPr lang="en-US" dirty="0"/>
              <a:t>Link to the </a:t>
            </a:r>
            <a:r>
              <a:rPr lang="en-US" dirty="0" smtClean="0"/>
              <a:t>Class’s </a:t>
            </a:r>
            <a:r>
              <a:rPr lang="en-US" dirty="0"/>
              <a:t>local symbol </a:t>
            </a:r>
            <a:r>
              <a:rPr lang="en-US" dirty="0" smtClean="0"/>
              <a:t>table</a:t>
            </a:r>
          </a:p>
          <a:p>
            <a:pPr lvl="2"/>
            <a:endParaRPr lang="en-US" dirty="0"/>
          </a:p>
          <a:p>
            <a:r>
              <a:rPr lang="en-US" dirty="0" smtClean="0"/>
              <a:t>A Program-wide Global symbol table</a:t>
            </a:r>
          </a:p>
          <a:p>
            <a:pPr lvl="2"/>
            <a:r>
              <a:rPr lang="en-US" dirty="0" smtClean="0"/>
              <a:t>Contains the names of the classes</a:t>
            </a:r>
          </a:p>
          <a:p>
            <a:pPr lvl="3"/>
            <a:r>
              <a:rPr lang="en-US" dirty="0" smtClean="0"/>
              <a:t>Links to the class symbol tables</a:t>
            </a:r>
          </a:p>
          <a:p>
            <a:pPr lvl="2"/>
            <a:r>
              <a:rPr lang="en-US" dirty="0" smtClean="0"/>
              <a:t>Pre-defined identifiers can be located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 Table Stack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organizational structures are nested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Global variables within classes</a:t>
            </a:r>
          </a:p>
          <a:p>
            <a:pPr lvl="1"/>
            <a:r>
              <a:rPr lang="en-US" dirty="0" smtClean="0"/>
              <a:t>Methods within classes</a:t>
            </a:r>
          </a:p>
          <a:p>
            <a:pPr lvl="1"/>
            <a:r>
              <a:rPr lang="en-US" dirty="0" smtClean="0"/>
              <a:t>Local variables </a:t>
            </a:r>
            <a:r>
              <a:rPr lang="en-US" smtClean="0"/>
              <a:t>within </a:t>
            </a:r>
            <a:r>
              <a:rPr lang="en-US" smtClean="0"/>
              <a:t>methods</a:t>
            </a:r>
            <a:endParaRPr lang="en-US" dirty="0" smtClean="0"/>
          </a:p>
          <a:p>
            <a:r>
              <a:rPr lang="en-US" dirty="0" smtClean="0"/>
              <a:t>A Stack of Symbol Tables is used to keep track of the different symbol tables and the order that they are searched</a:t>
            </a:r>
          </a:p>
          <a:p>
            <a:r>
              <a:rPr lang="en-US" dirty="0" smtClean="0"/>
              <a:t>Symbol tables are added to the top of the stack upon entering the scope of their symbols</a:t>
            </a:r>
          </a:p>
          <a:p>
            <a:r>
              <a:rPr lang="en-US" dirty="0" smtClean="0"/>
              <a:t>The top of the stack references the most current local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Methods, Procedures and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SubPrograms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Method will consist of a node containing the method name and </a:t>
            </a:r>
          </a:p>
          <a:p>
            <a:pPr lvl="1"/>
            <a:r>
              <a:rPr lang="en-US" dirty="0" smtClean="0"/>
              <a:t>Link to the parameter list for the method</a:t>
            </a:r>
          </a:p>
          <a:p>
            <a:pPr lvl="1"/>
            <a:r>
              <a:rPr lang="en-US" dirty="0" smtClean="0"/>
              <a:t>Link to the symbol table for the method</a:t>
            </a:r>
          </a:p>
          <a:p>
            <a:pPr lvl="1"/>
            <a:r>
              <a:rPr lang="en-US" dirty="0" smtClean="0"/>
              <a:t>Link to the statements in the method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MethodNode</a:t>
            </a:r>
            <a:r>
              <a:rPr lang="en-US" dirty="0" smtClean="0"/>
              <a:t> extends </a:t>
            </a:r>
            <a:r>
              <a:rPr lang="en-US" dirty="0" err="1" smtClean="0"/>
              <a:t>StatementNode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Token </a:t>
            </a:r>
            <a:r>
              <a:rPr lang="en-US" dirty="0" err="1" smtClean="0"/>
              <a:t>methodName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returntype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StatementNode</a:t>
            </a:r>
            <a:r>
              <a:rPr lang="en-US" dirty="0" smtClean="0"/>
              <a:t> parameters;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StatementNode</a:t>
            </a:r>
            <a:r>
              <a:rPr lang="en-US" dirty="0" smtClean="0"/>
              <a:t> statements;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SymbolTable</a:t>
            </a:r>
            <a:r>
              <a:rPr lang="en-US" dirty="0" smtClean="0"/>
              <a:t> symbols;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5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Parse Tree contains nodes for executable statements</a:t>
            </a:r>
          </a:p>
          <a:p>
            <a:r>
              <a:rPr lang="en-US" dirty="0" smtClean="0"/>
              <a:t>Non-Executable statements are probably not in the parse tree</a:t>
            </a:r>
          </a:p>
          <a:p>
            <a:r>
              <a:rPr lang="en-US" dirty="0" smtClean="0"/>
              <a:t>Contains:</a:t>
            </a:r>
          </a:p>
          <a:p>
            <a:pPr lvl="1"/>
            <a:r>
              <a:rPr lang="en-US" dirty="0" smtClean="0"/>
              <a:t>The type of Statement (i.e. IF, WHILE, Assignment … )</a:t>
            </a:r>
          </a:p>
          <a:p>
            <a:pPr lvl="1"/>
            <a:r>
              <a:rPr lang="en-US" dirty="0" smtClean="0"/>
              <a:t>Link to the next statement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lass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StatementNode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Token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stmt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	// We can use a Token or an enumerated value for this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StatementNode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next;	// A link to the next statement in the block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20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Nodes contain a link to the class’s symbol table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ClassNode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extends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StatementNode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SymbolTable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symtable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Statements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008"/>
            <a:ext cx="10515600" cy="46259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Links to the root node of an expression tree representing the assignment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lass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AssignmentNode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extends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StatementNode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ArithmeticNode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expression;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expression trees will be totally different than statements and will use a different node structure all to themselves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en-US" dirty="0" smtClean="0">
                <a:solidFill>
                  <a:srgbClr val="7030A0"/>
                </a:solidFill>
              </a:rPr>
              <a:t>lass </a:t>
            </a:r>
            <a:r>
              <a:rPr lang="en-US" dirty="0" err="1" smtClean="0">
                <a:solidFill>
                  <a:srgbClr val="7030A0"/>
                </a:solidFill>
              </a:rPr>
              <a:t>ArithmeticNode</a:t>
            </a:r>
            <a:r>
              <a:rPr lang="en-US" dirty="0" smtClean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	Token operator;		// The arithmetic operator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ArithmeticNode</a:t>
            </a:r>
            <a:r>
              <a:rPr lang="en-US" dirty="0" smtClean="0">
                <a:solidFill>
                  <a:srgbClr val="7030A0"/>
                </a:solidFill>
              </a:rPr>
              <a:t> left, right;	// Links to the operands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7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 Blocks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created in a language using braces - “{“ … “}”</a:t>
            </a:r>
          </a:p>
          <a:p>
            <a:r>
              <a:rPr lang="en-US" dirty="0" smtClean="0"/>
              <a:t>Simple to implement as a chain (linked list) of statements</a:t>
            </a:r>
          </a:p>
          <a:p>
            <a:r>
              <a:rPr lang="en-US" dirty="0" smtClean="0"/>
              <a:t>No special node required</a:t>
            </a:r>
          </a:p>
          <a:p>
            <a:r>
              <a:rPr lang="en-US" dirty="0" smtClean="0"/>
              <a:t>The “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next</a:t>
            </a:r>
            <a:r>
              <a:rPr lang="en-US" dirty="0" smtClean="0"/>
              <a:t>” link in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statementNode</a:t>
            </a:r>
            <a:r>
              <a:rPr lang="en-US" dirty="0" smtClean="0"/>
              <a:t> is used to link the statements in a block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Statement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statements have two parts or children</a:t>
            </a:r>
          </a:p>
          <a:p>
            <a:pPr lvl="1"/>
            <a:r>
              <a:rPr lang="en-US" dirty="0" smtClean="0"/>
              <a:t>The conditional expression</a:t>
            </a:r>
          </a:p>
          <a:p>
            <a:pPr lvl="1"/>
            <a:r>
              <a:rPr lang="en-US" dirty="0" smtClean="0"/>
              <a:t>The statement or statement sequence (block) to be executed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WhileNode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extends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StatementNode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ArithmeticNode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expression;	// The conditional expression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StatementNode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statement;	// The statement or statement sequence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03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if statement has three parts</a:t>
            </a:r>
          </a:p>
          <a:p>
            <a:pPr lvl="1"/>
            <a:r>
              <a:rPr lang="en-US" dirty="0" smtClean="0"/>
              <a:t>Conditional Expression</a:t>
            </a:r>
          </a:p>
          <a:p>
            <a:pPr lvl="1"/>
            <a:r>
              <a:rPr lang="en-US" dirty="0" smtClean="0"/>
              <a:t>True (or then) statement or sequence</a:t>
            </a:r>
          </a:p>
          <a:p>
            <a:pPr lvl="1"/>
            <a:r>
              <a:rPr lang="en-US" dirty="0" smtClean="0"/>
              <a:t>False (or else) statement or sequence</a:t>
            </a:r>
          </a:p>
          <a:p>
            <a:pPr lvl="2"/>
            <a:r>
              <a:rPr lang="en-US" dirty="0" smtClean="0"/>
              <a:t>This is usually optional</a:t>
            </a:r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IfNode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extends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StatementNode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ArithmeticNode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expression;		// Conditional expression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StatementNode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thenStatement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	// Statement for the true condition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StatementNode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elseStatement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	// Statement for the false condition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is often just a method like in C which has a main method</a:t>
            </a:r>
          </a:p>
          <a:p>
            <a:r>
              <a:rPr lang="en-US" dirty="0" smtClean="0"/>
              <a:t>Variables defined at the program level (outside any method) are often global to the entire program and are accessible from all the methods in the program</a:t>
            </a:r>
          </a:p>
          <a:p>
            <a:r>
              <a:rPr lang="en-US" dirty="0" smtClean="0"/>
              <a:t>Methods defined at the program level are also global</a:t>
            </a:r>
          </a:p>
          <a:p>
            <a:r>
              <a:rPr lang="en-US" dirty="0" smtClean="0"/>
              <a:t>Global variable names and method names are entered into a global symbol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contains variable declarations and methods which must all be associated with the class they are defined within</a:t>
            </a:r>
          </a:p>
          <a:p>
            <a:r>
              <a:rPr lang="en-US" dirty="0" smtClean="0"/>
              <a:t>Each class will have its own symbol table which will contain the names of the variables and the names of the methods defined within the class</a:t>
            </a:r>
          </a:p>
          <a:p>
            <a:r>
              <a:rPr lang="en-US" dirty="0" smtClean="0"/>
              <a:t>Symbol Table Entries</a:t>
            </a:r>
          </a:p>
        </p:txBody>
      </p:sp>
    </p:spTree>
    <p:extLst>
      <p:ext uri="{BB962C8B-B14F-4D97-AF65-F5344CB8AC3E}">
        <p14:creationId xmlns:p14="http://schemas.microsoft.com/office/powerpoint/2010/main" val="5604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543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Parse Tree Nodes</vt:lpstr>
      <vt:lpstr>Base Class</vt:lpstr>
      <vt:lpstr>Class Node</vt:lpstr>
      <vt:lpstr>Assignment Statements</vt:lpstr>
      <vt:lpstr>Statement Blocks</vt:lpstr>
      <vt:lpstr>While Statement</vt:lpstr>
      <vt:lpstr>If Statement</vt:lpstr>
      <vt:lpstr>Program</vt:lpstr>
      <vt:lpstr>Classes</vt:lpstr>
      <vt:lpstr>Symbol Table Entries</vt:lpstr>
      <vt:lpstr>Symbol Table Entries (continued)</vt:lpstr>
      <vt:lpstr>Symbol Table Stack</vt:lpstr>
      <vt:lpstr>Methods, Procedures and SubPrograms</vt:lpstr>
    </vt:vector>
  </TitlesOfParts>
  <Company>Elizabethtown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 Tree Nodes</dc:title>
  <dc:creator>Leap, Thomas R</dc:creator>
  <cp:lastModifiedBy>Leap, Thomas R</cp:lastModifiedBy>
  <cp:revision>13</cp:revision>
  <dcterms:created xsi:type="dcterms:W3CDTF">2016-10-31T20:04:45Z</dcterms:created>
  <dcterms:modified xsi:type="dcterms:W3CDTF">2016-11-03T15:32:21Z</dcterms:modified>
</cp:coreProperties>
</file>