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25"/>
  </p:handoutMasterIdLst>
  <p:sldIdLst>
    <p:sldId id="256" r:id="rId4"/>
    <p:sldId id="1188" r:id="rId6"/>
    <p:sldId id="1214" r:id="rId7"/>
    <p:sldId id="1215" r:id="rId8"/>
    <p:sldId id="1217" r:id="rId9"/>
    <p:sldId id="1218" r:id="rId10"/>
    <p:sldId id="1219" r:id="rId11"/>
    <p:sldId id="1220" r:id="rId12"/>
    <p:sldId id="1189" r:id="rId13"/>
    <p:sldId id="1221" r:id="rId14"/>
    <p:sldId id="1224" r:id="rId15"/>
    <p:sldId id="1225" r:id="rId16"/>
    <p:sldId id="1227" r:id="rId17"/>
    <p:sldId id="1228" r:id="rId18"/>
    <p:sldId id="1229" r:id="rId19"/>
    <p:sldId id="1230" r:id="rId20"/>
    <p:sldId id="1231" r:id="rId21"/>
    <p:sldId id="1222" r:id="rId22"/>
    <p:sldId id="1223" r:id="rId23"/>
    <p:sldId id="1187" r:id="rId24"/>
  </p:sldIdLst>
  <p:sldSz cx="9144000" cy="5143500" type="screen16x9"/>
  <p:notesSz cx="6668770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7347D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389890" algn="l" rtl="0" fontAlgn="base">
      <a:spcBef>
        <a:spcPct val="0"/>
      </a:spcBef>
      <a:spcAft>
        <a:spcPct val="0"/>
      </a:spcAft>
      <a:defRPr sz="2000" kern="1200">
        <a:solidFill>
          <a:srgbClr val="17347D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779145" algn="l" rtl="0" fontAlgn="base">
      <a:spcBef>
        <a:spcPct val="0"/>
      </a:spcBef>
      <a:spcAft>
        <a:spcPct val="0"/>
      </a:spcAft>
      <a:defRPr sz="2000" kern="1200">
        <a:solidFill>
          <a:srgbClr val="17347D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169035" algn="l" rtl="0" fontAlgn="base">
      <a:spcBef>
        <a:spcPct val="0"/>
      </a:spcBef>
      <a:spcAft>
        <a:spcPct val="0"/>
      </a:spcAft>
      <a:defRPr sz="2000" kern="1200">
        <a:solidFill>
          <a:srgbClr val="17347D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558290" algn="l" rtl="0" fontAlgn="base">
      <a:spcBef>
        <a:spcPct val="0"/>
      </a:spcBef>
      <a:spcAft>
        <a:spcPct val="0"/>
      </a:spcAft>
      <a:defRPr sz="2000" kern="1200">
        <a:solidFill>
          <a:srgbClr val="17347D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1948180" algn="l" defTabSz="779145" rtl="0" eaLnBrk="1" latinLnBrk="0" hangingPunct="1">
      <a:defRPr sz="2000" kern="1200">
        <a:solidFill>
          <a:srgbClr val="17347D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338070" algn="l" defTabSz="779145" rtl="0" eaLnBrk="1" latinLnBrk="0" hangingPunct="1">
      <a:defRPr sz="2000" kern="1200">
        <a:solidFill>
          <a:srgbClr val="17347D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2727325" algn="l" defTabSz="779145" rtl="0" eaLnBrk="1" latinLnBrk="0" hangingPunct="1">
      <a:defRPr sz="2000" kern="1200">
        <a:solidFill>
          <a:srgbClr val="17347D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117215" algn="l" defTabSz="779145" rtl="0" eaLnBrk="1" latinLnBrk="0" hangingPunct="1">
      <a:defRPr sz="2000" kern="1200">
        <a:solidFill>
          <a:srgbClr val="17347D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一代核心系统建设推进工作小组" initials="c" lastIdx="11" clrIdx="0"/>
  <p:cmAuthor id="1" name="liujing" initials="lj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FC9"/>
    <a:srgbClr val="FF00FF"/>
    <a:srgbClr val="2A4A70"/>
    <a:srgbClr val="3F6EA7"/>
    <a:srgbClr val="3D6AA1"/>
    <a:srgbClr val="0066FF"/>
    <a:srgbClr val="FF3300"/>
    <a:srgbClr val="3333CC"/>
    <a:srgbClr val="3366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55" autoAdjust="0"/>
  </p:normalViewPr>
  <p:slideViewPr>
    <p:cSldViewPr snapToGrid="0">
      <p:cViewPr varScale="1">
        <p:scale>
          <a:sx n="141" d="100"/>
          <a:sy n="141" d="100"/>
        </p:scale>
        <p:origin x="75" y="72"/>
      </p:cViewPr>
      <p:guideLst>
        <p:guide orient="horz" pos="380"/>
        <p:guide orient="horz" pos="657"/>
        <p:guide pos="5931"/>
        <p:guide pos="264"/>
        <p:guide pos="5467"/>
      </p:guideLst>
    </p:cSldViewPr>
  </p:slideViewPr>
  <p:outlineViewPr>
    <p:cViewPr>
      <p:scale>
        <a:sx n="33" d="100"/>
        <a:sy n="33" d="100"/>
      </p:scale>
      <p:origin x="0" y="1097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800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6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426" y="0"/>
            <a:ext cx="2889800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6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800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6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426" y="9430091"/>
            <a:ext cx="2889800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6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E3BC055-1E9F-42CB-A8CD-7CFDECD194E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028CEE-1B82-40AB-9F2E-2761B3B03D0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898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77914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16903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5582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94818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07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2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21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The Project Process Improvement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25576A-EC0B-4739-996B-7265DDF894F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5795601" y="4569625"/>
            <a:ext cx="3203331" cy="340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77925" tIns="38963" rIns="77925" bIns="38963">
            <a:spAutoFit/>
          </a:bodyPr>
          <a:lstStyle>
            <a:lvl1pPr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700" b="1" i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 </a:t>
            </a:r>
            <a:r>
              <a:rPr lang="en-US" altLang="zh-CN" sz="1700" b="1" i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1700" b="1" i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700" b="1" i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创造 </a:t>
            </a:r>
            <a:r>
              <a:rPr lang="en-US" altLang="zh-CN" sz="1700" b="1" i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1700" b="1" i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700" b="1" i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超越 </a:t>
            </a:r>
            <a:r>
              <a:rPr lang="en-US" altLang="zh-CN" sz="1700" b="1" i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· </a:t>
            </a:r>
            <a:r>
              <a:rPr lang="zh-CN" altLang="en-US" sz="1700" b="1" i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共享</a:t>
            </a:r>
            <a:endParaRPr lang="zh-CN" altLang="en-US" sz="1700" b="1" i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2" descr="a1"/>
          <p:cNvSpPr>
            <a:spLocks noChangeArrowheads="1"/>
          </p:cNvSpPr>
          <p:nvPr userDrawn="1"/>
        </p:nvSpPr>
        <p:spPr bwMode="gray">
          <a:xfrm>
            <a:off x="2286000" y="0"/>
            <a:ext cx="2286000" cy="23431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wrap="none" lIns="77925" tIns="38963" rIns="77925" bIns="38963" anchor="ctr"/>
          <a:lstStyle/>
          <a:p>
            <a:pPr>
              <a:defRPr/>
            </a:pPr>
            <a:endParaRPr lang="zh-CN" altLang="en-US" sz="15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gray">
          <a:xfrm>
            <a:off x="0" y="0"/>
            <a:ext cx="2209800" cy="2343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lIns="77925" tIns="38963" rIns="77925" bIns="38963" anchor="ctr"/>
          <a:lstStyle/>
          <a:p>
            <a:pPr>
              <a:defRPr/>
            </a:pPr>
            <a:endParaRPr lang="zh-CN" altLang="en-US" sz="15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gray">
          <a:xfrm>
            <a:off x="4648200" y="0"/>
            <a:ext cx="2209800" cy="23431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lIns="77925" tIns="38963" rIns="77925" bIns="38963" anchor="ctr"/>
          <a:lstStyle/>
          <a:p>
            <a:pPr>
              <a:defRPr/>
            </a:pPr>
            <a:endParaRPr lang="zh-CN" altLang="en-US" sz="15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Rectangle 5" descr="a2"/>
          <p:cNvSpPr>
            <a:spLocks noChangeArrowheads="1"/>
          </p:cNvSpPr>
          <p:nvPr userDrawn="1"/>
        </p:nvSpPr>
        <p:spPr bwMode="gray">
          <a:xfrm>
            <a:off x="6934200" y="0"/>
            <a:ext cx="2209800" cy="23431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wrap="none" lIns="77925" tIns="38963" rIns="77925" bIns="38963" anchor="ctr"/>
          <a:lstStyle/>
          <a:p>
            <a:pPr>
              <a:defRPr/>
            </a:pPr>
            <a:endParaRPr lang="zh-CN" altLang="en-US" sz="15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8400" y="2356247"/>
            <a:ext cx="6705600" cy="514350"/>
          </a:xfrm>
          <a:prstGeom prst="rect">
            <a:avLst/>
          </a:prstGeom>
        </p:spPr>
        <p:txBody>
          <a:bodyPr lIns="77925" tIns="38963" rIns="77925" bIns="38963"/>
          <a:lstStyle>
            <a:lvl1pPr algn="ctr">
              <a:defRPr sz="3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215412" y="4721514"/>
            <a:ext cx="1905000" cy="215503"/>
          </a:xfrm>
          <a:prstGeom prst="rect">
            <a:avLst/>
          </a:prstGeom>
          <a:ln>
            <a:miter lim="800000"/>
          </a:ln>
        </p:spPr>
        <p:txBody>
          <a:bodyPr vert="horz" wrap="square" lIns="77925" tIns="38963" rIns="77925" bIns="38963" numCol="1" anchor="t" anchorCtr="0" compatLnSpc="1"/>
          <a:lstStyle>
            <a:lvl1pPr algn="l">
              <a:defRPr sz="1000">
                <a:solidFill>
                  <a:srgbClr val="17347D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685800"/>
            <a:ext cx="7349400" cy="1927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2670300"/>
            <a:ext cx="7349400" cy="11043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7800"/>
            <a:ext cx="8226900" cy="3569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17145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2886300"/>
            <a:ext cx="5826600" cy="5751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3461400"/>
            <a:ext cx="5826600" cy="6507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125900"/>
            <a:ext cx="3882600" cy="35613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125900"/>
            <a:ext cx="3882600" cy="3561300"/>
          </a:xfrm>
        </p:spPr>
        <p:txBody>
          <a:bodyPr lIns="90000" tIns="46800" rIns="90000" bIns="46800">
            <a:normAutofit/>
          </a:bodyPr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071900"/>
            <a:ext cx="4006800" cy="2862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390500"/>
            <a:ext cx="4006800" cy="32967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066297"/>
            <a:ext cx="4006800" cy="2862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90500"/>
            <a:ext cx="4006800" cy="32967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166400"/>
            <a:ext cx="3924808" cy="3456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166400"/>
            <a:ext cx="3920400" cy="3456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6300" y="456300"/>
            <a:ext cx="8226900" cy="529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685800"/>
            <a:ext cx="783000" cy="37719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685800"/>
            <a:ext cx="6876900" cy="3771900"/>
          </a:xfrm>
        </p:spPr>
        <p:txBody>
          <a:bodyPr vert="eaVert" lIns="46800" tIns="46800" rIns="46800" b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580500"/>
            <a:ext cx="8229600" cy="41121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334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77925" tIns="38963" rIns="77925" bIns="38963" numCol="1" anchor="t" anchorCtr="0" compatLnSpc="1"/>
          <a:lstStyle>
            <a:lvl1pPr>
              <a:def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92100" lvl="0" indent="-292100" algn="l">
              <a:lnSpc>
                <a:spcPct val="125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3810854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7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65985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1863000"/>
            <a:ext cx="7349400" cy="7641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2670300"/>
            <a:ext cx="7349400" cy="3537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334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77925" tIns="38963" rIns="77925" bIns="38963" numCol="1" anchor="t" anchorCtr="0" compatLnSpc="1"/>
          <a:lstStyle>
            <a:lvl1pPr>
              <a:def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92100" lvl="0" indent="-292100" algn="l">
              <a:lnSpc>
                <a:spcPct val="125000"/>
              </a:lnSpc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25286"/>
            <a:ext cx="4038600" cy="3669339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7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25286"/>
            <a:ext cx="4038600" cy="3669339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7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"/>
            <a:ext cx="4608844" cy="500743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77925" tIns="38963" rIns="77925" bIns="38963" numCol="1" anchor="t" anchorCtr="0" compatLnSpc="1"/>
          <a:lstStyle>
            <a:lvl1pPr>
              <a:def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92100" lvl="0" indent="-292100" algn="l">
              <a:lnSpc>
                <a:spcPct val="125000"/>
              </a:lnSpc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805543"/>
            <a:ext cx="5093327" cy="3789082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7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700">
                <a:ea typeface="微软雅黑" panose="020B0503020204020204" pitchFamily="34" charset="-122"/>
              </a:defRPr>
            </a:lvl4pPr>
            <a:lvl5pPr>
              <a:defRPr sz="1700">
                <a:ea typeface="微软雅黑" panose="020B0503020204020204" pitchFamily="34" charset="-122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911" y="805542"/>
            <a:ext cx="2929602" cy="3789083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9035" indent="0">
              <a:buNone/>
              <a:defRPr sz="800"/>
            </a:lvl4pPr>
            <a:lvl5pPr marL="1558290" indent="0">
              <a:buNone/>
              <a:defRPr sz="800"/>
            </a:lvl5pPr>
            <a:lvl6pPr marL="1948180" indent="0">
              <a:buNone/>
              <a:defRPr sz="800"/>
            </a:lvl6pPr>
            <a:lvl7pPr marL="2338070" indent="0">
              <a:buNone/>
              <a:defRPr sz="800"/>
            </a:lvl7pPr>
            <a:lvl8pPr marL="2727325" indent="0">
              <a:buNone/>
              <a:defRPr sz="800"/>
            </a:lvl8pPr>
            <a:lvl9pPr marL="3117215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425054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77925" tIns="38963" rIns="77925" bIns="38963" numCol="1" anchor="t" anchorCtr="0" compatLnSpc="1"/>
          <a:lstStyle>
            <a:lvl1pPr>
              <a:def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92100" lvl="0" indent="-292100" algn="l">
              <a:lnSpc>
                <a:spcPct val="125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5526" y="3766461"/>
            <a:ext cx="8226250" cy="862693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9035" indent="0">
              <a:buNone/>
              <a:defRPr sz="800"/>
            </a:lvl4pPr>
            <a:lvl5pPr marL="1558290" indent="0">
              <a:buNone/>
              <a:defRPr sz="800"/>
            </a:lvl5pPr>
            <a:lvl6pPr marL="1948180" indent="0">
              <a:buNone/>
              <a:defRPr sz="800"/>
            </a:lvl6pPr>
            <a:lvl7pPr marL="2338070" indent="0">
              <a:buNone/>
              <a:defRPr sz="800"/>
            </a:lvl7pPr>
            <a:lvl8pPr marL="2727325" indent="0">
              <a:buNone/>
              <a:defRPr sz="800"/>
            </a:lvl8pPr>
            <a:lvl9pPr marL="3117215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2950028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7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391400" cy="42267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77925" tIns="38963" rIns="77925" bIns="38963" numCol="1" anchor="t" anchorCtr="0" compatLnSpc="1"/>
          <a:lstStyle>
            <a:lvl1pPr>
              <a:def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92100" lvl="0" indent="-292100" algn="l">
              <a:lnSpc>
                <a:spcPct val="125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634111" y="4774882"/>
            <a:ext cx="3509889" cy="3686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7925" tIns="38963" rIns="77925" bIns="38963" rtlCol="0" anchor="ctr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DB6B3"/>
              </a:buClr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1619253" y="1977628"/>
            <a:ext cx="6913563" cy="917972"/>
          </a:xfrm>
          <a:prstGeom prst="rect">
            <a:avLst/>
          </a:prstGeom>
        </p:spPr>
        <p:txBody>
          <a:bodyPr lIns="77925" tIns="38963" rIns="77925" bIns="38963"/>
          <a:lstStyle>
            <a:lvl1pPr algn="ctr">
              <a:defRPr sz="3700">
                <a:solidFill>
                  <a:srgbClr val="000099"/>
                </a:solidFill>
                <a:effectLst/>
                <a:ea typeface="黑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95513" y="3327797"/>
            <a:ext cx="6019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Font typeface="Wingdings" panose="05000000000000000000" pitchFamily="2" charset="2"/>
              <a:buNone/>
              <a:defRPr sz="290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信息技术管理部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bg>
      <p:bgPr>
        <a:pattFill prst="lt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135617" y="-107360"/>
            <a:ext cx="2008384" cy="707503"/>
          </a:xfrm>
          <a:prstGeom prst="rect">
            <a:avLst/>
          </a:prstGeom>
          <a:effectLst/>
        </p:spPr>
      </p:pic>
      <p:sp>
        <p:nvSpPr>
          <p:cNvPr id="2" name="矩形 1"/>
          <p:cNvSpPr/>
          <p:nvPr userDrawn="1"/>
        </p:nvSpPr>
        <p:spPr>
          <a:xfrm>
            <a:off x="293918" y="1"/>
            <a:ext cx="250368" cy="398417"/>
          </a:xfrm>
          <a:prstGeom prst="rect">
            <a:avLst/>
          </a:prstGeom>
          <a:solidFill>
            <a:srgbClr val="006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428" y="16329"/>
            <a:ext cx="5834913" cy="435428"/>
          </a:xfrm>
        </p:spPr>
        <p:txBody>
          <a:bodyPr anchor="ctr">
            <a:noAutofit/>
          </a:bodyPr>
          <a:lstStyle>
            <a:lvl1pPr marL="0" indent="0">
              <a:buNone/>
              <a:defRPr sz="2100" b="1">
                <a:solidFill>
                  <a:srgbClr val="0067B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2400" b="1">
                <a:solidFill>
                  <a:srgbClr val="0067B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85800" indent="0">
              <a:buNone/>
              <a:defRPr sz="2400" b="1">
                <a:solidFill>
                  <a:srgbClr val="0067B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8700" indent="0">
              <a:buNone/>
              <a:defRPr sz="2400" b="1">
                <a:solidFill>
                  <a:srgbClr val="0067B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71600" indent="0">
              <a:buNone/>
              <a:defRPr sz="2400" b="1">
                <a:solidFill>
                  <a:srgbClr val="0067B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908435" y="4822038"/>
            <a:ext cx="3203331" cy="340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77925" tIns="38963" rIns="77925" bIns="38963">
            <a:spAutoFit/>
          </a:bodyPr>
          <a:lstStyle>
            <a:lvl1pPr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700" b="1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 </a:t>
            </a:r>
            <a:r>
              <a:rPr lang="en-US" altLang="zh-CN" sz="1700" b="1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1700" b="1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700" b="1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创造 </a:t>
            </a:r>
            <a:r>
              <a:rPr lang="en-US" altLang="zh-CN" sz="1700" b="1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1700" b="1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700" b="1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超越 </a:t>
            </a:r>
            <a:r>
              <a:rPr lang="en-US" altLang="zh-CN" sz="1700" b="1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· </a:t>
            </a:r>
            <a:r>
              <a:rPr lang="zh-CN" altLang="en-US" sz="1700" b="1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共享</a:t>
            </a:r>
            <a:endParaRPr lang="zh-CN" altLang="en-US" sz="1700" b="1" i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" y="0"/>
            <a:ext cx="6792058" cy="523875"/>
          </a:xfrm>
          <a:prstGeom prst="rect">
            <a:avLst/>
          </a:prstGeom>
        </p:spPr>
      </p:pic>
      <p:sp>
        <p:nvSpPr>
          <p:cNvPr id="9" name="投影片編號版面配置區 5"/>
          <p:cNvSpPr txBox="1"/>
          <p:nvPr/>
        </p:nvSpPr>
        <p:spPr>
          <a:xfrm>
            <a:off x="8810210" y="4916586"/>
            <a:ext cx="498231" cy="273844"/>
          </a:xfrm>
          <a:prstGeom prst="rect">
            <a:avLst/>
          </a:prstGeom>
        </p:spPr>
        <p:txBody>
          <a:bodyPr lIns="77925" tIns="38963" rIns="77925" bIns="38963"/>
          <a:lstStyle>
            <a:defPPr>
              <a:defRPr lang="zh-TW"/>
            </a:defPPr>
            <a:lvl1pPr marL="0" algn="l" defTabSz="914400" rtl="0" eaLnBrk="1" latinLnBrk="0" hangingPunct="1"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399CF24-297F-43D0-A4AF-A0A2A941D940}" type="slidenum">
              <a:rPr kumimoji="0" lang="zh-TW" altLang="en-US" sz="1200" smtClean="0">
                <a:solidFill>
                  <a:srgbClr val="0077EE"/>
                </a:solidFill>
              </a:rPr>
            </a:fld>
            <a:endParaRPr kumimoji="0" lang="zh-TW" altLang="en-US" sz="1200" dirty="0">
              <a:solidFill>
                <a:srgbClr val="0077E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5pPr>
      <a:lvl6pPr marL="389890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6pPr>
      <a:lvl7pPr marL="779145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7pPr>
      <a:lvl8pPr marL="1169035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8pPr>
      <a:lvl9pPr marL="1558290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92100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95" indent="-24320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90" indent="-1949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980" indent="-1949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235" indent="-1949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27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52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0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807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2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21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emf"/><Relationship Id="rId1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emf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emf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1646" y="1927027"/>
            <a:ext cx="7332354" cy="1371600"/>
          </a:xfrm>
        </p:spPr>
        <p:txBody>
          <a:bodyPr/>
          <a:lstStyle/>
          <a:p>
            <a:pPr eaLnBrk="1" hangingPunct="1"/>
            <a:r>
              <a:rPr lang="en-US" altLang="zh-CN" sz="3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br>
              <a:rPr lang="en-US" altLang="zh-CN" sz="3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JimmytheMouth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lvl="0" algn="l">
              <a:buClrTx/>
              <a:buSzTx/>
              <a:buFontTx/>
            </a:pPr>
            <a:r>
              <a:rPr lang="zh-CN" altLang="en-US" sz="21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+mn-ea"/>
              </a:rPr>
              <a:t>高级概念</a:t>
            </a:r>
            <a:endParaRPr lang="zh-CN" altLang="en-US" sz="2100" b="1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48615" y="552450"/>
            <a:ext cx="82080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、 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观察者模式。</a:t>
            </a:r>
            <a:r>
              <a:rPr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观察者模式是将观察者与被观察者分离开，实现了对象间一种一对多的组合关系，当被观察者的状态发生变化时，所有依赖于它的观察者就会检测到变化并且刷新自己的状态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。观察者模式在模块之间划定了清晰的界限，提高了应用程序的可维护性和重用性。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、 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Reactive Programming响应式编程。Reactive Programming响应式编程 通俗点说，就是view要实时响应model，也就是当model改变时，view也要做出相应的变化，举个实际的例子就是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vue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的双向绑定。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我们一般写的程序统称为命令式程序，是以流程为核心的，每一行代码实际上都是机器实际上要执行的指令。而Rx这样的编程风格，称为函数响应式编程。函数响应式编程是以数据流为核心，处理数据的输入，处理以及输出的。这种思路写出来的代码就会跟机器实际执行的指令大相径庭。所以对于已经习惯命令式编程的我们来说，刚开始接触Rx的时候必然会很不适应，而且也不太符合我们平时的思维习惯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具体例子说明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603885"/>
            <a:ext cx="4371340" cy="44348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850" y="589526"/>
            <a:ext cx="1512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581785" y="704850"/>
            <a:ext cx="3255010" cy="13582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/>
          <p:cNvSpPr txBox="1"/>
          <p:nvPr/>
        </p:nvSpPr>
        <p:spPr>
          <a:xfrm>
            <a:off x="4836795" y="1774825"/>
            <a:ext cx="3928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被观察者（可观察对象）创建，这里是把文件夹作为被观察者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具体例子说明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603885"/>
            <a:ext cx="4371340" cy="44348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0355" y="771136"/>
            <a:ext cx="576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箭头连接符 2"/>
          <p:cNvCxnSpPr>
            <a:stCxn id="4" idx="3"/>
          </p:cNvCxnSpPr>
          <p:nvPr/>
        </p:nvCxnSpPr>
        <p:spPr>
          <a:xfrm>
            <a:off x="3357245" y="1351280"/>
            <a:ext cx="1479550" cy="7118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/>
          <p:cNvSpPr txBox="1"/>
          <p:nvPr/>
        </p:nvSpPr>
        <p:spPr>
          <a:xfrm>
            <a:off x="4750435" y="689610"/>
            <a:ext cx="3928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flatMap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变换操作符，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改变被观察者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1260" y="1261110"/>
            <a:ext cx="2165985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876300" y="852805"/>
            <a:ext cx="3874135" cy="190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"/>
          <p:cNvSpPr txBox="1"/>
          <p:nvPr/>
        </p:nvSpPr>
        <p:spPr>
          <a:xfrm>
            <a:off x="4836795" y="1816100"/>
            <a:ext cx="3928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被观察者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由文件夹变成了文件夹下的每个文件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具体例子说明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603885"/>
            <a:ext cx="4371340" cy="44348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4170" y="1737995"/>
            <a:ext cx="4318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箭头连接符 2"/>
          <p:cNvCxnSpPr>
            <a:stCxn id="4" idx="3"/>
            <a:endCxn id="8" idx="1"/>
          </p:cNvCxnSpPr>
          <p:nvPr/>
        </p:nvCxnSpPr>
        <p:spPr>
          <a:xfrm>
            <a:off x="3207385" y="2341245"/>
            <a:ext cx="1443355" cy="336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/>
          <p:cNvSpPr txBox="1"/>
          <p:nvPr/>
        </p:nvSpPr>
        <p:spPr>
          <a:xfrm>
            <a:off x="4750435" y="1634490"/>
            <a:ext cx="3928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filter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过滤操作符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1260" y="2251075"/>
            <a:ext cx="2016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13" idx="3"/>
            <a:endCxn id="5" idx="1"/>
          </p:cNvCxnSpPr>
          <p:nvPr/>
        </p:nvCxnSpPr>
        <p:spPr>
          <a:xfrm>
            <a:off x="775970" y="1828165"/>
            <a:ext cx="3974465" cy="57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"/>
          <p:cNvSpPr txBox="1"/>
          <p:nvPr/>
        </p:nvSpPr>
        <p:spPr>
          <a:xfrm>
            <a:off x="4650740" y="2175510"/>
            <a:ext cx="3928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利用过滤操作符，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只处理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png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文件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具体例子说明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603885"/>
            <a:ext cx="4371340" cy="44348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4805" y="2731770"/>
            <a:ext cx="252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箭头连接符 2"/>
          <p:cNvCxnSpPr>
            <a:stCxn id="4" idx="3"/>
            <a:endCxn id="8" idx="1"/>
          </p:cNvCxnSpPr>
          <p:nvPr/>
        </p:nvCxnSpPr>
        <p:spPr>
          <a:xfrm>
            <a:off x="2762250" y="3319145"/>
            <a:ext cx="1888490" cy="11188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/>
          <p:cNvSpPr txBox="1"/>
          <p:nvPr/>
        </p:nvSpPr>
        <p:spPr>
          <a:xfrm>
            <a:off x="4750435" y="879475"/>
            <a:ext cx="3928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map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变换操作符，与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flatMap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的区别是，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flatMap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是变换被观察者，比如前面的由文件夹变成了每个文件，由一变成了多。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map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只能改变对象，比如这里是由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File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对象变成了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Bitmap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对象。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PS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flatMap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可以处理等待用户操作，比如等待用户登录成功再继续下面的步骤，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map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是不行的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6125" y="3228975"/>
            <a:ext cx="2016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13" idx="3"/>
            <a:endCxn id="5" idx="1"/>
          </p:cNvCxnSpPr>
          <p:nvPr/>
        </p:nvCxnSpPr>
        <p:spPr>
          <a:xfrm flipV="1">
            <a:off x="596900" y="2310130"/>
            <a:ext cx="4153535" cy="5118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"/>
          <p:cNvSpPr txBox="1"/>
          <p:nvPr/>
        </p:nvSpPr>
        <p:spPr>
          <a:xfrm>
            <a:off x="4650740" y="4238625"/>
            <a:ext cx="3928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由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File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对象变成了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Bitmap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对象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具体例子说明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4750435" y="879475"/>
            <a:ext cx="3928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指定被观察者所在线程，这里是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io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就是后台线程，这个方法只有第一次执行有效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750435" y="2707640"/>
            <a:ext cx="39287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指定观察者所在线程，这里是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Android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主线程，即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线程，这个方法可以执行多次，即可以切到后台线程，执行一些代码，然后切到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线程，执行另一个代码，可以多次切换。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589915"/>
            <a:ext cx="4371340" cy="44348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9405" y="3715068"/>
            <a:ext cx="1836000" cy="144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675" y="3890963"/>
            <a:ext cx="2592000" cy="144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10" idx="3"/>
            <a:endCxn id="5" idx="1"/>
          </p:cNvCxnSpPr>
          <p:nvPr/>
        </p:nvCxnSpPr>
        <p:spPr>
          <a:xfrm flipV="1">
            <a:off x="2155190" y="1386840"/>
            <a:ext cx="2595245" cy="24009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3"/>
            <a:endCxn id="8" idx="1"/>
          </p:cNvCxnSpPr>
          <p:nvPr/>
        </p:nvCxnSpPr>
        <p:spPr>
          <a:xfrm flipV="1">
            <a:off x="2912745" y="3676650"/>
            <a:ext cx="1837690" cy="2870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具体例子说明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603885"/>
            <a:ext cx="4371340" cy="44348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4805" y="4036060"/>
            <a:ext cx="61087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箭头连接符 2"/>
          <p:cNvCxnSpPr>
            <a:stCxn id="4" idx="3"/>
            <a:endCxn id="8" idx="1"/>
          </p:cNvCxnSpPr>
          <p:nvPr/>
        </p:nvCxnSpPr>
        <p:spPr>
          <a:xfrm flipV="1">
            <a:off x="1706245" y="3387725"/>
            <a:ext cx="3021330" cy="7397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/>
          <p:cNvSpPr txBox="1"/>
          <p:nvPr/>
        </p:nvSpPr>
        <p:spPr>
          <a:xfrm>
            <a:off x="4750435" y="879475"/>
            <a:ext cx="3928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subscribe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订阅，关联观察者与被观察者，关联后观察者才能收到数据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8090" y="4037330"/>
            <a:ext cx="478155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13" idx="3"/>
            <a:endCxn id="5" idx="1"/>
          </p:cNvCxnSpPr>
          <p:nvPr/>
        </p:nvCxnSpPr>
        <p:spPr>
          <a:xfrm flipV="1">
            <a:off x="955675" y="1386840"/>
            <a:ext cx="3794760" cy="2739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"/>
          <p:cNvSpPr txBox="1"/>
          <p:nvPr/>
        </p:nvSpPr>
        <p:spPr>
          <a:xfrm>
            <a:off x="4727575" y="2110740"/>
            <a:ext cx="39998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观察者观察到数据以后的动作，即观察到数据以后需要干什么。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实际上有些业务场景分步骤加载资源并显示，即加载一步就要立即显示，不会等到所有资源加载完。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这时会利用前面说过的观察者线程多次切换，切换线程并更新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，不会把所有的更新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都写在这里。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0730" y="4530725"/>
            <a:ext cx="22606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箭头连接符 9"/>
          <p:cNvCxnSpPr>
            <a:stCxn id="9" idx="3"/>
            <a:endCxn id="8" idx="1"/>
          </p:cNvCxnSpPr>
          <p:nvPr/>
        </p:nvCxnSpPr>
        <p:spPr>
          <a:xfrm flipV="1">
            <a:off x="3021330" y="3387725"/>
            <a:ext cx="1706245" cy="12331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lvl="0" algn="l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48615" y="1013460"/>
            <a:ext cx="820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还有很多功能，时间有限，这里就不细说了，下面来总结一下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6963" y="1565194"/>
            <a:ext cx="6074271" cy="2276475"/>
            <a:chOff x="1685644" y="1781175"/>
            <a:chExt cx="4485458" cy="20193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552825" y="1781175"/>
              <a:ext cx="0" cy="2019300"/>
            </a:xfrm>
            <a:prstGeom prst="line">
              <a:avLst/>
            </a:prstGeom>
            <a:ln w="76200"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85644" y="2190660"/>
              <a:ext cx="1676682" cy="57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4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Rx</a:t>
              </a:r>
              <a:endPara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5724" y="1990605"/>
              <a:ext cx="2275378" cy="35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01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   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为什么用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Rx</a:t>
              </a:r>
              <a:endPara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95725" y="2590769"/>
              <a:ext cx="2143125" cy="35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02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   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Rx</a:t>
              </a:r>
              <a:r>
                <a:rPr lang="zh-CN" altLang="en-US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介绍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95725" y="3190993"/>
              <a:ext cx="2143125" cy="353730"/>
            </a:xfrm>
            <a:prstGeom prst="rect">
              <a:avLst/>
            </a:prstGeom>
            <a:solidFill>
              <a:srgbClr val="0066FF"/>
            </a:solidFill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03</a:t>
              </a:r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   </a:t>
              </a:r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总结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+mn-ea"/>
              </a:endParaRPr>
            </a:p>
          </p:txBody>
        </p:sp>
      </p:grpSp>
      <p:sp>
        <p:nvSpPr>
          <p:cNvPr id="12" name="文本占位符 1"/>
          <p:cNvSpPr txBox="1"/>
          <p:nvPr/>
        </p:nvSpPr>
        <p:spPr>
          <a:xfrm>
            <a:off x="268705" y="106279"/>
            <a:ext cx="5136084" cy="436563"/>
          </a:xfrm>
        </p:spPr>
        <p:txBody>
          <a:bodyPr/>
          <a:lstStyle>
            <a:lvl1pPr marL="29210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095" indent="-2432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4090" indent="-19494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980" indent="-19494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3235" indent="-19494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380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270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525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lvl="0" algn="l">
              <a:buClrTx/>
              <a:buSzTx/>
              <a:buFontTx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48615" y="580390"/>
            <a:ext cx="82080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前面说过为什么使用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，举了几个优点，这里说下缺点</a:t>
            </a:r>
            <a:endParaRPr lang="en-US" altLang="zh-CN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en-US" altLang="zh-CN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、 上手很难。由于前面说的编程思维模式问题，刚开始的时候会很不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习惯，很有可能会写出半命令式半响应式的代码。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、 操作符多。刚刚只是简单介绍了几种操作符，实际上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操作符很多，并且个别操作符在不同平台上名称存在差异。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最后总结下，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在复杂的逻辑下能起到较好的作用，简单逻辑没必要用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PS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：现在一个交易的底层，包含了弹出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Loading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对话框、判断是否需要加密、根据是否加密组装报文、发起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http(s)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、解析报文如果有报错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统一报错、关闭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Loading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对话框、返回最终报文结果 等多个步骤，但是对于上层来说只是一个发送交易的简单逻辑，一些问题需要分层次看，不能一篇而论。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6963" y="1565194"/>
            <a:ext cx="6074271" cy="2276475"/>
            <a:chOff x="1685644" y="1781175"/>
            <a:chExt cx="4485458" cy="20193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552825" y="1781175"/>
              <a:ext cx="0" cy="2019300"/>
            </a:xfrm>
            <a:prstGeom prst="line">
              <a:avLst/>
            </a:prstGeom>
            <a:ln w="76200"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85644" y="2190660"/>
              <a:ext cx="1676682" cy="57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4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Rx</a:t>
              </a:r>
              <a:endPara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5724" y="1990605"/>
              <a:ext cx="2275378" cy="353730"/>
            </a:xfrm>
            <a:prstGeom prst="rect">
              <a:avLst/>
            </a:prstGeom>
            <a:solidFill>
              <a:srgbClr val="0066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01</a:t>
              </a:r>
              <a:r>
                <a:rPr lang="en-US" altLang="zh-CN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为什么用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Rx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95725" y="2590769"/>
              <a:ext cx="2143125" cy="35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02</a:t>
              </a:r>
              <a:r>
                <a:rPr lang="en-US" altLang="zh-CN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Rx</a:t>
              </a:r>
              <a:r>
                <a:rPr lang="zh-CN" altLang="en-US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介绍</a:t>
              </a:r>
              <a:endPara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95725" y="3190993"/>
              <a:ext cx="2143125" cy="35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03</a:t>
              </a:r>
              <a:r>
                <a:rPr lang="en-US" altLang="zh-CN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</a:t>
              </a:r>
              <a:r>
                <a:rPr lang="zh-CN" altLang="en-US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总结</a:t>
              </a:r>
              <a:endPara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2" name="文本占位符 1"/>
          <p:cNvSpPr txBox="1"/>
          <p:nvPr/>
        </p:nvSpPr>
        <p:spPr>
          <a:xfrm>
            <a:off x="268705" y="106279"/>
            <a:ext cx="5136084" cy="436563"/>
          </a:xfrm>
        </p:spPr>
        <p:txBody>
          <a:bodyPr/>
          <a:lstStyle>
            <a:lvl1pPr marL="29210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095" indent="-2432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4090" indent="-19494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980" indent="-19494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3235" indent="-19494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380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270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525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7719" y="2206228"/>
            <a:ext cx="6913563" cy="917972"/>
          </a:xfrm>
        </p:spPr>
        <p:txBody>
          <a:bodyPr/>
          <a:lstStyle/>
          <a:p>
            <a:r>
              <a:rPr lang="zh-CN" altLang="en-US" sz="6600" dirty="0" smtClean="0">
                <a:effectLst>
                  <a:reflection blurRad="6350" stA="55000" endA="300" endPos="45500" dir="5400000" sy="-100000" algn="bl" rotWithShape="0"/>
                </a:effectLst>
              </a:rPr>
              <a:t>谢谢！</a:t>
            </a:r>
            <a:endParaRPr lang="zh-CN" altLang="en-US" sz="66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RxJava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688975"/>
            <a:ext cx="5276850" cy="397192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619115" y="732790"/>
            <a:ext cx="305943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举个简单的例子，获取多张图片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并显示到页面上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获取图片（本地加载多文件、或获取网络图片）是耗时操作，必须放在后台执行，显示到页面是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操作，必须放到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线程。常见的实现方法有多种，这里贴出一种。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RxJava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4717415" y="546735"/>
            <a:ext cx="42056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如果用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实现，代码会变成这样。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这时肯定会有人说，代码变得复杂好多，要它有啥用？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观察一下你会发现， RxJava 的这个实现，是一条</a:t>
            </a:r>
            <a:r>
              <a:rPr lang="zh-CN" altLang="en-US" sz="180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从上到下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的链式调用，</a:t>
            </a:r>
            <a:r>
              <a:rPr lang="zh-CN" altLang="en-US" sz="180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没有任何嵌套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，这在逻辑的简洁性上是具有优势的。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当需求变得复杂时，这种优势将更加明显，试想如果还要求只选取前 10 张图片，常规方式要怎么办？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现实中我们往往要处理复杂的需求，对于复杂的需求，这种逻辑简洁性将非常明显。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603885"/>
            <a:ext cx="4371340" cy="4434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RxJava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53695" y="2809240"/>
            <a:ext cx="7447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另外，如果你的 IDE 是 Android Studio  ，其实每次打开某个 Java 文件的时候，你会看到被自动 Lambda 化的预览，这将让你更加清晰地看到程序逻辑</a:t>
            </a:r>
            <a:r>
              <a:rPr 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，如上所示</a:t>
            </a:r>
            <a:endParaRPr lang="zh-CN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4350" y="699770"/>
            <a:ext cx="5276850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7010" y="701040"/>
            <a:ext cx="5276850" cy="3971925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RxJava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5619115" y="732790"/>
            <a:ext cx="3059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从这个例子可以看出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的第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个优点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，链式编程，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其实这个例子中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还有另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一个优点，灵活切换后台和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线程，原始的只能通过在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thread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里面的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run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方法来实现在不同的线程实行代码，如左图所示。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3660" y="1103630"/>
            <a:ext cx="409575" cy="2012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DB6B3"/>
              </a:buClr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3040" y="701040"/>
            <a:ext cx="941705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3200" y="2877185"/>
            <a:ext cx="409575" cy="2012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DB6B3"/>
              </a:buClr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0010" y="2471738"/>
            <a:ext cx="998855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RxJava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76225" y="4762"/>
            <a:ext cx="238125" cy="390525"/>
          </a:xfrm>
          <a:prstGeom prst="rect">
            <a:avLst/>
          </a:prstGeom>
          <a:solidFill>
            <a:srgbClr val="2A4A7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DB6B3"/>
              </a:buClr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4717415" y="546735"/>
            <a:ext cx="42056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可以在链中灵活切换后台与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线程，可以多次切换，而且不会打破链的结构，即使多次切换，逻辑按从上到下依然会比较容易理解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对于复杂需求中，需要多次后台网络请求，然后修改前台</a:t>
            </a:r>
            <a:r>
              <a:rPr lang="en-US" altLang="zh-CN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页面的场景，灵活切换线程就会显得非常有用。</a:t>
            </a:r>
            <a:endParaRPr lang="zh-CN" altLang="en-US" sz="1800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603885"/>
            <a:ext cx="4371340" cy="44348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19405" y="3729038"/>
            <a:ext cx="1836000" cy="144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0675" y="3904933"/>
            <a:ext cx="2592000" cy="144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90000"/>
              </a:lnSpc>
              <a:buClr>
                <a:srgbClr val="2DB6B3"/>
              </a:buClr>
              <a:buSzTx/>
              <a:buFontTx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6963" y="1565194"/>
            <a:ext cx="6074271" cy="2276475"/>
            <a:chOff x="1685644" y="1781175"/>
            <a:chExt cx="4485458" cy="20193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552825" y="1781175"/>
              <a:ext cx="0" cy="2019300"/>
            </a:xfrm>
            <a:prstGeom prst="line">
              <a:avLst/>
            </a:prstGeom>
            <a:ln w="76200"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85644" y="2190660"/>
              <a:ext cx="1676682" cy="57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4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Rx</a:t>
              </a:r>
              <a:endPara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5724" y="1990605"/>
              <a:ext cx="2275378" cy="35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01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   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为什么用</a:t>
              </a:r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Rx</a:t>
              </a:r>
              <a:endPara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95725" y="2590769"/>
              <a:ext cx="2143125" cy="353730"/>
            </a:xfrm>
            <a:prstGeom prst="rect">
              <a:avLst/>
            </a:prstGeom>
            <a:solidFill>
              <a:srgbClr val="0066FF"/>
            </a:solidFill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02</a:t>
              </a:r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   </a:t>
              </a:r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Rx</a:t>
              </a:r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  <a:sym typeface="+mn-ea"/>
                </a:rPr>
                <a:t>介绍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95725" y="3190993"/>
              <a:ext cx="2143125" cy="353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03</a:t>
              </a:r>
              <a:r>
                <a:rPr lang="en-US" altLang="zh-CN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</a:t>
              </a:r>
              <a:r>
                <a:rPr lang="zh-CN" altLang="en-US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总结</a:t>
              </a:r>
              <a:endPara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2" name="文本占位符 1"/>
          <p:cNvSpPr txBox="1"/>
          <p:nvPr/>
        </p:nvSpPr>
        <p:spPr>
          <a:xfrm>
            <a:off x="268705" y="106279"/>
            <a:ext cx="5136084" cy="436563"/>
          </a:xfrm>
        </p:spPr>
        <p:txBody>
          <a:bodyPr/>
          <a:lstStyle>
            <a:lvl1pPr marL="29210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095" indent="-2432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4090" indent="-19494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980" indent="-19494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3235" indent="-19494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380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270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525" indent="-194945" algn="l" defTabSz="7791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8175" y="38100"/>
            <a:ext cx="5136084" cy="436563"/>
          </a:xfrm>
        </p:spPr>
        <p:txBody>
          <a:bodyPr/>
          <a:lstStyle/>
          <a:p>
            <a:pPr lvl="0" algn="l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+mn-ea"/>
              </a:rPr>
              <a:t>基本概念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450" y="765810"/>
            <a:ext cx="76479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</a:rPr>
              <a:t>、ReactiveX是Reactive Extensions的缩写，一般简写为Rx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</a:rPr>
              <a:t>、Rx是一个编程模型，目标是提供一致的编程接口，就比如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</a:rPr>
              <a:t>if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</a:rPr>
              <a:t>for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</a:rPr>
              <a:t>在各个平台作用是一样的，可以简单理解为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</a:rPr>
              <a:t>Rx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</a:rPr>
              <a:t>是一些通用的关键字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在很多编程语言都有具体实现，比如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RxJava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rxjs</a:t>
            </a:r>
            <a:r>
              <a:rPr lang="zh-CN" altLang="en-US" dirty="0">
                <a:solidFill>
                  <a:schemeClr val="tx1"/>
                </a:solidFill>
                <a:cs typeface="宋体" panose="02010600030101010101" pitchFamily="2" charset="-122"/>
                <a:sym typeface="+mn-ea"/>
              </a:rPr>
              <a:t>、RxSwift</a:t>
            </a:r>
            <a:endParaRPr lang="zh-CN" altLang="en-US" dirty="0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SLIDE_MODEL_TYPE" val="cover"/>
</p:tagLst>
</file>

<file path=ppt/tags/tag59.xml><?xml version="1.0" encoding="utf-8"?>
<p:tagLst xmlns:p="http://schemas.openxmlformats.org/presentationml/2006/main">
  <p:tag name="KSO_WM_UNIT_PLACING_PICTURE_USER_VIEWPORT" val="{&quot;height&quot;:6255,&quot;width&quot;:8310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PLACING_PICTURE_USER_VIEWPORT" val="{&quot;height&quot;:2505,&quot;width&quot;:8310}"/>
</p:tagLst>
</file>

<file path=ppt/tags/tag61.xml><?xml version="1.0" encoding="utf-8"?>
<p:tagLst xmlns:p="http://schemas.openxmlformats.org/presentationml/2006/main">
  <p:tag name="KSO_WM_UNIT_PLACING_PICTURE_USER_VIEWPORT" val="{&quot;height&quot;:6255,&quot;width&quot;:831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ctr" fontAlgn="base">
          <a:lnSpc>
            <a:spcPct val="90000"/>
          </a:lnSpc>
          <a:spcBef>
            <a:spcPct val="0"/>
          </a:spcBef>
          <a:spcAft>
            <a:spcPct val="0"/>
          </a:spcAft>
          <a:buClr>
            <a:srgbClr val="2DB6B3"/>
          </a:buClr>
          <a:defRPr sz="2400" b="1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2298</Words>
  <Application>WPS 演示</Application>
  <PresentationFormat>全屏显示(16:9)</PresentationFormat>
  <Paragraphs>135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隶书</vt:lpstr>
      <vt:lpstr>Microsoft JhengHei</vt:lpstr>
      <vt:lpstr>Calibri</vt:lpstr>
      <vt:lpstr>Verdana</vt:lpstr>
      <vt:lpstr>黑体</vt:lpstr>
      <vt:lpstr>幼圆</vt:lpstr>
      <vt:lpstr>Wingdings</vt:lpstr>
      <vt:lpstr>微软雅黑 Light</vt:lpstr>
      <vt:lpstr>Arial Unicode MS</vt:lpstr>
      <vt:lpstr>1_Office 主题​​</vt:lpstr>
      <vt:lpstr>自定义设计方案</vt:lpstr>
      <vt:lpstr>Rx  悦生活组 邹骏杰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2011年度功能实施管理工作思路</dc:title>
  <dc:creator>ccb</dc:creator>
  <dc:subject>年度工作思路</dc:subject>
  <cp:lastModifiedBy>杰</cp:lastModifiedBy>
  <cp:revision>4270</cp:revision>
  <dcterms:created xsi:type="dcterms:W3CDTF">2011-04-20T14:46:00Z</dcterms:created>
  <dcterms:modified xsi:type="dcterms:W3CDTF">2020-09-15T08:43:42Z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(3)9C6XyUZ5jsXigJhromehQbTX2sxUU8IqtKHy6ZvTCFcdq/7q0OTph+3IUrXGr2dbUexeKBOn
Jd0R1v4XgsUo3XHpHfaFbv/TPtmI3HAT+ZoiBXgBV66NX1Vb8x+BuZvC7IfP6cS8zrg4zsxW
Vo1NVnSOMTofYKC7S9Q3PzeTml4Bs9sYw+lkTinRbLQRgV4R099e5PotcIdCk+fbQDanfLGK
j7QVuJVk9nQaspYWN9i6l</vt:lpwstr>
  </property>
  <property fmtid="{D5CDD505-2E9C-101B-9397-08002B2CF9AE}" pid="3" name="_ms_pID_7253431">
    <vt:lpwstr>3Wgg0kloX1vYi1mTiLdoix/PgJuFAetOHuE62YoCbqNvfzKgWbR
KH6kbZuliFDSEWCwGZkDz30Ueu3PAiXLBFwTD+5vy2+U8uTTz6a3/s/dX6d3Rva+OquyCJou
rOIBu7PtyNE1aOP9PYmpIP5FkgqhGP338H4OlM8C8aty6PX4/xjvFi9g5bf/WgGsZH4WmTDJ
+2XQQeKZE2Cs8qAnwEZiXPPDJiwuX9xO7YrLnSV40B</vt:lpwstr>
  </property>
  <property fmtid="{D5CDD505-2E9C-101B-9397-08002B2CF9AE}" pid="4" name="_ms_pID_7253432">
    <vt:lpwstr>rF3k+C/e4/OvvSxKc=</vt:lpwstr>
  </property>
  <property fmtid="{D5CDD505-2E9C-101B-9397-08002B2CF9AE}" pid="5" name="KSOProductBuildVer">
    <vt:lpwstr>2052-11.1.0.9999</vt:lpwstr>
  </property>
</Properties>
</file>