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Architects Daughter"/>
      <p:regular r:id="rId26"/>
    </p:embeddedFont>
    <p:embeddedFont>
      <p:font typeface="Candara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ArchitectsDaughter-regular.fntdata"/><Relationship Id="rId25" Type="http://schemas.openxmlformats.org/officeDocument/2006/relationships/slide" Target="slides/slide19.xml"/><Relationship Id="rId28" Type="http://schemas.openxmlformats.org/officeDocument/2006/relationships/font" Target="fonts/Candara-bold.fntdata"/><Relationship Id="rId27" Type="http://schemas.openxmlformats.org/officeDocument/2006/relationships/font" Target="fonts/Candara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Candara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Candara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47db269c6_2_7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3447db269c6_2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447db269c6_2_1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3447db269c6_2_1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447db269c6_2_1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3447db269c6_2_1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447db269c6_2_1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3447db269c6_2_1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447db269c6_2_1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3447db269c6_2_1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447db269c6_2_1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3447db269c6_2_1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447db269c6_2_1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3447db269c6_2_1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447db269c6_2_1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3447db269c6_2_1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447db269c6_2_1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447db269c6_2_1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3447db269c6_2_1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447db269c6_2_1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447db269c6_2_1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3447db269c6_2_1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447db269c6_2_1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447db269c6_2_1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3447db269c6_2_16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447db269c6_2_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3447db269c6_2_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447db269c6_2_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3447db269c6_2_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447db269c6_2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3447db269c6_2_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47db269c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3447db269c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447db269c6_2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447db269c6_2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3447db269c6_2_9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447db269c6_2_1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3447db269c6_2_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447db269c6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3447db269c6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447db269c6_2_1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3447db269c6_2_1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0" y="2118762"/>
            <a:ext cx="9141714" cy="2385698"/>
          </a:xfrm>
          <a:prstGeom prst="rect">
            <a:avLst/>
          </a:prstGeom>
          <a:solidFill>
            <a:srgbClr val="262626">
              <a:alpha val="74901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8" name="Google Shape;58;p14"/>
          <p:cNvSpPr/>
          <p:nvPr/>
        </p:nvSpPr>
        <p:spPr>
          <a:xfrm>
            <a:off x="0" y="2306782"/>
            <a:ext cx="9141714" cy="197946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9" name="Google Shape;59;p14"/>
          <p:cNvSpPr txBox="1"/>
          <p:nvPr>
            <p:ph type="ctrTitle"/>
          </p:nvPr>
        </p:nvSpPr>
        <p:spPr>
          <a:xfrm>
            <a:off x="800100" y="2374322"/>
            <a:ext cx="7543800" cy="128327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onsolas"/>
              <a:buNone/>
              <a:defRPr sz="4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800100" y="3714750"/>
            <a:ext cx="75438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1143000" y="342900"/>
            <a:ext cx="6858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1143000" y="1371600"/>
            <a:ext cx="68580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4pPr>
            <a:lvl5pPr indent="-29845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1143000" y="4772025"/>
            <a:ext cx="5161165" cy="192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457950" y="4772025"/>
            <a:ext cx="742950" cy="192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7372350" y="4772025"/>
            <a:ext cx="628650" cy="192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1143000" y="342900"/>
            <a:ext cx="6858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1143000" y="1369219"/>
            <a:ext cx="3257550" cy="32027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Char char="•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9pPr>
          </a:lstStyle>
          <a:p/>
        </p:txBody>
      </p:sp>
      <p:sp>
        <p:nvSpPr>
          <p:cNvPr id="70" name="Google Shape;70;p16"/>
          <p:cNvSpPr txBox="1"/>
          <p:nvPr>
            <p:ph idx="2" type="body"/>
          </p:nvPr>
        </p:nvSpPr>
        <p:spPr>
          <a:xfrm>
            <a:off x="4743450" y="1369219"/>
            <a:ext cx="3257550" cy="32027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Char char="•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9pPr>
          </a:lstStyle>
          <a:p/>
        </p:txBody>
      </p:sp>
      <p:sp>
        <p:nvSpPr>
          <p:cNvPr id="71" name="Google Shape;71;p16"/>
          <p:cNvSpPr txBox="1"/>
          <p:nvPr>
            <p:ph idx="11" type="ftr"/>
          </p:nvPr>
        </p:nvSpPr>
        <p:spPr>
          <a:xfrm>
            <a:off x="1143000" y="4772025"/>
            <a:ext cx="5161165" cy="192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0" type="dt"/>
          </p:nvPr>
        </p:nvSpPr>
        <p:spPr>
          <a:xfrm>
            <a:off x="6457950" y="4772025"/>
            <a:ext cx="742950" cy="192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7372350" y="4772025"/>
            <a:ext cx="628650" cy="192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1143000" y="1371600"/>
            <a:ext cx="6858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onsolas"/>
              <a:buNone/>
              <a:defRPr sz="4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1143000" y="3442097"/>
            <a:ext cx="6858000" cy="11299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1143000" y="342900"/>
            <a:ext cx="6858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1145286" y="1371600"/>
            <a:ext cx="3257550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b="0"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80" name="Google Shape;80;p18"/>
          <p:cNvSpPr txBox="1"/>
          <p:nvPr>
            <p:ph idx="2" type="body"/>
          </p:nvPr>
        </p:nvSpPr>
        <p:spPr>
          <a:xfrm>
            <a:off x="1145286" y="1885950"/>
            <a:ext cx="3257550" cy="268605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Char char="•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9pPr>
          </a:lstStyle>
          <a:p/>
        </p:txBody>
      </p:sp>
      <p:sp>
        <p:nvSpPr>
          <p:cNvPr id="81" name="Google Shape;81;p18"/>
          <p:cNvSpPr txBox="1"/>
          <p:nvPr>
            <p:ph idx="3" type="body"/>
          </p:nvPr>
        </p:nvSpPr>
        <p:spPr>
          <a:xfrm>
            <a:off x="4745736" y="1371600"/>
            <a:ext cx="3257550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b="0"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82" name="Google Shape;82;p18"/>
          <p:cNvSpPr txBox="1"/>
          <p:nvPr>
            <p:ph idx="4" type="body"/>
          </p:nvPr>
        </p:nvSpPr>
        <p:spPr>
          <a:xfrm>
            <a:off x="4745736" y="1885950"/>
            <a:ext cx="3257550" cy="268605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Char char="•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1143000" y="4772025"/>
            <a:ext cx="5161165" cy="192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6457950" y="4772025"/>
            <a:ext cx="742950" cy="192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7372350" y="4772025"/>
            <a:ext cx="628650" cy="192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1143000" y="342900"/>
            <a:ext cx="6858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1" type="ftr"/>
          </p:nvPr>
        </p:nvSpPr>
        <p:spPr>
          <a:xfrm>
            <a:off x="1143000" y="4772025"/>
            <a:ext cx="5161165" cy="192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0" type="dt"/>
          </p:nvPr>
        </p:nvSpPr>
        <p:spPr>
          <a:xfrm>
            <a:off x="6457950" y="4772025"/>
            <a:ext cx="742950" cy="192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2" type="sldNum"/>
          </p:nvPr>
        </p:nvSpPr>
        <p:spPr>
          <a:xfrm>
            <a:off x="7372350" y="4772025"/>
            <a:ext cx="628650" cy="192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idx="11" type="ftr"/>
          </p:nvPr>
        </p:nvSpPr>
        <p:spPr>
          <a:xfrm>
            <a:off x="1143000" y="4772025"/>
            <a:ext cx="5161165" cy="192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10" type="dt"/>
          </p:nvPr>
        </p:nvSpPr>
        <p:spPr>
          <a:xfrm>
            <a:off x="6457950" y="4772025"/>
            <a:ext cx="742950" cy="192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2" type="sldNum"/>
          </p:nvPr>
        </p:nvSpPr>
        <p:spPr>
          <a:xfrm>
            <a:off x="7372350" y="4772025"/>
            <a:ext cx="628650" cy="192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>
            <p:ph type="title"/>
          </p:nvPr>
        </p:nvSpPr>
        <p:spPr>
          <a:xfrm>
            <a:off x="6001940" y="1200150"/>
            <a:ext cx="234196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onsolas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570309" y="571500"/>
            <a:ext cx="48006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Char char="•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9pPr>
          </a:lstStyle>
          <a:p/>
        </p:txBody>
      </p:sp>
      <p:sp>
        <p:nvSpPr>
          <p:cNvPr id="98" name="Google Shape;98;p21"/>
          <p:cNvSpPr txBox="1"/>
          <p:nvPr>
            <p:ph idx="2" type="body"/>
          </p:nvPr>
        </p:nvSpPr>
        <p:spPr>
          <a:xfrm>
            <a:off x="6000779" y="2571750"/>
            <a:ext cx="2343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99" name="Google Shape;99;p21"/>
          <p:cNvSpPr txBox="1"/>
          <p:nvPr>
            <p:ph idx="11" type="ftr"/>
          </p:nvPr>
        </p:nvSpPr>
        <p:spPr>
          <a:xfrm>
            <a:off x="1143000" y="4772025"/>
            <a:ext cx="5161165" cy="192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10" type="dt"/>
          </p:nvPr>
        </p:nvSpPr>
        <p:spPr>
          <a:xfrm>
            <a:off x="6457950" y="4772025"/>
            <a:ext cx="742950" cy="192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2" type="sldNum"/>
          </p:nvPr>
        </p:nvSpPr>
        <p:spPr>
          <a:xfrm>
            <a:off x="7372350" y="4772025"/>
            <a:ext cx="628650" cy="192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>
            <p:ph type="title"/>
          </p:nvPr>
        </p:nvSpPr>
        <p:spPr>
          <a:xfrm>
            <a:off x="5998464" y="1200150"/>
            <a:ext cx="2345436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onsolas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2"/>
          <p:cNvSpPr/>
          <p:nvPr>
            <p:ph idx="2" type="pic"/>
          </p:nvPr>
        </p:nvSpPr>
        <p:spPr>
          <a:xfrm>
            <a:off x="585938" y="582930"/>
            <a:ext cx="4800600" cy="397764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22"/>
          <p:cNvSpPr txBox="1"/>
          <p:nvPr>
            <p:ph idx="1" type="body"/>
          </p:nvPr>
        </p:nvSpPr>
        <p:spPr>
          <a:xfrm>
            <a:off x="5998464" y="2571750"/>
            <a:ext cx="2345436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descr="An empty placeholder to add an image. Click on the placeholder and select the image that you wish to add." id="106" name="Google Shape;106;p22"/>
          <p:cNvSpPr/>
          <p:nvPr/>
        </p:nvSpPr>
        <p:spPr>
          <a:xfrm>
            <a:off x="483068" y="480060"/>
            <a:ext cx="5006340" cy="4183380"/>
          </a:xfrm>
          <a:prstGeom prst="rect">
            <a:avLst/>
          </a:prstGeom>
          <a:solidFill>
            <a:srgbClr val="000000"/>
          </a:solidFill>
          <a:ln cap="flat" cmpd="sng" w="1016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07" name="Google Shape;107;p22"/>
          <p:cNvSpPr txBox="1"/>
          <p:nvPr>
            <p:ph idx="11" type="ftr"/>
          </p:nvPr>
        </p:nvSpPr>
        <p:spPr>
          <a:xfrm>
            <a:off x="1143000" y="4772025"/>
            <a:ext cx="5161165" cy="192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 txBox="1"/>
          <p:nvPr>
            <p:ph idx="10" type="dt"/>
          </p:nvPr>
        </p:nvSpPr>
        <p:spPr>
          <a:xfrm>
            <a:off x="6457950" y="4772025"/>
            <a:ext cx="742950" cy="192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12" type="sldNum"/>
          </p:nvPr>
        </p:nvSpPr>
        <p:spPr>
          <a:xfrm>
            <a:off x="7372350" y="4772025"/>
            <a:ext cx="628650" cy="192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title"/>
          </p:nvPr>
        </p:nvSpPr>
        <p:spPr>
          <a:xfrm>
            <a:off x="1143000" y="342900"/>
            <a:ext cx="6858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3"/>
          <p:cNvSpPr txBox="1"/>
          <p:nvPr>
            <p:ph idx="1" type="body"/>
          </p:nvPr>
        </p:nvSpPr>
        <p:spPr>
          <a:xfrm rot="5400000">
            <a:off x="2971800" y="-457200"/>
            <a:ext cx="32004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11" type="ftr"/>
          </p:nvPr>
        </p:nvSpPr>
        <p:spPr>
          <a:xfrm>
            <a:off x="1143000" y="4772025"/>
            <a:ext cx="5161165" cy="192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10" type="dt"/>
          </p:nvPr>
        </p:nvSpPr>
        <p:spPr>
          <a:xfrm>
            <a:off x="6457950" y="4772025"/>
            <a:ext cx="742950" cy="192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2" type="sldNum"/>
          </p:nvPr>
        </p:nvSpPr>
        <p:spPr>
          <a:xfrm>
            <a:off x="7372350" y="4772025"/>
            <a:ext cx="628650" cy="192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title"/>
          </p:nvPr>
        </p:nvSpPr>
        <p:spPr>
          <a:xfrm rot="5400000">
            <a:off x="5157787" y="1728787"/>
            <a:ext cx="4229101" cy="145732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idx="1" type="body"/>
          </p:nvPr>
        </p:nvSpPr>
        <p:spPr>
          <a:xfrm rot="5400000">
            <a:off x="1671637" y="-185738"/>
            <a:ext cx="4229101" cy="52863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11" type="ftr"/>
          </p:nvPr>
        </p:nvSpPr>
        <p:spPr>
          <a:xfrm>
            <a:off x="1143000" y="4772025"/>
            <a:ext cx="5161165" cy="192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0" type="dt"/>
          </p:nvPr>
        </p:nvSpPr>
        <p:spPr>
          <a:xfrm>
            <a:off x="6457950" y="4772025"/>
            <a:ext cx="742950" cy="192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2" type="sldNum"/>
          </p:nvPr>
        </p:nvSpPr>
        <p:spPr>
          <a:xfrm>
            <a:off x="7372350" y="4772025"/>
            <a:ext cx="628650" cy="192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143000" y="342900"/>
            <a:ext cx="6858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onsolas"/>
              <a:buNone/>
              <a:defRPr b="0" i="0" sz="26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143000" y="1371600"/>
            <a:ext cx="68580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1143000" y="4772025"/>
            <a:ext cx="5161165" cy="192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6457950" y="4772025"/>
            <a:ext cx="742950" cy="192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7372350" y="4772025"/>
            <a:ext cx="628650" cy="192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spd="slow" p14:dur="700">
        <p14:flip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ctrTitle"/>
          </p:nvPr>
        </p:nvSpPr>
        <p:spPr>
          <a:xfrm>
            <a:off x="800100" y="2374322"/>
            <a:ext cx="7543800" cy="128327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AB6B3"/>
              </a:buClr>
              <a:buSzPts val="4100"/>
              <a:buFont typeface="Consolas"/>
              <a:buNone/>
            </a:pPr>
            <a:r>
              <a:rPr lang="en">
                <a:solidFill>
                  <a:srgbClr val="E06666"/>
                </a:solidFill>
              </a:rPr>
              <a:t>Recspicy</a:t>
            </a:r>
            <a:r>
              <a:rPr lang="en"/>
              <a:t> </a:t>
            </a:r>
            <a:r>
              <a:rPr i="1" lang="en" sz="2400">
                <a:solidFill>
                  <a:srgbClr val="C5130C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/Simple yet elegant/</a:t>
            </a:r>
            <a:endParaRPr i="1" sz="2400">
              <a:solidFill>
                <a:srgbClr val="C5130C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27" name="Google Shape;127;p25"/>
          <p:cNvSpPr txBox="1"/>
          <p:nvPr>
            <p:ph idx="1" type="subTitle"/>
          </p:nvPr>
        </p:nvSpPr>
        <p:spPr>
          <a:xfrm>
            <a:off x="800100" y="3714750"/>
            <a:ext cx="75438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>
                <a:solidFill>
                  <a:srgbClr val="E06666"/>
                </a:solidFill>
              </a:rPr>
              <a:t>James McGuigan &amp; Steven Foster</a:t>
            </a:r>
            <a:endParaRPr>
              <a:solidFill>
                <a:srgbClr val="E0666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type="title"/>
          </p:nvPr>
        </p:nvSpPr>
        <p:spPr>
          <a:xfrm>
            <a:off x="814950" y="73819"/>
            <a:ext cx="6858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onsolas"/>
              <a:buNone/>
            </a:pPr>
            <a:r>
              <a:rPr lang="en"/>
              <a:t>Use Case 2: Profile</a:t>
            </a:r>
            <a:endParaRPr/>
          </a:p>
        </p:txBody>
      </p:sp>
      <p:sp>
        <p:nvSpPr>
          <p:cNvPr id="184" name="Google Shape;184;p34"/>
          <p:cNvSpPr txBox="1"/>
          <p:nvPr>
            <p:ph idx="1" type="body"/>
          </p:nvPr>
        </p:nvSpPr>
        <p:spPr>
          <a:xfrm>
            <a:off x="814950" y="1123200"/>
            <a:ext cx="3539475" cy="32028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From our Landing page, we intend to…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This is how our profile will be structured.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User will have the ability to update this page.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Users will have these features as intended inclusion from our website.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Profiles will be uniform in design yet unique to users </a:t>
            </a:r>
            <a:r>
              <a:rPr lang="en"/>
              <a:t>preference.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This will be based off of features we will include in our design.</a:t>
            </a:r>
            <a:endParaRPr/>
          </a:p>
        </p:txBody>
      </p:sp>
      <p:pic>
        <p:nvPicPr>
          <p:cNvPr id="185" name="Google Shape;185;p34" title="Profile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6081" y="413344"/>
            <a:ext cx="3153506" cy="4530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/>
          <p:nvPr>
            <p:ph type="title"/>
          </p:nvPr>
        </p:nvSpPr>
        <p:spPr>
          <a:xfrm>
            <a:off x="876131" y="166050"/>
            <a:ext cx="6858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onsolas"/>
              <a:buNone/>
            </a:pPr>
            <a:r>
              <a:rPr lang="en"/>
              <a:t>Use Case 3: Home Page</a:t>
            </a:r>
            <a:endParaRPr/>
          </a:p>
        </p:txBody>
      </p:sp>
      <p:sp>
        <p:nvSpPr>
          <p:cNvPr id="191" name="Google Shape;191;p35"/>
          <p:cNvSpPr txBox="1"/>
          <p:nvPr>
            <p:ph idx="1" type="body"/>
          </p:nvPr>
        </p:nvSpPr>
        <p:spPr>
          <a:xfrm>
            <a:off x="876131" y="1223138"/>
            <a:ext cx="3424500" cy="32028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The base of our website.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Features and </a:t>
            </a:r>
            <a:r>
              <a:rPr lang="en"/>
              <a:t>navigation</a:t>
            </a:r>
            <a:r>
              <a:rPr lang="en"/>
              <a:t> included for our project.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Our purpose of include these things and not others.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How we intend users to </a:t>
            </a:r>
            <a:r>
              <a:rPr lang="en"/>
              <a:t>utilize</a:t>
            </a:r>
            <a:r>
              <a:rPr lang="en"/>
              <a:t> their profiles and our system.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N</a:t>
            </a:r>
            <a:r>
              <a:rPr lang="en"/>
              <a:t>avigation</a:t>
            </a:r>
            <a:r>
              <a:rPr lang="en"/>
              <a:t> bar and the home page.</a:t>
            </a:r>
            <a:endParaRPr/>
          </a:p>
        </p:txBody>
      </p:sp>
      <p:pic>
        <p:nvPicPr>
          <p:cNvPr id="192" name="Google Shape;192;p35" title="HomePage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1731" y="475970"/>
            <a:ext cx="3727687" cy="4244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>
            <p:ph type="title"/>
          </p:nvPr>
        </p:nvSpPr>
        <p:spPr>
          <a:xfrm>
            <a:off x="766388" y="158381"/>
            <a:ext cx="6858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onsolas"/>
              <a:buNone/>
            </a:pPr>
            <a:r>
              <a:rPr lang="en"/>
              <a:t>Use Case 4: Filtering</a:t>
            </a:r>
            <a:endParaRPr/>
          </a:p>
        </p:txBody>
      </p:sp>
      <p:sp>
        <p:nvSpPr>
          <p:cNvPr id="198" name="Google Shape;198;p36"/>
          <p:cNvSpPr txBox="1"/>
          <p:nvPr>
            <p:ph idx="1" type="body"/>
          </p:nvPr>
        </p:nvSpPr>
        <p:spPr>
          <a:xfrm>
            <a:off x="766388" y="1369219"/>
            <a:ext cx="3492900" cy="32028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The purpose of our filters.</a:t>
            </a:r>
            <a:endParaRPr/>
          </a:p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Why are we filtering in this way?</a:t>
            </a:r>
            <a:endParaRPr/>
          </a:p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What the user can search?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API Recipes</a:t>
            </a:r>
            <a:endParaRPr/>
          </a:p>
          <a:p>
            <a:pPr indent="-26035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/>
              <a:t>Filters will be placed in the PHP</a:t>
            </a:r>
            <a:endParaRPr/>
          </a:p>
          <a:p>
            <a:pPr indent="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Stored Recipes</a:t>
            </a:r>
            <a:endParaRPr/>
          </a:p>
          <a:p>
            <a:pPr indent="-26035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400"/>
              <a:t>Filters will be placed in the recipe creation query and stored in arrays.</a:t>
            </a:r>
            <a:endParaRPr sz="1400"/>
          </a:p>
          <a:p>
            <a:pPr indent="-2540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We will use check boxes.</a:t>
            </a:r>
            <a:endParaRPr sz="1400"/>
          </a:p>
        </p:txBody>
      </p:sp>
      <p:pic>
        <p:nvPicPr>
          <p:cNvPr id="199" name="Google Shape;199;p36" title="SearchFlow.drawio.png"/>
          <p:cNvPicPr preferRelativeResize="0"/>
          <p:nvPr/>
        </p:nvPicPr>
        <p:blipFill rotWithShape="1">
          <a:blip r:embed="rId3">
            <a:alphaModFix/>
          </a:blip>
          <a:srcRect b="30244" l="14921" r="12923" t="8221"/>
          <a:stretch/>
        </p:blipFill>
        <p:spPr>
          <a:xfrm>
            <a:off x="4400550" y="1261294"/>
            <a:ext cx="4295926" cy="2831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>
            <p:ph type="title"/>
          </p:nvPr>
        </p:nvSpPr>
        <p:spPr>
          <a:xfrm>
            <a:off x="927844" y="212194"/>
            <a:ext cx="70731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onsolas"/>
              <a:buNone/>
            </a:pPr>
            <a:r>
              <a:rPr lang="en"/>
              <a:t>Use Case 5: Meal Planner</a:t>
            </a:r>
            <a:endParaRPr/>
          </a:p>
        </p:txBody>
      </p:sp>
      <p:sp>
        <p:nvSpPr>
          <p:cNvPr id="205" name="Google Shape;205;p37"/>
          <p:cNvSpPr txBox="1"/>
          <p:nvPr>
            <p:ph idx="1" type="body"/>
          </p:nvPr>
        </p:nvSpPr>
        <p:spPr>
          <a:xfrm>
            <a:off x="927844" y="1314450"/>
            <a:ext cx="3644100" cy="31677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The user will Create a meal Plan</a:t>
            </a:r>
            <a:endParaRPr/>
          </a:p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The user can Change the meal plan</a:t>
            </a:r>
            <a:endParaRPr/>
          </a:p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The user can Update the meal plan </a:t>
            </a:r>
            <a:endParaRPr/>
          </a:p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The user can Store the meal plan</a:t>
            </a:r>
            <a:endParaRPr/>
          </a:p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The user can Delete the meal plan</a:t>
            </a:r>
            <a:endParaRPr/>
          </a:p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Monday - Sunday</a:t>
            </a:r>
            <a:endParaRPr/>
          </a:p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Inclusion of Nutrition API</a:t>
            </a:r>
            <a:endParaRPr/>
          </a:p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Will filter information and provide nutrition facts</a:t>
            </a:r>
            <a:endParaRPr/>
          </a:p>
        </p:txBody>
      </p:sp>
      <p:pic>
        <p:nvPicPr>
          <p:cNvPr id="206" name="Google Shape;206;p37" title="MealPlanner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5563" y="1314450"/>
            <a:ext cx="2305116" cy="3257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7"/>
          <p:cNvPicPr preferRelativeResize="0"/>
          <p:nvPr/>
        </p:nvPicPr>
        <p:blipFill>
          <a:blip r:embed="rId4">
            <a:alphaModFix amt="31000"/>
          </a:blip>
          <a:stretch>
            <a:fillRect/>
          </a:stretch>
        </p:blipFill>
        <p:spPr>
          <a:xfrm>
            <a:off x="7224938" y="3857063"/>
            <a:ext cx="1492407" cy="715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/>
          <p:nvPr>
            <p:ph type="title"/>
          </p:nvPr>
        </p:nvSpPr>
        <p:spPr>
          <a:xfrm>
            <a:off x="766388" y="342900"/>
            <a:ext cx="723465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onsolas"/>
              <a:buNone/>
            </a:pPr>
            <a:r>
              <a:rPr lang="en"/>
              <a:t>User Intended Actions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onsolas"/>
              <a:buNone/>
            </a:pPr>
            <a:r>
              <a:rPr lang="en"/>
              <a:t>- The Landing Page</a:t>
            </a:r>
            <a:endParaRPr/>
          </a:p>
        </p:txBody>
      </p:sp>
      <p:sp>
        <p:nvSpPr>
          <p:cNvPr id="213" name="Google Shape;213;p38"/>
          <p:cNvSpPr txBox="1"/>
          <p:nvPr>
            <p:ph idx="1" type="body"/>
          </p:nvPr>
        </p:nvSpPr>
        <p:spPr>
          <a:xfrm>
            <a:off x="766388" y="1369219"/>
            <a:ext cx="3257550" cy="32028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Welcome Message &amp; Logo</a:t>
            </a:r>
            <a:endParaRPr/>
          </a:p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Information, About Us</a:t>
            </a:r>
            <a:endParaRPr/>
          </a:p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Our Features</a:t>
            </a:r>
            <a:endParaRPr/>
          </a:p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Register / Sign-in</a:t>
            </a:r>
            <a:endParaRPr/>
          </a:p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Footer </a:t>
            </a:r>
            <a:r>
              <a:rPr lang="en"/>
              <a:t>Navigation</a:t>
            </a:r>
            <a:endParaRPr/>
          </a:p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Additional pages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38" title="WelcomePag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0525" y="1369219"/>
            <a:ext cx="4326431" cy="328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/>
          <p:nvPr>
            <p:ph type="title"/>
          </p:nvPr>
        </p:nvSpPr>
        <p:spPr>
          <a:xfrm>
            <a:off x="820125" y="258319"/>
            <a:ext cx="3751875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onsolas"/>
              <a:buNone/>
            </a:pPr>
            <a:r>
              <a:rPr lang="en"/>
              <a:t>User Intended Actions - Entering the W</a:t>
            </a:r>
            <a:r>
              <a:rPr lang="en"/>
              <a:t>ebsite</a:t>
            </a:r>
            <a:endParaRPr/>
          </a:p>
        </p:txBody>
      </p:sp>
      <p:sp>
        <p:nvSpPr>
          <p:cNvPr id="220" name="Google Shape;220;p39"/>
          <p:cNvSpPr txBox="1"/>
          <p:nvPr>
            <p:ph idx="1" type="body"/>
          </p:nvPr>
        </p:nvSpPr>
        <p:spPr>
          <a:xfrm>
            <a:off x="766388" y="1369219"/>
            <a:ext cx="3400650" cy="32028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What we want to see from the user.</a:t>
            </a:r>
            <a:endParaRPr/>
          </a:p>
          <a:p>
            <a:pPr indent="0" lvl="0" marL="177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1450" lvl="0" marL="1778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Why we want to see these behaviors.</a:t>
            </a:r>
            <a:endParaRPr/>
          </a:p>
          <a:p>
            <a:pPr indent="0" lvl="0" marL="177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-171450" lvl="0" marL="1778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What we can do with this information.</a:t>
            </a:r>
            <a:endParaRPr/>
          </a:p>
          <a:p>
            <a:pPr indent="0" lvl="0" marL="177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1450" lvl="0" marL="1778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Why feedback is so important. </a:t>
            </a:r>
            <a:endParaRPr/>
          </a:p>
          <a:p>
            <a:pPr indent="0" lvl="0" marL="177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1450" lvl="0" marL="1778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Page tracking and analytics.</a:t>
            </a:r>
            <a:endParaRPr/>
          </a:p>
        </p:txBody>
      </p:sp>
      <p:pic>
        <p:nvPicPr>
          <p:cNvPr id="221" name="Google Shape;221;p39" title="WebMap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5607"/>
            <a:ext cx="4059450" cy="4755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0"/>
          <p:cNvSpPr txBox="1"/>
          <p:nvPr>
            <p:ph type="title"/>
          </p:nvPr>
        </p:nvSpPr>
        <p:spPr>
          <a:xfrm>
            <a:off x="732750" y="321375"/>
            <a:ext cx="3672675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onsolas"/>
              <a:buNone/>
            </a:pPr>
            <a:r>
              <a:rPr lang="en"/>
              <a:t>User Intended Actions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onsolas"/>
              <a:buNone/>
            </a:pPr>
            <a:r>
              <a:rPr lang="en"/>
              <a:t>- The Admin Role </a:t>
            </a:r>
            <a:endParaRPr/>
          </a:p>
        </p:txBody>
      </p:sp>
      <p:sp>
        <p:nvSpPr>
          <p:cNvPr id="227" name="Google Shape;227;p40"/>
          <p:cNvSpPr txBox="1"/>
          <p:nvPr>
            <p:ph idx="1" type="body"/>
          </p:nvPr>
        </p:nvSpPr>
        <p:spPr>
          <a:xfrm>
            <a:off x="766388" y="1369219"/>
            <a:ext cx="3257550" cy="32028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Our Admins Purpose</a:t>
            </a:r>
            <a:endParaRPr/>
          </a:p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Assistance and u</a:t>
            </a:r>
            <a:r>
              <a:rPr lang="en"/>
              <a:t>ser support.</a:t>
            </a:r>
            <a:endParaRPr/>
          </a:p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Information:</a:t>
            </a:r>
            <a:endParaRPr/>
          </a:p>
          <a:p>
            <a:pPr indent="-177800" lvl="1" marL="444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Identification and gathering.</a:t>
            </a:r>
            <a:endParaRPr/>
          </a:p>
          <a:p>
            <a:pPr indent="-177800" lvl="1" marL="444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Feedback.</a:t>
            </a:r>
            <a:endParaRPr/>
          </a:p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Database Management</a:t>
            </a:r>
            <a:endParaRPr/>
          </a:p>
        </p:txBody>
      </p:sp>
      <p:pic>
        <p:nvPicPr>
          <p:cNvPr id="228" name="Google Shape;228;p40" title="AdminConsole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5425" y="431616"/>
            <a:ext cx="4005019" cy="4280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 txBox="1"/>
          <p:nvPr>
            <p:ph type="title"/>
          </p:nvPr>
        </p:nvSpPr>
        <p:spPr>
          <a:xfrm>
            <a:off x="1143000" y="342900"/>
            <a:ext cx="6858000" cy="85725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record information if we aren’t currently using it?</a:t>
            </a:r>
            <a:endParaRPr/>
          </a:p>
        </p:txBody>
      </p:sp>
      <p:sp>
        <p:nvSpPr>
          <p:cNvPr id="235" name="Google Shape;235;p41"/>
          <p:cNvSpPr txBox="1"/>
          <p:nvPr>
            <p:ph idx="1" type="body"/>
          </p:nvPr>
        </p:nvSpPr>
        <p:spPr>
          <a:xfrm>
            <a:off x="1143000" y="1369219"/>
            <a:ext cx="3654450" cy="3202875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60350" lvl="0" marL="342900" rtl="0" algn="l">
              <a:spcBef>
                <a:spcPts val="140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well we are!</a:t>
            </a:r>
            <a:endParaRPr/>
          </a:p>
          <a:p>
            <a:pPr indent="0" lvl="0" marL="3429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60350" lvl="0" marL="342900" rtl="0" algn="l">
              <a:spcBef>
                <a:spcPts val="140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Data A</a:t>
            </a:r>
            <a:r>
              <a:rPr lang="en"/>
              <a:t>nalytics</a:t>
            </a:r>
            <a:endParaRPr/>
          </a:p>
          <a:p>
            <a:pPr indent="-260350" lvl="0" marL="3429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Recipe tracking</a:t>
            </a:r>
            <a:endParaRPr/>
          </a:p>
          <a:p>
            <a:pPr indent="0" lvl="0" marL="3429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60350" lvl="0" marL="342900" rtl="0" algn="l">
              <a:spcBef>
                <a:spcPts val="140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Optimization</a:t>
            </a:r>
            <a:endParaRPr/>
          </a:p>
          <a:p>
            <a:pPr indent="-260350" lvl="0" marL="3429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P</a:t>
            </a:r>
            <a:r>
              <a:rPr lang="en"/>
              <a:t>erformance</a:t>
            </a:r>
            <a:endParaRPr/>
          </a:p>
          <a:p>
            <a:pPr indent="-260350" lvl="0" marL="3429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Advancement for a larger platform in the future</a:t>
            </a:r>
            <a:endParaRPr/>
          </a:p>
        </p:txBody>
      </p:sp>
      <p:sp>
        <p:nvSpPr>
          <p:cNvPr id="236" name="Google Shape;236;p41"/>
          <p:cNvSpPr txBox="1"/>
          <p:nvPr>
            <p:ph idx="2" type="body"/>
          </p:nvPr>
        </p:nvSpPr>
        <p:spPr>
          <a:xfrm>
            <a:off x="4743450" y="1369219"/>
            <a:ext cx="3257550" cy="3202875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60350" lvl="0" marL="342900" rtl="0" algn="l">
              <a:spcBef>
                <a:spcPts val="140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ratings = featured recipes</a:t>
            </a:r>
            <a:endParaRPr/>
          </a:p>
          <a:p>
            <a:pPr indent="0" lvl="0" marL="3429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60350" lvl="0" marL="342900" rtl="0" algn="l">
              <a:spcBef>
                <a:spcPts val="140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viewed pages = frequently visited</a:t>
            </a:r>
            <a:endParaRPr/>
          </a:p>
          <a:p>
            <a:pPr indent="0" lvl="0" marL="3429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60350" lvl="0" marL="342900" rtl="0" algn="l">
              <a:spcBef>
                <a:spcPts val="140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tags = optimized filters</a:t>
            </a:r>
            <a:endParaRPr/>
          </a:p>
          <a:p>
            <a:pPr indent="0" lvl="0" marL="3429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60350" lvl="0" marL="342900" rtl="0" algn="l">
              <a:spcBef>
                <a:spcPts val="140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user creations = growing support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2"/>
          <p:cNvSpPr txBox="1"/>
          <p:nvPr>
            <p:ph type="title"/>
          </p:nvPr>
        </p:nvSpPr>
        <p:spPr>
          <a:xfrm>
            <a:off x="1143000" y="342900"/>
            <a:ext cx="6858000" cy="85725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Product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~~~Recspicy~~~</a:t>
            </a:r>
            <a:endParaRPr/>
          </a:p>
        </p:txBody>
      </p:sp>
      <p:pic>
        <p:nvPicPr>
          <p:cNvPr id="243" name="Google Shape;243;p42"/>
          <p:cNvPicPr preferRelativeResize="0"/>
          <p:nvPr/>
        </p:nvPicPr>
        <p:blipFill>
          <a:blip r:embed="rId3">
            <a:alphaModFix amt="84000"/>
          </a:blip>
          <a:stretch>
            <a:fillRect/>
          </a:stretch>
        </p:blipFill>
        <p:spPr>
          <a:xfrm>
            <a:off x="3099169" y="1522294"/>
            <a:ext cx="2945662" cy="2615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>
            <a:alpha val="74900"/>
          </a:srgbClr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1143000" y="342900"/>
            <a:ext cx="6858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onsolas"/>
              <a:buNone/>
            </a:pPr>
            <a:r>
              <a:rPr lang="en"/>
              <a:t>Design Overview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1143000" y="1371600"/>
            <a:ext cx="68580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Assumptions</a:t>
            </a:r>
            <a:endParaRPr/>
          </a:p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7800" lvl="0" marL="1778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Constraints</a:t>
            </a:r>
            <a:endParaRPr/>
          </a:p>
          <a:p>
            <a:pPr indent="0" lvl="0" marL="177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77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7800" lvl="0" marL="1778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Risks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1143000" y="342900"/>
            <a:ext cx="6858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onsolas"/>
              <a:buNone/>
            </a:pPr>
            <a:r>
              <a:rPr lang="en"/>
              <a:t>Assumptions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1143000" y="1371600"/>
            <a:ext cx="68580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Our </a:t>
            </a:r>
            <a:r>
              <a:rPr lang="en"/>
              <a:t>Purpose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Simple yet elegant in design and in theory?</a:t>
            </a:r>
            <a:endParaRPr/>
          </a:p>
          <a:p>
            <a:pPr indent="0" lvl="0" marL="1778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New r</a:t>
            </a:r>
            <a:r>
              <a:rPr lang="en"/>
              <a:t>ecipes powered by the people!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1143000" y="342900"/>
            <a:ext cx="6858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onsolas"/>
              <a:buNone/>
            </a:pPr>
            <a:r>
              <a:rPr lang="en"/>
              <a:t>Constraints</a:t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1143000" y="1371600"/>
            <a:ext cx="68580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Who is our </a:t>
            </a:r>
            <a:r>
              <a:rPr lang="en"/>
              <a:t>intended</a:t>
            </a:r>
            <a:r>
              <a:rPr lang="en"/>
              <a:t> audience?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Why we are making this?</a:t>
            </a:r>
            <a:endParaRPr/>
          </a:p>
          <a:p>
            <a:pPr indent="0" lvl="0" marL="1778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What are our intentions?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1143000" y="342900"/>
            <a:ext cx="6858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onsolas"/>
              <a:buNone/>
            </a:pPr>
            <a:r>
              <a:rPr lang="en"/>
              <a:t>Risks</a:t>
            </a:r>
            <a:endParaRPr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1143000" y="1371600"/>
            <a:ext cx="68580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Who is our intended audience?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Why we are making this?</a:t>
            </a:r>
            <a:endParaRPr/>
          </a:p>
          <a:p>
            <a:pPr indent="0" lvl="0" marL="1778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What are our intentions?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1143000" y="342900"/>
            <a:ext cx="6858000" cy="85725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 Design</a:t>
            </a:r>
            <a:endParaRPr/>
          </a:p>
        </p:txBody>
      </p:sp>
      <p:sp>
        <p:nvSpPr>
          <p:cNvPr id="158" name="Google Shape;158;p30"/>
          <p:cNvSpPr txBox="1"/>
          <p:nvPr>
            <p:ph idx="1" type="body"/>
          </p:nvPr>
        </p:nvSpPr>
        <p:spPr>
          <a:xfrm>
            <a:off x="1143000" y="1369229"/>
            <a:ext cx="3257700" cy="2512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60350" lvl="0" marL="342900" rtl="0" algn="l">
              <a:spcBef>
                <a:spcPts val="1400"/>
              </a:spcBef>
              <a:spcAft>
                <a:spcPts val="0"/>
              </a:spcAft>
              <a:buSzPts val="1500"/>
              <a:buChar char="•"/>
            </a:pPr>
            <a:r>
              <a:rPr lang="en" sz="2200"/>
              <a:t>Data Models and Database Design</a:t>
            </a:r>
            <a:endParaRPr sz="2200"/>
          </a:p>
          <a:p>
            <a:pPr indent="-304800" lvl="1" marL="6858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Data Models</a:t>
            </a:r>
            <a:endParaRPr sz="2200"/>
          </a:p>
          <a:p>
            <a:pPr indent="-304800" lvl="1" marL="6858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Data Dictionary</a:t>
            </a:r>
            <a:endParaRPr sz="2200"/>
          </a:p>
          <a:p>
            <a:pPr indent="-304800" lvl="1" marL="6858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Database Schema</a:t>
            </a:r>
            <a:endParaRPr sz="2200"/>
          </a:p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4572000" y="1539979"/>
            <a:ext cx="3257700" cy="2512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60350" lvl="0" marL="342900" rtl="0" algn="l">
              <a:spcBef>
                <a:spcPts val="1400"/>
              </a:spcBef>
              <a:spcAft>
                <a:spcPts val="0"/>
              </a:spcAft>
              <a:buSzPts val="1500"/>
              <a:buChar char="•"/>
            </a:pPr>
            <a:r>
              <a:rPr lang="en" sz="2200"/>
              <a:t>User Interface</a:t>
            </a:r>
            <a:endParaRPr sz="2200"/>
          </a:p>
          <a:p>
            <a:pPr indent="-304800" lvl="1" marL="6858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Structure and Navigation</a:t>
            </a:r>
            <a:endParaRPr sz="2200"/>
          </a:p>
          <a:p>
            <a:pPr indent="-304800" lvl="1" marL="6858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Screen </a:t>
            </a:r>
            <a:r>
              <a:rPr lang="en" sz="2200"/>
              <a:t>Descriptions</a:t>
            </a:r>
            <a:endParaRPr sz="2200"/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API </a:t>
            </a:r>
            <a:r>
              <a:rPr lang="en" sz="2200"/>
              <a:t>Development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title"/>
          </p:nvPr>
        </p:nvSpPr>
        <p:spPr>
          <a:xfrm>
            <a:off x="1143000" y="170681"/>
            <a:ext cx="6858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onsolas"/>
              <a:buNone/>
            </a:pPr>
            <a:r>
              <a:rPr lang="en"/>
              <a:t>Non-Functional Requirements</a:t>
            </a:r>
            <a:endParaRPr/>
          </a:p>
        </p:txBody>
      </p:sp>
      <p:sp>
        <p:nvSpPr>
          <p:cNvPr id="165" name="Google Shape;165;p31"/>
          <p:cNvSpPr txBox="1"/>
          <p:nvPr>
            <p:ph idx="1" type="body"/>
          </p:nvPr>
        </p:nvSpPr>
        <p:spPr>
          <a:xfrm>
            <a:off x="1143000" y="1099425"/>
            <a:ext cx="6858000" cy="34904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500"/>
              <a:buChar char="•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1143000" y="170681"/>
            <a:ext cx="6858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onsolas"/>
              <a:buNone/>
            </a:pPr>
            <a:r>
              <a:rPr lang="en"/>
              <a:t>Tests</a:t>
            </a:r>
            <a:endParaRPr/>
          </a:p>
        </p:txBody>
      </p:sp>
      <p:sp>
        <p:nvSpPr>
          <p:cNvPr id="171" name="Google Shape;171;p32"/>
          <p:cNvSpPr txBox="1"/>
          <p:nvPr>
            <p:ph idx="1" type="body"/>
          </p:nvPr>
        </p:nvSpPr>
        <p:spPr>
          <a:xfrm>
            <a:off x="1143000" y="1099425"/>
            <a:ext cx="6858000" cy="3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500"/>
              <a:buChar char="•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type="title"/>
          </p:nvPr>
        </p:nvSpPr>
        <p:spPr>
          <a:xfrm>
            <a:off x="853406" y="158381"/>
            <a:ext cx="6858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onsolas"/>
              <a:buNone/>
            </a:pPr>
            <a:r>
              <a:rPr lang="en"/>
              <a:t>Use Case 1: Welcome Page</a:t>
            </a:r>
            <a:endParaRPr/>
          </a:p>
        </p:txBody>
      </p:sp>
      <p:sp>
        <p:nvSpPr>
          <p:cNvPr id="177" name="Google Shape;177;p33"/>
          <p:cNvSpPr txBox="1"/>
          <p:nvPr>
            <p:ph idx="1" type="body"/>
          </p:nvPr>
        </p:nvSpPr>
        <p:spPr>
          <a:xfrm>
            <a:off x="853406" y="1207763"/>
            <a:ext cx="3531825" cy="32028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Welcome/ Landing page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Introduce the website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Include a design and logo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Creation of accounts 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A</a:t>
            </a:r>
            <a:r>
              <a:rPr lang="en"/>
              <a:t>vailable</a:t>
            </a:r>
            <a:r>
              <a:rPr lang="en"/>
              <a:t> sections</a:t>
            </a:r>
            <a:endParaRPr/>
          </a:p>
          <a:p>
            <a:pPr indent="-177800" lvl="1" marL="4445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sign in </a:t>
            </a:r>
            <a:endParaRPr/>
          </a:p>
          <a:p>
            <a:pPr indent="-177800" lvl="1" marL="4445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sign up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Footer </a:t>
            </a:r>
            <a:r>
              <a:rPr lang="en"/>
              <a:t>navigation</a:t>
            </a:r>
            <a:r>
              <a:rPr lang="en"/>
              <a:t> </a:t>
            </a:r>
            <a:endParaRPr/>
          </a:p>
          <a:p>
            <a:pPr indent="-177800" lvl="1" marL="4445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What pages user can navigate and visit.</a:t>
            </a:r>
            <a:endParaRPr/>
          </a:p>
        </p:txBody>
      </p:sp>
      <p:pic>
        <p:nvPicPr>
          <p:cNvPr id="178" name="Google Shape;178;p33" title="WelcomePag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475" y="1152994"/>
            <a:ext cx="4514851" cy="3601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 Computer 16x9">
  <a:themeElements>
    <a:clrScheme name="TechComputer">
      <a:dk1>
        <a:srgbClr val="000000"/>
      </a:dk1>
      <a:lt1>
        <a:srgbClr val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