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c9ce9a2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c9ce9a2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9c9ce9a2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9c9ce9a2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9c9ce9a2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9c9ce9a2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9c9ce9a2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9c9ce9a2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9c9ce9a2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9c9ce9a2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c9ce9a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c9ce9a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9c9ce9a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9c9ce9a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c9ce9a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c9ce9a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9c9ce9a2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9c9ce9a2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9c9ce9a2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9c9ce9a2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9c9ce9a2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9c9ce9a2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9c9ce9a2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9c9ce9a2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9c9ce9a2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9c9ce9a2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hc.labnet.sfbu.edu/~henry/npu/classes/algorithm/tutorialpoints_dsa/slide/depth_first_traversal.html" TargetMode="External"/><Relationship Id="rId4" Type="http://schemas.openxmlformats.org/officeDocument/2006/relationships/hyperlink" Target="https://hc.labnet.sfbu.edu/~henry/npu/classes/algorithm/tutorialpoints_dsa/slide/depth_first_traversal.html" TargetMode="External"/><Relationship Id="rId5" Type="http://schemas.openxmlformats.org/officeDocument/2006/relationships/hyperlink" Target="https://hc.labnet.sfbu.edu/~henry/npu/classes//algorithm/graph_alg/slide/maze.html" TargetMode="External"/><Relationship Id="rId6" Type="http://schemas.openxmlformats.org/officeDocument/2006/relationships/hyperlink" Target="https://hc.labnet.sfbu.edu/~henry/npu/classes//algorithm/graph_alg/slide/maz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700"/>
              <a:t>Project: Depth-First Traversal—The M</a:t>
            </a:r>
            <a:r>
              <a:rPr b="1" lang="en" sz="2700"/>
              <a:t>aze</a:t>
            </a:r>
            <a:endParaRPr sz="2200">
              <a:solidFill>
                <a:srgbClr val="2D3B45"/>
              </a:solidFill>
              <a:highlight>
                <a:srgbClr val="FFFFFF"/>
              </a:highlight>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b="1" lang="en" sz="2240"/>
              <a:t>CS455</a:t>
            </a:r>
            <a:endParaRPr b="1" sz="2240"/>
          </a:p>
          <a:p>
            <a:pPr indent="0" lvl="0" marL="0" rtl="0" algn="ctr">
              <a:lnSpc>
                <a:spcPct val="80000"/>
              </a:lnSpc>
              <a:spcBef>
                <a:spcPts val="0"/>
              </a:spcBef>
              <a:spcAft>
                <a:spcPts val="0"/>
              </a:spcAft>
              <a:buSzPts val="605"/>
              <a:buNone/>
            </a:pPr>
            <a:r>
              <a:t/>
            </a:r>
            <a:endParaRPr b="1" sz="2240"/>
          </a:p>
          <a:p>
            <a:pPr indent="0" lvl="0" marL="0" rtl="0" algn="ctr">
              <a:lnSpc>
                <a:spcPct val="80000"/>
              </a:lnSpc>
              <a:spcBef>
                <a:spcPts val="0"/>
              </a:spcBef>
              <a:spcAft>
                <a:spcPts val="0"/>
              </a:spcAft>
              <a:buSzPts val="605"/>
              <a:buNone/>
            </a:pPr>
            <a:r>
              <a:rPr b="1" lang="en" sz="2240"/>
              <a:t>Jia Zhan</a:t>
            </a:r>
            <a:endParaRPr b="1" sz="2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1472525" y="80250"/>
            <a:ext cx="6925652"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type="title"/>
          </p:nvPr>
        </p:nvSpPr>
        <p:spPr>
          <a:xfrm>
            <a:off x="311700" y="445025"/>
            <a:ext cx="8520600" cy="4143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4500">
                <a:solidFill>
                  <a:schemeClr val="dk2"/>
                </a:solidFill>
              </a:rPr>
              <a:t>Conclusion</a:t>
            </a:r>
            <a:endParaRPr b="1" sz="4500">
              <a:solidFill>
                <a:schemeClr val="dk2"/>
              </a:solidFill>
            </a:endParaRPr>
          </a:p>
          <a:p>
            <a:pPr indent="0" lvl="0" marL="0" rtl="0" algn="l">
              <a:lnSpc>
                <a:spcPct val="115000"/>
              </a:lnSpc>
              <a:spcBef>
                <a:spcPts val="1200"/>
              </a:spcBef>
              <a:spcAft>
                <a:spcPts val="1200"/>
              </a:spcAft>
              <a:buNone/>
            </a:pPr>
            <a:r>
              <a:t/>
            </a:r>
            <a:endParaRPr b="1" sz="45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idx="1" type="body"/>
          </p:nvPr>
        </p:nvSpPr>
        <p:spPr>
          <a:xfrm>
            <a:off x="311700" y="1017725"/>
            <a:ext cx="8520600" cy="3856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Exploring Depth: Depth-First Traversal is an algorithmic approach used to explore data structures, such as graphs and trees, by traversing as far as possible along a branch before backtracking. This depth-first exploration can provide insights into the structure and relationships within the data.</a:t>
            </a:r>
            <a:endParaRPr sz="1200">
              <a:solidFill>
                <a:srgbClr val="374151"/>
              </a:solidFill>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Implementation Flexibility: Depth-First Traversal can be implemented using both recursive and iterative methods. Recursive implementations are elegant and mimic the natural recursive structure of trees, while iterative implementations often involve using a stack data structure to mimic the recursion's call stack.</a:t>
            </a:r>
            <a:endParaRPr sz="1200">
              <a:solidFill>
                <a:srgbClr val="374151"/>
              </a:solidFill>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Applications and Use Cases: Depth-First Traversal finds applications in a variety of fields, including graph theory, network analysis, pathfinding, and parsing. It is particularly useful when searching for paths, determining connectivity, and performing tasks that involve exploring hierarchical or interconnected data.</a:t>
            </a:r>
            <a:endParaRPr sz="1200">
              <a:solidFill>
                <a:srgbClr val="374151"/>
              </a:solidFill>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Considerations and Limitations: While Depth-First Traversal has its advantages, such as efficiently visiting nodes in some cases, it also has limitations. It may not guarantee the shortest path, and its behavior can vary based on the order of node traversal. In cases of deep recursion, there's a risk of stack overflow issues. Therefore, understanding when to use Depth-First Traversal and being aware of its limitations is essential for effective algorithmic design.</a:t>
            </a:r>
            <a:endParaRPr/>
          </a:p>
        </p:txBody>
      </p:sp>
      <p:sp>
        <p:nvSpPr>
          <p:cNvPr id="113" name="Google Shape;11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000">
                <a:solidFill>
                  <a:schemeClr val="dk2"/>
                </a:solidFill>
              </a:rPr>
              <a:t>Conclusion</a:t>
            </a:r>
            <a:r>
              <a:rPr b="1" lang="en" sz="2000">
                <a:solidFill>
                  <a:schemeClr val="dk2"/>
                </a:solidFill>
              </a:rPr>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311700" y="445025"/>
            <a:ext cx="8520600" cy="4143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4500">
                <a:solidFill>
                  <a:schemeClr val="dk2"/>
                </a:solidFill>
              </a:rPr>
              <a:t>References</a:t>
            </a:r>
            <a:endParaRPr b="1" sz="4500">
              <a:solidFill>
                <a:schemeClr val="dk2"/>
              </a:solidFill>
            </a:endParaRPr>
          </a:p>
          <a:p>
            <a:pPr indent="0" lvl="0" marL="0" rtl="0" algn="l">
              <a:lnSpc>
                <a:spcPct val="115000"/>
              </a:lnSpc>
              <a:spcBef>
                <a:spcPts val="1200"/>
              </a:spcBef>
              <a:spcAft>
                <a:spcPts val="1200"/>
              </a:spcAft>
              <a:buNone/>
            </a:pPr>
            <a:r>
              <a:t/>
            </a:r>
            <a:endParaRPr b="1" sz="45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000">
                <a:solidFill>
                  <a:schemeClr val="dk2"/>
                </a:solidFill>
              </a:rPr>
              <a:t>References:</a:t>
            </a:r>
            <a:endParaRPr sz="2000"/>
          </a:p>
        </p:txBody>
      </p:sp>
      <p:sp>
        <p:nvSpPr>
          <p:cNvPr id="124" name="Google Shape;12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2400"/>
              </a:spcBef>
              <a:spcAft>
                <a:spcPts val="0"/>
              </a:spcAft>
              <a:buClr>
                <a:schemeClr val="dk1"/>
              </a:buClr>
              <a:buSzPts val="1800"/>
              <a:buAutoNum type="arabicPeriod"/>
            </a:pPr>
            <a:r>
              <a:rPr b="1" lang="en" sz="2300" u="sng">
                <a:solidFill>
                  <a:schemeClr val="dk1"/>
                </a:solidFill>
                <a:hlinkClick r:id="rId3">
                  <a:extLst>
                    <a:ext uri="{A12FA001-AC4F-418D-AE19-62706E023703}">
                      <ahyp:hlinkClr val="tx"/>
                    </a:ext>
                  </a:extLst>
                </a:hlinkClick>
              </a:rPr>
              <a:t>Depth First Traversal</a:t>
            </a:r>
            <a:endParaRPr b="1" sz="2300" u="sng">
              <a:solidFill>
                <a:schemeClr val="dk1"/>
              </a:solidFill>
              <a:hlinkClick r:id="rId4">
                <a:extLst>
                  <a:ext uri="{A12FA001-AC4F-418D-AE19-62706E023703}">
                    <ahyp:hlinkClr val="tx"/>
                  </a:ext>
                </a:extLst>
              </a:hlinkClick>
            </a:endParaRPr>
          </a:p>
          <a:p>
            <a:pPr indent="-342900" lvl="0" marL="457200" rtl="0" algn="l">
              <a:spcBef>
                <a:spcPts val="0"/>
              </a:spcBef>
              <a:spcAft>
                <a:spcPts val="0"/>
              </a:spcAft>
              <a:buClr>
                <a:schemeClr val="dk1"/>
              </a:buClr>
              <a:buSzPts val="1800"/>
              <a:buAutoNum type="arabicPeriod"/>
            </a:pPr>
            <a:r>
              <a:rPr b="1" lang="en" sz="2300" u="sng">
                <a:solidFill>
                  <a:schemeClr val="dk1"/>
                </a:solidFill>
                <a:hlinkClick r:id="rId5">
                  <a:extLst>
                    <a:ext uri="{A12FA001-AC4F-418D-AE19-62706E023703}">
                      <ahyp:hlinkClr val="tx"/>
                    </a:ext>
                  </a:extLst>
                </a:hlinkClick>
              </a:rPr>
              <a:t>Maz</a:t>
            </a:r>
            <a:r>
              <a:rPr b="1" lang="en" sz="2300" u="sng">
                <a:solidFill>
                  <a:schemeClr val="dk1"/>
                </a:solidFill>
                <a:hlinkClick r:id="rId6">
                  <a:extLst>
                    <a:ext uri="{A12FA001-AC4F-418D-AE19-62706E023703}">
                      <ahyp:hlinkClr val="tx"/>
                    </a:ext>
                  </a:extLst>
                </a:hlinkClick>
              </a:rPr>
              <a:t>e</a:t>
            </a:r>
            <a:endParaRPr b="1" sz="2300" u="sng">
              <a:solidFill>
                <a:schemeClr val="dk1"/>
              </a:solidFill>
            </a:endParaRPr>
          </a:p>
          <a:p>
            <a:pPr indent="0" lvl="0" marL="457200" rtl="0" algn="l">
              <a:spcBef>
                <a:spcPts val="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Table of Content</a:t>
            </a:r>
            <a:endParaRPr/>
          </a:p>
          <a:p>
            <a:pPr indent="-291465" lvl="0" marL="457200" rtl="0" algn="l">
              <a:lnSpc>
                <a:spcPct val="115000"/>
              </a:lnSpc>
              <a:spcBef>
                <a:spcPts val="1200"/>
              </a:spcBef>
              <a:spcAft>
                <a:spcPts val="0"/>
              </a:spcAft>
              <a:buSzPct val="39285"/>
              <a:buAutoNum type="arabicPeriod"/>
            </a:pPr>
            <a:r>
              <a:t/>
            </a:r>
            <a:endParaRPr/>
          </a:p>
          <a:p>
            <a:pPr indent="0" lvl="0" marL="0" rtl="0" algn="l">
              <a:spcBef>
                <a:spcPts val="12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Manual process</a:t>
            </a:r>
            <a:endParaRPr/>
          </a:p>
          <a:p>
            <a:pPr indent="-342900" lvl="0" marL="457200" rtl="0" algn="l">
              <a:spcBef>
                <a:spcPts val="0"/>
              </a:spcBef>
              <a:spcAft>
                <a:spcPts val="0"/>
              </a:spcAft>
              <a:buSzPts val="1800"/>
              <a:buChar char="●"/>
            </a:pPr>
            <a:r>
              <a:rPr lang="en"/>
              <a:t>Implementation</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4143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1200"/>
              </a:spcAft>
              <a:buNone/>
            </a:pPr>
            <a:r>
              <a:rPr b="1" lang="en" sz="4500">
                <a:solidFill>
                  <a:schemeClr val="dk2"/>
                </a:solidFill>
              </a:rPr>
              <a:t>Introduction</a:t>
            </a:r>
            <a:endParaRPr b="1"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68650"/>
            <a:ext cx="8520600" cy="3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Depth First Search (DFS) algorithm traverses a graph in a depthward motion and uses a stack to remember to get the next vertex to start a search, when a dead end occurs in any iteration.</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Rule 1</a:t>
            </a:r>
            <a:endParaRPr b="1" sz="1100">
              <a:solidFill>
                <a:schemeClr val="dk1"/>
              </a:solidFill>
            </a:endParaRPr>
          </a:p>
          <a:p>
            <a:pPr indent="-298450" lvl="1" marL="914400" rtl="0" algn="l">
              <a:spcBef>
                <a:spcPts val="0"/>
              </a:spcBef>
              <a:spcAft>
                <a:spcPts val="0"/>
              </a:spcAft>
              <a:buClr>
                <a:schemeClr val="dk1"/>
              </a:buClr>
              <a:buSzPts val="1100"/>
              <a:buAutoNum type="arabicPeriod"/>
            </a:pPr>
            <a:r>
              <a:rPr lang="en" sz="1100">
                <a:solidFill>
                  <a:schemeClr val="dk1"/>
                </a:solidFill>
              </a:rPr>
              <a:t>Visit the adjacent unvisited vertex.</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If there are several vertices, randomly pick one.</a:t>
            </a:r>
            <a:endParaRPr sz="1100">
              <a:solidFill>
                <a:schemeClr val="dk1"/>
              </a:solidFill>
            </a:endParaRPr>
          </a:p>
          <a:p>
            <a:pPr indent="-298450" lvl="1" marL="914400" rtl="0" algn="l">
              <a:spcBef>
                <a:spcPts val="0"/>
              </a:spcBef>
              <a:spcAft>
                <a:spcPts val="0"/>
              </a:spcAft>
              <a:buClr>
                <a:schemeClr val="dk1"/>
              </a:buClr>
              <a:buSzPts val="1100"/>
              <a:buAutoNum type="arabicPeriod"/>
            </a:pPr>
            <a:r>
              <a:rPr lang="en" sz="1100">
                <a:solidFill>
                  <a:schemeClr val="dk1"/>
                </a:solidFill>
              </a:rPr>
              <a:t>Mark it as visited.</a:t>
            </a:r>
            <a:endParaRPr sz="1100">
              <a:solidFill>
                <a:schemeClr val="dk1"/>
              </a:solidFill>
            </a:endParaRPr>
          </a:p>
          <a:p>
            <a:pPr indent="-298450" lvl="1" marL="914400" rtl="0" algn="l">
              <a:spcBef>
                <a:spcPts val="0"/>
              </a:spcBef>
              <a:spcAft>
                <a:spcPts val="0"/>
              </a:spcAft>
              <a:buClr>
                <a:schemeClr val="dk1"/>
              </a:buClr>
              <a:buSzPts val="1100"/>
              <a:buAutoNum type="arabicPeriod"/>
            </a:pPr>
            <a:r>
              <a:rPr lang="en" sz="1100">
                <a:solidFill>
                  <a:schemeClr val="dk1"/>
                </a:solidFill>
              </a:rPr>
              <a:t>Display it.</a:t>
            </a:r>
            <a:endParaRPr sz="1100">
              <a:solidFill>
                <a:schemeClr val="dk1"/>
              </a:solidFill>
            </a:endParaRPr>
          </a:p>
          <a:p>
            <a:pPr indent="-298450" lvl="1" marL="914400" rtl="0" algn="l">
              <a:spcBef>
                <a:spcPts val="0"/>
              </a:spcBef>
              <a:spcAft>
                <a:spcPts val="0"/>
              </a:spcAft>
              <a:buClr>
                <a:schemeClr val="dk1"/>
              </a:buClr>
              <a:buSzPts val="1100"/>
              <a:buAutoNum type="arabicPeriod"/>
            </a:pPr>
            <a:r>
              <a:rPr lang="en" sz="1100">
                <a:solidFill>
                  <a:schemeClr val="dk1"/>
                </a:solidFill>
              </a:rPr>
              <a:t>Push it in a stack.</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Rule 2</a:t>
            </a:r>
            <a:endParaRPr b="1" sz="1100">
              <a:solidFill>
                <a:schemeClr val="dk1"/>
              </a:solidFill>
            </a:endParaRPr>
          </a:p>
          <a:p>
            <a:pPr indent="-298450" lvl="1" marL="914400" rtl="0" algn="l">
              <a:spcBef>
                <a:spcPts val="0"/>
              </a:spcBef>
              <a:spcAft>
                <a:spcPts val="0"/>
              </a:spcAft>
              <a:buClr>
                <a:schemeClr val="dk1"/>
              </a:buClr>
              <a:buSzPts val="1100"/>
              <a:buAutoNum type="arabicPeriod"/>
            </a:pPr>
            <a:r>
              <a:rPr lang="en" sz="1100">
                <a:solidFill>
                  <a:schemeClr val="dk1"/>
                </a:solidFill>
              </a:rPr>
              <a:t>If no adjacent vertex is found, pop up a vertex from the stack.</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It will pop up all the vertices from the stack, which do not have adjacent vertices.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Rule 3</a:t>
            </a:r>
            <a:endParaRPr b="1" sz="1100">
              <a:solidFill>
                <a:schemeClr val="dk1"/>
              </a:solidFill>
            </a:endParaRPr>
          </a:p>
          <a:p>
            <a:pPr indent="-298450" lvl="1" marL="914400" rtl="0" algn="l">
              <a:spcBef>
                <a:spcPts val="0"/>
              </a:spcBef>
              <a:spcAft>
                <a:spcPts val="0"/>
              </a:spcAft>
              <a:buClr>
                <a:schemeClr val="dk1"/>
              </a:buClr>
              <a:buSzPts val="1100"/>
              <a:buAutoNum type="arabicPeriod"/>
            </a:pPr>
            <a:r>
              <a:rPr lang="en" sz="1100">
                <a:solidFill>
                  <a:schemeClr val="dk1"/>
                </a:solidFill>
              </a:rPr>
              <a:t>Repeat Rule 1 and Rule 2 until the stack is empty.</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000">
                <a:solidFill>
                  <a:schemeClr val="dk2"/>
                </a:solidFill>
              </a:rPr>
              <a:t>Introduction</a:t>
            </a:r>
            <a:r>
              <a:rPr b="1" lang="en" sz="2000">
                <a:solidFill>
                  <a:schemeClr val="dk2"/>
                </a:solidFill>
              </a:rPr>
              <a: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4143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0"/>
              </a:spcAft>
              <a:buNone/>
            </a:pPr>
            <a:r>
              <a:rPr b="1" lang="en" sz="4500">
                <a:solidFill>
                  <a:schemeClr val="dk2"/>
                </a:solidFill>
              </a:rPr>
              <a:t>Manual process</a:t>
            </a:r>
            <a:endParaRPr b="1" sz="4500">
              <a:solidFill>
                <a:schemeClr val="dk2"/>
              </a:solidFill>
            </a:endParaRPr>
          </a:p>
          <a:p>
            <a:pPr indent="0" lvl="0" marL="0" rtl="0" algn="l">
              <a:lnSpc>
                <a:spcPct val="115000"/>
              </a:lnSpc>
              <a:spcBef>
                <a:spcPts val="1200"/>
              </a:spcBef>
              <a:spcAft>
                <a:spcPts val="1200"/>
              </a:spcAft>
              <a:buNone/>
            </a:pPr>
            <a:r>
              <a:t/>
            </a:r>
            <a:endParaRPr b="1" sz="4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784724" y="152050"/>
            <a:ext cx="5212750" cy="4895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4143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0"/>
              </a:spcAft>
              <a:buNone/>
            </a:pPr>
            <a:r>
              <a:rPr b="1" lang="en" sz="4500">
                <a:solidFill>
                  <a:schemeClr val="dk2"/>
                </a:solidFill>
              </a:rPr>
              <a:t>Implementation</a:t>
            </a:r>
            <a:endParaRPr b="1" sz="4500">
              <a:solidFill>
                <a:schemeClr val="dk2"/>
              </a:solidFill>
            </a:endParaRPr>
          </a:p>
          <a:p>
            <a:pPr indent="0" lvl="0" marL="0" rtl="0" algn="l">
              <a:lnSpc>
                <a:spcPct val="115000"/>
              </a:lnSpc>
              <a:spcBef>
                <a:spcPts val="1200"/>
              </a:spcBef>
              <a:spcAft>
                <a:spcPts val="1200"/>
              </a:spcAft>
              <a:buNone/>
            </a:pPr>
            <a:r>
              <a:t/>
            </a:r>
            <a:endParaRPr b="1" sz="4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1587975" y="109125"/>
            <a:ext cx="5688926" cy="48386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1"/>
          <p:cNvPicPr preferRelativeResize="0"/>
          <p:nvPr/>
        </p:nvPicPr>
        <p:blipFill>
          <a:blip r:embed="rId3">
            <a:alphaModFix/>
          </a:blip>
          <a:stretch>
            <a:fillRect/>
          </a:stretch>
        </p:blipFill>
        <p:spPr>
          <a:xfrm>
            <a:off x="1374538" y="152400"/>
            <a:ext cx="672677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