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79" r:id="rId13"/>
    <p:sldId id="280" r:id="rId14"/>
    <p:sldId id="267" r:id="rId15"/>
    <p:sldId id="281" r:id="rId16"/>
    <p:sldId id="268" r:id="rId17"/>
    <p:sldId id="269" r:id="rId18"/>
    <p:sldId id="270" r:id="rId19"/>
    <p:sldId id="271" r:id="rId20"/>
    <p:sldId id="282" r:id="rId21"/>
    <p:sldId id="283" r:id="rId22"/>
    <p:sldId id="284" r:id="rId23"/>
    <p:sldId id="285" r:id="rId24"/>
    <p:sldId id="286" r:id="rId25"/>
    <p:sldId id="287" r:id="rId26"/>
    <p:sldId id="272" r:id="rId27"/>
    <p:sldId id="289" r:id="rId28"/>
    <p:sldId id="290" r:id="rId29"/>
    <p:sldId id="291" r:id="rId30"/>
    <p:sldId id="273" r:id="rId31"/>
    <p:sldId id="288" r:id="rId32"/>
    <p:sldId id="27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3234" autoAdjust="0"/>
  </p:normalViewPr>
  <p:slideViewPr>
    <p:cSldViewPr snapToGrid="0">
      <p:cViewPr varScale="1">
        <p:scale>
          <a:sx n="96" d="100"/>
          <a:sy n="96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D2FD-6B3B-43BB-86C0-3F7258F29D5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44C69-98F7-40EE-B5E7-41FA0D57C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4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Topic, </a:t>
            </a:r>
            <a:r>
              <a:rPr lang="ko-KR" altLang="en-US" dirty="0" err="1" smtClean="0"/>
              <a:t>퍼시빌리티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29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94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67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 darker black color means there is a lot of data.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79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51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What</a:t>
            </a:r>
            <a:r>
              <a:rPr lang="en-US" altLang="ko-KR" baseline="0" dirty="0" smtClean="0"/>
              <a:t> is Pearson C.C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35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임플리멘티드</a:t>
            </a:r>
            <a:r>
              <a:rPr lang="en-US" altLang="ko-KR" dirty="0" smtClean="0"/>
              <a:t>. E2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8.58%,</a:t>
            </a:r>
            <a:r>
              <a:rPr lang="en-US" altLang="ko-KR" baseline="0" dirty="0" smtClean="0"/>
              <a:t> E3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0.346%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17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7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01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33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7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table of contents was organized like this.(</a:t>
            </a:r>
            <a:r>
              <a:rPr lang="ko-KR" altLang="en-US" dirty="0" err="1" smtClean="0"/>
              <a:t>오거나이즈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73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There is a scientist named </a:t>
            </a:r>
            <a:r>
              <a:rPr lang="en-US" altLang="ko-KR" dirty="0" err="1" smtClean="0"/>
              <a:t>stansby</a:t>
            </a:r>
            <a:r>
              <a:rPr lang="en-US" altLang="ko-KR" dirty="0" smtClean="0"/>
              <a:t> who studied solar wind</a:t>
            </a:r>
          </a:p>
          <a:p>
            <a:r>
              <a:rPr lang="ko-KR" altLang="en-US" dirty="0" err="1" smtClean="0"/>
              <a:t>애지뮤탈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엘레베이션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6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</a:t>
            </a:r>
            <a:r>
              <a:rPr lang="en-US" altLang="ko-KR" baseline="0" dirty="0" smtClean="0"/>
              <a:t> periodic </a:t>
            </a:r>
            <a:r>
              <a:rPr lang="en-US" altLang="ko-KR" baseline="0" dirty="0" err="1" smtClean="0"/>
              <a:t>func</a:t>
            </a:r>
            <a:r>
              <a:rPr lang="en-US" altLang="ko-KR" baseline="0" dirty="0" smtClean="0"/>
              <a:t>, u0 is same </a:t>
            </a:r>
            <a:r>
              <a:rPr lang="en-US" altLang="ko-KR" baseline="0" dirty="0" err="1" smtClean="0"/>
              <a:t>uN</a:t>
            </a:r>
            <a:r>
              <a:rPr lang="en-US" altLang="ko-KR" baseline="0" dirty="0" smtClean="0"/>
              <a:t>, u-1 is uN-1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1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coefficient corresponding to the 4 accuracy of the backward finite difference method was applied by reference to the front differential method.</a:t>
            </a:r>
          </a:p>
          <a:p>
            <a:r>
              <a:rPr lang="en-US" altLang="ko-KR" dirty="0" smtClean="0"/>
              <a:t>made by reference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6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1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49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April 1st, be quite similar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44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4C69-98F7-40EE-B5E7-41FA0D57CD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8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4D06-E728-4DB2-94EB-8FC2BC63AC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9277-3ACB-4822-A223-577909C31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4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4D06-E728-4DB2-94EB-8FC2BC63AC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9277-3ACB-4822-A223-577909C31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5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4D06-E728-4DB2-94EB-8FC2BC63AC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9277-3ACB-4822-A223-577909C31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2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4D06-E728-4DB2-94EB-8FC2BC63AC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9277-3ACB-4822-A223-577909C31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2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4D06-E728-4DB2-94EB-8FC2BC63AC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9277-3ACB-4822-A223-577909C31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7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4D06-E728-4DB2-94EB-8FC2BC63AC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9277-3ACB-4822-A223-577909C31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9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4D06-E728-4DB2-94EB-8FC2BC63AC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9277-3ACB-4822-A223-577909C31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4D06-E728-4DB2-94EB-8FC2BC63AC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9277-3ACB-4822-A223-577909C31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8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4D06-E728-4DB2-94EB-8FC2BC63AC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9277-3ACB-4822-A223-577909C31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2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4D06-E728-4DB2-94EB-8FC2BC63AC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9277-3ACB-4822-A223-577909C31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4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4D06-E728-4DB2-94EB-8FC2BC63AC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9277-3ACB-4822-A223-577909C31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34D06-E728-4DB2-94EB-8FC2BC63AC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99277-3ACB-4822-A223-577909C31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5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1462" y="931440"/>
            <a:ext cx="59924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5000" b="0" i="0" dirty="0" smtClean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Final </a:t>
            </a:r>
            <a:r>
              <a:rPr lang="en-US" altLang="ko-KR" sz="5000" dirty="0" smtClean="0">
                <a:solidFill>
                  <a:srgbClr val="666666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Term Project</a:t>
            </a:r>
            <a:endParaRPr lang="ko-KR" alt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9855221" y="6185647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202050135 </a:t>
            </a:r>
            <a:r>
              <a:rPr lang="ko-KR" altLang="en-US" dirty="0" smtClean="0"/>
              <a:t>홍지민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965" y="6173571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2020.12.16(</a:t>
            </a:r>
            <a:r>
              <a:rPr lang="ko-KR" altLang="en-US" dirty="0" err="1" smtClean="0"/>
              <a:t>전산천문학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47999" y="1699311"/>
            <a:ext cx="890587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To explore the feasibility of the magnetic field data in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corefit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of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Stansby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6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687" y="1518242"/>
            <a:ext cx="11351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500" dirty="0" smtClean="0"/>
              <a:t>First, I compared E2 and E3 data by drawing them in a scatter plot.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9" y="1995296"/>
            <a:ext cx="7962900" cy="441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917951" y="2562739"/>
                <a:ext cx="321818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5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500" dirty="0" smtClean="0"/>
                  <a:t>-axis</a:t>
                </a:r>
                <a:br>
                  <a:rPr lang="en-US" altLang="ko-KR" sz="2500" dirty="0" smtClean="0"/>
                </a:br>
                <a:r>
                  <a:rPr lang="en-US" altLang="ko-KR" sz="2500" dirty="0" smtClean="0"/>
                  <a:t>in SSE coordinate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951" y="2562739"/>
                <a:ext cx="3218182" cy="861774"/>
              </a:xfrm>
              <a:prstGeom prst="rect">
                <a:avLst/>
              </a:prstGeom>
              <a:blipFill>
                <a:blip r:embed="rId4"/>
                <a:stretch>
                  <a:fillRect l="-3220" t="-4930" b="-16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94" y="1995296"/>
            <a:ext cx="8029575" cy="43719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17951" y="4724048"/>
            <a:ext cx="3218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There is a</a:t>
            </a:r>
            <a:br>
              <a:rPr lang="en-US" altLang="ko-KR" sz="2500" dirty="0" smtClean="0"/>
            </a:br>
            <a:r>
              <a:rPr lang="en-US" altLang="ko-KR" sz="2500" dirty="0" smtClean="0"/>
              <a:t>similar tendency.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98879" y="2232660"/>
            <a:ext cx="335280" cy="367284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7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687" y="1518242"/>
            <a:ext cx="11351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500" dirty="0" smtClean="0"/>
              <a:t>First, I compared E2 and E3 data by drawing them in a scatter plot.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917951" y="2562739"/>
                <a:ext cx="321818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5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500" dirty="0" smtClean="0"/>
                  <a:t>-axis</a:t>
                </a:r>
                <a:br>
                  <a:rPr lang="en-US" altLang="ko-KR" sz="2500" dirty="0" smtClean="0"/>
                </a:br>
                <a:r>
                  <a:rPr lang="en-US" altLang="ko-KR" sz="2500" dirty="0" smtClean="0"/>
                  <a:t>in SSE coordinate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951" y="2562739"/>
                <a:ext cx="3218182" cy="861774"/>
              </a:xfrm>
              <a:prstGeom prst="rect">
                <a:avLst/>
              </a:prstGeom>
              <a:blipFill>
                <a:blip r:embed="rId3"/>
                <a:stretch>
                  <a:fillRect l="-3220" t="-4930" b="-16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917951" y="4724048"/>
            <a:ext cx="3218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There is a</a:t>
            </a:r>
            <a:br>
              <a:rPr lang="en-US" altLang="ko-KR" sz="2500" dirty="0" smtClean="0"/>
            </a:br>
            <a:r>
              <a:rPr lang="en-US" altLang="ko-KR" sz="2500" dirty="0" smtClean="0"/>
              <a:t>similar tendency.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7" y="1942734"/>
            <a:ext cx="8067675" cy="4467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49" y="1961783"/>
            <a:ext cx="82105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687" y="1518242"/>
            <a:ext cx="11351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500" dirty="0" smtClean="0"/>
              <a:t>First, I compared E2 and E3 data by drawing them in a scatter plot.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917951" y="2562739"/>
                <a:ext cx="321818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500" dirty="0" smtClean="0"/>
                  <a:t>-axis</a:t>
                </a:r>
                <a:br>
                  <a:rPr lang="en-US" altLang="ko-KR" sz="2500" dirty="0" smtClean="0"/>
                </a:br>
                <a:r>
                  <a:rPr lang="en-US" altLang="ko-KR" sz="2500" dirty="0" smtClean="0"/>
                  <a:t>in SSE coordinate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951" y="2562739"/>
                <a:ext cx="3218182" cy="861774"/>
              </a:xfrm>
              <a:prstGeom prst="rect">
                <a:avLst/>
              </a:prstGeom>
              <a:blipFill>
                <a:blip r:embed="rId3"/>
                <a:stretch>
                  <a:fillRect l="-3220" t="-4930" b="-16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917951" y="4724048"/>
            <a:ext cx="3218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There is a</a:t>
            </a:r>
            <a:br>
              <a:rPr lang="en-US" altLang="ko-KR" sz="2500" dirty="0" smtClean="0"/>
            </a:br>
            <a:r>
              <a:rPr lang="en-US" altLang="ko-KR" sz="2500" dirty="0" smtClean="0"/>
              <a:t>similar tendency.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7" y="2042569"/>
            <a:ext cx="8143875" cy="4533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6" y="2066381"/>
            <a:ext cx="81819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5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687" y="1518242"/>
            <a:ext cx="11351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500" dirty="0" smtClean="0"/>
              <a:t>First, I compared E2 and E3 data by drawing them in a scatter plot.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17951" y="2562739"/>
            <a:ext cx="3218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Magnitude</a:t>
            </a:r>
            <a:br>
              <a:rPr lang="en-US" altLang="ko-KR" sz="2500" dirty="0" smtClean="0"/>
            </a:br>
            <a:r>
              <a:rPr lang="en-US" altLang="ko-KR" sz="2500" dirty="0" smtClean="0"/>
              <a:t>in SSE coordinate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17951" y="4724048"/>
            <a:ext cx="3218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There is a</a:t>
            </a:r>
            <a:br>
              <a:rPr lang="en-US" altLang="ko-KR" sz="2500" dirty="0" smtClean="0"/>
            </a:br>
            <a:r>
              <a:rPr lang="en-US" altLang="ko-KR" sz="2500" dirty="0" smtClean="0"/>
              <a:t>similar tendency.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7" y="2080671"/>
            <a:ext cx="8096250" cy="4505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74" y="2071145"/>
            <a:ext cx="81438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9" y="1123290"/>
            <a:ext cx="5467458" cy="51244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76" y="1123290"/>
            <a:ext cx="5519431" cy="5124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159924" y="6181081"/>
                <a:ext cx="4781886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500" dirty="0" smtClean="0"/>
                  <a:t>The </a:t>
                </a:r>
                <a:r>
                  <a:rPr lang="ko-KR" altLang="en-US" sz="2500" dirty="0" err="1" smtClean="0"/>
                  <a:t>black</a:t>
                </a:r>
                <a:r>
                  <a:rPr lang="ko-KR" altLang="en-US" sz="2500" dirty="0" smtClean="0"/>
                  <a:t> </a:t>
                </a:r>
                <a:r>
                  <a:rPr lang="ko-KR" altLang="en-US" sz="2500" dirty="0" err="1" smtClean="0"/>
                  <a:t>line</a:t>
                </a:r>
                <a:r>
                  <a:rPr lang="ko-KR" altLang="en-US" sz="2500" dirty="0" smtClean="0"/>
                  <a:t> </a:t>
                </a:r>
                <a:r>
                  <a:rPr lang="ko-KR" altLang="en-US" sz="2500" dirty="0" err="1" smtClean="0"/>
                  <a:t>represents</a:t>
                </a:r>
                <a:r>
                  <a:rPr lang="ko-KR" altLang="en-US" sz="25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500" dirty="0" smtClean="0"/>
                  <a:t>.</a:t>
                </a:r>
                <a:endParaRPr lang="ko-KR" altLang="en-US" sz="25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924" y="6181081"/>
                <a:ext cx="4781886" cy="477054"/>
              </a:xfrm>
              <a:prstGeom prst="rect">
                <a:avLst/>
              </a:prstGeom>
              <a:blipFill>
                <a:blip r:embed="rId5"/>
                <a:stretch>
                  <a:fillRect l="-2038" t="-10256" r="-1019" b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4335" y="1189981"/>
            <a:ext cx="53149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6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080342" y="6128692"/>
                <a:ext cx="4781886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ko-KR" altLang="en-US" sz="2500" dirty="0">
                    <a:solidFill>
                      <a:prstClr val="black"/>
                    </a:solidFill>
                  </a:rPr>
                  <a:t>The </a:t>
                </a:r>
                <a:r>
                  <a:rPr lang="ko-KR" altLang="en-US" sz="2500" dirty="0" err="1">
                    <a:solidFill>
                      <a:prstClr val="black"/>
                    </a:solidFill>
                  </a:rPr>
                  <a:t>black</a:t>
                </a:r>
                <a:r>
                  <a:rPr lang="ko-KR" altLang="en-US" sz="2500" dirty="0">
                    <a:solidFill>
                      <a:prstClr val="black"/>
                    </a:solidFill>
                  </a:rPr>
                  <a:t> </a:t>
                </a:r>
                <a:r>
                  <a:rPr lang="ko-KR" altLang="en-US" sz="2500" dirty="0" err="1">
                    <a:solidFill>
                      <a:prstClr val="black"/>
                    </a:solidFill>
                  </a:rPr>
                  <a:t>line</a:t>
                </a:r>
                <a:r>
                  <a:rPr lang="ko-KR" altLang="en-US" sz="2500" dirty="0">
                    <a:solidFill>
                      <a:prstClr val="black"/>
                    </a:solidFill>
                  </a:rPr>
                  <a:t> </a:t>
                </a:r>
                <a:r>
                  <a:rPr lang="ko-KR" altLang="en-US" sz="2500" dirty="0" err="1">
                    <a:solidFill>
                      <a:prstClr val="black"/>
                    </a:solidFill>
                  </a:rPr>
                  <a:t>represents</a:t>
                </a:r>
                <a:r>
                  <a:rPr lang="ko-KR" altLang="en-US" sz="25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5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42" y="6128692"/>
                <a:ext cx="4781886" cy="477054"/>
              </a:xfrm>
              <a:prstGeom prst="rect">
                <a:avLst/>
              </a:prstGeom>
              <a:blipFill>
                <a:blip r:embed="rId3"/>
                <a:stretch>
                  <a:fillRect l="-2038" t="-8861" r="-1019" b="-291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213792"/>
            <a:ext cx="5324475" cy="49149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25" y="1185217"/>
            <a:ext cx="55340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thumb/d/d4/Correlation_examples2.svg/1920px-Correlation_examples2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87" y="573313"/>
            <a:ext cx="5768958" cy="26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earson Product-Moment Correlation - When you should run this test, the  range of values the coefficient can take and how to measure strength of  associatio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84" y="3347129"/>
            <a:ext cx="5202965" cy="351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4687" y="352018"/>
            <a:ext cx="36454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Pearson C.C</a:t>
            </a:r>
            <a:endParaRPr lang="ko-KR" alt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4687" y="1630482"/>
                <a:ext cx="5815142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ko-KR" altLang="en-US" sz="2800" dirty="0" smtClean="0"/>
                  <a:t>I </a:t>
                </a:r>
                <a:r>
                  <a:rPr lang="ko-KR" altLang="en-US" sz="2800" dirty="0" err="1" smtClean="0"/>
                  <a:t>understood</a:t>
                </a:r>
                <a:r>
                  <a:rPr lang="ko-KR" altLang="en-US" sz="2800" dirty="0" smtClean="0"/>
                  <a:t> </a:t>
                </a:r>
                <a:r>
                  <a:rPr lang="ko-KR" altLang="en-US" sz="2800" dirty="0" err="1" smtClean="0"/>
                  <a:t>that</a:t>
                </a:r>
                <a:r>
                  <a:rPr lang="ko-KR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 smtClean="0"/>
                  <a:t> </a:t>
                </a:r>
                <a:r>
                  <a:rPr lang="ko-KR" altLang="en-US" sz="2800" dirty="0" err="1" smtClean="0"/>
                  <a:t>increases</a:t>
                </a:r>
                <a:r>
                  <a:rPr lang="en-US" altLang="ko-KR" sz="2800" dirty="0"/>
                  <a:t/>
                </a:r>
                <a:br>
                  <a:rPr lang="en-US" altLang="ko-KR" sz="2800" dirty="0"/>
                </a:br>
                <a:r>
                  <a:rPr lang="ko-KR" altLang="en-US" sz="2800" dirty="0" err="1" smtClean="0"/>
                  <a:t>as</a:t>
                </a:r>
                <a:r>
                  <a:rPr lang="ko-KR" altLang="en-US" sz="2800" dirty="0" smtClean="0"/>
                  <a:t> </a:t>
                </a:r>
                <a:r>
                  <a:rPr lang="ko-KR" altLang="en-US" sz="2800" dirty="0" err="1" smtClean="0"/>
                  <a:t>positive</a:t>
                </a:r>
                <a:r>
                  <a:rPr lang="ko-KR" altLang="en-US" sz="2800" dirty="0" smtClean="0"/>
                  <a:t> </a:t>
                </a:r>
                <a:r>
                  <a:rPr lang="ko-KR" altLang="en-US" sz="2800" dirty="0" err="1" smtClean="0"/>
                  <a:t>correlation</a:t>
                </a:r>
                <a:r>
                  <a:rPr lang="en-US" altLang="ko-KR" sz="2800" dirty="0"/>
                  <a:t/>
                </a:r>
                <a:br>
                  <a:rPr lang="en-US" altLang="ko-KR" sz="2800" dirty="0"/>
                </a:br>
                <a14:m>
                  <m:oMath xmlns:m="http://schemas.openxmlformats.org/officeDocument/2006/math">
                    <m:r>
                      <a:rPr lang="ko-KR" alt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2800" dirty="0" smtClean="0"/>
                  <a:t> </a:t>
                </a:r>
                <a:r>
                  <a:rPr lang="ko-KR" altLang="en-US" sz="2800" dirty="0" err="1" smtClean="0"/>
                  <a:t>increases</a:t>
                </a:r>
                <a:r>
                  <a:rPr lang="ko-KR" altLang="en-US" sz="2800" dirty="0" smtClean="0"/>
                  <a:t>.</a:t>
                </a:r>
                <a:endParaRPr lang="en-US" altLang="ko-KR" sz="2800" dirty="0" smtClean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800" dirty="0" smtClean="0"/>
                  <a:t>Conversely, the negative</a:t>
                </a:r>
                <a:br>
                  <a:rPr lang="en-US" altLang="ko-KR" sz="2800" dirty="0" smtClean="0"/>
                </a:br>
                <a:r>
                  <a:rPr lang="en-US" altLang="ko-KR" sz="2800" dirty="0" smtClean="0"/>
                  <a:t>correlation was understood to</a:t>
                </a:r>
                <a:br>
                  <a:rPr lang="en-US" altLang="ko-KR" sz="2800" dirty="0" smtClean="0"/>
                </a:br>
                <a:r>
                  <a:rPr lang="en-US" altLang="ko-KR" sz="2800" dirty="0" smtClean="0"/>
                  <a:t>decrease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800" dirty="0" smtClean="0"/>
                  <a:t> as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800" dirty="0" smtClean="0"/>
                  <a:t> increased.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800" dirty="0" smtClean="0"/>
                  <a:t>I haven't studied much about</a:t>
                </a:r>
                <a:br>
                  <a:rPr lang="en-US" altLang="ko-KR" sz="2800" dirty="0" smtClean="0"/>
                </a:br>
                <a:r>
                  <a:rPr lang="en-US" altLang="ko-KR" sz="2800" dirty="0" smtClean="0"/>
                  <a:t>this part because it's statistical.</a:t>
                </a:r>
                <a:br>
                  <a:rPr lang="en-US" altLang="ko-KR" sz="2800" dirty="0" smtClean="0"/>
                </a:br>
                <a:r>
                  <a:rPr lang="en-US" altLang="ko-KR" sz="2800" dirty="0" smtClean="0"/>
                  <a:t>I'm sorry.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7" y="1630482"/>
                <a:ext cx="5815142" cy="4832092"/>
              </a:xfrm>
              <a:prstGeom prst="rect">
                <a:avLst/>
              </a:prstGeom>
              <a:blipFill>
                <a:blip r:embed="rId5"/>
                <a:stretch>
                  <a:fillRect l="-1887" t="-1261" b="-2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4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765" y="948294"/>
            <a:ext cx="6057492" cy="38610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29025" y="995364"/>
            <a:ext cx="986971" cy="343376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4687" y="1601569"/>
            <a:ext cx="67970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Second, I tried to interpolation </a:t>
            </a:r>
            <a:r>
              <a:rPr lang="en-US" altLang="ko-KR" sz="2000" dirty="0"/>
              <a:t>and r</a:t>
            </a:r>
            <a:r>
              <a:rPr lang="en-US" altLang="ko-KR" sz="2000" dirty="0" smtClean="0"/>
              <a:t>egression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Because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there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are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empty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gaps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and </a:t>
            </a:r>
            <a:r>
              <a:rPr lang="ko-KR" altLang="en-US" sz="2000" dirty="0" err="1" smtClean="0"/>
              <a:t>not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uniform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in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the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data</a:t>
            </a:r>
            <a:r>
              <a:rPr lang="ko-KR" altLang="en-US" sz="2000" dirty="0" smtClean="0"/>
              <a:t>,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interpolation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was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implemented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as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a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whole</a:t>
            </a:r>
            <a:r>
              <a:rPr lang="ko-KR" altLang="en-US" sz="2000" dirty="0" smtClean="0"/>
              <a:t>.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ko-KR" altLang="en-US" sz="2000" dirty="0" err="1" smtClean="0"/>
              <a:t>Later</a:t>
            </a:r>
            <a:r>
              <a:rPr lang="ko-KR" altLang="en-US" sz="2000" dirty="0" smtClean="0"/>
              <a:t>, </a:t>
            </a:r>
            <a:r>
              <a:rPr lang="ko-KR" altLang="en-US" sz="2000" dirty="0" err="1" smtClean="0"/>
              <a:t>an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approximation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was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obtained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err="1" smtClean="0"/>
              <a:t>using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a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regression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equation</a:t>
            </a:r>
            <a:r>
              <a:rPr lang="ko-KR" altLang="en-US" sz="2000" dirty="0" smtClean="0"/>
              <a:t>.</a:t>
            </a:r>
            <a:endParaRPr lang="ko-KR" altLang="en-US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70413"/>
              </p:ext>
            </p:extLst>
          </p:nvPr>
        </p:nvGraphicFramePr>
        <p:xfrm>
          <a:off x="1357637" y="4809391"/>
          <a:ext cx="7693697" cy="1784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095">
                  <a:extLst>
                    <a:ext uri="{9D8B030D-6E8A-4147-A177-3AD203B41FA5}">
                      <a16:colId xmlns:a16="http://schemas.microsoft.com/office/drawing/2014/main" val="653613808"/>
                    </a:ext>
                  </a:extLst>
                </a:gridCol>
                <a:gridCol w="3149301">
                  <a:extLst>
                    <a:ext uri="{9D8B030D-6E8A-4147-A177-3AD203B41FA5}">
                      <a16:colId xmlns:a16="http://schemas.microsoft.com/office/drawing/2014/main" val="841250940"/>
                    </a:ext>
                  </a:extLst>
                </a:gridCol>
                <a:gridCol w="3149301">
                  <a:extLst>
                    <a:ext uri="{9D8B030D-6E8A-4147-A177-3AD203B41FA5}">
                      <a16:colId xmlns:a16="http://schemas.microsoft.com/office/drawing/2014/main" val="3188596366"/>
                    </a:ext>
                  </a:extLst>
                </a:gridCol>
              </a:tblGrid>
              <a:tr h="5506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787" marR="58787" marT="29393" marB="293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E2</a:t>
                      </a:r>
                      <a:endParaRPr lang="ko-KR" alt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787" marR="58787" marT="29393" marB="293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E3</a:t>
                      </a:r>
                      <a:endParaRPr lang="ko-KR" alt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787" marR="58787" marT="29393" marB="29393" anchor="ctr"/>
                </a:tc>
                <a:extLst>
                  <a:ext uri="{0D108BD9-81ED-4DB2-BD59-A6C34878D82A}">
                    <a16:rowId xmlns:a16="http://schemas.microsoft.com/office/drawing/2014/main" val="2236619993"/>
                  </a:ext>
                </a:extLst>
              </a:tr>
              <a:tr h="550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 Point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787" marR="58787" marT="29393" marB="293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 40</a:t>
                      </a:r>
                      <a:r>
                        <a:rPr lang="en-US" altLang="ko-KR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787" marR="58787" marT="29393" marB="293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 6 sec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787" marR="58787" marT="29393" marB="29393" anchor="ctr"/>
                </a:tc>
                <a:extLst>
                  <a:ext uri="{0D108BD9-81ED-4DB2-BD59-A6C34878D82A}">
                    <a16:rowId xmlns:a16="http://schemas.microsoft.com/office/drawing/2014/main" val="716025990"/>
                  </a:ext>
                </a:extLst>
              </a:tr>
              <a:tr h="632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Strange</a:t>
                      </a: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(1976.4.1)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787" marR="58787" marT="29393" marB="293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 / 1772 (8.58%)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787" marR="58787" marT="29393" marB="293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 / 13004 (0.346%)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787" marR="58787" marT="29393" marB="29393" anchor="ctr"/>
                </a:tc>
                <a:extLst>
                  <a:ext uri="{0D108BD9-81ED-4DB2-BD59-A6C34878D82A}">
                    <a16:rowId xmlns:a16="http://schemas.microsoft.com/office/drawing/2014/main" val="41319574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57189" y="6066692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Not uniform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17" y="889190"/>
            <a:ext cx="11392363" cy="52888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901315" y="6248405"/>
            <a:ext cx="8408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Black line : </a:t>
            </a:r>
            <a:r>
              <a:rPr lang="en-US" altLang="ko-KR" sz="2000" dirty="0" err="1" smtClean="0"/>
              <a:t>Reg</a:t>
            </a:r>
            <a:r>
              <a:rPr lang="en-US" altLang="ko-KR" sz="2000" dirty="0" smtClean="0"/>
              <a:t>(SVR), Grey point : Origin point, Blue point : Inter point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71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63" y="810276"/>
            <a:ext cx="10723418" cy="533392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901314" y="6248405"/>
            <a:ext cx="8351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Black line : </a:t>
            </a:r>
            <a:r>
              <a:rPr lang="en-US" altLang="ko-KR" sz="2000" dirty="0" err="1" smtClean="0"/>
              <a:t>Reg</a:t>
            </a:r>
            <a:r>
              <a:rPr lang="en-US" altLang="ko-KR" sz="2000" dirty="0" smtClean="0"/>
              <a:t>(SVR), Grey point : Origin point, Red point : Inter point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03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4687" y="352018"/>
            <a:ext cx="277460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Contents</a:t>
            </a:r>
            <a:endParaRPr lang="ko-KR" alt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1323984" y="1656785"/>
            <a:ext cx="8745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3200" dirty="0" smtClean="0"/>
              <a:t> Research Purpose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3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3200" dirty="0" smtClean="0"/>
              <a:t> Applied Method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3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3200" dirty="0" smtClean="0"/>
              <a:t> Code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3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3200" dirty="0" smtClean="0"/>
              <a:t> Result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3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3200" dirty="0" smtClean="0"/>
              <a:t> Discussion</a:t>
            </a:r>
          </a:p>
        </p:txBody>
      </p:sp>
    </p:spTree>
    <p:extLst>
      <p:ext uri="{BB962C8B-B14F-4D97-AF65-F5344CB8AC3E}">
        <p14:creationId xmlns:p14="http://schemas.microsoft.com/office/powerpoint/2010/main" val="17505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901315" y="6248405"/>
            <a:ext cx="8408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Black line : </a:t>
            </a:r>
            <a:r>
              <a:rPr lang="en-US" altLang="ko-KR" sz="2000" dirty="0" err="1" smtClean="0"/>
              <a:t>Reg</a:t>
            </a:r>
            <a:r>
              <a:rPr lang="en-US" altLang="ko-KR" sz="2000" dirty="0" smtClean="0"/>
              <a:t>(SVR), Grey point : Origin point, Blue point : Inter point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193438"/>
            <a:ext cx="10649498" cy="50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901314" y="6248405"/>
            <a:ext cx="8351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Black line : </a:t>
            </a:r>
            <a:r>
              <a:rPr lang="en-US" altLang="ko-KR" sz="2000" dirty="0" err="1" smtClean="0"/>
              <a:t>Reg</a:t>
            </a:r>
            <a:r>
              <a:rPr lang="en-US" altLang="ko-KR" sz="2000" dirty="0" smtClean="0"/>
              <a:t>(SVR), Grey point : Origin point, Red point : Inter point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47" y="1139904"/>
            <a:ext cx="10343450" cy="5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23" y="1135536"/>
            <a:ext cx="11395152" cy="519112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901315" y="6248405"/>
            <a:ext cx="8408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Black line : </a:t>
            </a:r>
            <a:r>
              <a:rPr lang="en-US" altLang="ko-KR" sz="2000" dirty="0" err="1" smtClean="0"/>
              <a:t>Reg</a:t>
            </a:r>
            <a:r>
              <a:rPr lang="en-US" altLang="ko-KR" sz="2000" dirty="0" smtClean="0"/>
              <a:t>(SVR), Grey point : Origin point, Blue point : Inter point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65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901314" y="6248405"/>
            <a:ext cx="8351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Black line : </a:t>
            </a:r>
            <a:r>
              <a:rPr lang="en-US" altLang="ko-KR" sz="2000" dirty="0" err="1" smtClean="0"/>
              <a:t>Reg</a:t>
            </a:r>
            <a:r>
              <a:rPr lang="en-US" altLang="ko-KR" sz="2000" dirty="0" smtClean="0"/>
              <a:t>(SVR), Grey point : Origin point, Red point : Inter point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53" y="1141047"/>
            <a:ext cx="10307238" cy="51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901315" y="6248405"/>
            <a:ext cx="8408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Black line : </a:t>
            </a:r>
            <a:r>
              <a:rPr lang="en-US" altLang="ko-KR" sz="2000" dirty="0" err="1" smtClean="0"/>
              <a:t>Reg</a:t>
            </a:r>
            <a:r>
              <a:rPr lang="en-US" altLang="ko-KR" sz="2000" dirty="0" smtClean="0"/>
              <a:t>(SVR), Grey point : Origin point, Blue point : Inter point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169977"/>
            <a:ext cx="10668548" cy="51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901314" y="6248405"/>
            <a:ext cx="8351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Black line : </a:t>
            </a:r>
            <a:r>
              <a:rPr lang="en-US" altLang="ko-KR" sz="2000" dirty="0" err="1" smtClean="0"/>
              <a:t>Reg</a:t>
            </a:r>
            <a:r>
              <a:rPr lang="en-US" altLang="ko-KR" sz="2000" dirty="0" smtClean="0"/>
              <a:t>(SVR), Grey point : Origin point, Red point : Inter point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54" y="1213791"/>
            <a:ext cx="9965636" cy="503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48" y="1086415"/>
            <a:ext cx="10222952" cy="55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95" y="900600"/>
            <a:ext cx="9733430" cy="6038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0854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10" y="847725"/>
            <a:ext cx="9864990" cy="60102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2986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44" y="856259"/>
            <a:ext cx="9840456" cy="61055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6836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532100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Research Purpose</a:t>
            </a:r>
            <a:endParaRPr lang="ko-KR" altLang="en-US" sz="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14687" y="1587515"/>
                <a:ext cx="11351264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/>
                  <a:t>‘</a:t>
                </a:r>
                <a:r>
                  <a:rPr lang="en-US" altLang="ko-KR" sz="2500" dirty="0" err="1" smtClean="0"/>
                  <a:t>Stansby</a:t>
                </a:r>
                <a:r>
                  <a:rPr lang="en-US" altLang="ko-KR" sz="2500" dirty="0" smtClean="0"/>
                  <a:t>’ used the magnetic field data of Helios E2 and E3 to create</a:t>
                </a:r>
                <a:br>
                  <a:rPr lang="en-US" altLang="ko-KR" sz="2500" dirty="0" smtClean="0"/>
                </a:br>
                <a:r>
                  <a:rPr lang="en-US" altLang="ko-KR" sz="2500" dirty="0" smtClean="0"/>
                  <a:t>a data called ‘</a:t>
                </a:r>
                <a:r>
                  <a:rPr lang="en-US" altLang="ko-KR" sz="2500" dirty="0" err="1" smtClean="0"/>
                  <a:t>Corefit</a:t>
                </a:r>
                <a:r>
                  <a:rPr lang="en-US" altLang="ko-KR" sz="2500" dirty="0" smtClean="0"/>
                  <a:t>’ (</a:t>
                </a:r>
                <a:r>
                  <a:rPr lang="en-US" altLang="ko-KR" sz="2500" dirty="0" smtClean="0"/>
                  <a:t>E2 </a:t>
                </a:r>
                <a:r>
                  <a:rPr lang="en-US" altLang="ko-KR" sz="2500" dirty="0" smtClean="0"/>
                  <a:t>data </a:t>
                </a:r>
                <a14:m>
                  <m:oMath xmlns:m="http://schemas.openxmlformats.org/officeDocument/2006/math">
                    <m:r>
                      <a:rPr lang="en-US" altLang="ko-KR" sz="2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altLang="ko-KR" sz="2500" dirty="0" smtClean="0"/>
                  <a:t> </a:t>
                </a:r>
                <a:r>
                  <a:rPr lang="en-US" altLang="ko-KR" sz="2500" smtClean="0"/>
                  <a:t>E3 </a:t>
                </a:r>
                <a:r>
                  <a:rPr lang="en-US" altLang="ko-KR" sz="2500" dirty="0" smtClean="0"/>
                  <a:t>data).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5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/>
                  <a:t>However, E2 data sampled 40.5 seconds on average, and E3 is 6 seconds.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5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/>
                  <a:t>‘</a:t>
                </a:r>
                <a:r>
                  <a:rPr lang="en-US" altLang="ko-KR" sz="2500" dirty="0" err="1" smtClean="0"/>
                  <a:t>Stansby</a:t>
                </a:r>
                <a:r>
                  <a:rPr lang="en-US" altLang="ko-KR" sz="2500" dirty="0" smtClean="0"/>
                  <a:t>’ used azimuthal and elevation, but I considered the magnitude</a:t>
                </a:r>
                <a:br>
                  <a:rPr lang="en-US" altLang="ko-KR" sz="2500" dirty="0" smtClean="0"/>
                </a:br>
                <a:r>
                  <a:rPr lang="en-US" altLang="ko-KR" sz="2500" dirty="0" smtClean="0"/>
                  <a:t>of the three component (SSE </a:t>
                </a:r>
                <a:r>
                  <a:rPr lang="en-US" altLang="ko-KR" sz="2500" dirty="0"/>
                  <a:t>c</a:t>
                </a:r>
                <a:r>
                  <a:rPr lang="en-US" altLang="ko-KR" sz="2500" dirty="0" smtClean="0"/>
                  <a:t>oordinate).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5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/>
                  <a:t>Also, I considered the approximation using the finite difference</a:t>
                </a:r>
                <a:br>
                  <a:rPr lang="en-US" altLang="ko-KR" sz="2500" dirty="0" smtClean="0"/>
                </a:br>
                <a:r>
                  <a:rPr lang="en-US" altLang="ko-KR" sz="2500" dirty="0" smtClean="0"/>
                  <a:t>method (chapter 1) learned in class.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altLang="ko-KR" sz="25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/>
                  <a:t>I used Pearson correlation to determine how much correlation they had.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7" y="1587515"/>
                <a:ext cx="11351264" cy="4708981"/>
              </a:xfrm>
              <a:prstGeom prst="rect">
                <a:avLst/>
              </a:prstGeom>
              <a:blipFill>
                <a:blip r:embed="rId3"/>
                <a:stretch>
                  <a:fillRect l="-806" t="-906" r="-215" b="-21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9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7" y="1213792"/>
            <a:ext cx="5385089" cy="51965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99776" y="1521289"/>
            <a:ext cx="6090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/>
              <a:t>If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the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count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in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bin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is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less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than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five</a:t>
            </a:r>
            <a:r>
              <a:rPr lang="ko-KR" altLang="en-US" sz="2000" dirty="0" smtClean="0"/>
              <a:t>, </a:t>
            </a:r>
            <a:r>
              <a:rPr lang="ko-KR" altLang="en-US" sz="2000" dirty="0" err="1" smtClean="0"/>
              <a:t>it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is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not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drawn</a:t>
            </a:r>
            <a:r>
              <a:rPr lang="ko-KR" altLang="en-US" sz="2000" dirty="0" smtClean="0"/>
              <a:t>.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18" y="2536114"/>
            <a:ext cx="6329082" cy="28491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62461" y="5385264"/>
            <a:ext cx="60668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It can be seen that it is more widely spread </a:t>
            </a:r>
            <a:r>
              <a:rPr lang="en-US" altLang="ko-KR" sz="2000" dirty="0" smtClean="0"/>
              <a:t>than</a:t>
            </a:r>
            <a:br>
              <a:rPr lang="en-US" altLang="ko-KR" sz="2000" dirty="0" smtClean="0"/>
            </a:br>
            <a:r>
              <a:rPr lang="en-US" altLang="ko-KR" sz="2000" dirty="0" smtClean="0"/>
              <a:t>the </a:t>
            </a:r>
            <a:r>
              <a:rPr lang="en-US" altLang="ko-KR" sz="2000" dirty="0"/>
              <a:t>values considered for azimuthal and elevation.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981" y="1213792"/>
            <a:ext cx="5455813" cy="51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7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92533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Result</a:t>
            </a:r>
            <a:endParaRPr lang="ko-KR" altLang="en-US" sz="5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7" y="1213792"/>
            <a:ext cx="5515969" cy="52251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21" y="1213792"/>
            <a:ext cx="5453188" cy="52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321915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>
                <a:solidFill>
                  <a:srgbClr val="666666"/>
                </a:solidFill>
                <a:ea typeface="NanumGothic" panose="020D0604000000000000" pitchFamily="50" charset="-127"/>
              </a:rPr>
              <a:t>Discussion</a:t>
            </a:r>
            <a:endParaRPr lang="ko-KR" altLang="en-US"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614687" y="1388604"/>
            <a:ext cx="113512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200" dirty="0"/>
              <a:t>The time from </a:t>
            </a:r>
            <a:r>
              <a:rPr lang="en-US" altLang="ko-KR" sz="2200" dirty="0" smtClean="0"/>
              <a:t>16H </a:t>
            </a:r>
            <a:r>
              <a:rPr lang="en-US" altLang="ko-KR" sz="2200" dirty="0"/>
              <a:t>to </a:t>
            </a:r>
            <a:r>
              <a:rPr lang="en-US" altLang="ko-KR" sz="2200" dirty="0" smtClean="0"/>
              <a:t>18H </a:t>
            </a:r>
            <a:r>
              <a:rPr lang="en-US" altLang="ko-KR" sz="2200" dirty="0"/>
              <a:t>tends to not fit well. This is thought </a:t>
            </a:r>
            <a:r>
              <a:rPr lang="en-US" altLang="ko-KR" sz="2200" dirty="0" smtClean="0"/>
              <a:t>to be </a:t>
            </a:r>
            <a:r>
              <a:rPr lang="en-US" altLang="ko-KR" sz="2200" dirty="0"/>
              <a:t>the </a:t>
            </a:r>
            <a:r>
              <a:rPr lang="en-US" altLang="ko-KR" sz="2200" dirty="0" smtClean="0"/>
              <a:t>difference</a:t>
            </a:r>
            <a:br>
              <a:rPr lang="en-US" altLang="ko-KR" sz="2200" dirty="0" smtClean="0"/>
            </a:br>
            <a:r>
              <a:rPr lang="en-US" altLang="ko-KR" sz="2200" dirty="0" smtClean="0"/>
              <a:t>between </a:t>
            </a:r>
            <a:r>
              <a:rPr lang="en-US" altLang="ko-KR" sz="2200" dirty="0"/>
              <a:t>grid period or by measurement method</a:t>
            </a:r>
            <a:r>
              <a:rPr lang="en-US" altLang="ko-KR" sz="22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200" dirty="0"/>
              <a:t>The Pearson correlation coefficient is 0.7 to 0.9 and </a:t>
            </a:r>
            <a:r>
              <a:rPr lang="en-US" altLang="ko-KR" sz="2200" dirty="0" smtClean="0"/>
              <a:t>indicates good correlation</a:t>
            </a:r>
            <a:br>
              <a:rPr lang="en-US" altLang="ko-KR" sz="2200" dirty="0" smtClean="0"/>
            </a:br>
            <a:r>
              <a:rPr lang="en-US" altLang="ko-KR" sz="2200" dirty="0" smtClean="0"/>
              <a:t>just </a:t>
            </a:r>
            <a:r>
              <a:rPr lang="en-US" altLang="ko-KR" sz="2200" dirty="0"/>
              <a:t>by the magnitude of each vector </a:t>
            </a:r>
            <a:r>
              <a:rPr lang="en-US" altLang="ko-KR" sz="2200" dirty="0" smtClean="0"/>
              <a:t>component other </a:t>
            </a:r>
            <a:r>
              <a:rPr lang="en-US" altLang="ko-KR" sz="2200" dirty="0"/>
              <a:t>than the azimuthal and elevation</a:t>
            </a:r>
            <a:r>
              <a:rPr lang="en-US" altLang="ko-KR" sz="22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200" dirty="0"/>
              <a:t>It seems that data from empty part can be </a:t>
            </a:r>
            <a:r>
              <a:rPr lang="en-US" altLang="ko-KR" sz="2200" dirty="0" smtClean="0"/>
              <a:t>interpolated through machine learning</a:t>
            </a:r>
            <a:br>
              <a:rPr lang="en-US" altLang="ko-KR" sz="2200" dirty="0" smtClean="0"/>
            </a:br>
            <a:r>
              <a:rPr lang="en-US" altLang="ko-KR" sz="2200" dirty="0" smtClean="0"/>
              <a:t>(Requires </a:t>
            </a:r>
            <a:r>
              <a:rPr lang="en-US" altLang="ko-KR" sz="2200" dirty="0"/>
              <a:t>further study</a:t>
            </a:r>
            <a:r>
              <a:rPr lang="en-US" altLang="ko-KR" sz="2200" dirty="0" smtClean="0"/>
              <a:t>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200" dirty="0"/>
              <a:t>'</a:t>
            </a:r>
            <a:r>
              <a:rPr lang="en-US" altLang="ko-KR" sz="2200" dirty="0" err="1"/>
              <a:t>Corefit</a:t>
            </a:r>
            <a:r>
              <a:rPr lang="en-US" altLang="ko-KR" sz="2200" dirty="0"/>
              <a:t>' using E2 and E3 data by </a:t>
            </a:r>
            <a:r>
              <a:rPr lang="en-US" altLang="ko-KR" sz="2200" dirty="0" err="1"/>
              <a:t>Stansby</a:t>
            </a:r>
            <a:r>
              <a:rPr lang="en-US" altLang="ko-KR" sz="2200" dirty="0"/>
              <a:t> is thought to be reasonable enough data</a:t>
            </a:r>
            <a:r>
              <a:rPr lang="en-US" altLang="ko-KR" sz="22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200" dirty="0"/>
              <a:t>Regardless of the grid period, the data in E2 and E3 have similar values </a:t>
            </a:r>
            <a:r>
              <a:rPr lang="en-US" altLang="ko-KR" sz="2200" dirty="0" smtClean="0"/>
              <a:t>and</a:t>
            </a:r>
            <a:br>
              <a:rPr lang="en-US" altLang="ko-KR" sz="2200" dirty="0" smtClean="0"/>
            </a:br>
            <a:r>
              <a:rPr lang="en-US" altLang="ko-KR" sz="2200" dirty="0" smtClean="0"/>
              <a:t>the </a:t>
            </a:r>
            <a:r>
              <a:rPr lang="en-US" altLang="ko-KR" sz="2200" dirty="0"/>
              <a:t>approximate differences have similar values, so the two data can be used interchangeably.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12098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49391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Applied Method</a:t>
            </a:r>
            <a:endParaRPr lang="ko-KR" alt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14687" y="1518242"/>
            <a:ext cx="11351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500" dirty="0" smtClean="0"/>
              <a:t>I used the finite difference matrix I learned in class (chapter 1).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686" y="2428230"/>
            <a:ext cx="128242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500" dirty="0" smtClean="0"/>
              <a:t>However, although the book assumed a periodic function,</a:t>
            </a:r>
            <a:br>
              <a:rPr lang="en-US" altLang="ko-KR" sz="2500" dirty="0" smtClean="0"/>
            </a:br>
            <a:r>
              <a:rPr lang="en-US" altLang="ko-KR" sz="2500" dirty="0" smtClean="0"/>
              <a:t>the actual data are not a periodic function,</a:t>
            </a:r>
            <a:br>
              <a:rPr lang="en-US" altLang="ko-KR" sz="2500" dirty="0" smtClean="0"/>
            </a:br>
            <a:r>
              <a:rPr lang="en-US" altLang="ko-KR" sz="2500" dirty="0" smtClean="0"/>
              <a:t>so it is not possible to apply a ‘Central finite difference‘</a:t>
            </a:r>
            <a:br>
              <a:rPr lang="en-US" altLang="ko-KR" sz="2500" dirty="0" smtClean="0"/>
            </a:br>
            <a:r>
              <a:rPr lang="en-US" altLang="ko-KR" sz="2500" dirty="0" smtClean="0"/>
              <a:t>from the boundary value.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3883980"/>
            <a:ext cx="6034872" cy="27798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04" y="4059445"/>
            <a:ext cx="3671564" cy="251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49391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Applied Method</a:t>
            </a:r>
            <a:endParaRPr lang="ko-KR" alt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14687" y="1518242"/>
            <a:ext cx="1135126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500" dirty="0" smtClean="0"/>
              <a:t>So I found out through </a:t>
            </a:r>
            <a:r>
              <a:rPr lang="en-US" altLang="ko-KR" sz="2500" dirty="0" err="1" smtClean="0"/>
              <a:t>Googleing</a:t>
            </a:r>
            <a:r>
              <a:rPr lang="en-US" altLang="ko-KR" sz="2500" dirty="0" smtClean="0"/>
              <a:t> that there is a method of</a:t>
            </a:r>
            <a:br>
              <a:rPr lang="en-US" altLang="ko-KR" sz="2500" dirty="0" smtClean="0"/>
            </a:br>
            <a:r>
              <a:rPr lang="en-US" altLang="ko-KR" sz="2500" dirty="0" smtClean="0"/>
              <a:t>'forward' and 'backward'.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500" dirty="0" smtClean="0"/>
              <a:t>The forward finite difference method is a approximating values</a:t>
            </a:r>
            <a:br>
              <a:rPr lang="en-US" altLang="ko-KR" sz="2500" dirty="0" smtClean="0"/>
            </a:br>
            <a:r>
              <a:rPr lang="en-US" altLang="ko-KR" sz="2500" dirty="0" smtClean="0"/>
              <a:t>ahead of the reference point.</a:t>
            </a:r>
          </a:p>
        </p:txBody>
      </p:sp>
      <p:pic>
        <p:nvPicPr>
          <p:cNvPr id="2050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93" y="3534178"/>
            <a:ext cx="4682836" cy="291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14" y="3203327"/>
            <a:ext cx="4774225" cy="3580669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3890666" y="4405746"/>
            <a:ext cx="1948263" cy="895928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0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49391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Applied Method</a:t>
            </a:r>
            <a:endParaRPr lang="ko-KR" alt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14687" y="1518242"/>
            <a:ext cx="11351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500" dirty="0" smtClean="0"/>
              <a:t>Conversely, the backward difference method is an approximation of</a:t>
            </a:r>
            <a:br>
              <a:rPr lang="en-US" altLang="ko-KR" sz="2500" dirty="0" smtClean="0"/>
            </a:br>
            <a:r>
              <a:rPr lang="en-US" altLang="ko-KR" sz="2500" dirty="0" smtClean="0"/>
              <a:t>the points located behind the reference point.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500" dirty="0" smtClean="0"/>
              <a:t>Also, I followed the accuracy order by referring to Wikipedia.</a:t>
            </a:r>
          </a:p>
        </p:txBody>
      </p:sp>
      <p:pic>
        <p:nvPicPr>
          <p:cNvPr id="2050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93" y="3534178"/>
            <a:ext cx="4682836" cy="291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14" y="3203327"/>
            <a:ext cx="4774225" cy="35806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94" y="5103812"/>
            <a:ext cx="2417423" cy="81669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53503" y="5089235"/>
            <a:ext cx="2248914" cy="895928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49391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Applied Method</a:t>
            </a:r>
            <a:endParaRPr lang="ko-KR" altLang="en-US" sz="5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23589"/>
          <a:stretch/>
        </p:blipFill>
        <p:spPr>
          <a:xfrm>
            <a:off x="627282" y="1443990"/>
            <a:ext cx="9100267" cy="11883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18056"/>
          <a:stretch/>
        </p:blipFill>
        <p:spPr>
          <a:xfrm>
            <a:off x="627281" y="2862562"/>
            <a:ext cx="9159831" cy="1783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81" y="4876089"/>
            <a:ext cx="5793496" cy="1418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6406" y="1776567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Central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200197" y="3492616"/>
            <a:ext cx="1509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Forward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94976" y="5323765"/>
            <a:ext cx="1720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Backward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02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70591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Code</a:t>
            </a:r>
            <a:endParaRPr lang="ko-KR" altLang="en-US" sz="5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6248"/>
          <a:stretch/>
        </p:blipFill>
        <p:spPr>
          <a:xfrm>
            <a:off x="614687" y="1213792"/>
            <a:ext cx="6457950" cy="53400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22402" r="15153"/>
          <a:stretch/>
        </p:blipFill>
        <p:spPr>
          <a:xfrm>
            <a:off x="8081819" y="1213792"/>
            <a:ext cx="3315854" cy="24459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10093" r="27591" b="28666"/>
          <a:stretch/>
        </p:blipFill>
        <p:spPr>
          <a:xfrm>
            <a:off x="6225309" y="4521523"/>
            <a:ext cx="5708073" cy="15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4687" y="352018"/>
            <a:ext cx="170591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rgbClr val="666666"/>
                </a:solidFill>
                <a:ea typeface="NanumGothic" panose="020D0604000000000000" pitchFamily="50" charset="-127"/>
              </a:rPr>
              <a:t>Code</a:t>
            </a:r>
            <a:endParaRPr lang="ko-KR" altLang="en-US" sz="5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7" y="1384545"/>
            <a:ext cx="3007574" cy="24485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1880" t="31564" r="15154" b="29164"/>
          <a:stretch/>
        </p:blipFill>
        <p:spPr>
          <a:xfrm>
            <a:off x="6129115" y="2400059"/>
            <a:ext cx="5287030" cy="15189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07198" y="1384545"/>
            <a:ext cx="4535054" cy="1015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Forward finite difference Matrix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07198" y="3918985"/>
            <a:ext cx="4507347" cy="10093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Backward finite difference Matrix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69974" y="2608817"/>
            <a:ext cx="1489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= 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9448" t="38996" r="20012" b="38436"/>
          <a:stretch/>
        </p:blipFill>
        <p:spPr>
          <a:xfrm>
            <a:off x="4922980" y="5492693"/>
            <a:ext cx="6419272" cy="3509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3389" y="1707636"/>
            <a:ext cx="116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1~2 rows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1722" y="4238973"/>
            <a:ext cx="16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(N-1)~N rows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91097" y="4008140"/>
            <a:ext cx="31371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Accuracy = 4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379" y="6141605"/>
            <a:ext cx="58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approximation was calculated using this L matrix.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9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605</Words>
  <Application>Microsoft Office PowerPoint</Application>
  <PresentationFormat>와이드스크린</PresentationFormat>
  <Paragraphs>155</Paragraphs>
  <Slides>32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NanumGothic</vt:lpstr>
      <vt:lpstr>굴림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홍지민</dc:creator>
  <cp:lastModifiedBy>hjm0137@naver.com</cp:lastModifiedBy>
  <cp:revision>41</cp:revision>
  <dcterms:created xsi:type="dcterms:W3CDTF">2020-12-14T08:33:13Z</dcterms:created>
  <dcterms:modified xsi:type="dcterms:W3CDTF">2020-12-15T15:34:12Z</dcterms:modified>
</cp:coreProperties>
</file>