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0" r:id="rId4"/>
    <p:sldId id="261" r:id="rId5"/>
    <p:sldId id="274" r:id="rId6"/>
    <p:sldId id="275" r:id="rId7"/>
    <p:sldId id="263" r:id="rId8"/>
    <p:sldId id="264" r:id="rId9"/>
    <p:sldId id="265" r:id="rId10"/>
    <p:sldId id="276" r:id="rId11"/>
    <p:sldId id="26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15" autoAdjust="0"/>
  </p:normalViewPr>
  <p:slideViewPr>
    <p:cSldViewPr snapToGrid="0" showGuides="1">
      <p:cViewPr varScale="1">
        <p:scale>
          <a:sx n="48" d="100"/>
          <a:sy n="48" d="100"/>
        </p:scale>
        <p:origin x="86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3E4E-808E-4B36-A7F3-6D5B6A86897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9CD22-494B-45C6-A085-EBA2FBFFA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any one of the application from the below link:</a:t>
            </a:r>
          </a:p>
          <a:p>
            <a:r>
              <a:rPr lang="en-IN" dirty="0"/>
              <a:t>https://www.mistralsolutions.com/hackfest/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5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9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1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Mention the number of challenges being undertaken and a broad description (about 3-4 sentences) for the overall proposed solution for the chosen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2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9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7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7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7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0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7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13D1A6-5BFE-486F-860E-6BDC47C63816}"/>
              </a:ext>
            </a:extLst>
          </p:cNvPr>
          <p:cNvCxnSpPr/>
          <p:nvPr userDrawn="1"/>
        </p:nvCxnSpPr>
        <p:spPr>
          <a:xfrm>
            <a:off x="811850" y="982766"/>
            <a:ext cx="82466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D2EDCF-24DA-4D22-856E-75FF48B30267}"/>
              </a:ext>
            </a:extLst>
          </p:cNvPr>
          <p:cNvSpPr/>
          <p:nvPr userDrawn="1"/>
        </p:nvSpPr>
        <p:spPr>
          <a:xfrm>
            <a:off x="0" y="5944552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44C89F1-693D-464C-80FA-1C03D1DE69D9}"/>
              </a:ext>
            </a:extLst>
          </p:cNvPr>
          <p:cNvSpPr/>
          <p:nvPr userDrawn="1"/>
        </p:nvSpPr>
        <p:spPr>
          <a:xfrm>
            <a:off x="4819649" y="-15875"/>
            <a:ext cx="7375525" cy="6864351"/>
          </a:xfrm>
          <a:custGeom>
            <a:avLst/>
            <a:gdLst>
              <a:gd name="connsiteX0" fmla="*/ 0 w 10267950"/>
              <a:gd name="connsiteY0" fmla="*/ 6858001 h 6858001"/>
              <a:gd name="connsiteX1" fmla="*/ 4895035 w 10267950"/>
              <a:gd name="connsiteY1" fmla="*/ 0 h 6858001"/>
              <a:gd name="connsiteX2" fmla="*/ 10267950 w 10267950"/>
              <a:gd name="connsiteY2" fmla="*/ 0 h 6858001"/>
              <a:gd name="connsiteX3" fmla="*/ 5372915 w 10267950"/>
              <a:gd name="connsiteY3" fmla="*/ 6858001 h 6858001"/>
              <a:gd name="connsiteX4" fmla="*/ 0 w 10267950"/>
              <a:gd name="connsiteY4" fmla="*/ 6858001 h 6858001"/>
              <a:gd name="connsiteX0" fmla="*/ 0 w 10267950"/>
              <a:gd name="connsiteY0" fmla="*/ 6858001 h 6858001"/>
              <a:gd name="connsiteX1" fmla="*/ 4895035 w 10267950"/>
              <a:gd name="connsiteY1" fmla="*/ 0 h 6858001"/>
              <a:gd name="connsiteX2" fmla="*/ 10267950 w 10267950"/>
              <a:gd name="connsiteY2" fmla="*/ 0 h 6858001"/>
              <a:gd name="connsiteX3" fmla="*/ 7372350 w 10267950"/>
              <a:gd name="connsiteY3" fmla="*/ 4052888 h 6858001"/>
              <a:gd name="connsiteX4" fmla="*/ 5372915 w 10267950"/>
              <a:gd name="connsiteY4" fmla="*/ 6858001 h 6858001"/>
              <a:gd name="connsiteX5" fmla="*/ 0 w 10267950"/>
              <a:gd name="connsiteY5" fmla="*/ 6858001 h 6858001"/>
              <a:gd name="connsiteX0" fmla="*/ 0 w 10267950"/>
              <a:gd name="connsiteY0" fmla="*/ 6864351 h 6864351"/>
              <a:gd name="connsiteX1" fmla="*/ 4895035 w 10267950"/>
              <a:gd name="connsiteY1" fmla="*/ 6350 h 6864351"/>
              <a:gd name="connsiteX2" fmla="*/ 7375525 w 10267950"/>
              <a:gd name="connsiteY2" fmla="*/ 0 h 6864351"/>
              <a:gd name="connsiteX3" fmla="*/ 10267950 w 10267950"/>
              <a:gd name="connsiteY3" fmla="*/ 6350 h 6864351"/>
              <a:gd name="connsiteX4" fmla="*/ 7372350 w 10267950"/>
              <a:gd name="connsiteY4" fmla="*/ 4059238 h 6864351"/>
              <a:gd name="connsiteX5" fmla="*/ 5372915 w 10267950"/>
              <a:gd name="connsiteY5" fmla="*/ 6864351 h 6864351"/>
              <a:gd name="connsiteX6" fmla="*/ 0 w 10267950"/>
              <a:gd name="connsiteY6" fmla="*/ 6864351 h 6864351"/>
              <a:gd name="connsiteX0" fmla="*/ 0 w 7375525"/>
              <a:gd name="connsiteY0" fmla="*/ 6864351 h 6864351"/>
              <a:gd name="connsiteX1" fmla="*/ 4895035 w 7375525"/>
              <a:gd name="connsiteY1" fmla="*/ 6350 h 6864351"/>
              <a:gd name="connsiteX2" fmla="*/ 7375525 w 7375525"/>
              <a:gd name="connsiteY2" fmla="*/ 0 h 6864351"/>
              <a:gd name="connsiteX3" fmla="*/ 7372350 w 7375525"/>
              <a:gd name="connsiteY3" fmla="*/ 4059238 h 6864351"/>
              <a:gd name="connsiteX4" fmla="*/ 5372915 w 7375525"/>
              <a:gd name="connsiteY4" fmla="*/ 6864351 h 6864351"/>
              <a:gd name="connsiteX5" fmla="*/ 0 w 7375525"/>
              <a:gd name="connsiteY5" fmla="*/ 6864351 h 6864351"/>
              <a:gd name="connsiteX0" fmla="*/ 0 w 7375525"/>
              <a:gd name="connsiteY0" fmla="*/ 6864351 h 6864351"/>
              <a:gd name="connsiteX1" fmla="*/ 4895035 w 7375525"/>
              <a:gd name="connsiteY1" fmla="*/ 6350 h 6864351"/>
              <a:gd name="connsiteX2" fmla="*/ 7375525 w 7375525"/>
              <a:gd name="connsiteY2" fmla="*/ 0 h 6864351"/>
              <a:gd name="connsiteX3" fmla="*/ 7372350 w 7375525"/>
              <a:gd name="connsiteY3" fmla="*/ 4059238 h 6864351"/>
              <a:gd name="connsiteX4" fmla="*/ 5372915 w 7375525"/>
              <a:gd name="connsiteY4" fmla="*/ 6864351 h 6864351"/>
              <a:gd name="connsiteX5" fmla="*/ 0 w 7375525"/>
              <a:gd name="connsiteY5" fmla="*/ 6864351 h 6864351"/>
              <a:gd name="connsiteX0" fmla="*/ 0 w 7375525"/>
              <a:gd name="connsiteY0" fmla="*/ 6864351 h 6864351"/>
              <a:gd name="connsiteX1" fmla="*/ 4895035 w 7375525"/>
              <a:gd name="connsiteY1" fmla="*/ 6350 h 6864351"/>
              <a:gd name="connsiteX2" fmla="*/ 7375525 w 7375525"/>
              <a:gd name="connsiteY2" fmla="*/ 0 h 6864351"/>
              <a:gd name="connsiteX3" fmla="*/ 7374731 w 7375525"/>
              <a:gd name="connsiteY3" fmla="*/ 4059238 h 6864351"/>
              <a:gd name="connsiteX4" fmla="*/ 5372915 w 7375525"/>
              <a:gd name="connsiteY4" fmla="*/ 6864351 h 6864351"/>
              <a:gd name="connsiteX5" fmla="*/ 0 w 7375525"/>
              <a:gd name="connsiteY5" fmla="*/ 6864351 h 686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5525" h="6864351">
                <a:moveTo>
                  <a:pt x="0" y="6864351"/>
                </a:moveTo>
                <a:lnTo>
                  <a:pt x="4895035" y="6350"/>
                </a:lnTo>
                <a:lnTo>
                  <a:pt x="7375525" y="0"/>
                </a:lnTo>
                <a:cubicBezTo>
                  <a:pt x="7374467" y="1353079"/>
                  <a:pt x="7375789" y="2706159"/>
                  <a:pt x="7374731" y="4059238"/>
                </a:cubicBezTo>
                <a:lnTo>
                  <a:pt x="5372915" y="6864351"/>
                </a:lnTo>
                <a:lnTo>
                  <a:pt x="0" y="68643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8FDD4-3CBC-4283-A26F-D47A9BCAD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829" y="2530247"/>
            <a:ext cx="7257142" cy="158704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C5707-5ECC-488F-97C3-E0D5CAC47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4211638"/>
            <a:ext cx="7257142" cy="6941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D4FC83-738E-40C9-B737-B35B08364E42}"/>
              </a:ext>
            </a:extLst>
          </p:cNvPr>
          <p:cNvSpPr/>
          <p:nvPr userDrawn="1"/>
        </p:nvSpPr>
        <p:spPr>
          <a:xfrm>
            <a:off x="4812532" y="6646069"/>
            <a:ext cx="5524473" cy="209549"/>
          </a:xfrm>
          <a:prstGeom prst="parallelogram">
            <a:avLst>
              <a:gd name="adj" fmla="val 71377"/>
            </a:avLst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46BCF0-4D19-453A-AF5E-A2FBC4828C66}"/>
              </a:ext>
            </a:extLst>
          </p:cNvPr>
          <p:cNvSpPr/>
          <p:nvPr userDrawn="1"/>
        </p:nvSpPr>
        <p:spPr>
          <a:xfrm>
            <a:off x="4964430" y="4049395"/>
            <a:ext cx="7219950" cy="2597150"/>
          </a:xfrm>
          <a:prstGeom prst="parallelogram">
            <a:avLst>
              <a:gd name="adj" fmla="val 71210"/>
            </a:avLst>
          </a:prstGeom>
          <a:blipFill>
            <a:blip r:embed="rId2" cstate="email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8A40D-9E08-4FE4-B9FA-FD2B6DC17C6B}"/>
              </a:ext>
            </a:extLst>
          </p:cNvPr>
          <p:cNvSpPr/>
          <p:nvPr userDrawn="1"/>
        </p:nvSpPr>
        <p:spPr>
          <a:xfrm>
            <a:off x="9152547" y="4049871"/>
            <a:ext cx="1186176" cy="2601128"/>
          </a:xfrm>
          <a:prstGeom prst="rect">
            <a:avLst/>
          </a:prstGeom>
          <a:blipFill dpi="0" rotWithShape="1">
            <a:blip r:embed="rId4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64D7332-63FD-4D03-A691-7E2401131DA8}"/>
              </a:ext>
            </a:extLst>
          </p:cNvPr>
          <p:cNvSpPr/>
          <p:nvPr userDrawn="1"/>
        </p:nvSpPr>
        <p:spPr>
          <a:xfrm flipV="1">
            <a:off x="10337797" y="4044941"/>
            <a:ext cx="1854203" cy="2601128"/>
          </a:xfrm>
          <a:prstGeom prst="rtTriangle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group of people in the sky&#10;&#10;Description automatically generated with low confidence">
            <a:extLst>
              <a:ext uri="{FF2B5EF4-FFF2-40B4-BE49-F238E27FC236}">
                <a16:creationId xmlns:a16="http://schemas.microsoft.com/office/drawing/2014/main" id="{CCACC64D-4FEA-43F7-B984-83DC999E8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7005" y="-19209"/>
            <a:ext cx="1852587" cy="4068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03B208-EF02-4B2C-B526-6DC58EEA2CB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31" y="300716"/>
            <a:ext cx="2616202" cy="1495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7811B1-4690-4246-8932-5DCB7A8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6344" y="2091898"/>
            <a:ext cx="1636779" cy="1624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E3270-025F-49EF-B7F1-BA7687FD290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35" y="3395345"/>
            <a:ext cx="606584" cy="60658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DF96C365-8E27-48F4-AB7C-9955DD3646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95" y="4379089"/>
            <a:ext cx="558756" cy="556972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27952DDE-F728-45F9-8FCD-64D12EF180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45" y="1458121"/>
            <a:ext cx="558756" cy="556972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990367-4D41-41EC-BD18-9E9C592B1CE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71" y="5992934"/>
            <a:ext cx="608342" cy="6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4FCB-0A15-4D55-BD93-BFEFBBC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D2B0F-1CEB-4C3C-80A1-C3D10433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E837-D95E-486A-937B-55E0C100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C037-A84D-4333-8343-2BE30C5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16E0-AA0D-499F-8EC1-DC984FF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C7A0-4F11-4B78-A934-C4CB7FA7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96FB-4E64-4144-BEEE-4743C4A5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C911-73E0-4E1C-A283-5E3FB8BB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DF63-806F-4C08-AE53-9972BDC7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2B7F-5CEB-4B68-8AB7-B584633B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1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2F7C-477A-4AAE-BCC1-BBD94B0A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DC28C-FBD4-48D9-9318-E010EBF29B45}"/>
              </a:ext>
            </a:extLst>
          </p:cNvPr>
          <p:cNvSpPr/>
          <p:nvPr userDrawn="1"/>
        </p:nvSpPr>
        <p:spPr>
          <a:xfrm>
            <a:off x="11041168" y="0"/>
            <a:ext cx="1055317" cy="9913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arallelogram 6">
            <a:extLst>
              <a:ext uri="{FF2B5EF4-FFF2-40B4-BE49-F238E27FC236}">
                <a16:creationId xmlns:a16="http://schemas.microsoft.com/office/drawing/2014/main" id="{D5DA0AF1-8F9B-4CD0-84AE-F4EE850EF2CF}"/>
              </a:ext>
            </a:extLst>
          </p:cNvPr>
          <p:cNvSpPr/>
          <p:nvPr userDrawn="1"/>
        </p:nvSpPr>
        <p:spPr>
          <a:xfrm>
            <a:off x="-3175" y="6650831"/>
            <a:ext cx="9737725" cy="209549"/>
          </a:xfrm>
          <a:custGeom>
            <a:avLst/>
            <a:gdLst>
              <a:gd name="connsiteX0" fmla="*/ 0 w 9883775"/>
              <a:gd name="connsiteY0" fmla="*/ 209549 h 209549"/>
              <a:gd name="connsiteX1" fmla="*/ 149570 w 9883775"/>
              <a:gd name="connsiteY1" fmla="*/ 0 h 209549"/>
              <a:gd name="connsiteX2" fmla="*/ 9883775 w 9883775"/>
              <a:gd name="connsiteY2" fmla="*/ 0 h 209549"/>
              <a:gd name="connsiteX3" fmla="*/ 9734205 w 9883775"/>
              <a:gd name="connsiteY3" fmla="*/ 209549 h 209549"/>
              <a:gd name="connsiteX4" fmla="*/ 0 w 9883775"/>
              <a:gd name="connsiteY4" fmla="*/ 209549 h 209549"/>
              <a:gd name="connsiteX0" fmla="*/ 0 w 9747250"/>
              <a:gd name="connsiteY0" fmla="*/ 206374 h 209549"/>
              <a:gd name="connsiteX1" fmla="*/ 13045 w 9747250"/>
              <a:gd name="connsiteY1" fmla="*/ 0 h 209549"/>
              <a:gd name="connsiteX2" fmla="*/ 9747250 w 9747250"/>
              <a:gd name="connsiteY2" fmla="*/ 0 h 209549"/>
              <a:gd name="connsiteX3" fmla="*/ 9597680 w 9747250"/>
              <a:gd name="connsiteY3" fmla="*/ 209549 h 209549"/>
              <a:gd name="connsiteX4" fmla="*/ 0 w 9747250"/>
              <a:gd name="connsiteY4" fmla="*/ 206374 h 209549"/>
              <a:gd name="connsiteX0" fmla="*/ 0 w 9737725"/>
              <a:gd name="connsiteY0" fmla="*/ 206374 h 209549"/>
              <a:gd name="connsiteX1" fmla="*/ 3520 w 9737725"/>
              <a:gd name="connsiteY1" fmla="*/ 0 h 209549"/>
              <a:gd name="connsiteX2" fmla="*/ 9737725 w 9737725"/>
              <a:gd name="connsiteY2" fmla="*/ 0 h 209549"/>
              <a:gd name="connsiteX3" fmla="*/ 9588155 w 9737725"/>
              <a:gd name="connsiteY3" fmla="*/ 209549 h 209549"/>
              <a:gd name="connsiteX4" fmla="*/ 0 w 9737725"/>
              <a:gd name="connsiteY4" fmla="*/ 206374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725" h="209549">
                <a:moveTo>
                  <a:pt x="0" y="206374"/>
                </a:moveTo>
                <a:cubicBezTo>
                  <a:pt x="1173" y="137583"/>
                  <a:pt x="2347" y="68791"/>
                  <a:pt x="3520" y="0"/>
                </a:cubicBezTo>
                <a:lnTo>
                  <a:pt x="9737725" y="0"/>
                </a:lnTo>
                <a:lnTo>
                  <a:pt x="9588155" y="209549"/>
                </a:lnTo>
                <a:lnTo>
                  <a:pt x="0" y="206374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B8E5746-738D-4006-814A-3C5906FCBB10}"/>
              </a:ext>
            </a:extLst>
          </p:cNvPr>
          <p:cNvSpPr/>
          <p:nvPr userDrawn="1"/>
        </p:nvSpPr>
        <p:spPr>
          <a:xfrm>
            <a:off x="9625011" y="6586539"/>
            <a:ext cx="2143126" cy="271462"/>
          </a:xfrm>
          <a:prstGeom prst="parallelogram">
            <a:avLst>
              <a:gd name="adj" fmla="val 7137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8">
            <a:extLst>
              <a:ext uri="{FF2B5EF4-FFF2-40B4-BE49-F238E27FC236}">
                <a16:creationId xmlns:a16="http://schemas.microsoft.com/office/drawing/2014/main" id="{FA38073E-0F20-433F-9ADD-5309A8A5B6F7}"/>
              </a:ext>
            </a:extLst>
          </p:cNvPr>
          <p:cNvSpPr/>
          <p:nvPr userDrawn="1"/>
        </p:nvSpPr>
        <p:spPr>
          <a:xfrm>
            <a:off x="11610976" y="6648451"/>
            <a:ext cx="583406" cy="209549"/>
          </a:xfrm>
          <a:custGeom>
            <a:avLst/>
            <a:gdLst>
              <a:gd name="connsiteX0" fmla="*/ 0 w 731044"/>
              <a:gd name="connsiteY0" fmla="*/ 209549 h 209549"/>
              <a:gd name="connsiteX1" fmla="*/ 149570 w 731044"/>
              <a:gd name="connsiteY1" fmla="*/ 0 h 209549"/>
              <a:gd name="connsiteX2" fmla="*/ 731044 w 731044"/>
              <a:gd name="connsiteY2" fmla="*/ 0 h 209549"/>
              <a:gd name="connsiteX3" fmla="*/ 581474 w 731044"/>
              <a:gd name="connsiteY3" fmla="*/ 209549 h 209549"/>
              <a:gd name="connsiteX4" fmla="*/ 0 w 731044"/>
              <a:gd name="connsiteY4" fmla="*/ 209549 h 209549"/>
              <a:gd name="connsiteX0" fmla="*/ 0 w 583406"/>
              <a:gd name="connsiteY0" fmla="*/ 209549 h 209549"/>
              <a:gd name="connsiteX1" fmla="*/ 14957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209549">
                <a:moveTo>
                  <a:pt x="0" y="209549"/>
                </a:moveTo>
                <a:lnTo>
                  <a:pt x="149570" y="0"/>
                </a:lnTo>
                <a:lnTo>
                  <a:pt x="583406" y="0"/>
                </a:lnTo>
                <a:lnTo>
                  <a:pt x="581474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52CD0A9-8B6F-4756-84EE-BB66CC453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97" y="317956"/>
            <a:ext cx="964962" cy="49095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FCD537-6B67-4D3B-B947-995E91C2EB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356437"/>
            <a:ext cx="10245696" cy="49173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75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889C78-6D83-43C7-A656-AAA893FA56C3}"/>
              </a:ext>
            </a:extLst>
          </p:cNvPr>
          <p:cNvSpPr/>
          <p:nvPr userDrawn="1"/>
        </p:nvSpPr>
        <p:spPr>
          <a:xfrm>
            <a:off x="504826" y="4729163"/>
            <a:ext cx="266700" cy="11096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0AC9CEA-4143-4C0A-A472-8A64758CC40D}"/>
              </a:ext>
            </a:extLst>
          </p:cNvPr>
          <p:cNvSpPr/>
          <p:nvPr userDrawn="1"/>
        </p:nvSpPr>
        <p:spPr>
          <a:xfrm>
            <a:off x="6580262" y="4722238"/>
            <a:ext cx="5306937" cy="2135763"/>
          </a:xfrm>
          <a:prstGeom prst="parallelogram">
            <a:avLst>
              <a:gd name="adj" fmla="val 71377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95693C9-15C3-4605-A575-624543297E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290" y="4735629"/>
            <a:ext cx="5191060" cy="5715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Mistral Solutions Pvt. Ltd.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No.60, 'Adarsh Regent', 100 Ft. Ring Road, Domlur Ext, Bangalore - 56 0 071 India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Tel: +91-80-4562 1100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2DD9ADA-02C9-4796-BE24-0DC86F9689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290" y="5333933"/>
            <a:ext cx="3902010" cy="5715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Mistral Solutions Inc.</a:t>
            </a:r>
          </a:p>
          <a:p>
            <a:pPr>
              <a:defRPr/>
            </a:pPr>
            <a:r>
              <a:rPr lang="en-IN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43092 Christy Street, Fremont, CA 94538</a:t>
            </a: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USA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Phone: +1-408-705-2240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EDFFF68-162A-4F88-BE90-9E0F3C045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0782" y="3669115"/>
            <a:ext cx="4219488" cy="2205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sz="1400" u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www.mistralsolutions.com  |  info@mistralsolutions.com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E3FF1D-40D3-44A6-BF92-9F554EF9E676}"/>
              </a:ext>
            </a:extLst>
          </p:cNvPr>
          <p:cNvGrpSpPr/>
          <p:nvPr userDrawn="1"/>
        </p:nvGrpSpPr>
        <p:grpSpPr>
          <a:xfrm>
            <a:off x="7927975" y="6222003"/>
            <a:ext cx="2008730" cy="284314"/>
            <a:chOff x="7877175" y="6228353"/>
            <a:chExt cx="2008730" cy="284314"/>
          </a:xfrm>
        </p:grpSpPr>
        <p:pic>
          <p:nvPicPr>
            <p:cNvPr id="13" name="Picture 2" descr="Image result for instagram logo png transparent background">
              <a:extLst>
                <a:ext uri="{FF2B5EF4-FFF2-40B4-BE49-F238E27FC236}">
                  <a16:creationId xmlns:a16="http://schemas.microsoft.com/office/drawing/2014/main" id="{4FD0A3EE-5747-4110-B07B-07877E3DD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468" y="6233158"/>
              <a:ext cx="258437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Z:\Apoorva\Corporate PPT\Twitter-High-Quality-PNG.png">
              <a:extLst>
                <a:ext uri="{FF2B5EF4-FFF2-40B4-BE49-F238E27FC236}">
                  <a16:creationId xmlns:a16="http://schemas.microsoft.com/office/drawing/2014/main" id="{60F5EA78-176E-4972-8AC4-2D209A0BC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686" y="6228353"/>
              <a:ext cx="258437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Z:\Apoorva\Corporate PPT\unnamed.png">
              <a:extLst>
                <a:ext uri="{FF2B5EF4-FFF2-40B4-BE49-F238E27FC236}">
                  <a16:creationId xmlns:a16="http://schemas.microsoft.com/office/drawing/2014/main" id="{2E7193D0-CA2D-43FC-90C3-1D4DE8FB7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518" t="20160" r="6712" b="20749"/>
            <a:stretch/>
          </p:blipFill>
          <p:spPr bwMode="auto">
            <a:xfrm>
              <a:off x="9097656" y="6231731"/>
              <a:ext cx="385762" cy="28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Z:\Apoorva\Corporate PPT\LinkedIn_logo_initials.png">
              <a:extLst>
                <a:ext uri="{FF2B5EF4-FFF2-40B4-BE49-F238E27FC236}">
                  <a16:creationId xmlns:a16="http://schemas.microsoft.com/office/drawing/2014/main" id="{5E5EFD5C-8232-4081-AC7D-B65FF6B08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171" y="6233158"/>
              <a:ext cx="258437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Z:\Apoorva\Corporate PPT\FB.png">
              <a:extLst>
                <a:ext uri="{FF2B5EF4-FFF2-40B4-BE49-F238E27FC236}">
                  <a16:creationId xmlns:a16="http://schemas.microsoft.com/office/drawing/2014/main" id="{F460556D-833D-40B3-8D32-4A5A8297B2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856" r="19687"/>
            <a:stretch/>
          </p:blipFill>
          <p:spPr bwMode="auto">
            <a:xfrm>
              <a:off x="7877175" y="6240970"/>
              <a:ext cx="271463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AD932C-BEF6-42A1-8205-E034DE208C92}"/>
              </a:ext>
            </a:extLst>
          </p:cNvPr>
          <p:cNvSpPr txBox="1"/>
          <p:nvPr userDrawn="1"/>
        </p:nvSpPr>
        <p:spPr bwMode="auto">
          <a:xfrm>
            <a:off x="7601927" y="5648008"/>
            <a:ext cx="264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FOLLOW US ON</a:t>
            </a:r>
          </a:p>
        </p:txBody>
      </p:sp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8DED6852-13F0-4AF7-A7B6-4CF880A2778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85" y="1655825"/>
            <a:ext cx="3551631" cy="2030350"/>
          </a:xfrm>
          <a:prstGeom prst="rect">
            <a:avLst/>
          </a:prstGeom>
        </p:spPr>
      </p:pic>
      <p:sp>
        <p:nvSpPr>
          <p:cNvPr id="23" name="Parallelogram 6">
            <a:extLst>
              <a:ext uri="{FF2B5EF4-FFF2-40B4-BE49-F238E27FC236}">
                <a16:creationId xmlns:a16="http://schemas.microsoft.com/office/drawing/2014/main" id="{6731E140-E7EA-45F2-8E76-60B29EB3D97B}"/>
              </a:ext>
            </a:extLst>
          </p:cNvPr>
          <p:cNvSpPr/>
          <p:nvPr userDrawn="1"/>
        </p:nvSpPr>
        <p:spPr>
          <a:xfrm>
            <a:off x="-3174" y="6648450"/>
            <a:ext cx="6689724" cy="211930"/>
          </a:xfrm>
          <a:custGeom>
            <a:avLst/>
            <a:gdLst>
              <a:gd name="connsiteX0" fmla="*/ 0 w 9883775"/>
              <a:gd name="connsiteY0" fmla="*/ 209549 h 209549"/>
              <a:gd name="connsiteX1" fmla="*/ 149570 w 9883775"/>
              <a:gd name="connsiteY1" fmla="*/ 0 h 209549"/>
              <a:gd name="connsiteX2" fmla="*/ 9883775 w 9883775"/>
              <a:gd name="connsiteY2" fmla="*/ 0 h 209549"/>
              <a:gd name="connsiteX3" fmla="*/ 9734205 w 9883775"/>
              <a:gd name="connsiteY3" fmla="*/ 209549 h 209549"/>
              <a:gd name="connsiteX4" fmla="*/ 0 w 9883775"/>
              <a:gd name="connsiteY4" fmla="*/ 209549 h 209549"/>
              <a:gd name="connsiteX0" fmla="*/ 0 w 9747250"/>
              <a:gd name="connsiteY0" fmla="*/ 206374 h 209549"/>
              <a:gd name="connsiteX1" fmla="*/ 13045 w 9747250"/>
              <a:gd name="connsiteY1" fmla="*/ 0 h 209549"/>
              <a:gd name="connsiteX2" fmla="*/ 9747250 w 9747250"/>
              <a:gd name="connsiteY2" fmla="*/ 0 h 209549"/>
              <a:gd name="connsiteX3" fmla="*/ 9597680 w 9747250"/>
              <a:gd name="connsiteY3" fmla="*/ 209549 h 209549"/>
              <a:gd name="connsiteX4" fmla="*/ 0 w 9747250"/>
              <a:gd name="connsiteY4" fmla="*/ 206374 h 209549"/>
              <a:gd name="connsiteX0" fmla="*/ 0 w 9737725"/>
              <a:gd name="connsiteY0" fmla="*/ 206374 h 209549"/>
              <a:gd name="connsiteX1" fmla="*/ 3520 w 9737725"/>
              <a:gd name="connsiteY1" fmla="*/ 0 h 209549"/>
              <a:gd name="connsiteX2" fmla="*/ 9737725 w 9737725"/>
              <a:gd name="connsiteY2" fmla="*/ 0 h 209549"/>
              <a:gd name="connsiteX3" fmla="*/ 9588155 w 9737725"/>
              <a:gd name="connsiteY3" fmla="*/ 209549 h 209549"/>
              <a:gd name="connsiteX4" fmla="*/ 0 w 9737725"/>
              <a:gd name="connsiteY4" fmla="*/ 206374 h 209549"/>
              <a:gd name="connsiteX0" fmla="*/ 0 w 9807380"/>
              <a:gd name="connsiteY0" fmla="*/ 208755 h 211930"/>
              <a:gd name="connsiteX1" fmla="*/ 3520 w 9807380"/>
              <a:gd name="connsiteY1" fmla="*/ 2381 h 211930"/>
              <a:gd name="connsiteX2" fmla="*/ 9807380 w 9807380"/>
              <a:gd name="connsiteY2" fmla="*/ 0 h 211930"/>
              <a:gd name="connsiteX3" fmla="*/ 9588155 w 9807380"/>
              <a:gd name="connsiteY3" fmla="*/ 211930 h 211930"/>
              <a:gd name="connsiteX4" fmla="*/ 0 w 9807380"/>
              <a:gd name="connsiteY4" fmla="*/ 208755 h 2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7380" h="211930">
                <a:moveTo>
                  <a:pt x="0" y="208755"/>
                </a:moveTo>
                <a:cubicBezTo>
                  <a:pt x="1173" y="139964"/>
                  <a:pt x="2347" y="71172"/>
                  <a:pt x="3520" y="2381"/>
                </a:cubicBezTo>
                <a:lnTo>
                  <a:pt x="9807380" y="0"/>
                </a:lnTo>
                <a:lnTo>
                  <a:pt x="9588155" y="211930"/>
                </a:lnTo>
                <a:lnTo>
                  <a:pt x="0" y="208755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8">
            <a:extLst>
              <a:ext uri="{FF2B5EF4-FFF2-40B4-BE49-F238E27FC236}">
                <a16:creationId xmlns:a16="http://schemas.microsoft.com/office/drawing/2014/main" id="{6D5067F8-9324-4A24-9218-4507BAE6BC1D}"/>
              </a:ext>
            </a:extLst>
          </p:cNvPr>
          <p:cNvSpPr/>
          <p:nvPr userDrawn="1"/>
        </p:nvSpPr>
        <p:spPr>
          <a:xfrm>
            <a:off x="10398125" y="6674451"/>
            <a:ext cx="1795076" cy="183549"/>
          </a:xfrm>
          <a:custGeom>
            <a:avLst/>
            <a:gdLst>
              <a:gd name="connsiteX0" fmla="*/ 0 w 731044"/>
              <a:gd name="connsiteY0" fmla="*/ 209549 h 209549"/>
              <a:gd name="connsiteX1" fmla="*/ 149570 w 731044"/>
              <a:gd name="connsiteY1" fmla="*/ 0 h 209549"/>
              <a:gd name="connsiteX2" fmla="*/ 731044 w 731044"/>
              <a:gd name="connsiteY2" fmla="*/ 0 h 209549"/>
              <a:gd name="connsiteX3" fmla="*/ 581474 w 731044"/>
              <a:gd name="connsiteY3" fmla="*/ 209549 h 209549"/>
              <a:gd name="connsiteX4" fmla="*/ 0 w 731044"/>
              <a:gd name="connsiteY4" fmla="*/ 209549 h 209549"/>
              <a:gd name="connsiteX0" fmla="*/ 0 w 583406"/>
              <a:gd name="connsiteY0" fmla="*/ 209549 h 209549"/>
              <a:gd name="connsiteX1" fmla="*/ 14957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  <a:gd name="connsiteX0" fmla="*/ 0 w 583406"/>
              <a:gd name="connsiteY0" fmla="*/ 209549 h 209549"/>
              <a:gd name="connsiteX1" fmla="*/ 4434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  <a:gd name="connsiteX0" fmla="*/ 0 w 583406"/>
              <a:gd name="connsiteY0" fmla="*/ 209549 h 209549"/>
              <a:gd name="connsiteX1" fmla="*/ 44340 w 583406"/>
              <a:gd name="connsiteY1" fmla="*/ 0 h 209549"/>
              <a:gd name="connsiteX2" fmla="*/ 583406 w 583406"/>
              <a:gd name="connsiteY2" fmla="*/ 0 h 209549"/>
              <a:gd name="connsiteX3" fmla="*/ 583022 w 583406"/>
              <a:gd name="connsiteY3" fmla="*/ 206830 h 209549"/>
              <a:gd name="connsiteX4" fmla="*/ 0 w 583406"/>
              <a:gd name="connsiteY4" fmla="*/ 209549 h 209549"/>
              <a:gd name="connsiteX0" fmla="*/ 0 w 583796"/>
              <a:gd name="connsiteY0" fmla="*/ 209549 h 209549"/>
              <a:gd name="connsiteX1" fmla="*/ 44340 w 583796"/>
              <a:gd name="connsiteY1" fmla="*/ 0 h 209549"/>
              <a:gd name="connsiteX2" fmla="*/ 583406 w 583796"/>
              <a:gd name="connsiteY2" fmla="*/ 0 h 209549"/>
              <a:gd name="connsiteX3" fmla="*/ 583796 w 583796"/>
              <a:gd name="connsiteY3" fmla="*/ 209548 h 209549"/>
              <a:gd name="connsiteX4" fmla="*/ 0 w 583796"/>
              <a:gd name="connsiteY4" fmla="*/ 209549 h 209549"/>
              <a:gd name="connsiteX0" fmla="*/ 0 w 583796"/>
              <a:gd name="connsiteY0" fmla="*/ 209549 h 209549"/>
              <a:gd name="connsiteX1" fmla="*/ 42803 w 583796"/>
              <a:gd name="connsiteY1" fmla="*/ 0 h 209549"/>
              <a:gd name="connsiteX2" fmla="*/ 583406 w 583796"/>
              <a:gd name="connsiteY2" fmla="*/ 0 h 209549"/>
              <a:gd name="connsiteX3" fmla="*/ 583796 w 583796"/>
              <a:gd name="connsiteY3" fmla="*/ 209548 h 209549"/>
              <a:gd name="connsiteX4" fmla="*/ 0 w 583796"/>
              <a:gd name="connsiteY4" fmla="*/ 209549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796" h="209549">
                <a:moveTo>
                  <a:pt x="0" y="209549"/>
                </a:moveTo>
                <a:lnTo>
                  <a:pt x="42803" y="0"/>
                </a:lnTo>
                <a:lnTo>
                  <a:pt x="583406" y="0"/>
                </a:lnTo>
                <a:lnTo>
                  <a:pt x="583796" y="209548"/>
                </a:lnTo>
                <a:lnTo>
                  <a:pt x="0" y="209549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37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3A9B-5C27-4E7E-9691-418ADD20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025C-CC7B-45B7-A9BC-96FF2DD6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5088-94AA-4CD9-B1F2-5819AF3A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D6E0-9DF0-4F83-9339-C273CA41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98E8-F3B5-465D-B976-58D4EA5E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C0C0-23F9-4399-B1CD-8675ABB4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6AEF3-F3DA-4E67-9ECC-EF51A06D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ED89-C24A-4DE5-B6ED-CB6C468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3639-F44E-4806-9DBD-2C1716E7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A0A7-FFAF-4789-9409-96E9D28A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7906-DACE-449E-B3C6-3FAC57C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622-EC3D-4D2D-B292-3BF83E5C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C77C5-95DB-4A5E-8225-43859224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F29D-9538-4C2A-9A0A-782A33C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46D7-710D-4FC6-8390-E5C84EE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9258-FC29-41E2-BE6A-48FD9EC4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5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8CA9-7B85-4C12-93E2-3DFBB908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2425"/>
            <a:ext cx="10515600" cy="612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E3368-6020-4390-8DB4-A551F4D5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2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F9BC-2E47-48CE-AECB-081154E9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59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668AF-0F5D-4860-8E4F-D6E4B89CC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2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CCBF8-E322-4898-A451-23C373BF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59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8181E-EC22-4681-BAE4-E13CFF2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FF47-E999-4D7F-83F3-CA1A14F9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182-F185-4C24-8BD3-87337E9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8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DD7A-F6F0-48AE-8535-EB808025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6DCE9-C7FE-45B7-9C9F-88FC1185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DC847-3054-4C32-A5BA-478AAEA3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74BB6-01F7-428A-B32A-301CAD8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86271-76DC-4073-95D9-93115422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4CCCA-24C7-415B-9D1A-F9C7E51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80B-BAD1-4AB1-B919-A7E19F8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6A0-9891-4475-8EE2-A24251D4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636A-9E43-41B0-8625-20461E40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6421-F014-4128-B601-9891A1DC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4BA00-A0FE-4B64-835A-C080BF25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31FF-4802-41CF-9036-DFB5E24C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F336-D467-47D5-A7C4-3A8FEC18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9644-21B0-435D-9DC8-E982CEBA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4DD45-61F7-4BC5-B443-11C12ACA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191B-C0F5-466F-B9C8-2DFAA268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5A8A-C16A-4D76-BA44-9F9CBDC9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5DE5-FA6D-480D-8BBC-C3D5F4E9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5570-AE54-4F5C-BEE0-610407E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A728E7-BDEF-4B68-8646-AC2C26C9637F}"/>
              </a:ext>
            </a:extLst>
          </p:cNvPr>
          <p:cNvSpPr/>
          <p:nvPr userDrawn="1"/>
        </p:nvSpPr>
        <p:spPr>
          <a:xfrm>
            <a:off x="11041168" y="0"/>
            <a:ext cx="1055317" cy="9913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7597-07B4-4714-87A5-A8FA5F49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6"/>
            <a:ext cx="9791700" cy="60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B974-EF13-4F65-8F97-FBAA73E1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3144"/>
            <a:ext cx="10515600" cy="484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8A57-D654-4A01-A61E-89FDEE509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EABD-277B-4519-9BD0-730684DBC0AA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7F95-F334-430F-80EA-9F23591D2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FF5-00EE-4276-9BE5-9B5A617F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7789947-FECF-4BCF-9E59-3653097AE05E}"/>
              </a:ext>
            </a:extLst>
          </p:cNvPr>
          <p:cNvSpPr/>
          <p:nvPr userDrawn="1"/>
        </p:nvSpPr>
        <p:spPr>
          <a:xfrm>
            <a:off x="-3175" y="6650831"/>
            <a:ext cx="9737725" cy="209549"/>
          </a:xfrm>
          <a:custGeom>
            <a:avLst/>
            <a:gdLst>
              <a:gd name="connsiteX0" fmla="*/ 0 w 9883775"/>
              <a:gd name="connsiteY0" fmla="*/ 209549 h 209549"/>
              <a:gd name="connsiteX1" fmla="*/ 149570 w 9883775"/>
              <a:gd name="connsiteY1" fmla="*/ 0 h 209549"/>
              <a:gd name="connsiteX2" fmla="*/ 9883775 w 9883775"/>
              <a:gd name="connsiteY2" fmla="*/ 0 h 209549"/>
              <a:gd name="connsiteX3" fmla="*/ 9734205 w 9883775"/>
              <a:gd name="connsiteY3" fmla="*/ 209549 h 209549"/>
              <a:gd name="connsiteX4" fmla="*/ 0 w 9883775"/>
              <a:gd name="connsiteY4" fmla="*/ 209549 h 209549"/>
              <a:gd name="connsiteX0" fmla="*/ 0 w 9747250"/>
              <a:gd name="connsiteY0" fmla="*/ 206374 h 209549"/>
              <a:gd name="connsiteX1" fmla="*/ 13045 w 9747250"/>
              <a:gd name="connsiteY1" fmla="*/ 0 h 209549"/>
              <a:gd name="connsiteX2" fmla="*/ 9747250 w 9747250"/>
              <a:gd name="connsiteY2" fmla="*/ 0 h 209549"/>
              <a:gd name="connsiteX3" fmla="*/ 9597680 w 9747250"/>
              <a:gd name="connsiteY3" fmla="*/ 209549 h 209549"/>
              <a:gd name="connsiteX4" fmla="*/ 0 w 9747250"/>
              <a:gd name="connsiteY4" fmla="*/ 206374 h 209549"/>
              <a:gd name="connsiteX0" fmla="*/ 0 w 9737725"/>
              <a:gd name="connsiteY0" fmla="*/ 206374 h 209549"/>
              <a:gd name="connsiteX1" fmla="*/ 3520 w 9737725"/>
              <a:gd name="connsiteY1" fmla="*/ 0 h 209549"/>
              <a:gd name="connsiteX2" fmla="*/ 9737725 w 9737725"/>
              <a:gd name="connsiteY2" fmla="*/ 0 h 209549"/>
              <a:gd name="connsiteX3" fmla="*/ 9588155 w 9737725"/>
              <a:gd name="connsiteY3" fmla="*/ 209549 h 209549"/>
              <a:gd name="connsiteX4" fmla="*/ 0 w 9737725"/>
              <a:gd name="connsiteY4" fmla="*/ 206374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725" h="209549">
                <a:moveTo>
                  <a:pt x="0" y="206374"/>
                </a:moveTo>
                <a:cubicBezTo>
                  <a:pt x="1173" y="137583"/>
                  <a:pt x="2347" y="68791"/>
                  <a:pt x="3520" y="0"/>
                </a:cubicBezTo>
                <a:lnTo>
                  <a:pt x="9737725" y="0"/>
                </a:lnTo>
                <a:lnTo>
                  <a:pt x="9588155" y="209549"/>
                </a:lnTo>
                <a:lnTo>
                  <a:pt x="0" y="206374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192CFD0-B5CF-4101-87B9-5B861B84B849}"/>
              </a:ext>
            </a:extLst>
          </p:cNvPr>
          <p:cNvSpPr/>
          <p:nvPr userDrawn="1"/>
        </p:nvSpPr>
        <p:spPr>
          <a:xfrm>
            <a:off x="9625011" y="6586539"/>
            <a:ext cx="2143126" cy="271462"/>
          </a:xfrm>
          <a:prstGeom prst="parallelogram">
            <a:avLst>
              <a:gd name="adj" fmla="val 7137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75B5158-B3DF-48A6-8C01-B8F101B9CD05}"/>
              </a:ext>
            </a:extLst>
          </p:cNvPr>
          <p:cNvSpPr/>
          <p:nvPr userDrawn="1"/>
        </p:nvSpPr>
        <p:spPr>
          <a:xfrm>
            <a:off x="11610976" y="6648451"/>
            <a:ext cx="583406" cy="209549"/>
          </a:xfrm>
          <a:custGeom>
            <a:avLst/>
            <a:gdLst>
              <a:gd name="connsiteX0" fmla="*/ 0 w 731044"/>
              <a:gd name="connsiteY0" fmla="*/ 209549 h 209549"/>
              <a:gd name="connsiteX1" fmla="*/ 149570 w 731044"/>
              <a:gd name="connsiteY1" fmla="*/ 0 h 209549"/>
              <a:gd name="connsiteX2" fmla="*/ 731044 w 731044"/>
              <a:gd name="connsiteY2" fmla="*/ 0 h 209549"/>
              <a:gd name="connsiteX3" fmla="*/ 581474 w 731044"/>
              <a:gd name="connsiteY3" fmla="*/ 209549 h 209549"/>
              <a:gd name="connsiteX4" fmla="*/ 0 w 731044"/>
              <a:gd name="connsiteY4" fmla="*/ 209549 h 209549"/>
              <a:gd name="connsiteX0" fmla="*/ 0 w 583406"/>
              <a:gd name="connsiteY0" fmla="*/ 209549 h 209549"/>
              <a:gd name="connsiteX1" fmla="*/ 14957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209549">
                <a:moveTo>
                  <a:pt x="0" y="209549"/>
                </a:moveTo>
                <a:lnTo>
                  <a:pt x="149570" y="0"/>
                </a:lnTo>
                <a:lnTo>
                  <a:pt x="583406" y="0"/>
                </a:lnTo>
                <a:lnTo>
                  <a:pt x="581474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5583706-1A42-4454-97E6-ECC02741B1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97" y="317956"/>
            <a:ext cx="964962" cy="49095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BDFAC-C46B-4306-8543-AAD209BEA0E8}"/>
              </a:ext>
            </a:extLst>
          </p:cNvPr>
          <p:cNvCxnSpPr>
            <a:cxnSpLocks/>
          </p:cNvCxnSpPr>
          <p:nvPr userDrawn="1"/>
        </p:nvCxnSpPr>
        <p:spPr>
          <a:xfrm>
            <a:off x="838200" y="982766"/>
            <a:ext cx="10126054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8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GS_Jimson/dashboards/nswms?kiosk=tr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msonAGS/NSW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6E30-134E-4D1F-8446-2CF7B3906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29" y="2116885"/>
            <a:ext cx="7257142" cy="1587046"/>
          </a:xfrm>
        </p:spPr>
        <p:txBody>
          <a:bodyPr anchor="ctr"/>
          <a:lstStyle/>
          <a:p>
            <a:r>
              <a:rPr lang="en-IN" sz="6600" b="1" dirty="0"/>
              <a:t>IOT for monitoring water bodies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AD86-A106-48A9-B9B0-C8D473C8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600" y="4396505"/>
            <a:ext cx="7257142" cy="9447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Team </a:t>
            </a:r>
            <a:r>
              <a:rPr lang="en-US" sz="2800" dirty="0" err="1">
                <a:latin typeface="Arial Rounded MT Bold" panose="020F0704030504030204" pitchFamily="34" charset="0"/>
              </a:rPr>
              <a:t>gce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IN" dirty="0"/>
              <a:t>Government college of engineering, Tirunelveli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E8209-4486-4202-8E0B-22CC942DB9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9" y="6033828"/>
            <a:ext cx="3003260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Faq</a:t>
            </a:r>
            <a:r>
              <a:rPr lang="en-US" sz="4400" b="1" dirty="0"/>
              <a:t>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Why </a:t>
            </a:r>
            <a:r>
              <a:rPr lang="en-US" sz="3200">
                <a:cs typeface="Calibri"/>
              </a:rPr>
              <a:t>you choose </a:t>
            </a:r>
            <a:r>
              <a:rPr lang="en-US" sz="3200" dirty="0">
                <a:cs typeface="Calibri"/>
              </a:rPr>
              <a:t>Adafruit-io </a:t>
            </a:r>
            <a:r>
              <a:rPr lang="en-US" sz="3200">
                <a:cs typeface="Calibri"/>
              </a:rPr>
              <a:t>platform  </a:t>
            </a:r>
            <a:r>
              <a:rPr lang="en-US" sz="3200" dirty="0">
                <a:cs typeface="Calibri"/>
              </a:rPr>
              <a:t>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cs typeface="Calibri"/>
              </a:rPr>
              <a:t>      *Since uses io-key ,it secure and feature I come to see is my key is reset when I post in public by that </a:t>
            </a:r>
            <a:r>
              <a:rPr lang="en-US" sz="3200" dirty="0" err="1">
                <a:cs typeface="Calibri"/>
              </a:rPr>
              <a:t>adafruit</a:t>
            </a:r>
            <a:r>
              <a:rPr lang="en-US" sz="3200" dirty="0">
                <a:cs typeface="Calibri"/>
              </a:rPr>
              <a:t> team .there service is good.</a:t>
            </a:r>
          </a:p>
          <a:p>
            <a:pPr marL="0" indent="0">
              <a:spcAft>
                <a:spcPts val="600"/>
              </a:spcAft>
              <a:buNone/>
            </a:pPr>
            <a:endParaRPr lang="en-US" sz="3200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What is the main motive of this project?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cs typeface="Calibri"/>
              </a:rPr>
              <a:t>     To monitor water and get useful information that may improve the quality of life</a:t>
            </a:r>
          </a:p>
          <a:p>
            <a:pPr marL="0" indent="0">
              <a:spcAft>
                <a:spcPts val="600"/>
              </a:spcAft>
              <a:buNone/>
            </a:pPr>
            <a:endParaRPr lang="en-US" sz="3200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200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75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1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8548-ACCC-446E-9BE9-3B3E7B44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IOT FOR MONITORING WATER BODIES 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F69D-6A93-4CEF-B773-05514F73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err="1">
                <a:latin typeface="Arial Narrow" panose="020B0606020202030204" pitchFamily="34" charset="0"/>
                <a:cs typeface="Calibri"/>
              </a:rPr>
              <a:t>Nellai</a:t>
            </a:r>
            <a:r>
              <a:rPr lang="en-US" sz="2800" b="1" dirty="0">
                <a:latin typeface="Arial Narrow" panose="020B0606020202030204" pitchFamily="34" charset="0"/>
                <a:cs typeface="Calibri"/>
              </a:rPr>
              <a:t> Smart water monitoring system</a:t>
            </a:r>
            <a:r>
              <a:rPr lang="en-US" sz="2800" dirty="0">
                <a:latin typeface="Arial Narrow" panose="020B0606020202030204" pitchFamily="34" charset="0"/>
                <a:cs typeface="Calibri"/>
              </a:rPr>
              <a:t>(NSWMS):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latin typeface="Arial Narrow" panose="020B0606020202030204" pitchFamily="34" charset="0"/>
                <a:cs typeface="Calibri"/>
              </a:rPr>
              <a:t>        			“</a:t>
            </a:r>
            <a:r>
              <a:rPr lang="en-US" sz="2800" dirty="0" err="1">
                <a:latin typeface="Arial Narrow" panose="020B0606020202030204" pitchFamily="34" charset="0"/>
                <a:cs typeface="Calibri"/>
              </a:rPr>
              <a:t>Neerindri</a:t>
            </a:r>
            <a:r>
              <a:rPr lang="en-US" sz="2800" dirty="0"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cs typeface="Calibri"/>
              </a:rPr>
              <a:t>amayathu</a:t>
            </a:r>
            <a:r>
              <a:rPr lang="en-US" sz="2800" dirty="0"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cs typeface="Calibri"/>
              </a:rPr>
              <a:t>ulagu</a:t>
            </a:r>
            <a:r>
              <a:rPr lang="en-US" sz="2800" dirty="0">
                <a:latin typeface="Arial Narrow" panose="020B0606020202030204" pitchFamily="34" charset="0"/>
                <a:cs typeface="Calibri"/>
              </a:rPr>
              <a:t>”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cs typeface="Calibri"/>
              </a:rPr>
              <a:t>Nellai</a:t>
            </a:r>
            <a:r>
              <a:rPr lang="en-US" sz="2800" dirty="0">
                <a:cs typeface="Calibri"/>
              </a:rPr>
              <a:t> smart water monitoring system is for monitoring  quality of water in river and much more.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alibri"/>
              </a:rPr>
              <a:t>This prototype(for challenge 3) will give us useful dashboards with the help of  </a:t>
            </a:r>
            <a:r>
              <a:rPr lang="en-US" sz="2800" b="1" dirty="0" err="1">
                <a:cs typeface="Calibri"/>
              </a:rPr>
              <a:t>adafruit</a:t>
            </a:r>
            <a:r>
              <a:rPr lang="en-US" sz="2800" dirty="0">
                <a:cs typeface="Calibri"/>
              </a:rPr>
              <a:t> – </a:t>
            </a:r>
            <a:r>
              <a:rPr lang="en-US" sz="2800" b="1" dirty="0">
                <a:cs typeface="Calibri"/>
              </a:rPr>
              <a:t>io</a:t>
            </a:r>
            <a:r>
              <a:rPr lang="en-US" sz="2800" dirty="0">
                <a:cs typeface="Calibri"/>
              </a:rPr>
              <a:t>  using </a:t>
            </a:r>
            <a:r>
              <a:rPr lang="en-US" sz="2800" b="1" dirty="0">
                <a:cs typeface="Calibri"/>
              </a:rPr>
              <a:t>internet.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alibri"/>
              </a:rPr>
              <a:t>For sending data we </a:t>
            </a:r>
            <a:r>
              <a:rPr lang="en-US" sz="2800" b="1" dirty="0">
                <a:cs typeface="Calibri"/>
              </a:rPr>
              <a:t>Wi-Fi</a:t>
            </a:r>
            <a:r>
              <a:rPr lang="en-US" sz="2800" dirty="0">
                <a:cs typeface="Calibri"/>
              </a:rPr>
              <a:t> module in this prototype ,I am using two modules </a:t>
            </a:r>
            <a:r>
              <a:rPr lang="en-US" sz="2800" dirty="0" err="1">
                <a:cs typeface="Calibri"/>
              </a:rPr>
              <a:t>namly</a:t>
            </a:r>
            <a:r>
              <a:rPr lang="en-US" sz="2800" dirty="0">
                <a:cs typeface="Calibri"/>
              </a:rPr>
              <a:t> </a:t>
            </a:r>
            <a:r>
              <a:rPr lang="en-US" sz="2800" b="1" dirty="0">
                <a:cs typeface="Calibri"/>
              </a:rPr>
              <a:t>Esp32</a:t>
            </a:r>
            <a:r>
              <a:rPr lang="en-US" sz="2800" dirty="0">
                <a:cs typeface="Calibri"/>
              </a:rPr>
              <a:t> and </a:t>
            </a:r>
            <a:r>
              <a:rPr lang="en-US" sz="2800" b="1" dirty="0" err="1">
                <a:cs typeface="Calibri"/>
              </a:rPr>
              <a:t>Nodemcu</a:t>
            </a:r>
            <a:r>
              <a:rPr lang="en-US" sz="2800" b="1" dirty="0">
                <a:cs typeface="Calibri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alibri"/>
              </a:rPr>
              <a:t>Then some required sensors for gathering data for dashboard.</a:t>
            </a:r>
          </a:p>
        </p:txBody>
      </p:sp>
    </p:spTree>
    <p:extLst>
      <p:ext uri="{BB962C8B-B14F-4D97-AF65-F5344CB8AC3E}">
        <p14:creationId xmlns:p14="http://schemas.microsoft.com/office/powerpoint/2010/main" val="328219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Components used: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122947"/>
            <a:ext cx="11502190" cy="5735053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>
                <a:cs typeface="Calibri"/>
              </a:rPr>
              <a:t>Sensors used: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b="1" dirty="0">
                <a:cs typeface="Calibri"/>
              </a:rPr>
              <a:t>DHT11-</a:t>
            </a:r>
            <a:r>
              <a:rPr lang="en-US" sz="3600" dirty="0">
                <a:cs typeface="Calibri"/>
              </a:rPr>
              <a:t> for monitoring temperature and humidity.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dirty="0">
                <a:cs typeface="Calibri"/>
              </a:rPr>
              <a:t>Water flow sensor(</a:t>
            </a:r>
            <a:r>
              <a:rPr lang="en-US" sz="3600" b="1" dirty="0">
                <a:cs typeface="Calibri"/>
              </a:rPr>
              <a:t>YF-S201</a:t>
            </a:r>
            <a:r>
              <a:rPr lang="en-US" sz="3600" dirty="0">
                <a:cs typeface="Calibri"/>
              </a:rPr>
              <a:t>)-for water current.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dirty="0">
                <a:cs typeface="Calibri"/>
              </a:rPr>
              <a:t>Water level sensor(</a:t>
            </a:r>
            <a:r>
              <a:rPr lang="en-US" sz="3600" b="1" dirty="0">
                <a:cs typeface="Calibri"/>
              </a:rPr>
              <a:t>SEN18</a:t>
            </a:r>
            <a:r>
              <a:rPr lang="en-US" sz="3600" dirty="0">
                <a:cs typeface="Calibri"/>
              </a:rPr>
              <a:t>)-for depth of water.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b="1" dirty="0">
                <a:cs typeface="Calibri"/>
              </a:rPr>
              <a:t>TDS sensor- </a:t>
            </a:r>
            <a:r>
              <a:rPr lang="en-US" sz="3600" dirty="0">
                <a:cs typeface="Calibri"/>
              </a:rPr>
              <a:t>for Total dissolved solids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b="1" dirty="0">
                <a:cs typeface="Calibri"/>
              </a:rPr>
              <a:t>pH sensor</a:t>
            </a:r>
            <a:r>
              <a:rPr lang="en-US" sz="3600" dirty="0">
                <a:cs typeface="Calibri"/>
              </a:rPr>
              <a:t>(with 9 v battery)-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for getting pH value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3600" dirty="0">
                <a:cs typeface="Calibri"/>
              </a:rPr>
              <a:t>Software used:                           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"/>
              </a:rPr>
              <a:t>Arduino IDE – </a:t>
            </a:r>
            <a:r>
              <a:rPr lang="en-US" sz="3600" b="1" dirty="0">
                <a:cs typeface="Calibri"/>
              </a:rPr>
              <a:t>embedded c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cs typeface="Calibri"/>
              </a:rPr>
              <a:t>Adafruit-io</a:t>
            </a:r>
            <a:r>
              <a:rPr lang="en-US" sz="3600" dirty="0">
                <a:cs typeface="Calibri"/>
              </a:rPr>
              <a:t> – dashboards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cs typeface="Calibri"/>
              </a:rPr>
              <a:t>Modules: </a:t>
            </a:r>
            <a:r>
              <a:rPr lang="en-US" sz="3600" b="1" dirty="0">
                <a:cs typeface="Calibri"/>
              </a:rPr>
              <a:t>Esp32</a:t>
            </a:r>
            <a:r>
              <a:rPr lang="en-US" sz="3600" dirty="0">
                <a:cs typeface="Calibri"/>
              </a:rPr>
              <a:t> and </a:t>
            </a:r>
            <a:r>
              <a:rPr lang="en-US" sz="3600" b="1" dirty="0" err="1">
                <a:cs typeface="Calibri"/>
              </a:rPr>
              <a:t>Nodemcu</a:t>
            </a:r>
            <a:endParaRPr lang="en-US" sz="36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600" b="1" dirty="0">
                <a:cs typeface="Calibri"/>
              </a:rPr>
              <a:t>Others : </a:t>
            </a:r>
            <a:r>
              <a:rPr lang="en-US" sz="3600" dirty="0">
                <a:cs typeface="Calibri"/>
              </a:rPr>
              <a:t>data cable-2 ,jumper wire.</a:t>
            </a:r>
            <a:endParaRPr lang="en-US" sz="3600" b="1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3600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5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Sample images of dashboard: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E5B07-89EE-4EE1-8EA7-4DDF17D1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"/>
          <a:stretch/>
        </p:blipFill>
        <p:spPr>
          <a:xfrm>
            <a:off x="838200" y="1017055"/>
            <a:ext cx="10150642" cy="5488519"/>
          </a:xfrm>
        </p:spPr>
      </p:pic>
    </p:spTree>
    <p:extLst>
      <p:ext uri="{BB962C8B-B14F-4D97-AF65-F5344CB8AC3E}">
        <p14:creationId xmlns:p14="http://schemas.microsoft.com/office/powerpoint/2010/main" val="30039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Hardware connections: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34A03F-3AC5-4D70-AF87-AA494CF30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1" y="1067927"/>
            <a:ext cx="4078235" cy="5437647"/>
          </a:xfrm>
        </p:spPr>
      </p:pic>
    </p:spTree>
    <p:extLst>
      <p:ext uri="{BB962C8B-B14F-4D97-AF65-F5344CB8AC3E}">
        <p14:creationId xmlns:p14="http://schemas.microsoft.com/office/powerpoint/2010/main" val="7487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Link for dash board and 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Adafruit – io link: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hlinkClick r:id="rId3"/>
              </a:rPr>
              <a:t>https://io.adafruit.com/AGS_Jimson/dashboards/nswms?kiosk=true</a:t>
            </a: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3200" dirty="0" err="1">
                <a:solidFill>
                  <a:schemeClr val="bg2">
                    <a:lumMod val="10000"/>
                  </a:schemeClr>
                </a:solidFill>
              </a:rPr>
              <a:t>Github</a:t>
            </a:r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 Link for code: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https://github.com/JimsonAGS/NSWMS</a:t>
            </a:r>
            <a:endParaRPr lang="en-IN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4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IDEA for challenge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200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6CE4-7812-4C7B-8C8A-E2C37A62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09" y="1138990"/>
            <a:ext cx="4246270" cy="54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6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Challenge 1  idea: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200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In this above diagram, a model is placed in the flowing water ,the base was build using concrete .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"/>
              </a:rPr>
              <a:t>And the middle part is pipe with holes which reduce the force due to water current.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"/>
              </a:rPr>
              <a:t>The top part where the </a:t>
            </a:r>
            <a:r>
              <a:rPr lang="en-US" sz="3600" dirty="0" err="1">
                <a:cs typeface="Calibri"/>
              </a:rPr>
              <a:t>wifi</a:t>
            </a:r>
            <a:r>
              <a:rPr lang="en-US" sz="3600" dirty="0">
                <a:cs typeface="Calibri"/>
              </a:rPr>
              <a:t> module is placed and it is should be closed well.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"/>
              </a:rPr>
              <a:t>It is connected to indicator for knowing the direction of water.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4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Ideas for other challenge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dirty="0"/>
              <a:t>Challenge 2:</a:t>
            </a:r>
          </a:p>
          <a:p>
            <a:r>
              <a:rPr lang="en-IN" sz="3200" dirty="0"/>
              <a:t> For power – solar plane can be used </a:t>
            </a:r>
          </a:p>
          <a:p>
            <a:r>
              <a:rPr lang="en-IN" sz="3200" dirty="0"/>
              <a:t>For connectivity – </a:t>
            </a:r>
            <a:r>
              <a:rPr lang="en-IN" sz="3200" dirty="0" err="1"/>
              <a:t>wifi</a:t>
            </a:r>
            <a:r>
              <a:rPr lang="en-IN" sz="3200" dirty="0"/>
              <a:t> router like </a:t>
            </a:r>
            <a:r>
              <a:rPr lang="en-IN" sz="3200" dirty="0" err="1"/>
              <a:t>jio</a:t>
            </a:r>
            <a:r>
              <a:rPr lang="en-IN" sz="3200" dirty="0"/>
              <a:t> router</a:t>
            </a:r>
          </a:p>
          <a:p>
            <a:r>
              <a:rPr lang="en-IN" sz="3200" dirty="0"/>
              <a:t>Alert message for damage / theft alert.</a:t>
            </a:r>
          </a:p>
          <a:p>
            <a:pPr marL="0" indent="0">
              <a:buNone/>
            </a:pPr>
            <a:r>
              <a:rPr lang="en-IN" sz="3200" dirty="0"/>
              <a:t>Challenge 4:</a:t>
            </a:r>
          </a:p>
          <a:p>
            <a:r>
              <a:rPr lang="en-IN" sz="3200" dirty="0"/>
              <a:t>We can implement </a:t>
            </a:r>
            <a:r>
              <a:rPr lang="en-IN" sz="3200" b="1" dirty="0"/>
              <a:t>ESP32-CAM </a:t>
            </a:r>
            <a:r>
              <a:rPr lang="en-IN" sz="3200" dirty="0"/>
              <a:t>for object detection using open CV for counting species and </a:t>
            </a:r>
            <a:r>
              <a:rPr lang="en-IN" sz="3200" b="1" dirty="0"/>
              <a:t>KY-038  </a:t>
            </a:r>
            <a:r>
              <a:rPr lang="en-IN" sz="3200" dirty="0"/>
              <a:t>can used for recording  sound. </a:t>
            </a:r>
          </a:p>
          <a:p>
            <a:r>
              <a:rPr lang="en-IN" sz="3200" dirty="0"/>
              <a:t>Challenge 5:</a:t>
            </a:r>
          </a:p>
          <a:p>
            <a:r>
              <a:rPr lang="en-IN" sz="3200" dirty="0"/>
              <a:t>Alert message through </a:t>
            </a:r>
            <a:r>
              <a:rPr lang="en-IN" sz="3200" b="1" dirty="0"/>
              <a:t>mail</a:t>
            </a:r>
            <a:r>
              <a:rPr lang="en-IN" sz="3200" dirty="0"/>
              <a:t> using code for out of range values.</a:t>
            </a:r>
          </a:p>
        </p:txBody>
      </p:sp>
    </p:spTree>
    <p:extLst>
      <p:ext uri="{BB962C8B-B14F-4D97-AF65-F5344CB8AC3E}">
        <p14:creationId xmlns:p14="http://schemas.microsoft.com/office/powerpoint/2010/main" val="11153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3B1C822-A828-4545-97B0-72AAAE58E25F}" vid="{FBEB3FE1-1648-4202-B605-DAB56597200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3B1C822-A828-4545-97B0-72AAAE58E25F}" vid="{7E1A1E23-86DA-40C8-805A-9BC16F9845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Mistral Template 2022</Template>
  <TotalTime>1077</TotalTime>
  <Words>953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Arial Narrow</vt:lpstr>
      <vt:lpstr>Arial Rounded MT Bold</vt:lpstr>
      <vt:lpstr>Calibri</vt:lpstr>
      <vt:lpstr>Calibri Light</vt:lpstr>
      <vt:lpstr>Wingdings</vt:lpstr>
      <vt:lpstr>Office Theme</vt:lpstr>
      <vt:lpstr>Custom Design</vt:lpstr>
      <vt:lpstr>IOT for monitoring water bodies </vt:lpstr>
      <vt:lpstr>IOT FOR MONITORING WATER BODIES </vt:lpstr>
      <vt:lpstr>Components used:</vt:lpstr>
      <vt:lpstr>Sample images of dashboard:</vt:lpstr>
      <vt:lpstr>Hardware connections:</vt:lpstr>
      <vt:lpstr>Link for dash board and code :</vt:lpstr>
      <vt:lpstr>IDEA for challenge 1:</vt:lpstr>
      <vt:lpstr>Challenge 1  idea:</vt:lpstr>
      <vt:lpstr>Ideas for other challenge</vt:lpstr>
      <vt:lpstr>Faq?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Mistral HACKFEST</dc:title>
  <dc:creator>Nathasha S.  Pissey</dc:creator>
  <cp:lastModifiedBy>jim son</cp:lastModifiedBy>
  <cp:revision>28</cp:revision>
  <dcterms:created xsi:type="dcterms:W3CDTF">2022-03-28T05:50:29Z</dcterms:created>
  <dcterms:modified xsi:type="dcterms:W3CDTF">2022-04-27T05:41:43Z</dcterms:modified>
</cp:coreProperties>
</file>