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2" r:id="rId4"/>
    <p:sldId id="266" r:id="rId5"/>
    <p:sldId id="267" r:id="rId6"/>
    <p:sldId id="272" r:id="rId7"/>
    <p:sldId id="270" r:id="rId8"/>
    <p:sldId id="268" r:id="rId9"/>
    <p:sldId id="269" r:id="rId10"/>
    <p:sldId id="271" r:id="rId11"/>
    <p:sldId id="281" r:id="rId12"/>
    <p:sldId id="273" r:id="rId13"/>
    <p:sldId id="274" r:id="rId14"/>
    <p:sldId id="276" r:id="rId15"/>
    <p:sldId id="277" r:id="rId16"/>
    <p:sldId id="278" r:id="rId17"/>
    <p:sldId id="279" r:id="rId18"/>
    <p:sldId id="280" r:id="rId1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필요하다</c:v>
                </c:pt>
                <c:pt idx="1">
                  <c:v>필요하지 않다.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6.4</c:v>
                </c:pt>
                <c:pt idx="1">
                  <c:v>3.6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필요하다</c:v>
                </c:pt>
                <c:pt idx="1">
                  <c:v>필요하지 않다.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6.4</c:v>
                </c:pt>
                <c:pt idx="1">
                  <c:v>3.6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D573-29C4-4B42-B694-5EB0482BC06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5E2-D28A-4350-919C-A5D7BD783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1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3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0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7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5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9C0D-54CE-4F78-B201-4A73B14D1097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2EEE4-4D79-4A86-B933-F8D2F4EE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3035" y="1815247"/>
            <a:ext cx="5551930" cy="26712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37" y="272603"/>
            <a:ext cx="283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관주의보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: 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관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심 있게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</a:rPr>
              <a:t>주위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를 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둘러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보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자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332106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세종시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 지역문제 해결을 위한 교육 프로그램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0731" y="4918782"/>
            <a:ext cx="6858000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endParaRPr lang="en-US" altLang="ko-KR" sz="6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최종 보고서</a:t>
            </a:r>
            <a:endParaRPr lang="ko-KR" altLang="en-US" sz="4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96784" y="6869787"/>
            <a:ext cx="5387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2149" y="8143463"/>
            <a:ext cx="6858000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80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컴퓨터 융합 소프트웨어학과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2017270916 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이진백</a:t>
            </a:r>
          </a:p>
          <a:p>
            <a:pPr algn="ctr" fontAlgn="base">
              <a:spcAft>
                <a:spcPts val="80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글로벌 경영학과 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2020390563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</a:rPr>
              <a:t>이서영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6980201"/>
            <a:ext cx="6858000" cy="62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800"/>
              </a:spcAft>
            </a:pP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운영 주제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세종시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지역 문제를 자유롭게 탐구하고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</a:p>
          <a:p>
            <a:pPr algn="ctr" fontAlgn="base">
              <a:spcAft>
                <a:spcPts val="800"/>
              </a:spcAft>
            </a:pP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이를 해결 할 비즈니스 모델을 가진 기업 창업 지원 방안 마련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694636" y="7730527"/>
            <a:ext cx="5387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829459" y="8997020"/>
            <a:ext cx="3117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421499" y="334410"/>
            <a:ext cx="14896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세종창업교육센터</a:t>
            </a:r>
            <a:endParaRPr lang="ko-KR" altLang="en-US" sz="105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58441"/>
            <a:ext cx="6606864" cy="7991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필요성</a:t>
            </a:r>
            <a:endParaRPr lang="en-US" altLang="ko-KR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b="1" dirty="0" smtClean="0">
                <a:latin typeface="+mn-ea"/>
              </a:rPr>
              <a:t>1. </a:t>
            </a:r>
            <a:r>
              <a:rPr lang="ko-KR" altLang="en-US" sz="1600" b="1" dirty="0" smtClean="0">
                <a:latin typeface="+mn-ea"/>
              </a:rPr>
              <a:t>세종시청 관계자와의 면담 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- 1 ) </a:t>
            </a:r>
            <a:r>
              <a:rPr lang="ko-KR" altLang="en-US" sz="1600" dirty="0">
                <a:latin typeface="+mn-ea"/>
              </a:rPr>
              <a:t>해당 어플리케이션이 </a:t>
            </a:r>
            <a:r>
              <a:rPr lang="ko-KR" altLang="en-US" sz="1600" dirty="0" err="1">
                <a:latin typeface="+mn-ea"/>
              </a:rPr>
              <a:t>세종시에</a:t>
            </a:r>
            <a:r>
              <a:rPr lang="ko-KR" altLang="en-US" sz="1600" dirty="0">
                <a:latin typeface="+mn-ea"/>
              </a:rPr>
              <a:t> 필요한 서비스인가</a:t>
            </a:r>
            <a:r>
              <a:rPr lang="en-US" altLang="ko-KR" sz="1600" dirty="0">
                <a:latin typeface="+mn-ea"/>
              </a:rPr>
              <a:t>?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= </a:t>
            </a:r>
            <a:r>
              <a:rPr lang="ko-KR" altLang="en-US" sz="1600" dirty="0" smtClean="0">
                <a:latin typeface="+mn-ea"/>
              </a:rPr>
              <a:t>답변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현재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시민의 창</a:t>
            </a:r>
            <a:r>
              <a:rPr lang="en-US" altLang="ko-KR" sz="1600" dirty="0">
                <a:latin typeface="+mn-ea"/>
              </a:rPr>
              <a:t>”</a:t>
            </a:r>
            <a:r>
              <a:rPr lang="ko-KR" altLang="en-US" sz="1600" dirty="0">
                <a:latin typeface="+mn-ea"/>
              </a:rPr>
              <a:t>과 같은 </a:t>
            </a:r>
            <a:r>
              <a:rPr lang="ko-KR" altLang="en-US" sz="1600" dirty="0" err="1">
                <a:latin typeface="+mn-ea"/>
              </a:rPr>
              <a:t>세종시</a:t>
            </a:r>
            <a:r>
              <a:rPr lang="ko-KR" altLang="en-US" sz="1600" dirty="0">
                <a:latin typeface="+mn-ea"/>
              </a:rPr>
              <a:t> 사이트에서 진행 중인 유사 프로그램이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하지만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시민들과 지역 문제 해결을 위한 중요하고 필요한 프로젝트 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600" b="1" dirty="0" smtClean="0">
                <a:latin typeface="+mn-ea"/>
              </a:rPr>
              <a:t>2. </a:t>
            </a:r>
            <a:r>
              <a:rPr lang="ko-KR" altLang="en-US" sz="1600" b="1" dirty="0" smtClean="0">
                <a:latin typeface="+mn-ea"/>
              </a:rPr>
              <a:t>세종시민 의견 취합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= </a:t>
            </a:r>
            <a:r>
              <a:rPr lang="ko-KR" altLang="en-US" sz="1600" dirty="0">
                <a:latin typeface="+mn-ea"/>
              </a:rPr>
              <a:t>해당 어플리케이션 서비스에 대한 설명을 사전에 한 후 의견 취합 진행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+mn-ea"/>
              </a:rPr>
              <a:t>1 ) </a:t>
            </a:r>
            <a:r>
              <a:rPr lang="ko-KR" altLang="en-US" sz="1600" dirty="0">
                <a:latin typeface="+mn-ea"/>
              </a:rPr>
              <a:t>해당 서비스가 필요한가</a:t>
            </a:r>
            <a:r>
              <a:rPr lang="en-US" altLang="ko-KR" sz="1600" dirty="0">
                <a:latin typeface="+mn-ea"/>
              </a:rPr>
              <a:t>?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= </a:t>
            </a:r>
            <a:r>
              <a:rPr lang="ko-KR" altLang="en-US" sz="1400" dirty="0">
                <a:latin typeface="+mn-ea"/>
              </a:rPr>
              <a:t>필요하다</a:t>
            </a:r>
            <a:r>
              <a:rPr lang="en-US" altLang="ko-KR" sz="1400" dirty="0">
                <a:latin typeface="+mn-ea"/>
              </a:rPr>
              <a:t>. 64%</a:t>
            </a: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필요하지 않다</a:t>
            </a:r>
            <a:r>
              <a:rPr lang="en-US" altLang="ko-KR" sz="1400" dirty="0">
                <a:latin typeface="+mn-ea"/>
              </a:rPr>
              <a:t>. 36% </a:t>
            </a: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793801044"/>
              </p:ext>
            </p:extLst>
          </p:nvPr>
        </p:nvGraphicFramePr>
        <p:xfrm>
          <a:off x="1703227" y="6437544"/>
          <a:ext cx="5029205" cy="250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1123" y="7693939"/>
            <a:ext cx="6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2253" y="7404881"/>
            <a:ext cx="6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36%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3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58441"/>
            <a:ext cx="6606864" cy="86792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필요성</a:t>
            </a:r>
            <a:endParaRPr lang="en-US" altLang="ko-KR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현재 시민의 창과 같이 민원 창구와 </a:t>
            </a:r>
            <a:r>
              <a:rPr lang="ko-KR" altLang="en-US" b="1" dirty="0" err="1" smtClean="0">
                <a:solidFill>
                  <a:srgbClr val="000000"/>
                </a:solidFill>
                <a:latin typeface="+mj-ea"/>
                <a:ea typeface="+mj-ea"/>
              </a:rPr>
              <a:t>민원콜센터를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 진행하고 있지만</a:t>
            </a:r>
            <a:r>
              <a:rPr lang="en-US" altLang="ko-KR" b="1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계속해서 증가하는 인구수와 원활한 해결이 제대로 되지 않고 있는 점을 봤을 때</a:t>
            </a:r>
            <a:r>
              <a:rPr lang="en-US" altLang="ko-KR" b="1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fontAlgn="base">
              <a:spcAft>
                <a:spcPts val="80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해당 프로젝트 사업이 세종 시민들에게 꼭 필요한 서비스라는 것을 알 수 있다</a:t>
            </a:r>
            <a:r>
              <a:rPr lang="en-US" altLang="ko-KR" b="1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fontAlgn="base">
              <a:spcAft>
                <a:spcPts val="800"/>
              </a:spcAft>
            </a:pP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해당 서비스를 통해 시민들이 직접 지역 문제에 대해 경각심과 해당 지식들을 배우고 해결하며 </a:t>
            </a:r>
            <a:endParaRPr lang="en-US" altLang="ko-KR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+mj-ea"/>
                <a:ea typeface="+mj-ea"/>
              </a:rPr>
              <a:t>지역 성장에 이바지 할 수 있다</a:t>
            </a:r>
            <a:r>
              <a:rPr lang="en-US" altLang="ko-KR" b="1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spcAft>
                <a:spcPts val="800"/>
              </a:spcAft>
            </a:pPr>
            <a:endParaRPr lang="en-US" altLang="ko-KR" sz="2800" b="1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5664624"/>
            <a:ext cx="60483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17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Ⅲ.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구현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06925"/>
            <a:ext cx="6606864" cy="8176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개발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UI</a:t>
            </a: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메인 화면</a:t>
            </a: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400" dirty="0"/>
              <a:t>많은 쇼핑 몰 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 들에서 볼 수 있듯이 상단에는 좌우 스크롤이 </a:t>
            </a:r>
            <a:endParaRPr lang="en-US" altLang="ko-KR" sz="1400" dirty="0" smtClean="0"/>
          </a:p>
          <a:p>
            <a:pPr fontAlgn="base">
              <a:spcAft>
                <a:spcPts val="800"/>
              </a:spcAft>
            </a:pPr>
            <a:r>
              <a:rPr lang="ko-KR" altLang="en-US" sz="1400" dirty="0" smtClean="0"/>
              <a:t>가능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 </a:t>
            </a:r>
            <a:r>
              <a:rPr lang="ko-KR" altLang="en-US" sz="1400" dirty="0"/>
              <a:t>일반적으로 이벤트나 주요한 공지사항 등이 </a:t>
            </a:r>
            <a:r>
              <a:rPr lang="ko-KR" altLang="en-US" sz="1400" dirty="0" smtClean="0"/>
              <a:t>들어감</a:t>
            </a:r>
            <a:r>
              <a:rPr lang="en-US" altLang="ko-KR" sz="1400" dirty="0" smtClean="0"/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400" dirty="0" smtClean="0"/>
              <a:t>하단부에는</a:t>
            </a:r>
            <a:r>
              <a:rPr lang="ko-KR" altLang="en-US" sz="1400" dirty="0"/>
              <a:t> 사용자들이 등록한 </a:t>
            </a:r>
            <a:r>
              <a:rPr lang="ko-KR" altLang="en-US" sz="1400" dirty="0" err="1" smtClean="0"/>
              <a:t>게시글</a:t>
            </a:r>
            <a:endParaRPr lang="en-US" altLang="ko-KR" sz="1400" dirty="0" smtClean="0"/>
          </a:p>
          <a:p>
            <a:pPr fontAlgn="base">
              <a:spcAft>
                <a:spcPts val="800"/>
              </a:spcAft>
            </a:pPr>
            <a:r>
              <a:rPr lang="ko-KR" altLang="en-US" sz="1400" dirty="0" smtClean="0"/>
              <a:t>중에서</a:t>
            </a:r>
            <a:r>
              <a:rPr lang="ko-KR" altLang="en-US" sz="1400" dirty="0"/>
              <a:t> 최신 </a:t>
            </a:r>
            <a:r>
              <a:rPr lang="ko-KR" altLang="en-US" sz="1400" dirty="0" err="1"/>
              <a:t>게시글을</a:t>
            </a:r>
            <a:r>
              <a:rPr lang="ko-KR" altLang="en-US" sz="1400" dirty="0"/>
              <a:t> 모아 볼 수 있도록 </a:t>
            </a:r>
            <a:r>
              <a:rPr lang="ko-KR" altLang="en-US" sz="1400" dirty="0" smtClean="0"/>
              <a:t>구현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fontAlgn="base">
              <a:spcAft>
                <a:spcPts val="800"/>
              </a:spcAft>
            </a:pP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2288"/>
              </p:ext>
            </p:extLst>
          </p:nvPr>
        </p:nvGraphicFramePr>
        <p:xfrm>
          <a:off x="125568" y="3683576"/>
          <a:ext cx="6606864" cy="2926080"/>
        </p:xfrm>
        <a:graphic>
          <a:graphicData uri="http://schemas.openxmlformats.org/drawingml/2006/table">
            <a:tbl>
              <a:tblPr/>
              <a:tblGrid>
                <a:gridCol w="3394460"/>
                <a:gridCol w="3212404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 환경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 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 Studio</a:t>
                      </a:r>
                    </a:p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 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 서버</a:t>
                      </a:r>
                    </a:p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 DB</a:t>
                      </a:r>
                    </a:p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 도구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 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DBeaver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 휴대폰 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 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에뮬레이터 로 시각화 진행 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4205" y="2003302"/>
            <a:ext cx="64812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 기획 안에 맞춰 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간단하게 제작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 목적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진행 하게 될 설문조사에서 사람들이 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정확히 무엇을 하는 서비스이고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 식으로 운영이 되는지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이해를 돕고자 제작</a:t>
            </a: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9088" y="7094735"/>
            <a:ext cx="1327774" cy="231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4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17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Ⅲ.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구현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909203"/>
            <a:ext cx="6606864" cy="69454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게시글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화면 및 아이디어 페이지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dirty="0" err="1"/>
              <a:t>게시글의</a:t>
            </a:r>
            <a:r>
              <a:rPr lang="ko-KR" altLang="en-US" sz="1600" dirty="0"/>
              <a:t> 기본 내용 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전구</a:t>
            </a:r>
            <a:r>
              <a:rPr lang="ko-KR" altLang="en-US" sz="1600" dirty="0"/>
              <a:t> 모양의 버튼을 클릭하게 되면 해당 </a:t>
            </a:r>
            <a:r>
              <a:rPr lang="ko-KR" altLang="en-US" sz="1600" dirty="0" err="1"/>
              <a:t>게시글을</a:t>
            </a:r>
            <a:r>
              <a:rPr lang="ko-KR" altLang="en-US" sz="1600" dirty="0"/>
              <a:t> 스크랩하여 나의 아이디어를 적을 수 있는 페이지로 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그</a:t>
            </a:r>
            <a:r>
              <a:rPr lang="ko-KR" altLang="en-US" sz="1600" dirty="0"/>
              <a:t> 곳에 아이디어를 적고 등록을 하면 관리자에게 해당 아이디어가 전송되며</a:t>
            </a:r>
            <a:r>
              <a:rPr lang="en-US" altLang="ko-KR" sz="1600" dirty="0"/>
              <a:t>, </a:t>
            </a:r>
            <a:r>
              <a:rPr lang="ko-KR" altLang="en-US" sz="1600" dirty="0"/>
              <a:t>관리자 측에서 해당 아이디어의 적합성을 판단한 뒤 관련한 교육과 함께 프로젝트를 진행 할 수 있는 환경을 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 fontAlgn="base">
              <a:spcAft>
                <a:spcPts val="800"/>
              </a:spcAft>
            </a:pPr>
            <a:endParaRPr lang="en-US" altLang="ko-KR" sz="1600" dirty="0"/>
          </a:p>
          <a:p>
            <a:pPr fontAlgn="base">
              <a:spcAft>
                <a:spcPts val="800"/>
              </a:spcAft>
            </a:pPr>
            <a:endParaRPr lang="en-US" altLang="ko-KR" sz="1600" dirty="0"/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+mj-ea"/>
                <a:ea typeface="+mj-ea"/>
              </a:rPr>
              <a:t>뉴스 페이지</a:t>
            </a: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dirty="0"/>
              <a:t>해당 뉴스 페이지로 이동하게 되면 </a:t>
            </a:r>
            <a:r>
              <a:rPr lang="ko-KR" altLang="en-US" sz="1600" dirty="0" err="1"/>
              <a:t>모바일</a:t>
            </a:r>
            <a:r>
              <a:rPr lang="ko-KR" altLang="en-US" sz="1600" dirty="0"/>
              <a:t> 웹 페이지처럼 이용 할 수 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192" y="4618149"/>
            <a:ext cx="1529366" cy="249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9948" y="4618149"/>
            <a:ext cx="1494773" cy="24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3254" y="5287851"/>
            <a:ext cx="1491630" cy="263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4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17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Ⅲ.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구현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342530"/>
            <a:ext cx="6606864" cy="8258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마이 페이지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dirty="0"/>
              <a:t>본인의 정보와 기록들이 관리 되는 </a:t>
            </a:r>
            <a:r>
              <a:rPr lang="ko-KR" altLang="en-US" sz="1600" dirty="0" smtClean="0"/>
              <a:t>페이지</a:t>
            </a:r>
            <a:endParaRPr lang="en-US" altLang="ko-KR" sz="1600" dirty="0" smtClean="0"/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기본적으로</a:t>
            </a:r>
            <a:r>
              <a:rPr lang="ko-KR" altLang="en-US" sz="1600" dirty="0"/>
              <a:t> 본인이 제시한 아이디어에 대해 채택 현황이 어떻게 되나 파악하기 위한 공간과 하단부에는 </a:t>
            </a:r>
            <a:r>
              <a:rPr lang="en-US" altLang="ko-KR" sz="1600" dirty="0"/>
              <a:t>1:1 </a:t>
            </a:r>
            <a:r>
              <a:rPr lang="ko-KR" altLang="en-US" sz="1600" dirty="0"/>
              <a:t>문의를 위한 페이지와 자주하는 질문 페이지로 </a:t>
            </a:r>
            <a:r>
              <a:rPr lang="ko-KR" altLang="en-US" sz="1600" dirty="0" smtClean="0"/>
              <a:t>나뉨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endParaRPr lang="ko-KR" altLang="en-US" sz="1600" dirty="0"/>
          </a:p>
          <a:p>
            <a:pPr fontAlgn="base">
              <a:spcAft>
                <a:spcPts val="800"/>
              </a:spcAft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게시판 페이지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dirty="0"/>
              <a:t>본인이 제시할 문제점들을 카테고리 별로 분류</a:t>
            </a:r>
            <a:r>
              <a:rPr lang="en-US" altLang="ko-KR" sz="1600" dirty="0" smtClean="0"/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각</a:t>
            </a:r>
            <a:r>
              <a:rPr lang="ko-KR" altLang="en-US" sz="1600" dirty="0"/>
              <a:t> 카테고리로 이동하게 되면 관련 </a:t>
            </a:r>
            <a:r>
              <a:rPr lang="ko-KR" altLang="en-US" sz="1600" dirty="0" err="1"/>
              <a:t>게시글을</a:t>
            </a:r>
            <a:r>
              <a:rPr lang="ko-KR" altLang="en-US" sz="1600" dirty="0"/>
              <a:t> 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클릭</a:t>
            </a:r>
            <a:r>
              <a:rPr lang="ko-KR" altLang="en-US" sz="1600" dirty="0"/>
              <a:t> 시 앞서 설명했던 최신 글과 동일하며 데이터들이 연결되며 </a:t>
            </a:r>
            <a:r>
              <a:rPr lang="ko-KR" altLang="en-US" sz="1600" dirty="0" smtClean="0"/>
              <a:t>보존 됨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endParaRPr lang="ko-KR" altLang="en-US" sz="1600" dirty="0"/>
          </a:p>
          <a:p>
            <a:pPr fontAlgn="base">
              <a:spcAft>
                <a:spcPts val="800"/>
              </a:spcAft>
            </a:pPr>
            <a:endParaRPr lang="en-US" altLang="ko-KR" sz="16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433" y="3368897"/>
            <a:ext cx="1413457" cy="224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8073" y="3360257"/>
            <a:ext cx="1393466" cy="225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6722" y="3365207"/>
            <a:ext cx="1273794" cy="226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15" y="7551917"/>
            <a:ext cx="1260000" cy="210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3662" y="7551917"/>
            <a:ext cx="1265600" cy="2049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3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17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Ⅲ.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구현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06925"/>
            <a:ext cx="6606864" cy="5427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글쓰기 페이지</a:t>
            </a: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dirty="0" err="1"/>
              <a:t>게시글을</a:t>
            </a:r>
            <a:r>
              <a:rPr lang="ko-KR" altLang="en-US" sz="1600" dirty="0"/>
              <a:t> 작성할 때</a:t>
            </a:r>
            <a:r>
              <a:rPr lang="en-US" altLang="ko-KR" sz="1600" dirty="0"/>
              <a:t>, </a:t>
            </a:r>
            <a:r>
              <a:rPr lang="ko-KR" altLang="en-US" sz="1600" dirty="0"/>
              <a:t>카테고리 별로 선택해서 작성 할 수 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완료</a:t>
            </a:r>
            <a:r>
              <a:rPr lang="ko-KR" altLang="en-US" sz="1600" dirty="0"/>
              <a:t> 버튼 클릭 시 해당 카테고리 안으로 </a:t>
            </a:r>
            <a:r>
              <a:rPr lang="ko-KR" altLang="en-US" sz="1600" dirty="0" err="1"/>
              <a:t>게시글의</a:t>
            </a:r>
            <a:r>
              <a:rPr lang="ko-KR" altLang="en-US" sz="1600" dirty="0"/>
              <a:t> 데이터가 이동하게 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메인</a:t>
            </a:r>
            <a:r>
              <a:rPr lang="ko-KR" altLang="en-US" sz="1600" dirty="0"/>
              <a:t> 화면에서 빠른 글쓰기 또한 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dirty="0"/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7338" y="3240110"/>
            <a:ext cx="2040262" cy="3083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0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17" y="762866"/>
            <a:ext cx="1483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Ⅳ.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결과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06925"/>
            <a:ext cx="6606864" cy="7807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해당 프로젝트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앱은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사람들이 어떤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앱인지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충분히 파악할 수 있는 수준으로 개발 되었음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앱을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세종 시민들이 필요로 하는지에 대한 설문조사를 약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주간 진행하였고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방식은 직접 만나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길거리 캐스팅 형식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만족도 조사를 받는 것으로 하였다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코로나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19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로 인하여 감염에 대한 위험성으로 많은 사람들을 대상으로 조사하지 못하여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50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명을 통해 조사 결과를 분석했다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해당 결과를 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조사에 응한 </a:t>
            </a:r>
            <a:r>
              <a:rPr lang="ko-KR" altLang="en-US" sz="1600" b="1" dirty="0" smtClean="0"/>
              <a:t>세종 시민 </a:t>
            </a:r>
            <a:r>
              <a:rPr lang="en-US" altLang="ko-KR" sz="1600" b="1" dirty="0" smtClean="0"/>
              <a:t>50</a:t>
            </a:r>
            <a:r>
              <a:rPr lang="ko-KR" altLang="en-US" sz="1600" b="1" dirty="0" smtClean="0"/>
              <a:t>명 중 </a:t>
            </a:r>
            <a:r>
              <a:rPr lang="en-US" altLang="ko-KR" sz="1600" b="1" dirty="0" smtClean="0"/>
              <a:t>32</a:t>
            </a:r>
            <a:r>
              <a:rPr lang="ko-KR" altLang="en-US" sz="1600" b="1" dirty="0" smtClean="0"/>
              <a:t>명이 </a:t>
            </a:r>
            <a:r>
              <a:rPr lang="ko-KR" altLang="en-US" sz="1600" dirty="0" smtClean="0"/>
              <a:t>해당 </a:t>
            </a:r>
            <a:r>
              <a:rPr lang="ko-KR" altLang="en-US" sz="1600" b="1" dirty="0" err="1" smtClean="0"/>
              <a:t>앱이</a:t>
            </a:r>
            <a:r>
              <a:rPr lang="ko-KR" altLang="en-US" sz="1600" b="1" dirty="0" smtClean="0"/>
              <a:t> 필요하다</a:t>
            </a:r>
            <a:r>
              <a:rPr lang="ko-KR" altLang="en-US" sz="1600" dirty="0" smtClean="0"/>
              <a:t>고 한 것을 볼 수 있다</a:t>
            </a:r>
            <a:r>
              <a:rPr lang="en-US" altLang="ko-KR" sz="1600" dirty="0" smtClean="0"/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이를 통해 우리는 해당 </a:t>
            </a:r>
            <a:r>
              <a:rPr lang="ko-KR" altLang="en-US" sz="1600" dirty="0" err="1" smtClean="0"/>
              <a:t>앱이</a:t>
            </a:r>
            <a:r>
              <a:rPr lang="ko-KR" altLang="en-US" sz="1600" dirty="0" smtClean="0"/>
              <a:t> 충분히 세종 시민들에게 도움이 될 수 있다고 판단했고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플랜으로 계속 사업을 진행 할 예정이다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800295918"/>
              </p:ext>
            </p:extLst>
          </p:nvPr>
        </p:nvGraphicFramePr>
        <p:xfrm>
          <a:off x="-856450" y="3836011"/>
          <a:ext cx="6249479" cy="374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47543" y="5713593"/>
            <a:ext cx="78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72879" y="5344261"/>
            <a:ext cx="78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36%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17" y="762866"/>
            <a:ext cx="1483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Ⅳ.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결과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06925"/>
            <a:ext cx="6606864" cy="80791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+mj-ea"/>
                <a:ea typeface="+mj-ea"/>
              </a:rPr>
              <a:t>추후 진행은</a:t>
            </a:r>
            <a:r>
              <a:rPr lang="en-US" altLang="ko-KR" sz="2800" b="1" dirty="0" smtClean="0">
                <a:latin typeface="+mj-ea"/>
                <a:ea typeface="+mj-ea"/>
              </a:rPr>
              <a:t>?</a:t>
            </a:r>
          </a:p>
          <a:p>
            <a:r>
              <a:rPr lang="ko-KR" altLang="en-US" sz="1600" b="1" dirty="0" smtClean="0">
                <a:latin typeface="+mj-ea"/>
                <a:ea typeface="+mj-ea"/>
              </a:rPr>
              <a:t>해당 프로젝트를 좋은 기회로 삼아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r>
              <a:rPr lang="ko-KR" altLang="en-US" sz="1600" b="1" dirty="0" smtClean="0">
                <a:latin typeface="+mj-ea"/>
                <a:ea typeface="+mj-ea"/>
              </a:rPr>
              <a:t>좋은 결과가 만들어질 때까지 책임지고 진행 할 예정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endParaRPr lang="en-US" altLang="ko-KR" sz="1050" b="1" dirty="0">
              <a:latin typeface="+mj-ea"/>
              <a:ea typeface="+mj-ea"/>
            </a:endParaRPr>
          </a:p>
          <a:p>
            <a:endParaRPr lang="en-US" altLang="ko-KR" sz="3200" b="1" dirty="0" smtClean="0">
              <a:latin typeface="+mj-ea"/>
              <a:ea typeface="+mj-ea"/>
            </a:endParaRPr>
          </a:p>
          <a:p>
            <a:endParaRPr lang="en-US" altLang="ko-KR" sz="3200" b="1" dirty="0">
              <a:latin typeface="+mj-ea"/>
              <a:ea typeface="+mj-ea"/>
            </a:endParaRPr>
          </a:p>
          <a:p>
            <a:endParaRPr lang="en-US" altLang="ko-KR" sz="3200" b="1" dirty="0" smtClean="0">
              <a:latin typeface="+mj-ea"/>
              <a:ea typeface="+mj-ea"/>
            </a:endParaRPr>
          </a:p>
          <a:p>
            <a:endParaRPr lang="en-US" altLang="ko-KR" sz="3200" b="1" dirty="0">
              <a:latin typeface="+mj-ea"/>
              <a:ea typeface="+mj-ea"/>
            </a:endParaRPr>
          </a:p>
          <a:p>
            <a:endParaRPr lang="en-US" altLang="ko-KR" sz="3200" b="1" dirty="0" smtClean="0">
              <a:latin typeface="+mj-ea"/>
              <a:ea typeface="+mj-ea"/>
            </a:endParaRPr>
          </a:p>
          <a:p>
            <a:endParaRPr lang="en-US" altLang="ko-KR" sz="3200" b="1" dirty="0">
              <a:latin typeface="+mj-ea"/>
              <a:ea typeface="+mj-ea"/>
            </a:endParaRPr>
          </a:p>
          <a:p>
            <a:endParaRPr lang="en-US" altLang="ko-KR" sz="3200" b="1" dirty="0" smtClean="0">
              <a:latin typeface="+mj-ea"/>
              <a:ea typeface="+mj-ea"/>
            </a:endParaRPr>
          </a:p>
          <a:p>
            <a:endParaRPr lang="en-US" altLang="ko-KR" sz="3200" b="1" dirty="0">
              <a:latin typeface="+mj-ea"/>
              <a:ea typeface="+mj-ea"/>
            </a:endParaRPr>
          </a:p>
          <a:p>
            <a:endParaRPr lang="en-US" altLang="ko-KR" sz="3200" b="1" dirty="0" smtClean="0">
              <a:latin typeface="+mj-ea"/>
              <a:ea typeface="+mj-ea"/>
            </a:endParaRPr>
          </a:p>
          <a:p>
            <a:endParaRPr lang="en-US" altLang="ko-KR" sz="3200" b="1" dirty="0">
              <a:latin typeface="+mj-ea"/>
              <a:ea typeface="+mj-ea"/>
            </a:endParaRPr>
          </a:p>
          <a:p>
            <a:endParaRPr lang="en-US" altLang="ko-KR" sz="3200" b="1" dirty="0" smtClean="0">
              <a:latin typeface="+mj-ea"/>
              <a:ea typeface="+mj-ea"/>
            </a:endParaRPr>
          </a:p>
          <a:p>
            <a:endParaRPr lang="en-US" altLang="ko-KR" sz="3200" b="1" dirty="0">
              <a:latin typeface="+mj-ea"/>
              <a:ea typeface="+mj-ea"/>
            </a:endParaRPr>
          </a:p>
          <a:p>
            <a:endParaRPr lang="en-US" altLang="ko-KR" sz="3200" b="1" dirty="0" smtClean="0">
              <a:latin typeface="+mj-ea"/>
              <a:ea typeface="+mj-ea"/>
            </a:endParaRPr>
          </a:p>
          <a:p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066" y="2612727"/>
            <a:ext cx="4747855" cy="3416320"/>
          </a:xfrm>
          <a:prstGeom prst="rect">
            <a:avLst/>
          </a:prstGeom>
          <a:noFill/>
          <a:ln w="31750"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A</a:t>
            </a:r>
            <a:endParaRPr lang="en-US" altLang="ko-KR" sz="5400" b="1" dirty="0"/>
          </a:p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세종시</a:t>
            </a:r>
            <a:r>
              <a:rPr lang="ko-KR" altLang="en-US" b="1" dirty="0" smtClean="0"/>
              <a:t> 사업으로 인수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457200" indent="-457200">
              <a:buFontTx/>
              <a:buChar char="-"/>
            </a:pPr>
            <a:r>
              <a:rPr lang="ko-KR" altLang="en-US" b="1" dirty="0" err="1" smtClean="0"/>
              <a:t>세종시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니즈를</a:t>
            </a:r>
            <a:r>
              <a:rPr lang="ko-KR" altLang="en-US" b="1" dirty="0" smtClean="0"/>
              <a:t> 더 조사하고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분석하여 인수를 위한 제안서 작성</a:t>
            </a:r>
            <a:endParaRPr lang="en-US" altLang="ko-KR" b="1" dirty="0" smtClean="0"/>
          </a:p>
          <a:p>
            <a:r>
              <a:rPr lang="ko-KR" altLang="en-US" b="1" dirty="0" smtClean="0"/>
              <a:t>     및 서비스 업데이트 </a:t>
            </a:r>
            <a:endParaRPr lang="en-US" altLang="ko-KR" b="1" dirty="0" smtClean="0"/>
          </a:p>
          <a:p>
            <a:endParaRPr lang="en-US" altLang="ko-KR" b="1" dirty="0"/>
          </a:p>
          <a:p>
            <a:pPr marL="342900" indent="-342900">
              <a:buFontTx/>
              <a:buChar char="-"/>
            </a:pPr>
            <a:r>
              <a:rPr lang="ko-KR" altLang="en-US" b="1" dirty="0" smtClean="0"/>
              <a:t>해당 제안서를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담당 관계자에게 전달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9945" y="6265069"/>
            <a:ext cx="5266567" cy="3139321"/>
          </a:xfrm>
          <a:prstGeom prst="rect">
            <a:avLst/>
          </a:prstGeom>
          <a:noFill/>
          <a:ln w="31750">
            <a:solidFill>
              <a:srgbClr val="0D0D0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B</a:t>
            </a:r>
            <a:endParaRPr lang="en-US" altLang="ko-KR" sz="5400" b="1" dirty="0"/>
          </a:p>
          <a:p>
            <a:r>
              <a:rPr lang="en-US" altLang="ko-KR" b="1" dirty="0" smtClean="0"/>
              <a:t># </a:t>
            </a:r>
            <a:r>
              <a:rPr lang="ko-KR" altLang="en-US" b="1" dirty="0" smtClean="0"/>
              <a:t>민간 사업으로 진행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457200" indent="-457200">
              <a:buFontTx/>
              <a:buChar char="-"/>
            </a:pPr>
            <a:r>
              <a:rPr lang="ko-KR" altLang="en-US" b="1" dirty="0" smtClean="0"/>
              <a:t>당근 마켓과 같이 활발한 동네 네트워크를 위한 서비스 수정 및 보완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457200" indent="-457200">
              <a:buFontTx/>
              <a:buChar char="-"/>
            </a:pPr>
            <a:r>
              <a:rPr lang="ko-KR" altLang="en-US" b="1" dirty="0" smtClean="0"/>
              <a:t>적극적인 홍보를 위한 </a:t>
            </a:r>
            <a:r>
              <a:rPr lang="en-US" altLang="ko-KR" b="1" dirty="0" err="1" smtClean="0"/>
              <a:t>Youtube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개설 및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21</a:t>
            </a:r>
            <a:r>
              <a:rPr lang="ko-KR" altLang="en-US" b="1" dirty="0" smtClean="0"/>
              <a:t>년도 중순에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출시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826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77" y="180304"/>
            <a:ext cx="6323527" cy="95174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이상으로 최종 보고를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마치겠습니다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감사합니다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err="1" smtClean="0">
                <a:latin typeface="+mn-ea"/>
                <a:ea typeface="+mn-ea"/>
              </a:rPr>
              <a:t>에듀쉐어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153" y="8412318"/>
            <a:ext cx="6858000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8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컴퓨터 융합 소프트웨어학과 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2017270916 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이진백</a:t>
            </a:r>
          </a:p>
          <a:p>
            <a:pPr algn="ctr" fontAlgn="base">
              <a:spcAft>
                <a:spcPts val="8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글로벌 경영학과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2020390563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이서영</a:t>
            </a:r>
          </a:p>
        </p:txBody>
      </p:sp>
    </p:spTree>
    <p:extLst>
      <p:ext uri="{BB962C8B-B14F-4D97-AF65-F5344CB8AC3E}">
        <p14:creationId xmlns:p14="http://schemas.microsoft.com/office/powerpoint/2010/main" val="309974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909293" y="803190"/>
            <a:ext cx="3039414" cy="12236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879" y="2485804"/>
            <a:ext cx="6845121" cy="665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800"/>
              </a:spcAft>
            </a:pP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Ⅰ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. </a:t>
            </a:r>
            <a:r>
              <a:rPr lang="ko-KR" altLang="en-US" sz="3200" b="1" dirty="0" smtClean="0">
                <a:solidFill>
                  <a:srgbClr val="000000"/>
                </a:solidFill>
                <a:latin typeface="+mn-ea"/>
              </a:rPr>
              <a:t>상황 분석</a:t>
            </a:r>
            <a:endParaRPr lang="en-US" altLang="ko-KR" sz="3200" b="1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+mn-ea"/>
              </a:rPr>
              <a:t>관주위보란</a:t>
            </a: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?</a:t>
            </a:r>
          </a:p>
          <a:p>
            <a:pPr algn="ctr" fontAlgn="base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</a:rPr>
              <a:t>우리의 관점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Ⅱ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. </a:t>
            </a:r>
            <a:r>
              <a:rPr lang="ko-KR" altLang="en-US" sz="32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en-US" altLang="ko-KR" sz="3200" b="1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1. 1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차 기획 </a:t>
            </a:r>
            <a:endParaRPr lang="en-US" altLang="ko-KR" sz="2000" b="1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</a:rPr>
              <a:t>실패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</a:rPr>
              <a:t>요인</a:t>
            </a:r>
            <a:endParaRPr lang="en-US" altLang="ko-KR" sz="2000" b="1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</a:rPr>
              <a:t>최종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</a:rPr>
              <a:t>운영 방식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Ⅲ.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3200" b="1" dirty="0" smtClean="0">
                <a:solidFill>
                  <a:srgbClr val="000000"/>
                </a:solidFill>
                <a:latin typeface="+mn-ea"/>
              </a:rPr>
              <a:t>구현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 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pPr marL="457200" indent="-457200" algn="ctr" fontAlgn="base">
              <a:spcAft>
                <a:spcPts val="800"/>
              </a:spcAft>
              <a:buAutoNum type="arabicPeriod"/>
            </a:pPr>
            <a:r>
              <a:rPr lang="ko-KR" altLang="en-US" sz="2000" b="1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</a:rPr>
              <a:t> 구현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endParaRPr lang="en-US" altLang="ko-KR" sz="3200" b="1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ts val="800"/>
              </a:spcAft>
            </a:pP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Ⅳ. </a:t>
            </a:r>
            <a:r>
              <a:rPr lang="ko-KR" altLang="en-US" sz="3200" b="1" dirty="0" smtClean="0">
                <a:solidFill>
                  <a:srgbClr val="000000"/>
                </a:solidFill>
                <a:latin typeface="+mn-ea"/>
              </a:rPr>
              <a:t>결과물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 도출 </a:t>
            </a:r>
            <a:endParaRPr lang="ko-KR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6565" y="991973"/>
            <a:ext cx="3113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800"/>
              </a:spcAft>
            </a:pPr>
            <a:r>
              <a:rPr lang="ko-KR" altLang="en-US" sz="5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목차 </a:t>
            </a:r>
            <a:endParaRPr lang="en-US" altLang="ko-KR" sz="54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2327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Ⅰ.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상황 분석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5909" y="1337602"/>
            <a:ext cx="6606863" cy="54886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관주의보 란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?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endParaRPr lang="ko-KR" altLang="en-US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프로젝트의 취지를 알아야 제대로 된 해결 방안을 만들 수 있다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관주의보란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관심 있게 주위를 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둘러보자라는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줄임말이다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세종시에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관한 지역문제를 관심 있게 알아보며 이를 해결하기 위한 방안을 마련하자는 취지로 진행되고 있다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우리는 기획에 앞서 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관심 있게 주위를 둘러보자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.’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에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 포커스를 두었다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이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와 관련해 일상에서 접할 수 있는 것과 해당 프로그램과의 접점을 통해 해결방안을 모색하고자 하였다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 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 가지 문제에 각기 다른 방식으로 이해를 하고 있는 친구들의 설명들로 여러 관점에서 내용을 이해할 수 있었던 경험을 기반으로 색다른 해결 방안을 모색할 수 있었다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친구들과의 대화가 정말 평범한 대화였지만 생각보다 큰 효과를 안겨 주었다는 점에 집중했다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 </a:t>
            </a:r>
          </a:p>
          <a:p>
            <a:pPr algn="just" fontAlgn="base">
              <a:spcAft>
                <a:spcPts val="80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즉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en-US" altLang="ko-KR" sz="2000" b="1" u="sng" dirty="0" smtClean="0">
                <a:solidFill>
                  <a:srgbClr val="000000"/>
                </a:solidFill>
                <a:uFill>
                  <a:solidFill>
                    <a:srgbClr val="FFFF00"/>
                  </a:solidFill>
                </a:uFill>
                <a:latin typeface="맑은 고딕" panose="020B0503020000020004" pitchFamily="50" charset="-127"/>
              </a:rPr>
              <a:t>’</a:t>
            </a:r>
            <a:r>
              <a:rPr lang="ko-KR" altLang="en-US" sz="2000" b="1" dirty="0" smtClean="0">
                <a:uFill>
                  <a:solidFill>
                    <a:srgbClr val="FFFF00"/>
                  </a:solidFill>
                </a:uFill>
                <a:latin typeface="맑은 고딕" panose="020B0503020000020004" pitchFamily="50" charset="-127"/>
              </a:rPr>
              <a:t>개인과 개인 사이에서 이루어졌던 대화를 개인과 사회로 확장해 나아간다면 같은 효과를 낼 수 있지 않을까</a:t>
            </a:r>
            <a:r>
              <a:rPr lang="en-US" altLang="ko-KR" sz="2000" b="1" dirty="0" smtClean="0">
                <a:uFill>
                  <a:solidFill>
                    <a:srgbClr val="FFFF00"/>
                  </a:solidFill>
                </a:uFill>
                <a:latin typeface="맑은 고딕" panose="020B0503020000020004" pitchFamily="50" charset="-127"/>
              </a:rPr>
              <a:t>?’</a:t>
            </a:r>
            <a:r>
              <a:rPr lang="en-US" altLang="ko-KR" dirty="0" smtClean="0">
                <a:uFill>
                  <a:solidFill>
                    <a:srgbClr val="FFFF00"/>
                  </a:solidFill>
                </a:uFill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라는 생각이 이번 프로그램을 진행하기 위해 기획 안을 작성하게 된 시발점이 되었다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908" y="6801564"/>
            <a:ext cx="6606864" cy="28212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상황 분석</a:t>
            </a: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우리는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세종시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 지역문제를 해결하기 위해 창업을 유도하고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교육까지 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이끌어 준다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.’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 라는 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주제를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공유’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 라는 관점에서 들여다 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보았다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공유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라는 무기는 앞서 언급 했던 것처럼 어떤 사회적인 문제든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기술적인 문제든 많은 사람들의 머리 속에서 나오는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다양한 입장을 부여 해주기 때문에 창업의 발판이 될 강력한 무기라 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판단하였다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0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3" y="2665339"/>
            <a:ext cx="6304636" cy="33106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5908" y="1412428"/>
            <a:ext cx="6606864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 fontAlgn="base">
              <a:spcAft>
                <a:spcPts val="800"/>
              </a:spcAft>
              <a:buAutoNum type="arabicPeriod"/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차 기획</a:t>
            </a:r>
            <a:endParaRPr lang="en-US" altLang="ko-KR" sz="24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b="1" u="sng" dirty="0" smtClean="0"/>
              <a:t>본인의</a:t>
            </a:r>
            <a:r>
              <a:rPr lang="ko-KR" altLang="en-US" b="1" u="sng" dirty="0"/>
              <a:t> 능력을 공유 </a:t>
            </a:r>
            <a:r>
              <a:rPr lang="ko-KR" altLang="en-US" b="1" u="sng" dirty="0" smtClean="0"/>
              <a:t>하자</a:t>
            </a:r>
            <a:r>
              <a:rPr lang="en-US" altLang="ko-KR" b="1" u="sng" dirty="0" smtClean="0"/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dirty="0" smtClean="0"/>
              <a:t>본인의</a:t>
            </a:r>
            <a:r>
              <a:rPr lang="ko-KR" altLang="en-US" sz="1600" dirty="0"/>
              <a:t> 역량에 따라 할 수 있는 일이 </a:t>
            </a:r>
            <a:r>
              <a:rPr lang="ko-KR" altLang="en-US" sz="1600" dirty="0" smtClean="0"/>
              <a:t>다르다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그렇기 때문에 다양한 능력이 서로 공유가</a:t>
            </a:r>
            <a:r>
              <a:rPr lang="ko-KR" altLang="en-US" sz="1600" dirty="0"/>
              <a:t> </a:t>
            </a:r>
            <a:r>
              <a:rPr lang="ko-KR" altLang="en-US" sz="1600" dirty="0" smtClean="0"/>
              <a:t>된다면 이 교육 서비스는</a:t>
            </a:r>
            <a:r>
              <a:rPr lang="ko-KR" altLang="en-US" sz="1600" dirty="0"/>
              <a:t> </a:t>
            </a:r>
            <a:r>
              <a:rPr lang="ko-KR" altLang="en-US" sz="1600" dirty="0" smtClean="0"/>
              <a:t>어떠한 교육보다도</a:t>
            </a:r>
            <a:r>
              <a:rPr lang="ko-KR" altLang="en-US" sz="1600" dirty="0"/>
              <a:t> 더 큰 시너지를 불러 일으킬 것이라 </a:t>
            </a:r>
            <a:r>
              <a:rPr lang="ko-KR" altLang="en-US" sz="1600" dirty="0" smtClean="0"/>
              <a:t>생각하였다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fontAlgn="base">
              <a:spcAft>
                <a:spcPts val="800"/>
              </a:spcAft>
            </a:pPr>
            <a:r>
              <a:rPr lang="en-US" altLang="ko-KR" dirty="0"/>
              <a:t>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761" y="5898734"/>
            <a:ext cx="610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멘토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err="1" smtClean="0"/>
              <a:t>여민전</a:t>
            </a:r>
            <a:r>
              <a:rPr lang="ko-KR" altLang="en-US" b="1" dirty="0" smtClean="0"/>
              <a:t> 지급</a:t>
            </a:r>
            <a:endParaRPr lang="en-US" altLang="ko-KR" b="1" dirty="0" smtClean="0"/>
          </a:p>
          <a:p>
            <a:r>
              <a:rPr lang="ko-KR" altLang="en-US" b="1" dirty="0" err="1" smtClean="0"/>
              <a:t>멘티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포인트 지급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어플리케이션 사용 유도를 통한 활성화를 위함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50" y="5898734"/>
            <a:ext cx="1110518" cy="69841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398" y="7122436"/>
            <a:ext cx="5228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수익 창출 및 </a:t>
            </a:r>
            <a:r>
              <a:rPr lang="ko-KR" altLang="en-US" b="1" dirty="0" err="1" smtClean="0"/>
              <a:t>예산금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내 삽입할 광고 비용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세종시</a:t>
            </a:r>
            <a:r>
              <a:rPr lang="ko-KR" altLang="en-US" dirty="0" smtClean="0"/>
              <a:t> 관련 지원금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있는 경우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smtClean="0"/>
              <a:t>홍보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친근하게 다가가기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= </a:t>
            </a:r>
            <a:r>
              <a:rPr lang="en-US" altLang="ko-KR" dirty="0" err="1" smtClean="0"/>
              <a:t>Youtube</a:t>
            </a:r>
            <a:r>
              <a:rPr lang="en-US" altLang="ko-KR" dirty="0"/>
              <a:t> </a:t>
            </a:r>
            <a:r>
              <a:rPr lang="ko-KR" altLang="en-US" dirty="0" smtClean="0"/>
              <a:t>개설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공공시설 부착 가능한 곳에 포스터 부착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30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58441"/>
            <a:ext cx="6606864" cy="79611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문제점</a:t>
            </a:r>
            <a:endParaRPr lang="en-US" altLang="ko-KR" sz="24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4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ko-KR" altLang="en-US" dirty="0" smtClean="0"/>
              <a:t>기존에 유사 서비스가 존재하였다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많이 사용하는 </a:t>
            </a:r>
            <a:r>
              <a:rPr lang="ko-KR" altLang="en-US" dirty="0" err="1" smtClean="0"/>
              <a:t>숨고와</a:t>
            </a:r>
            <a:r>
              <a:rPr lang="ko-KR" altLang="en-US" dirty="0" smtClean="0"/>
              <a:t> 클래스 </a:t>
            </a:r>
            <a:r>
              <a:rPr lang="en-US" altLang="ko-KR" dirty="0" smtClean="0"/>
              <a:t>101</a:t>
            </a:r>
            <a:r>
              <a:rPr lang="ko-KR" altLang="en-US" dirty="0" smtClean="0"/>
              <a:t>이 대표적인 유사 서비스이다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유사 서비스가 존재하게 된다면</a:t>
            </a:r>
            <a:r>
              <a:rPr lang="en-US" altLang="ko-KR" dirty="0" smtClean="0"/>
              <a:t>,</a:t>
            </a:r>
          </a:p>
          <a:p>
            <a:pPr fontAlgn="base"/>
            <a:r>
              <a:rPr lang="ko-KR" altLang="en-US" b="1" dirty="0" smtClean="0"/>
              <a:t>차별성이 없기 때문에 사용자들은 더 활발히 운영되는 기존 서비스를 선호할 확률이 높기 때문에 사용자들을 유치하기 어렵다</a:t>
            </a:r>
            <a:r>
              <a:rPr lang="en-US" altLang="ko-KR" b="1" dirty="0" smtClean="0"/>
              <a:t>.</a:t>
            </a:r>
          </a:p>
          <a:p>
            <a:pPr fontAlgn="base"/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똑같은 말을 여러 번 듣기 귀찮아하고 </a:t>
            </a:r>
            <a:r>
              <a:rPr lang="ko-KR" altLang="en-US" dirty="0" err="1" smtClean="0"/>
              <a:t>관심없어</a:t>
            </a:r>
            <a:r>
              <a:rPr lang="ko-KR" altLang="en-US" dirty="0" smtClean="0"/>
              <a:t> 하듯이</a:t>
            </a:r>
            <a:r>
              <a:rPr lang="en-US" altLang="ko-KR" dirty="0" smtClean="0"/>
              <a:t>.</a:t>
            </a:r>
            <a:r>
              <a:rPr lang="ko-KR" altLang="en-US" b="1" dirty="0" smtClean="0"/>
              <a:t> 사용자들도 똑같이 유사 </a:t>
            </a:r>
            <a:r>
              <a:rPr lang="ko-KR" altLang="en-US" b="1" dirty="0" err="1" smtClean="0"/>
              <a:t>앱이</a:t>
            </a:r>
            <a:r>
              <a:rPr lang="ko-KR" altLang="en-US" b="1" dirty="0" smtClean="0"/>
              <a:t> 나온다면 관심을 많이 가지지 않을 것이다</a:t>
            </a:r>
            <a:r>
              <a:rPr lang="en-US" altLang="ko-KR" b="1" dirty="0" smtClean="0"/>
              <a:t>.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기존 유사 서비스들과의 차별성을 둔다면 사용자들을 유치할 때 조금 더 원활히 진행할 수 있을 것 같다고 판단했다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우리는 차별성을 위해 다른 방향으로 모색하고자 하였다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우리 프로젝트만의 개성과 </a:t>
            </a:r>
            <a:r>
              <a:rPr lang="ko-KR" altLang="en-US" b="1" dirty="0" err="1" smtClean="0"/>
              <a:t>차별점을</a:t>
            </a:r>
            <a:r>
              <a:rPr lang="ko-KR" altLang="en-US" b="1" dirty="0" smtClean="0"/>
              <a:t> 만들고자 </a:t>
            </a:r>
            <a:r>
              <a:rPr lang="ko-KR" altLang="en-US" dirty="0" smtClean="0"/>
              <a:t>하였다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11" y="3006244"/>
            <a:ext cx="2912401" cy="170957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5" name="Picture 4" descr="숨고: 숨은고수 - 370만명이 선택한 생활서비스 고수 매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4" y="3006244"/>
            <a:ext cx="3256327" cy="170957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7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2689" y="1368288"/>
            <a:ext cx="6606864" cy="80534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최종 기획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ko-KR" altLang="en-US" sz="1600" b="1" dirty="0" smtClean="0"/>
              <a:t>근본적인 문제를 해결하자</a:t>
            </a:r>
            <a:r>
              <a:rPr lang="en-US" altLang="ko-KR" sz="1600" b="1" dirty="0" smtClean="0"/>
              <a:t>. </a:t>
            </a:r>
            <a:r>
              <a:rPr lang="ko-KR" altLang="en-US" sz="1600" dirty="0" smtClean="0"/>
              <a:t>라는 것을 기반으로 기획하고자 하였다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en-US" altLang="ko-KR" sz="1600" b="1" dirty="0"/>
          </a:p>
          <a:p>
            <a:pPr fontAlgn="base"/>
            <a:r>
              <a:rPr lang="ko-KR" altLang="en-US" sz="1600" dirty="0" smtClean="0"/>
              <a:t>집안 어디에 무엇이 있는지 집 주인이 제일 잘 알 듯이</a:t>
            </a:r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지역 어디에 무엇이 문제인지 지역 주민이 제일 잘 안다는 것을 바탕으로 기획하였다</a:t>
            </a:r>
            <a:r>
              <a:rPr lang="en-US" altLang="ko-KR" sz="1600" dirty="0" smtClean="0"/>
              <a:t>.</a:t>
            </a:r>
          </a:p>
          <a:p>
            <a:pPr fontAlgn="base"/>
            <a:r>
              <a:rPr lang="ko-KR" altLang="en-US" sz="1600" dirty="0" smtClean="0"/>
              <a:t>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당근 마켓과 같이 지역 안에서의 소통 네트워크가 제대로 갖추어져야 한다고 생각했다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en-US" altLang="ko-KR" sz="1600" dirty="0" smtClean="0"/>
          </a:p>
          <a:p>
            <a:pPr fontAlgn="base"/>
            <a:r>
              <a:rPr lang="ko-KR" altLang="en-US" sz="1600" dirty="0" smtClean="0"/>
              <a:t>이 부분과 이전 아이디어 안의 교육을 접목시켜</a:t>
            </a:r>
            <a:endParaRPr lang="en-US" altLang="ko-KR" sz="1600" dirty="0" smtClean="0"/>
          </a:p>
          <a:p>
            <a:pPr fontAlgn="base"/>
            <a:r>
              <a:rPr lang="en-US" altLang="ko-KR" sz="1600" b="1" dirty="0" smtClean="0"/>
              <a:t>“ </a:t>
            </a:r>
            <a:r>
              <a:rPr lang="ko-KR" altLang="en-US" sz="1600" b="1" dirty="0" smtClean="0"/>
              <a:t>시민들이 직접 지역 문제 해결 대책 프로젝트를 진행하고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관련 지식 교육 제공과 대책에 맞는 적합한 창업 지원 서비스</a:t>
            </a:r>
            <a:r>
              <a:rPr lang="en-US" altLang="ko-KR" sz="1600" b="1" dirty="0" smtClean="0"/>
              <a:t>” </a:t>
            </a:r>
          </a:p>
          <a:p>
            <a:pPr fontAlgn="base"/>
            <a:endParaRPr lang="en-US" altLang="ko-KR" sz="1600" b="1" dirty="0"/>
          </a:p>
          <a:p>
            <a:pPr fontAlgn="base"/>
            <a:r>
              <a:rPr lang="ko-KR" altLang="en-US" sz="1600" dirty="0" err="1" smtClean="0"/>
              <a:t>에듀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쉐어는</a:t>
            </a:r>
            <a:r>
              <a:rPr lang="ko-KR" altLang="en-US" sz="1600" dirty="0" smtClean="0"/>
              <a:t> 밑 이미지와 같이 진행된다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6" y="5834131"/>
            <a:ext cx="6289385" cy="3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58441"/>
            <a:ext cx="6606864" cy="81560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활성화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?</a:t>
            </a: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앱이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아무리 출시가 되어도 사용도가 낮으면 세종 시민들의 위한 </a:t>
            </a: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앱으로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계속 남아 있을 수 없다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그렇기 때문에 다양한 방안을 통해서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사용도를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높여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앱을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활성화 시켜야 한다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>
              <a:spcAft>
                <a:spcPts val="800"/>
              </a:spcAf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방안은 다음과 같다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+mn-ea"/>
              </a:rPr>
              <a:t>+ </a:t>
            </a:r>
            <a:r>
              <a:rPr lang="ko-KR" altLang="en-US" sz="2400" b="1" dirty="0" err="1" smtClean="0">
                <a:latin typeface="+mn-ea"/>
              </a:rPr>
              <a:t>여민전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= </a:t>
            </a:r>
            <a:r>
              <a:rPr lang="ko-KR" altLang="en-US" sz="2400" b="1" dirty="0" err="1" smtClean="0">
                <a:latin typeface="+mn-ea"/>
              </a:rPr>
              <a:t>멘토에게</a:t>
            </a:r>
            <a:r>
              <a:rPr lang="ko-KR" altLang="en-US" sz="2400" b="1" dirty="0" smtClean="0">
                <a:latin typeface="+mn-ea"/>
              </a:rPr>
              <a:t> 지급 </a:t>
            </a:r>
            <a:endParaRPr lang="en-US" altLang="ko-KR" sz="2400" b="1" dirty="0" smtClean="0">
              <a:latin typeface="+mn-ea"/>
            </a:endParaRPr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b="1" dirty="0" smtClean="0"/>
              <a:t>( </a:t>
            </a:r>
            <a:r>
              <a:rPr lang="ko-KR" altLang="en-US" b="1" dirty="0" err="1" smtClean="0"/>
              <a:t>멘티들의</a:t>
            </a:r>
            <a:r>
              <a:rPr lang="ko-KR" altLang="en-US" b="1" dirty="0" smtClean="0"/>
              <a:t> 만족도 조사에 따라 차등 지급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기본 </a:t>
            </a:r>
            <a:r>
              <a:rPr lang="en-US" altLang="ko-KR" b="1" dirty="0" smtClean="0"/>
              <a:t>4000</a:t>
            </a:r>
            <a:r>
              <a:rPr lang="ko-KR" altLang="en-US" b="1" dirty="0" smtClean="0"/>
              <a:t>원부터 시작</a:t>
            </a:r>
            <a:endParaRPr lang="en-US" altLang="ko-KR" b="1" dirty="0" smtClean="0"/>
          </a:p>
          <a:p>
            <a:pPr algn="ctr"/>
            <a:r>
              <a:rPr lang="ko-KR" altLang="en-US" sz="1400" b="1" dirty="0" smtClean="0"/>
              <a:t>지역 화폐를 사용하게끔 유도함으로써 지역 경제에 이바지 할 수 있다</a:t>
            </a:r>
            <a:r>
              <a:rPr lang="en-US" altLang="ko-KR" sz="1400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)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sz="2400" b="1" dirty="0" smtClean="0">
                <a:latin typeface="+mn-ea"/>
              </a:rPr>
              <a:t>+ </a:t>
            </a:r>
            <a:r>
              <a:rPr lang="ko-KR" altLang="en-US" sz="2400" b="1" dirty="0" smtClean="0">
                <a:latin typeface="+mn-ea"/>
              </a:rPr>
              <a:t>포인트 </a:t>
            </a:r>
            <a:r>
              <a:rPr lang="en-US" altLang="ko-KR" sz="2400" b="1" dirty="0" smtClean="0">
                <a:latin typeface="+mn-ea"/>
              </a:rPr>
              <a:t>= </a:t>
            </a:r>
            <a:r>
              <a:rPr lang="ko-KR" altLang="en-US" sz="2400" b="1" dirty="0" smtClean="0">
                <a:latin typeface="+mn-ea"/>
              </a:rPr>
              <a:t>프로젝트 참가자들에게 지급</a:t>
            </a:r>
            <a:endParaRPr lang="en-US" altLang="ko-KR" sz="2400" b="1" dirty="0" smtClean="0">
              <a:latin typeface="+mn-ea"/>
            </a:endParaRPr>
          </a:p>
          <a:p>
            <a:pPr algn="ctr"/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 algn="ctr"/>
            <a:r>
              <a:rPr lang="en-US" altLang="ko-KR" b="1" dirty="0" smtClean="0"/>
              <a:t>( </a:t>
            </a:r>
            <a:r>
              <a:rPr lang="ko-KR" altLang="en-US" b="1" dirty="0" smtClean="0"/>
              <a:t>활동 </a:t>
            </a:r>
            <a:r>
              <a:rPr lang="ko-KR" altLang="en-US" b="1" dirty="0" err="1" smtClean="0"/>
              <a:t>활발도에</a:t>
            </a:r>
            <a:r>
              <a:rPr lang="ko-KR" altLang="en-US" b="1" dirty="0" smtClean="0"/>
              <a:t> 따라 차등 지급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기본 </a:t>
            </a:r>
            <a:r>
              <a:rPr lang="en-US" altLang="ko-KR" b="1" dirty="0" smtClean="0"/>
              <a:t>1000</a:t>
            </a:r>
            <a:r>
              <a:rPr lang="ko-KR" altLang="en-US" b="1" dirty="0" smtClean="0"/>
              <a:t>포인트부터 시작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en-US" altLang="ko-KR" b="1" dirty="0" smtClean="0"/>
              <a:t>10000</a:t>
            </a:r>
            <a:r>
              <a:rPr lang="ko-KR" altLang="en-US" b="1" dirty="0" smtClean="0"/>
              <a:t>포인트부터 </a:t>
            </a:r>
            <a:r>
              <a:rPr lang="ko-KR" altLang="en-US" b="1" dirty="0" err="1" smtClean="0"/>
              <a:t>여민전으로</a:t>
            </a:r>
            <a:r>
              <a:rPr lang="ko-KR" altLang="en-US" b="1" dirty="0" smtClean="0"/>
              <a:t> 전환 지급 가능 </a:t>
            </a:r>
            <a:r>
              <a:rPr lang="en-US" altLang="ko-KR" b="1" dirty="0" smtClean="0"/>
              <a:t>)</a:t>
            </a:r>
          </a:p>
          <a:p>
            <a:pPr algn="ctr"/>
            <a:endParaRPr lang="en-US" altLang="ko-KR" sz="4000" b="1" dirty="0" smtClean="0"/>
          </a:p>
          <a:p>
            <a:pPr algn="ctr"/>
            <a:r>
              <a:rPr lang="en-US" altLang="ko-KR" sz="2400" b="1" dirty="0" smtClean="0"/>
              <a:t>+ </a:t>
            </a:r>
            <a:r>
              <a:rPr lang="ko-KR" altLang="en-US" sz="2400" b="1" dirty="0" smtClean="0"/>
              <a:t>프로젝트 참가비 실시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보증금 형식</a:t>
            </a:r>
            <a:r>
              <a:rPr lang="en-US" altLang="ko-KR" sz="2400" b="1" dirty="0" smtClean="0"/>
              <a:t>)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b="1" dirty="0" smtClean="0"/>
              <a:t>활발한 진행을 위한 참가비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끝까지 진행했을 시 다시 돌려주는 형식</a:t>
            </a:r>
            <a:endParaRPr lang="en-US" altLang="ko-KR" b="1" dirty="0" smtClean="0"/>
          </a:p>
          <a:p>
            <a:pPr fontAlgn="base">
              <a:spcAft>
                <a:spcPts val="800"/>
              </a:spcAft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58441"/>
            <a:ext cx="6606864" cy="8135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홍보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제휴 및 인수 의향 조사</a:t>
            </a: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spcAft>
                <a:spcPts val="800"/>
              </a:spcAft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1" y="1845672"/>
            <a:ext cx="6455660" cy="3422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" y="5941383"/>
            <a:ext cx="5899199" cy="35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79" y="76286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Ⅱ.</a:t>
            </a:r>
            <a:r>
              <a:rPr lang="en-US" altLang="ko-KR" sz="2800" b="1" dirty="0" smtClean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2800" b="1" dirty="0" smtClean="0">
                <a:solidFill>
                  <a:srgbClr val="000000"/>
                </a:solidFill>
                <a:latin typeface="+mn-ea"/>
              </a:rPr>
              <a:t>기획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9659155"/>
            <a:ext cx="6858000" cy="2468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79" y="233966"/>
            <a:ext cx="2833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에듀쉐어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879" y="1287887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5568" y="1458441"/>
            <a:ext cx="6606864" cy="79508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수입 및 지출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예상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비용은 당근 마켓의 초기 자본금이 </a:t>
            </a:r>
            <a:r>
              <a:rPr lang="en-US" altLang="ko-KR" dirty="0" smtClean="0"/>
              <a:t>50,000,000</a:t>
            </a:r>
            <a:r>
              <a:rPr lang="ko-KR" altLang="en-US" dirty="0" smtClean="0"/>
              <a:t>원이었던 것을 기준으로 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당근 마켓보다 기술력이 많이 들어가지 않기 때문에 낮은 예산을 잡았다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000" b="1" dirty="0" smtClean="0"/>
              <a:t>+ </a:t>
            </a:r>
            <a:r>
              <a:rPr lang="ko-KR" altLang="en-US" sz="2000" b="1" dirty="0" smtClean="0"/>
              <a:t>예상 필요 지출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/>
              <a:t>안드로이드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앱</a:t>
            </a:r>
            <a:r>
              <a:rPr lang="ko-KR" altLang="en-US" sz="1600" b="1" dirty="0" smtClean="0"/>
              <a:t> 개발 비용 </a:t>
            </a:r>
            <a:r>
              <a:rPr lang="en-US" altLang="ko-KR" sz="1600" b="1" dirty="0" smtClean="0"/>
              <a:t>= 30,000,000</a:t>
            </a:r>
            <a:r>
              <a:rPr lang="ko-KR" altLang="en-US" sz="1600" b="1" dirty="0" smtClean="0"/>
              <a:t>원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 자본금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</a:t>
            </a:r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- ( </a:t>
            </a:r>
            <a:r>
              <a:rPr lang="ko-KR" altLang="en-US" sz="1600" b="1" dirty="0" smtClean="0"/>
              <a:t>매달 유지 비용 </a:t>
            </a:r>
            <a:r>
              <a:rPr lang="en-US" altLang="ko-KR" sz="1600" b="1" dirty="0" smtClean="0"/>
              <a:t>= 3,000,000</a:t>
            </a:r>
            <a:r>
              <a:rPr lang="ko-KR" altLang="en-US" sz="1600" b="1" dirty="0" smtClean="0"/>
              <a:t>원 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+ ( </a:t>
            </a:r>
            <a:r>
              <a:rPr lang="ko-KR" altLang="en-US" sz="1600" b="1" dirty="0" smtClean="0"/>
              <a:t>포인트 및 </a:t>
            </a:r>
            <a:r>
              <a:rPr lang="ko-KR" altLang="en-US" sz="1600" b="1" dirty="0" err="1" smtClean="0"/>
              <a:t>여민전</a:t>
            </a:r>
            <a:r>
              <a:rPr lang="ko-KR" altLang="en-US" sz="1600" b="1" dirty="0" smtClean="0"/>
              <a:t> 예산 </a:t>
            </a:r>
            <a:r>
              <a:rPr lang="en-US" altLang="ko-KR" sz="1600" b="1" dirty="0" smtClean="0"/>
              <a:t>= 1,000,000</a:t>
            </a:r>
            <a:r>
              <a:rPr lang="ko-KR" altLang="en-US" sz="1600" b="1" dirty="0" smtClean="0"/>
              <a:t>원 </a:t>
            </a:r>
            <a:r>
              <a:rPr lang="en-US" altLang="ko-KR" sz="1600" b="1" dirty="0" smtClean="0"/>
              <a:t>)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예상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 marL="285750" indent="-285750">
              <a:buFontTx/>
              <a:buChar char="-"/>
            </a:pP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400" b="1" dirty="0" smtClean="0"/>
              <a:t>매달 약 </a:t>
            </a:r>
            <a:r>
              <a:rPr lang="en-US" altLang="ko-KR" sz="1400" b="1" dirty="0" smtClean="0"/>
              <a:t>4,000,000</a:t>
            </a:r>
            <a:r>
              <a:rPr lang="ko-KR" altLang="en-US" sz="1400" b="1" dirty="0" smtClean="0"/>
              <a:t>원 필요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200" b="1" dirty="0" smtClean="0"/>
          </a:p>
          <a:p>
            <a:r>
              <a:rPr lang="en-US" altLang="ko-KR" sz="2000" b="1" dirty="0" smtClean="0"/>
              <a:t>+ </a:t>
            </a:r>
            <a:r>
              <a:rPr lang="ko-KR" altLang="en-US" sz="2000" b="1" dirty="0" smtClean="0"/>
              <a:t>수익 창출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매달</a:t>
            </a:r>
            <a:r>
              <a:rPr lang="en-US" altLang="ko-KR" sz="2000" b="1" dirty="0" smtClean="0"/>
              <a:t>)</a:t>
            </a:r>
            <a:endParaRPr lang="en-US" altLang="ko-KR" sz="1400" b="1" dirty="0" smtClean="0"/>
          </a:p>
          <a:p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/>
              <a:t>세종시</a:t>
            </a:r>
            <a:r>
              <a:rPr lang="ko-KR" altLang="en-US" sz="1600" b="1" dirty="0" smtClean="0"/>
              <a:t> 소상공인 광고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지역 경제 활성화에 이바지 가능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       = (</a:t>
            </a:r>
            <a:r>
              <a:rPr lang="ko-KR" altLang="en-US" sz="1600" b="1" dirty="0" smtClean="0"/>
              <a:t>건당 월</a:t>
            </a:r>
            <a:r>
              <a:rPr lang="en-US" altLang="ko-KR" sz="1600" b="1" dirty="0" smtClean="0"/>
              <a:t>) 500,000 x (</a:t>
            </a:r>
            <a:r>
              <a:rPr lang="ko-KR" altLang="en-US" sz="1600" b="1" dirty="0" smtClean="0"/>
              <a:t>매달 </a:t>
            </a:r>
            <a:r>
              <a:rPr lang="en-US" altLang="ko-KR" sz="1600" b="1" dirty="0" smtClean="0"/>
              <a:t>6</a:t>
            </a:r>
            <a:r>
              <a:rPr lang="ko-KR" altLang="en-US" sz="1600" b="1" dirty="0" smtClean="0"/>
              <a:t>건</a:t>
            </a:r>
            <a:r>
              <a:rPr lang="en-US" altLang="ko-KR" sz="1600" b="1" dirty="0" smtClean="0"/>
              <a:t>) 6 = 3,000,000 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/>
              <a:t>Youtube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수익 창출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광고 삽입 및 조회수</a:t>
            </a:r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건당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원</a:t>
            </a:r>
            <a:r>
              <a:rPr lang="en-US" altLang="ko-KR" sz="1600" b="1" dirty="0" smtClean="0"/>
              <a:t>&gt;) = </a:t>
            </a:r>
            <a:r>
              <a:rPr lang="ko-KR" altLang="en-US" sz="1600" b="1" dirty="0" smtClean="0"/>
              <a:t>일정 구독자가 생겼을 시 </a:t>
            </a:r>
            <a:r>
              <a:rPr lang="en-US" altLang="ko-KR" sz="1600" b="1" dirty="0" smtClean="0"/>
              <a:t>1,000,000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/>
              <a:t>세종시</a:t>
            </a:r>
            <a:r>
              <a:rPr lang="ko-KR" altLang="en-US" sz="1600" b="1" dirty="0" smtClean="0"/>
              <a:t> 이외 타 기업의 광고 </a:t>
            </a:r>
            <a:r>
              <a:rPr lang="en-US" altLang="ko-KR" sz="1600" b="1" dirty="0" smtClean="0"/>
              <a:t>= 1,000,000 x 2 = 2,000,000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= </a:t>
            </a:r>
            <a:r>
              <a:rPr lang="ko-KR" altLang="en-US" sz="1400" b="1" dirty="0" smtClean="0"/>
              <a:t>매달 약 </a:t>
            </a:r>
            <a:r>
              <a:rPr lang="en-US" altLang="ko-KR" sz="1400" b="1" dirty="0" smtClean="0"/>
              <a:t>6,000,000</a:t>
            </a:r>
            <a:r>
              <a:rPr lang="ko-KR" altLang="en-US" sz="1400" b="1" dirty="0" smtClean="0"/>
              <a:t>원 수익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가정대로 진행 된다면</a:t>
            </a:r>
            <a:r>
              <a:rPr lang="en-US" altLang="ko-KR" sz="1400" b="1" dirty="0" smtClean="0"/>
              <a:t>)</a:t>
            </a:r>
            <a:endParaRPr lang="en-US" altLang="ko-KR" sz="1600" b="1" dirty="0" smtClean="0"/>
          </a:p>
          <a:p>
            <a:pPr fontAlgn="base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521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979</Words>
  <Application>Microsoft Office PowerPoint</Application>
  <PresentationFormat>A4 용지(210x297mm)</PresentationFormat>
  <Paragraphs>372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최종 보고를 마치겠습니다.  감사합니다.   - 에듀쉐어 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서영</dc:creator>
  <cp:lastModifiedBy>이 서영</cp:lastModifiedBy>
  <cp:revision>34</cp:revision>
  <dcterms:created xsi:type="dcterms:W3CDTF">2020-12-07T22:38:39Z</dcterms:created>
  <dcterms:modified xsi:type="dcterms:W3CDTF">2020-12-08T04:05:54Z</dcterms:modified>
</cp:coreProperties>
</file>