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0" r:id="rId3"/>
    <p:sldId id="316" r:id="rId4"/>
    <p:sldId id="317" r:id="rId5"/>
    <p:sldId id="442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7" r:id="rId15"/>
    <p:sldId id="326" r:id="rId16"/>
    <p:sldId id="328" r:id="rId17"/>
    <p:sldId id="329" r:id="rId18"/>
    <p:sldId id="331" r:id="rId19"/>
    <p:sldId id="332" r:id="rId20"/>
    <p:sldId id="333" r:id="rId21"/>
    <p:sldId id="335" r:id="rId22"/>
    <p:sldId id="443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50" r:id="rId36"/>
    <p:sldId id="351" r:id="rId37"/>
    <p:sldId id="348" r:id="rId38"/>
    <p:sldId id="349" r:id="rId39"/>
    <p:sldId id="352" r:id="rId40"/>
    <p:sldId id="353" r:id="rId41"/>
    <p:sldId id="444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  <p:sldId id="382" r:id="rId71"/>
    <p:sldId id="448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446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402" r:id="rId92"/>
    <p:sldId id="403" r:id="rId93"/>
    <p:sldId id="404" r:id="rId94"/>
    <p:sldId id="405" r:id="rId95"/>
    <p:sldId id="406" r:id="rId96"/>
    <p:sldId id="407" r:id="rId97"/>
    <p:sldId id="410" r:id="rId98"/>
    <p:sldId id="411" r:id="rId99"/>
    <p:sldId id="412" r:id="rId100"/>
    <p:sldId id="413" r:id="rId101"/>
    <p:sldId id="414" r:id="rId102"/>
    <p:sldId id="415" r:id="rId103"/>
    <p:sldId id="416" r:id="rId104"/>
    <p:sldId id="417" r:id="rId105"/>
    <p:sldId id="418" r:id="rId106"/>
    <p:sldId id="419" r:id="rId107"/>
    <p:sldId id="420" r:id="rId108"/>
    <p:sldId id="447" r:id="rId109"/>
    <p:sldId id="421" r:id="rId110"/>
    <p:sldId id="422" r:id="rId111"/>
    <p:sldId id="423" r:id="rId112"/>
    <p:sldId id="424" r:id="rId113"/>
    <p:sldId id="425" r:id="rId114"/>
    <p:sldId id="426" r:id="rId115"/>
    <p:sldId id="427" r:id="rId116"/>
    <p:sldId id="428" r:id="rId117"/>
    <p:sldId id="429" r:id="rId118"/>
    <p:sldId id="430" r:id="rId119"/>
    <p:sldId id="431" r:id="rId120"/>
    <p:sldId id="432" r:id="rId121"/>
    <p:sldId id="433" r:id="rId122"/>
    <p:sldId id="434" r:id="rId123"/>
    <p:sldId id="435" r:id="rId124"/>
    <p:sldId id="436" r:id="rId125"/>
    <p:sldId id="437" r:id="rId126"/>
    <p:sldId id="438" r:id="rId127"/>
    <p:sldId id="439" r:id="rId128"/>
    <p:sldId id="440" r:id="rId129"/>
    <p:sldId id="441" r:id="rId1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F4"/>
    <a:srgbClr val="D3A45F"/>
    <a:srgbClr val="D8AF71"/>
    <a:srgbClr val="E8CFAA"/>
    <a:srgbClr val="AE6F12"/>
    <a:srgbClr val="EBB8A3"/>
    <a:srgbClr val="F6F6F6"/>
    <a:srgbClr val="4E4C4D"/>
    <a:srgbClr val="F5C4B3"/>
    <a:srgbClr val="F2A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8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8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2872943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2949143"/>
            <a:ext cx="12192000" cy="3908858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0531678" y="4226224"/>
            <a:ext cx="1343025" cy="49242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1043297" y="4538742"/>
            <a:ext cx="936896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09188" y="4010025"/>
            <a:ext cx="1653584" cy="420346"/>
            <a:chOff x="109188" y="4048125"/>
            <a:chExt cx="1653584" cy="420346"/>
          </a:xfrm>
        </p:grpSpPr>
        <p:sp>
          <p:nvSpPr>
            <p:cNvPr id="47" name="자유형 46"/>
            <p:cNvSpPr/>
            <p:nvPr/>
          </p:nvSpPr>
          <p:spPr>
            <a:xfrm>
              <a:off x="123825" y="4048125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46377" y="4323275"/>
              <a:ext cx="916395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9188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90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V="1">
            <a:off x="174865" y="6239570"/>
            <a:ext cx="991182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386378" y="5409649"/>
            <a:ext cx="631915" cy="301300"/>
            <a:chOff x="123825" y="4048125"/>
            <a:chExt cx="881591" cy="420346"/>
          </a:xfrm>
        </p:grpSpPr>
        <p:sp>
          <p:nvSpPr>
            <p:cNvPr id="56" name="자유형 55"/>
            <p:cNvSpPr/>
            <p:nvPr/>
          </p:nvSpPr>
          <p:spPr>
            <a:xfrm>
              <a:off x="123825" y="4048125"/>
              <a:ext cx="881591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28263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2465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71600" y="4016098"/>
            <a:ext cx="9531350" cy="1735678"/>
            <a:chOff x="1371600" y="4339948"/>
            <a:chExt cx="9531350" cy="1735678"/>
          </a:xfrm>
        </p:grpSpPr>
        <p:sp>
          <p:nvSpPr>
            <p:cNvPr id="20" name="사다리꼴 19"/>
            <p:cNvSpPr/>
            <p:nvPr/>
          </p:nvSpPr>
          <p:spPr>
            <a:xfrm>
              <a:off x="1419225" y="4585377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1450975" y="4471213"/>
              <a:ext cx="938847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23413" y="4339948"/>
              <a:ext cx="5394256" cy="1071062"/>
            </a:xfrm>
            <a:prstGeom prst="rect">
              <a:avLst/>
            </a:prstGeom>
            <a:scene3d>
              <a:camera prst="perspectiveRelaxedModerately" fov="7200000">
                <a:rot lat="18290628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800" b="1" dirty="0" err="1" smtClean="0">
                  <a:solidFill>
                    <a:schemeClr val="bg1">
                      <a:lumMod val="8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파이썬</a:t>
              </a:r>
              <a:endParaRPr lang="en-US" altLang="ko-KR" sz="4800" b="1" dirty="0" smtClean="0"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67" name="타원 66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69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3129690" y="855363"/>
            <a:ext cx="631910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Python</a:t>
            </a:r>
            <a:r>
              <a:rPr lang="ko-KR" altLang="en-US" dirty="0" smtClean="0">
                <a:solidFill>
                  <a:schemeClr val="bg1"/>
                </a:solidFill>
              </a:rPr>
              <a:t> 중간고사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20191764 </a:t>
            </a:r>
            <a:r>
              <a:rPr lang="ko-KR" altLang="en-US" dirty="0" smtClean="0">
                <a:solidFill>
                  <a:schemeClr val="bg1"/>
                </a:solidFill>
              </a:rPr>
              <a:t>진영웅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 smtClean="0"/>
              <a:t>네덜란드의 귀도 반 </a:t>
            </a:r>
            <a:r>
              <a:rPr lang="ko-KR" altLang="en-US" sz="1400" dirty="0" err="1" smtClean="0"/>
              <a:t>로섬이</a:t>
            </a:r>
            <a:r>
              <a:rPr lang="ko-KR" altLang="en-US" sz="1400" dirty="0" smtClean="0"/>
              <a:t> 개발한 오픈 소스 프로그래밍 언어는 무엇인가</a:t>
            </a:r>
            <a:r>
              <a:rPr lang="en-US" altLang="ko-KR" sz="1400" dirty="0" smtClean="0"/>
              <a:t>?</a:t>
            </a:r>
          </a:p>
          <a:p>
            <a:pPr lvl="3"/>
            <a:endParaRPr lang="en-US" altLang="ko-KR" sz="1600" dirty="0" smtClean="0"/>
          </a:p>
          <a:p>
            <a:pPr lvl="3"/>
            <a:r>
              <a:rPr lang="ko-KR" altLang="en-US" sz="1100" dirty="0" smtClean="0"/>
              <a:t>답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파이썬</a:t>
            </a:r>
            <a:endParaRPr lang="en-US" altLang="ko-KR" sz="11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 smtClean="0"/>
              <a:t>컴퓨팅의 기본 개념과 원리를 기반으로 문제를 효율적으로 해결하는 사고 능력을 무엇이라고 하는가</a:t>
            </a:r>
            <a:r>
              <a:rPr lang="en-US" altLang="ko-KR" sz="1400" dirty="0" smtClean="0"/>
              <a:t>?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lvl="3"/>
            <a:r>
              <a:rPr lang="ko-KR" altLang="en-US" sz="1100" dirty="0" smtClean="0"/>
              <a:t>답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컴퓨팅 사고력</a:t>
            </a:r>
            <a:endParaRPr lang="en-US" altLang="ko-KR" sz="1100" dirty="0"/>
          </a:p>
          <a:p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83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2.6 </a:t>
            </a:r>
            <a:r>
              <a:rPr lang="ko-KR" altLang="en-US" sz="1600" dirty="0" smtClean="0"/>
              <a:t>리스트 </a:t>
            </a:r>
            <a:r>
              <a:rPr lang="ko-KR" altLang="en-US" sz="1600" dirty="0" err="1" smtClean="0"/>
              <a:t>컴프리헨션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까지의 리스트와 </a:t>
            </a:r>
            <a:r>
              <a:rPr lang="en-US" altLang="ko-KR" sz="1600" dirty="0" smtClean="0"/>
              <a:t>10 </a:t>
            </a:r>
            <a:r>
              <a:rPr lang="ko-KR" altLang="en-US" sz="1600" dirty="0" smtClean="0"/>
              <a:t>이하의 홀수의 제곱을 구하는 리스트 </a:t>
            </a:r>
            <a:r>
              <a:rPr lang="ko-KR" altLang="en-US" sz="1600" dirty="0" err="1" smtClean="0"/>
              <a:t>컴프리헨션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일반 방식과 축약된 리스트 </a:t>
            </a:r>
            <a:r>
              <a:rPr lang="ko-KR" altLang="en-US" sz="1100" dirty="0" err="1" smtClean="0"/>
              <a:t>컴프리헨션</a:t>
            </a:r>
            <a:r>
              <a:rPr lang="ko-KR" altLang="en-US" sz="1100" dirty="0" smtClean="0"/>
              <a:t> 방식으로 리스트를 만들어 각각 출력하는 프로그램을 작성해 보자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40" y="2001946"/>
            <a:ext cx="2756441" cy="21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2.7 </a:t>
            </a:r>
            <a:r>
              <a:rPr lang="ko-KR" altLang="en-US" sz="1600" dirty="0" smtClean="0"/>
              <a:t>리스트 대입과 복사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 대입에 의한 동일 리스트의 공유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리스트의 대입에는 주의가 필요하다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리스트에서 대입 연산자 </a:t>
            </a:r>
            <a:r>
              <a:rPr lang="en-US" altLang="ko-KR" sz="1100" dirty="0" smtClean="0"/>
              <a:t>=</a:t>
            </a:r>
            <a:r>
              <a:rPr lang="ko-KR" altLang="en-US" sz="1100" dirty="0" smtClean="0"/>
              <a:t>은 얕은 복사라고 해서 대입되는 변수가 동일한</a:t>
            </a:r>
            <a:endParaRPr lang="en-US" altLang="ko-KR" sz="1100" dirty="0" smtClean="0"/>
          </a:p>
          <a:p>
            <a:pPr lvl="2"/>
            <a:r>
              <a:rPr lang="en-US" altLang="ko-KR" sz="1100" dirty="0" smtClean="0"/>
              <a:t>       </a:t>
            </a:r>
            <a:r>
              <a:rPr lang="ko-KR" altLang="en-US" sz="1100" dirty="0" smtClean="0"/>
              <a:t>시퀀스를 가리킨다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리스트의 깊은 복사에 의한 대입으로 새로운 리스트의 생성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리스트에서 완전히 새로운 리스트를 만들어 복사하려면 </a:t>
            </a:r>
            <a:r>
              <a:rPr lang="ko-KR" altLang="en-US" sz="1100" dirty="0" err="1" smtClean="0"/>
              <a:t>슬라이스</a:t>
            </a:r>
            <a:r>
              <a:rPr lang="en-US" altLang="ko-KR" sz="1100" dirty="0" smtClean="0"/>
              <a:t>[:]</a:t>
            </a:r>
            <a:r>
              <a:rPr lang="ko-KR" altLang="en-US" sz="1100" dirty="0" smtClean="0"/>
              <a:t>나 </a:t>
            </a:r>
            <a:r>
              <a:rPr lang="en-US" altLang="ko-KR" sz="1100" dirty="0" smtClean="0"/>
              <a:t>copy()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list() </a:t>
            </a:r>
            <a:r>
              <a:rPr lang="ko-KR" altLang="en-US" sz="1100" dirty="0" smtClean="0"/>
              <a:t>함수를 사용해야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변수의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동일 객체 여부를 검사하는 </a:t>
            </a:r>
            <a:r>
              <a:rPr lang="en-US" altLang="ko-KR" sz="1600" dirty="0" smtClean="0"/>
              <a:t>is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문장 </a:t>
            </a:r>
            <a:r>
              <a:rPr lang="en-US" altLang="ko-KR" sz="1100" dirty="0" smtClean="0"/>
              <a:t>is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피연산자인</a:t>
            </a:r>
            <a:r>
              <a:rPr lang="ko-KR" altLang="en-US" sz="1100" dirty="0" smtClean="0"/>
              <a:t> 변수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개가 동일한 메모리를 공유하는지 검사한다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그러므로 같으면 </a:t>
            </a:r>
            <a:r>
              <a:rPr lang="en-US" altLang="ko-KR" sz="1100" dirty="0" smtClean="0"/>
              <a:t>True, </a:t>
            </a:r>
            <a:r>
              <a:rPr lang="ko-KR" altLang="en-US" sz="1100" dirty="0" smtClean="0"/>
              <a:t>다르면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를 반환한다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57" y="3682344"/>
            <a:ext cx="2742105" cy="9488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65" y="3678489"/>
            <a:ext cx="3939724" cy="14739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26" y="3718540"/>
            <a:ext cx="2368329" cy="13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 startAt="3"/>
            </a:pPr>
            <a:r>
              <a:rPr lang="ko-KR" altLang="en-US" sz="1400" dirty="0" smtClean="0"/>
              <a:t>다음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100" dirty="0" smtClean="0"/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 = [1, 5]	</a:t>
            </a:r>
            <a:r>
              <a:rPr lang="en-US" altLang="ko-KR" sz="1100" dirty="0" smtClean="0">
                <a:solidFill>
                  <a:srgbClr val="FF0000"/>
                </a:solidFill>
              </a:rPr>
              <a:t>[3, 10]</a:t>
            </a:r>
            <a:endParaRPr lang="en-US" altLang="ko-KR" sz="1100" dirty="0" smtClean="0"/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[0] = 3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lst.append</a:t>
            </a:r>
            <a:r>
              <a:rPr lang="en-US" altLang="ko-KR" sz="1100" dirty="0" smtClean="0"/>
              <a:t>(7)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[1:3] = [10]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print(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)</a:t>
            </a:r>
          </a:p>
          <a:p>
            <a:pPr lvl="3"/>
            <a:endParaRPr lang="en-US" altLang="ko-KR" sz="1100" dirty="0" smtClean="0">
              <a:solidFill>
                <a:srgbClr val="FF0000"/>
              </a:solidFill>
            </a:endParaRPr>
          </a:p>
          <a:p>
            <a:pPr marL="1600200" lvl="3" indent="-228600">
              <a:buFont typeface="+mj-ea"/>
              <a:buAutoNum type="circleNumDbPlain" startAt="2"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 = [1, 5, 1, 7, 1]	</a:t>
            </a:r>
            <a:r>
              <a:rPr lang="en-US" altLang="ko-KR" sz="1100" dirty="0" smtClean="0">
                <a:solidFill>
                  <a:srgbClr val="FF0000"/>
                </a:solidFill>
              </a:rPr>
              <a:t>[1, 50, 5, 1, 70, 80]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lst.count</a:t>
            </a:r>
            <a:r>
              <a:rPr lang="en-US" altLang="ko-KR" sz="1100" dirty="0" smtClean="0"/>
              <a:t>(1)] = 70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)-1] = 80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lst.insert</a:t>
            </a:r>
            <a:r>
              <a:rPr lang="en-US" altLang="ko-KR" sz="1100" dirty="0" smtClean="0"/>
              <a:t>(1, 50)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print(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)</a:t>
            </a:r>
          </a:p>
          <a:p>
            <a:pPr lvl="3"/>
            <a:endParaRPr lang="en-US" altLang="ko-KR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 startAt="4"/>
            </a:pPr>
            <a:r>
              <a:rPr lang="ko-KR" altLang="en-US" sz="1400" dirty="0" smtClean="0"/>
              <a:t>다음 코드의 결과값을 쓰시오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 squares = [x **2 for x in	</a:t>
            </a:r>
            <a:r>
              <a:rPr lang="en-US" altLang="ko-KR" sz="1100" dirty="0" smtClean="0">
                <a:solidFill>
                  <a:srgbClr val="FF0000"/>
                </a:solidFill>
              </a:rPr>
              <a:t>[1, 9, 25, 49, 81]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</a:t>
            </a:r>
            <a:r>
              <a:rPr lang="en-US" altLang="ko-KR" sz="1100" dirty="0" smtClean="0"/>
              <a:t>range(1, 11, 2)]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print(squares)</a:t>
            </a:r>
          </a:p>
        </p:txBody>
      </p:sp>
    </p:spTree>
    <p:extLst>
      <p:ext uri="{BB962C8B-B14F-4D97-AF65-F5344CB8AC3E}">
        <p14:creationId xmlns:p14="http://schemas.microsoft.com/office/powerpoint/2010/main" val="6000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3.1 </a:t>
            </a:r>
            <a:r>
              <a:rPr lang="ko-KR" altLang="en-US" sz="1600" dirty="0" smtClean="0"/>
              <a:t>괄호로 정의하는 시퀀스 </a:t>
            </a:r>
            <a:r>
              <a:rPr lang="ko-KR" altLang="en-US" sz="1600" dirty="0" err="1" smtClean="0"/>
              <a:t>튜플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수정할 수 없는 항목의 나열인 </a:t>
            </a:r>
            <a:r>
              <a:rPr lang="ko-KR" altLang="en-US" sz="1600" dirty="0" err="1" smtClean="0"/>
              <a:t>튜플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</a:t>
            </a:r>
            <a:r>
              <a:rPr lang="ko-KR" altLang="en-US" sz="1100" dirty="0" err="1" smtClean="0"/>
              <a:t>튜플은</a:t>
            </a:r>
            <a:r>
              <a:rPr lang="ko-KR" altLang="en-US" sz="1100" dirty="0" smtClean="0"/>
              <a:t> 문자열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리스트와 같은 항목의 나열인 시퀀스다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튜플은</a:t>
            </a:r>
            <a:r>
              <a:rPr lang="ko-KR" altLang="en-US" sz="1100" dirty="0" smtClean="0"/>
              <a:t> 리스와 달리 항목의 순서나 내용의 수정이 불가능하다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각각의 항목은 정수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실수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 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튜플</a:t>
            </a:r>
            <a:r>
              <a:rPr lang="ko-KR" altLang="en-US" sz="1100" dirty="0" smtClean="0"/>
              <a:t> 등 제한이 없다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튜플의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빈 </a:t>
            </a:r>
            <a:r>
              <a:rPr lang="ko-KR" altLang="en-US" sz="1100" dirty="0" err="1" smtClean="0"/>
              <a:t>튜플은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로 만든다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튜플의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자료형</a:t>
            </a:r>
            <a:r>
              <a:rPr lang="ko-KR" altLang="en-US" sz="1100" dirty="0" smtClean="0"/>
              <a:t> 이름은 </a:t>
            </a:r>
            <a:r>
              <a:rPr lang="en-US" altLang="ko-KR" sz="1100" dirty="0" smtClean="0"/>
              <a:t>tuple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빈 </a:t>
            </a:r>
            <a:r>
              <a:rPr lang="ko-KR" altLang="en-US" sz="1100" dirty="0" err="1" smtClean="0"/>
              <a:t>튜플은</a:t>
            </a:r>
            <a:r>
              <a:rPr lang="ko-KR" altLang="en-US" sz="1100" dirty="0" smtClean="0"/>
              <a:t> 함수 </a:t>
            </a:r>
            <a:r>
              <a:rPr lang="en-US" altLang="ko-KR" sz="1100" dirty="0" smtClean="0"/>
              <a:t>tuple()</a:t>
            </a:r>
            <a:r>
              <a:rPr lang="ko-KR" altLang="en-US" sz="1100" dirty="0" smtClean="0"/>
              <a:t>로도 생성할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52" y="2338685"/>
            <a:ext cx="4486901" cy="381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58" y="3125234"/>
            <a:ext cx="1978290" cy="19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3.1 </a:t>
            </a:r>
            <a:r>
              <a:rPr lang="ko-KR" altLang="en-US" sz="1600" dirty="0" smtClean="0"/>
              <a:t>괄호로 정의하는 시퀀스 </a:t>
            </a:r>
            <a:r>
              <a:rPr lang="ko-KR" altLang="en-US" sz="1600" dirty="0" err="1" smtClean="0"/>
              <a:t>튜플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튜플</a:t>
            </a:r>
            <a:r>
              <a:rPr lang="ko-KR" altLang="en-US" sz="1600" dirty="0" smtClean="0"/>
              <a:t> 항목 참조와 출력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</a:t>
            </a:r>
            <a:r>
              <a:rPr lang="ko-KR" altLang="en-US" sz="1100" dirty="0" err="1" smtClean="0"/>
              <a:t>튜플은</a:t>
            </a:r>
            <a:r>
              <a:rPr lang="ko-KR" altLang="en-US" sz="1100" dirty="0" smtClean="0"/>
              <a:t> 수정이 불가능하므로 첨자와 </a:t>
            </a:r>
            <a:r>
              <a:rPr lang="ko-KR" altLang="en-US" sz="1100" dirty="0" err="1" smtClean="0"/>
              <a:t>슬라이스로</a:t>
            </a:r>
            <a:r>
              <a:rPr lang="ko-KR" altLang="en-US" sz="1100" dirty="0" smtClean="0"/>
              <a:t> 수정할 수 없다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74" y="1956282"/>
            <a:ext cx="4229478" cy="15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3.2 </a:t>
            </a:r>
            <a:r>
              <a:rPr lang="ko-KR" altLang="en-US" sz="1600" dirty="0" err="1" smtClean="0"/>
              <a:t>튜플</a:t>
            </a:r>
            <a:r>
              <a:rPr lang="ko-KR" altLang="en-US" sz="1600" dirty="0" smtClean="0"/>
              <a:t> 연결과 반복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정렬과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튜플연결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연산자의 반복 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리스트와 같이 </a:t>
            </a:r>
            <a:r>
              <a:rPr lang="en-US" altLang="ko-KR" sz="1100" dirty="0" smtClean="0"/>
              <a:t>+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는 각각 </a:t>
            </a:r>
            <a:r>
              <a:rPr lang="ko-KR" altLang="en-US" sz="1100" dirty="0" err="1" smtClean="0"/>
              <a:t>튜플을</a:t>
            </a:r>
            <a:r>
              <a:rPr lang="ko-KR" altLang="en-US" sz="1100" dirty="0" smtClean="0"/>
              <a:t> 연결하고 항목이 횟수만큼 반복된 </a:t>
            </a:r>
            <a:r>
              <a:rPr lang="ko-KR" altLang="en-US" sz="1100" dirty="0" err="1" smtClean="0"/>
              <a:t>튜플을</a:t>
            </a:r>
            <a:r>
              <a:rPr lang="ko-KR" altLang="en-US" sz="1100" dirty="0" smtClean="0"/>
              <a:t> 반환한다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튜플항목의</a:t>
            </a:r>
            <a:r>
              <a:rPr lang="ko-KR" altLang="en-US" sz="1600" dirty="0" smtClean="0"/>
              <a:t> 순서를 정렬한 리스트를 반환하는 내장 함수 </a:t>
            </a:r>
            <a:r>
              <a:rPr lang="en-US" altLang="ko-KR" sz="1600" dirty="0" smtClean="0"/>
              <a:t>sorted()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내장 함수 </a:t>
            </a:r>
            <a:r>
              <a:rPr lang="en-US" altLang="ko-KR" sz="1100" dirty="0" smtClean="0"/>
              <a:t>sorted(</a:t>
            </a:r>
            <a:r>
              <a:rPr lang="ko-KR" altLang="en-US" sz="1100" dirty="0" err="1" smtClean="0"/>
              <a:t>튜플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항목의 순서를 오름차순으로 정렬한 새로운 리스트를 반환한다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반환 값을 리스트 변수에 대입해 사용할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79" y="2831204"/>
            <a:ext cx="4953691" cy="10193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79" y="3882586"/>
            <a:ext cx="363905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3.2 </a:t>
            </a:r>
            <a:r>
              <a:rPr lang="ko-KR" altLang="en-US" sz="1600" dirty="0" err="1" smtClean="0"/>
              <a:t>튜플</a:t>
            </a:r>
            <a:r>
              <a:rPr lang="ko-KR" altLang="en-US" sz="1600" dirty="0" smtClean="0"/>
              <a:t> 연결과 반복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정렬과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문장 </a:t>
            </a:r>
            <a:r>
              <a:rPr lang="en-US" altLang="ko-KR" sz="1600" dirty="0" smtClean="0"/>
              <a:t>del()</a:t>
            </a:r>
            <a:r>
              <a:rPr lang="ko-KR" altLang="en-US" sz="1600" dirty="0" smtClean="0"/>
              <a:t>에 의한 </a:t>
            </a:r>
            <a:r>
              <a:rPr lang="ko-KR" altLang="en-US" sz="1600" dirty="0" err="1" smtClean="0"/>
              <a:t>튜플</a:t>
            </a:r>
            <a:r>
              <a:rPr lang="ko-KR" altLang="en-US" sz="1600" dirty="0" smtClean="0"/>
              <a:t> 변수 자체의 제거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문장</a:t>
            </a:r>
            <a:r>
              <a:rPr lang="en-US" altLang="ko-KR" sz="1100" dirty="0" smtClean="0"/>
              <a:t> del</a:t>
            </a:r>
            <a:r>
              <a:rPr lang="ko-KR" altLang="en-US" sz="1100" dirty="0" smtClean="0"/>
              <a:t>에서 변수 </a:t>
            </a:r>
            <a:r>
              <a:rPr lang="en-US" altLang="ko-KR" sz="1100" dirty="0" err="1" smtClean="0"/>
              <a:t>kpop</a:t>
            </a:r>
            <a:r>
              <a:rPr lang="ko-KR" altLang="en-US" sz="1100" dirty="0" smtClean="0"/>
              <a:t>을 지정하면 변수 자체가 사라진다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삭제 이후에는 변수 자체가 메모리에서 제거되므로 참조하면 오류가 발생한다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90" y="2310884"/>
            <a:ext cx="4188663" cy="13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 startAt="5"/>
            </a:pPr>
            <a:r>
              <a:rPr lang="ko-KR" altLang="en-US" sz="1400" dirty="0" smtClean="0"/>
              <a:t>다음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100" dirty="0" smtClean="0"/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a = 1	</a:t>
            </a:r>
            <a:r>
              <a:rPr lang="en-US" altLang="ko-KR" sz="1100" dirty="0" smtClean="0">
                <a:solidFill>
                  <a:srgbClr val="FF0000"/>
                </a:solidFill>
              </a:rPr>
              <a:t>&lt;class ‘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100" dirty="0" smtClean="0">
                <a:solidFill>
                  <a:srgbClr val="FF0000"/>
                </a:solidFill>
              </a:rPr>
              <a:t>’&gt;</a:t>
            </a:r>
            <a:endParaRPr lang="en-US" altLang="ko-KR" sz="1100" dirty="0" smtClean="0"/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print(type(a)) </a:t>
            </a:r>
          </a:p>
          <a:p>
            <a:pPr lvl="3"/>
            <a:endParaRPr lang="en-US" altLang="ko-KR" sz="1100" dirty="0" smtClean="0"/>
          </a:p>
          <a:p>
            <a:pPr marL="1600200" lvl="3" indent="-228600">
              <a:buFont typeface="+mj-ea"/>
              <a:buAutoNum type="circleNumDbPlain" startAt="2"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b = 1,	</a:t>
            </a:r>
            <a:r>
              <a:rPr lang="en-US" altLang="ko-KR" sz="1100" dirty="0" smtClean="0">
                <a:solidFill>
                  <a:srgbClr val="FF0000"/>
                </a:solidFill>
              </a:rPr>
              <a:t>&lt;class ‘tuple’&gt;</a:t>
            </a:r>
            <a:r>
              <a:rPr lang="en-US" altLang="ko-KR" sz="1100" dirty="0" smtClean="0"/>
              <a:t>	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print(type(a))</a:t>
            </a:r>
          </a:p>
          <a:p>
            <a:pPr lvl="3"/>
            <a:endParaRPr lang="en-US" altLang="ko-KR" sz="1100" dirty="0"/>
          </a:p>
          <a:p>
            <a:pPr lvl="3"/>
            <a:endParaRPr lang="en-US" altLang="ko-KR" sz="1100" dirty="0" smtClean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 smtClean="0"/>
          </a:p>
          <a:p>
            <a:pPr lvl="3"/>
            <a:endParaRPr lang="en-US" altLang="ko-KR" sz="1100" dirty="0"/>
          </a:p>
          <a:p>
            <a:pPr marL="1257300" lvl="2" indent="-342900">
              <a:buFont typeface="+mj-lt"/>
              <a:buAutoNum type="arabicPeriod" startAt="6"/>
            </a:pPr>
            <a:r>
              <a:rPr lang="ko-KR" altLang="en-US" sz="1400" dirty="0" smtClean="0"/>
              <a:t>다음 코드의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</a:t>
            </a:r>
            <a:r>
              <a:rPr lang="ko-KR" altLang="en-US" sz="1400" dirty="0"/>
              <a:t>과</a:t>
            </a:r>
            <a:r>
              <a:rPr lang="ko-KR" altLang="en-US" sz="1400" dirty="0" smtClean="0"/>
              <a:t>값을 쓰시오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 print(sorted((5, 4, 1)))	</a:t>
            </a:r>
            <a:r>
              <a:rPr lang="en-US" altLang="ko-KR" sz="1100" dirty="0" smtClean="0">
                <a:solidFill>
                  <a:srgbClr val="FF0000"/>
                </a:solidFill>
              </a:rPr>
              <a:t>[1, 4, 5]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print(sorted((5, 4, 1),	</a:t>
            </a:r>
            <a:r>
              <a:rPr lang="en-US" altLang="ko-KR" sz="1100" dirty="0" smtClean="0">
                <a:solidFill>
                  <a:srgbClr val="FF0000"/>
                </a:solidFill>
              </a:rPr>
              <a:t>[5, 4, 1]</a:t>
            </a:r>
          </a:p>
          <a:p>
            <a:pPr lvl="3"/>
            <a:r>
              <a:rPr lang="en-US" altLang="ko-KR" sz="1100" dirty="0" smtClean="0"/>
              <a:t>      reverse = True))</a:t>
            </a:r>
          </a:p>
        </p:txBody>
      </p:sp>
    </p:spTree>
    <p:extLst>
      <p:ext uri="{BB962C8B-B14F-4D97-AF65-F5344CB8AC3E}">
        <p14:creationId xmlns:p14="http://schemas.microsoft.com/office/powerpoint/2010/main" val="19469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995890" y="2246034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506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Section 1.1 </a:t>
            </a:r>
            <a:r>
              <a:rPr lang="ko-KR" altLang="en-US" sz="1600" dirty="0" err="1" smtClean="0"/>
              <a:t>딕셔너리의</a:t>
            </a:r>
            <a:r>
              <a:rPr lang="ko-KR" altLang="en-US" sz="1600" dirty="0" smtClean="0"/>
              <a:t> 개념과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키와 값의 쌍을 항목으로 관리하는 </a:t>
            </a:r>
            <a:r>
              <a:rPr lang="ko-KR" altLang="en-US" sz="1600" dirty="0" err="1" smtClean="0"/>
              <a:t>딕셔너리</a:t>
            </a:r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딕셔너리는</a:t>
            </a:r>
            <a:r>
              <a:rPr lang="ko-KR" altLang="en-US" sz="1100" dirty="0" smtClean="0"/>
              <a:t> 키와 값의 쌍인 항목을 나열한 시퀀스다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딕셔너리는</a:t>
            </a:r>
            <a:r>
              <a:rPr lang="ko-KR" altLang="en-US" sz="1100" dirty="0" smtClean="0"/>
              <a:t> 콤마로 구분된 항목들의 리스트로 표현된다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각각의 항목은 키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값과 같이 키와 값을 콜론으로 구분하고 전체는 중괄호 </a:t>
            </a:r>
            <a:r>
              <a:rPr lang="en-US" altLang="ko-KR" sz="1100" dirty="0" smtClean="0"/>
              <a:t>{}</a:t>
            </a:r>
            <a:r>
              <a:rPr lang="ko-KR" altLang="en-US" sz="1100" dirty="0" smtClean="0"/>
              <a:t>로 묶는다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딕셔너리의</a:t>
            </a:r>
            <a:r>
              <a:rPr lang="ko-KR" altLang="en-US" sz="1100" dirty="0" smtClean="0"/>
              <a:t> 항목 순서는 의미가 없으며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키는 중복될 수 없다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키는 수정될 수 없지만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값은 수정될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값은 키로 참조된다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92" y="3748630"/>
            <a:ext cx="536332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2.1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 도구 설치와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셀의 실행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자신의 운영체제에 적합한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설치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hlinkClick r:id="rId2"/>
              </a:rPr>
              <a:t>www.python.org</a:t>
            </a:r>
            <a:r>
              <a:rPr lang="ko-KR" altLang="en-US" sz="1100" dirty="0" smtClean="0"/>
              <a:t>로 들어가 </a:t>
            </a:r>
            <a:r>
              <a:rPr lang="en-US" altLang="ko-KR" sz="1100" dirty="0" smtClean="0"/>
              <a:t>Downloads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Python</a:t>
            </a:r>
            <a:r>
              <a:rPr lang="ko-KR" altLang="en-US" sz="1100" dirty="0" smtClean="0"/>
              <a:t>을 다운 받는다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1" y="2276650"/>
            <a:ext cx="4918804" cy="28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Section 1.1 </a:t>
            </a:r>
            <a:r>
              <a:rPr lang="ko-KR" altLang="en-US" sz="1600" dirty="0" err="1" smtClean="0"/>
              <a:t>딕셔너리의</a:t>
            </a:r>
            <a:r>
              <a:rPr lang="ko-KR" altLang="en-US" sz="1600" dirty="0" smtClean="0"/>
              <a:t> 개념과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빈 </a:t>
            </a:r>
            <a:r>
              <a:rPr lang="ko-KR" altLang="en-US" sz="1600" dirty="0" err="1" smtClean="0"/>
              <a:t>딕셔너리의</a:t>
            </a:r>
            <a:r>
              <a:rPr lang="ko-KR" altLang="en-US" sz="1600" dirty="0" smtClean="0"/>
              <a:t> 생성과 항목 추가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빈 중괄호로 빈 </a:t>
            </a:r>
            <a:r>
              <a:rPr lang="ko-KR" altLang="en-US" sz="1100" dirty="0" err="1" smtClean="0"/>
              <a:t>딕셔너리를</a:t>
            </a:r>
            <a:r>
              <a:rPr lang="ko-KR" altLang="en-US" sz="1100" dirty="0" smtClean="0"/>
              <a:t> 만들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인자가 없는 내장 함수 </a:t>
            </a:r>
            <a:r>
              <a:rPr lang="en-US" altLang="ko-KR" sz="1100" dirty="0" err="1" smtClean="0"/>
              <a:t>dict</a:t>
            </a:r>
            <a:r>
              <a:rPr lang="en-US" altLang="ko-KR" sz="1100" dirty="0" smtClean="0"/>
              <a:t>() </a:t>
            </a:r>
            <a:r>
              <a:rPr lang="ko-KR" altLang="en-US" sz="1100" dirty="0" smtClean="0"/>
              <a:t>호출로도 빈 </a:t>
            </a:r>
            <a:r>
              <a:rPr lang="ko-KR" altLang="en-US" sz="1100" dirty="0" err="1" smtClean="0"/>
              <a:t>딕셔너리를</a:t>
            </a:r>
            <a:r>
              <a:rPr lang="ko-KR" altLang="en-US" sz="1100" dirty="0" smtClean="0"/>
              <a:t> 생성할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</a:t>
            </a:r>
            <a:r>
              <a:rPr lang="ko-KR" altLang="en-US" sz="1100" dirty="0" smtClean="0"/>
              <a:t> 항목 값으로 리스트나 </a:t>
            </a:r>
            <a:r>
              <a:rPr lang="ko-KR" altLang="en-US" sz="1100" dirty="0" err="1" smtClean="0"/>
              <a:t>튜플</a:t>
            </a:r>
            <a:r>
              <a:rPr lang="ko-KR" altLang="en-US" sz="1100" dirty="0" smtClean="0"/>
              <a:t> 등이 가능하다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70" y="2978610"/>
            <a:ext cx="656947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Section 1.2 </a:t>
            </a:r>
            <a:r>
              <a:rPr lang="ko-KR" altLang="en-US" sz="1600" dirty="0" smtClean="0"/>
              <a:t>다양한 인자의 함수 </a:t>
            </a:r>
            <a:r>
              <a:rPr lang="en-US" altLang="ko-KR" sz="1600" dirty="0" err="1" smtClean="0"/>
              <a:t>dict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로 생성하는 </a:t>
            </a:r>
            <a:r>
              <a:rPr lang="ko-KR" altLang="en-US" sz="1600" dirty="0" err="1" smtClean="0"/>
              <a:t>딕셔너리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 또는 </a:t>
            </a:r>
            <a:r>
              <a:rPr lang="ko-KR" altLang="en-US" sz="1600" dirty="0" err="1" smtClean="0"/>
              <a:t>튜플로</a:t>
            </a:r>
            <a:r>
              <a:rPr lang="ko-KR" altLang="en-US" sz="1600" dirty="0" smtClean="0"/>
              <a:t> 구성된 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값을 인자로 사용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내장 함수 </a:t>
            </a:r>
            <a:r>
              <a:rPr lang="en-US" altLang="ko-KR" sz="1100" dirty="0" err="1" smtClean="0"/>
              <a:t>dict</a:t>
            </a:r>
            <a:r>
              <a:rPr lang="en-US" altLang="ko-KR" sz="1100" dirty="0" smtClean="0"/>
              <a:t>()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함수에서 인자로 리스트나 </a:t>
            </a:r>
            <a:r>
              <a:rPr lang="ko-KR" altLang="en-US" sz="1100" dirty="0" err="1" smtClean="0"/>
              <a:t>튜플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개를 사용해 </a:t>
            </a:r>
            <a:r>
              <a:rPr lang="ko-KR" altLang="en-US" sz="1100" dirty="0" err="1" smtClean="0"/>
              <a:t>딕셔너리를</a:t>
            </a:r>
            <a:r>
              <a:rPr lang="ko-KR" altLang="en-US" sz="1100" dirty="0" smtClean="0"/>
              <a:t> 만들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err="1" smtClean="0"/>
              <a:t>dict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의 리스트나 </a:t>
            </a:r>
            <a:r>
              <a:rPr lang="ko-KR" altLang="en-US" sz="1100" dirty="0" err="1" smtClean="0"/>
              <a:t>튜플</a:t>
            </a:r>
            <a:r>
              <a:rPr lang="ko-KR" altLang="en-US" sz="1100" dirty="0" smtClean="0"/>
              <a:t> 내부에서 일련의 키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값 쌍으로 </a:t>
            </a:r>
            <a:r>
              <a:rPr lang="en-US" altLang="ko-KR" sz="1100" dirty="0" smtClean="0"/>
              <a:t>[</a:t>
            </a:r>
            <a:r>
              <a:rPr lang="ko-KR" altLang="en-US" sz="1100" dirty="0" smtClean="0"/>
              <a:t>키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리스트 형식과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 </a:t>
            </a:r>
            <a:r>
              <a:rPr lang="ko-KR" altLang="en-US" sz="1100" dirty="0" err="1" smtClean="0"/>
              <a:t>튜플</a:t>
            </a:r>
            <a:r>
              <a:rPr lang="ko-KR" altLang="en-US" sz="1100" dirty="0" smtClean="0"/>
              <a:t> 형식을 모두 사용할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키가 문자열이면 키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값 항목의 나열로도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키가 단순 문자열이면 간단히 월 </a:t>
            </a:r>
            <a:r>
              <a:rPr lang="en-US" altLang="ko-KR" sz="1100" dirty="0" smtClean="0"/>
              <a:t>= ‘</a:t>
            </a:r>
            <a:r>
              <a:rPr lang="en-US" altLang="ko-KR" sz="1100" dirty="0" err="1" smtClean="0"/>
              <a:t>monday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처럼 키 </a:t>
            </a:r>
            <a:r>
              <a:rPr lang="en-US" altLang="ko-KR" sz="1100" dirty="0" smtClean="0"/>
              <a:t>= </a:t>
            </a:r>
            <a:r>
              <a:rPr lang="ko-KR" altLang="en-US" sz="1100" dirty="0" smtClean="0"/>
              <a:t>값 항목 나열로도 지정할 수 있다</a:t>
            </a:r>
            <a:r>
              <a:rPr lang="en-US" altLang="ko-KR" sz="11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65" y="3267075"/>
            <a:ext cx="7785425" cy="16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Section 1.3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키는 수정 불가능한 객체로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딕셔너리의</a:t>
            </a:r>
            <a:r>
              <a:rPr lang="ko-KR" altLang="en-US" sz="1600" dirty="0" smtClean="0"/>
              <a:t> 키로 정수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실수 등 사용 가능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딕셔너리의</a:t>
            </a:r>
            <a:r>
              <a:rPr lang="ko-KR" altLang="en-US" sz="1100" dirty="0" smtClean="0"/>
              <a:t> 키는 수정 불가능한 객체는 모두 가능하다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 정수는 물론 실수도 가능하다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이전에 없던 키는 새로운 항목으로 삽입된다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새로운 키로 대입하면 항상 새로운 키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값의 항목이 삽입된다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이미 있는 키로 항목을 참조하면 값이 반환된다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키로 정수도 가능하다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21" y="3378806"/>
            <a:ext cx="6277522" cy="16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Section 1.3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키는 수정 불가능한 객체로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튜플은</a:t>
            </a:r>
            <a:r>
              <a:rPr lang="ko-KR" altLang="en-US" sz="1600" dirty="0" smtClean="0"/>
              <a:t> 키로 </a:t>
            </a:r>
            <a:r>
              <a:rPr lang="ko-KR" altLang="en-US" sz="1600" dirty="0" err="1" smtClean="0"/>
              <a:t>간으하지만</a:t>
            </a:r>
            <a:r>
              <a:rPr lang="ko-KR" altLang="en-US" sz="1600" dirty="0" smtClean="0"/>
              <a:t> 리스트는 키로 사용 불가능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수정 불가능한 </a:t>
            </a:r>
            <a:r>
              <a:rPr lang="ko-KR" altLang="en-US" sz="1100" dirty="0" err="1" smtClean="0"/>
              <a:t>튜플은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딕셔너리의</a:t>
            </a:r>
            <a:r>
              <a:rPr lang="ko-KR" altLang="en-US" sz="1100" dirty="0" smtClean="0"/>
              <a:t> 키로 사용될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수정 가능한 리스트는 키로 사용할 수 없다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 smtClean="0"/>
              <a:t>Section 1.4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항목의 순회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keys()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keys()</a:t>
            </a:r>
            <a:r>
              <a:rPr lang="ko-KR" altLang="en-US" sz="1100" dirty="0" smtClean="0"/>
              <a:t>는 키로만 구성된 리스트를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f</a:t>
            </a:r>
            <a:r>
              <a:rPr lang="en-US" altLang="ko-KR" sz="1100" dirty="0" smtClean="0"/>
              <a:t>or</a:t>
            </a:r>
            <a:r>
              <a:rPr lang="ko-KR" altLang="en-US" sz="1100" dirty="0" smtClean="0"/>
              <a:t>문에서 시퀀스 위치에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keys()</a:t>
            </a:r>
            <a:r>
              <a:rPr lang="ko-KR" altLang="en-US" sz="1100" dirty="0" smtClean="0"/>
              <a:t>를 사용하면 </a:t>
            </a:r>
            <a:r>
              <a:rPr lang="ko-KR" altLang="en-US" sz="1100" dirty="0" err="1" smtClean="0"/>
              <a:t>딕셔너리의</a:t>
            </a:r>
            <a:r>
              <a:rPr lang="ko-KR" altLang="en-US" sz="1100" dirty="0" smtClean="0"/>
              <a:t> 모든 항목을 참조하는 구문을 사용할 수 있다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04" y="4086093"/>
            <a:ext cx="6343511" cy="9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1.4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항목의 순회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items()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items()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쌍의 </a:t>
            </a:r>
            <a:r>
              <a:rPr lang="ko-KR" altLang="en-US" sz="1100" dirty="0" err="1" smtClean="0"/>
              <a:t>튜플이</a:t>
            </a:r>
            <a:r>
              <a:rPr lang="ko-KR" altLang="en-US" sz="1100" dirty="0" smtClean="0"/>
              <a:t> 들어 있는 리스트를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각 </a:t>
            </a:r>
            <a:r>
              <a:rPr lang="ko-KR" altLang="en-US" sz="1100" dirty="0" err="1" smtClean="0"/>
              <a:t>튜플의</a:t>
            </a:r>
            <a:r>
              <a:rPr lang="ko-KR" altLang="en-US" sz="1100" dirty="0" smtClean="0"/>
              <a:t> 첫 번째 항목은 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두 번째 항목은 키 값이다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f</a:t>
            </a:r>
            <a:r>
              <a:rPr lang="en-US" altLang="ko-KR" sz="1100" dirty="0" smtClean="0"/>
              <a:t>or</a:t>
            </a:r>
            <a:r>
              <a:rPr lang="ko-KR" altLang="en-US" sz="1100" dirty="0" smtClean="0"/>
              <a:t>문에서 변수 위치에 키 값을 저장할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개의 변수와 시퀀스 위치에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items()</a:t>
            </a:r>
            <a:r>
              <a:rPr lang="ko-KR" altLang="en-US" sz="1100" dirty="0" smtClean="0"/>
              <a:t>를 사용하면 </a:t>
            </a:r>
            <a:r>
              <a:rPr lang="ko-KR" altLang="en-US" sz="1100" dirty="0" err="1" smtClean="0"/>
              <a:t>딕셔너리의</a:t>
            </a:r>
            <a:r>
              <a:rPr lang="ko-KR" altLang="en-US" sz="1100" dirty="0" smtClean="0"/>
              <a:t> 모든 항목을 참조하는 간단한 구문을 사용할 수 있다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values()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values()</a:t>
            </a:r>
            <a:r>
              <a:rPr lang="ko-KR" altLang="en-US" sz="1100" dirty="0" smtClean="0"/>
              <a:t>는 값으로 구성된 리스트를 반환한다</a:t>
            </a:r>
            <a:r>
              <a:rPr lang="en-US" altLang="ko-KR" sz="1100" dirty="0" smtClean="0"/>
              <a:t>.</a:t>
            </a:r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06" y="3523755"/>
            <a:ext cx="6734167" cy="12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1.4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항목의 순회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반복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문에서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변수로만 모든 키 순회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반복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문에서는 시퀀스 위치에 있는 </a:t>
            </a:r>
            <a:r>
              <a:rPr lang="ko-KR" altLang="en-US" sz="1100" dirty="0" err="1" smtClean="0"/>
              <a:t>딕셔너리</a:t>
            </a:r>
            <a:r>
              <a:rPr lang="ko-KR" altLang="en-US" sz="1100" dirty="0" smtClean="0"/>
              <a:t> 변수만으로도 모든 키를 순회할 수 있다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 smtClean="0"/>
          </a:p>
          <a:p>
            <a:r>
              <a:rPr lang="en-US" altLang="ko-KR" sz="1600" dirty="0" smtClean="0"/>
              <a:t>Section 1.5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항목의 참조와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키로 조회하는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get(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[, </a:t>
            </a:r>
            <a:r>
              <a:rPr lang="ko-KR" altLang="en-US" sz="1600" dirty="0" smtClean="0"/>
              <a:t>키가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없을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때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반환 값</a:t>
            </a:r>
            <a:r>
              <a:rPr lang="en-US" altLang="ko-KR" sz="1600" dirty="0" smtClean="0"/>
              <a:t>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get(</a:t>
            </a:r>
            <a:r>
              <a:rPr lang="ko-KR" altLang="en-US" sz="1100" dirty="0" smtClean="0"/>
              <a:t>키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는 키의 해당 값을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get(</a:t>
            </a:r>
            <a:r>
              <a:rPr lang="ko-KR" altLang="en-US" sz="1100" dirty="0" smtClean="0"/>
              <a:t>키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딕셔너리에</a:t>
            </a:r>
            <a:r>
              <a:rPr lang="ko-KR" altLang="en-US" sz="1100" dirty="0" smtClean="0"/>
              <a:t> 키가 없어도 오류가 발생하지 않고 </a:t>
            </a:r>
            <a:r>
              <a:rPr lang="en-US" altLang="ko-KR" sz="1100" dirty="0" smtClean="0"/>
              <a:t>None</a:t>
            </a:r>
            <a:r>
              <a:rPr lang="ko-KR" altLang="en-US" sz="1100" dirty="0" smtClean="0"/>
              <a:t>을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만일 키 뒤에 다른 인자를 넣으면 </a:t>
            </a:r>
            <a:r>
              <a:rPr lang="ko-KR" altLang="en-US" sz="1100" dirty="0" err="1" smtClean="0"/>
              <a:t>딕셔너리에</a:t>
            </a:r>
            <a:r>
              <a:rPr lang="ko-KR" altLang="en-US" sz="1100" dirty="0" smtClean="0"/>
              <a:t> 키가 없을 때 이 지정된 값을 반환한다</a:t>
            </a:r>
            <a:r>
              <a:rPr lang="en-US" altLang="ko-KR" sz="11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1" y="3931312"/>
            <a:ext cx="6794168" cy="11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1.5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항목의 참조와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키로 삭제하는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pop(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[, </a:t>
            </a:r>
            <a:r>
              <a:rPr lang="ko-KR" altLang="en-US" sz="1600" dirty="0" smtClean="0"/>
              <a:t>키가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없을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때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반환 값</a:t>
            </a:r>
            <a:r>
              <a:rPr lang="en-US" altLang="ko-KR" sz="1600" dirty="0" smtClean="0"/>
              <a:t>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pop(</a:t>
            </a:r>
            <a:r>
              <a:rPr lang="ko-KR" altLang="en-US" sz="1100" dirty="0" smtClean="0"/>
              <a:t>키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키인 항목을 삭제하고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삭제되는 키의 해당 값을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만일 삭제할 키가 없다면 두 번째에 지정한 값이 반환된다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인자로 키만 적었는데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삭제할 키가 없다면 </a:t>
            </a:r>
            <a:r>
              <a:rPr lang="en-US" altLang="ko-KR" sz="1100" dirty="0" err="1" smtClean="0"/>
              <a:t>KeyError</a:t>
            </a:r>
            <a:r>
              <a:rPr lang="ko-KR" altLang="en-US" sz="1100" dirty="0" smtClean="0"/>
              <a:t>가 발생하므로 주의하자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임의의 항목을 삭제하는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popitem</a:t>
            </a:r>
            <a:r>
              <a:rPr lang="en-US" altLang="ko-KR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메소드인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popitem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은 임의의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err="1" smtClean="0"/>
              <a:t>튜플을</a:t>
            </a:r>
            <a:r>
              <a:rPr lang="ko-KR" altLang="en-US" sz="1100" dirty="0" smtClean="0"/>
              <a:t> 반환하고 삭제한다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만일 데이터가 하나도 없다면 오류가 발생한다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53" y="2381396"/>
            <a:ext cx="3351309" cy="25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1.5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항목의 참조와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문장 </a:t>
            </a:r>
            <a:r>
              <a:rPr lang="en-US" altLang="ko-KR" sz="1600" dirty="0" smtClean="0"/>
              <a:t>del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항목 삭제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딕셔너리를</a:t>
            </a:r>
            <a:r>
              <a:rPr lang="ko-KR" altLang="en-US" sz="1100" dirty="0" smtClean="0"/>
              <a:t> 문장 </a:t>
            </a:r>
            <a:r>
              <a:rPr lang="en-US" altLang="ko-KR" sz="1100" dirty="0" smtClean="0"/>
              <a:t>del</a:t>
            </a:r>
            <a:r>
              <a:rPr lang="ko-KR" altLang="en-US" sz="1100" dirty="0" smtClean="0"/>
              <a:t>에 이어 키로 지정하면 해당 항목이 삭제된다</a:t>
            </a:r>
            <a:r>
              <a:rPr lang="en-US" altLang="ko-KR" sz="1100" dirty="0" smtClean="0"/>
              <a:t>.</a:t>
            </a:r>
          </a:p>
          <a:p>
            <a:pPr lvl="1"/>
            <a:endParaRPr lang="en-US" altLang="ko-KR" sz="1100" dirty="0" smtClean="0"/>
          </a:p>
          <a:p>
            <a:r>
              <a:rPr lang="en-US" altLang="ko-KR" sz="1600" dirty="0" smtClean="0"/>
              <a:t>Section 1.6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항목 전체 삭제와 변수 제거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항목을 제거하는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clear()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clear()</a:t>
            </a:r>
            <a:r>
              <a:rPr lang="ko-KR" altLang="en-US" sz="1100" dirty="0" smtClean="0"/>
              <a:t>는 기존의 모든 키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값 항목을 삭제한다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81" y="3253238"/>
            <a:ext cx="531569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1.6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항목 전체 삭제와 변수 제거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문장 </a:t>
            </a:r>
            <a:r>
              <a:rPr lang="en-US" altLang="ko-KR" sz="1600" dirty="0" smtClean="0"/>
              <a:t>del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변수 자체 제거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딕셔너리를</a:t>
            </a:r>
            <a:r>
              <a:rPr lang="ko-KR" altLang="en-US" sz="1100" dirty="0" smtClean="0"/>
              <a:t> 문장 </a:t>
            </a:r>
            <a:r>
              <a:rPr lang="en-US" altLang="ko-KR" sz="1100" dirty="0" smtClean="0"/>
              <a:t>del</a:t>
            </a:r>
            <a:r>
              <a:rPr lang="ko-KR" altLang="en-US" sz="1100" dirty="0" smtClean="0"/>
              <a:t>에 이어 키로 지정하면 변수 자체가 메모리에서 제거된다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 제거 이후에는 변수를 참조할 수 없다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 smtClean="0"/>
              <a:t>Section 1.7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결합과 키의 멤버십 검사 연산자 </a:t>
            </a:r>
            <a:r>
              <a:rPr lang="en-US" altLang="ko-KR" sz="1600" dirty="0" smtClean="0"/>
              <a:t>in</a:t>
            </a:r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딕셔너리를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결합하는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update()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딕셔너리의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update(</a:t>
            </a:r>
            <a:r>
              <a:rPr lang="ko-KR" altLang="en-US" sz="1100" dirty="0" smtClean="0"/>
              <a:t>다른 </a:t>
            </a:r>
            <a:r>
              <a:rPr lang="ko-KR" altLang="en-US" sz="1100" dirty="0" err="1" smtClean="0"/>
              <a:t>딕셔너리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는 인자인 다른 </a:t>
            </a:r>
            <a:r>
              <a:rPr lang="ko-KR" altLang="en-US" sz="1100" dirty="0" err="1" smtClean="0"/>
              <a:t>딕셔너리를</a:t>
            </a:r>
            <a:r>
              <a:rPr lang="ko-KR" altLang="en-US" sz="1100" dirty="0" smtClean="0"/>
              <a:t> 합병한다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인자 </a:t>
            </a:r>
            <a:r>
              <a:rPr lang="ko-KR" altLang="en-US" sz="1100" dirty="0" err="1" smtClean="0"/>
              <a:t>딕셔너리에</a:t>
            </a:r>
            <a:r>
              <a:rPr lang="ko-KR" altLang="en-US" sz="1100" dirty="0" smtClean="0"/>
              <a:t> 원 </a:t>
            </a:r>
            <a:r>
              <a:rPr lang="ko-KR" altLang="en-US" sz="1100" dirty="0" err="1" smtClean="0"/>
              <a:t>딕셔너리와</a:t>
            </a:r>
            <a:r>
              <a:rPr lang="ko-KR" altLang="en-US" sz="1100" dirty="0" smtClean="0"/>
              <a:t> 동일한 키가 있다면 인자 </a:t>
            </a:r>
            <a:r>
              <a:rPr lang="ko-KR" altLang="en-US" sz="1100" dirty="0" err="1" smtClean="0"/>
              <a:t>딕셔너리의</a:t>
            </a:r>
            <a:r>
              <a:rPr lang="ko-KR" altLang="en-US" sz="1100" dirty="0" smtClean="0"/>
              <a:t> 값으로 대체된다</a:t>
            </a:r>
            <a:r>
              <a:rPr lang="en-US" altLang="ko-KR" sz="11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1" y="3678489"/>
            <a:ext cx="5222008" cy="14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1.7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결합과 키의 멤버십 검사 연산자 </a:t>
            </a:r>
            <a:r>
              <a:rPr lang="en-US" altLang="ko-KR" sz="1600" dirty="0" smtClean="0"/>
              <a:t>in</a:t>
            </a:r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문장 </a:t>
            </a:r>
            <a:r>
              <a:rPr lang="en-US" altLang="ko-KR" sz="1600" dirty="0" smtClean="0"/>
              <a:t>in</a:t>
            </a:r>
            <a:r>
              <a:rPr lang="ko-KR" altLang="en-US" sz="1600" dirty="0" smtClean="0"/>
              <a:t>으로 쉽게 검사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문장 </a:t>
            </a:r>
            <a:r>
              <a:rPr lang="en-US" altLang="ko-KR" sz="1100" dirty="0" smtClean="0"/>
              <a:t>in</a:t>
            </a:r>
            <a:r>
              <a:rPr lang="ko-KR" altLang="en-US" sz="1100" dirty="0" smtClean="0"/>
              <a:t>으로 </a:t>
            </a:r>
            <a:r>
              <a:rPr lang="ko-KR" altLang="en-US" sz="1100" dirty="0" err="1" smtClean="0"/>
              <a:t>딕셔너리에</a:t>
            </a:r>
            <a:r>
              <a:rPr lang="ko-KR" altLang="en-US" sz="1100" dirty="0" smtClean="0"/>
              <a:t> 키가 존재하는지 간단히 검사할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값의 존재 여부는 확인할 수 없으므로 값으로 조회하면 항상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n</a:t>
            </a:r>
            <a:r>
              <a:rPr lang="en-US" altLang="ko-KR" sz="1100" dirty="0" smtClean="0"/>
              <a:t>ot in</a:t>
            </a:r>
            <a:r>
              <a:rPr lang="ko-KR" altLang="en-US" sz="1100" dirty="0" smtClean="0"/>
              <a:t>도 가능하다</a:t>
            </a:r>
            <a:r>
              <a:rPr lang="en-US" altLang="ko-KR" sz="11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Section 2.1 </a:t>
            </a:r>
            <a:r>
              <a:rPr lang="ko-KR" altLang="en-US" sz="1600" dirty="0" smtClean="0"/>
              <a:t>수학에서 배운 집합을 처리하는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원소는 유일하고 순서는 의미 없는 집합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집합은 중복되는 요소가 없으며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순서도 없는 원소의 모음이다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원소는 불변 값으로 중복될 수 없으며 서로 다른 값이어야 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원소는 중복을 허용하지 않으며 원소의 순서는 의미가 없다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집합의 원소는 정수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실수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튜플</a:t>
            </a:r>
            <a:r>
              <a:rPr lang="ko-KR" altLang="en-US" sz="1100" dirty="0" smtClean="0"/>
              <a:t> 등 수정 불가능한 것이어야 하며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      리스트나 </a:t>
            </a:r>
            <a:r>
              <a:rPr lang="ko-KR" altLang="en-US" sz="1100" dirty="0" err="1" smtClean="0"/>
              <a:t>딕셔너리처럼</a:t>
            </a:r>
            <a:r>
              <a:rPr lang="ko-KR" altLang="en-US" sz="1100" dirty="0" smtClean="0"/>
              <a:t> 가변적인 것은 허용되지 않는다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29" y="2014923"/>
            <a:ext cx="3328519" cy="7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28132" y="1002499"/>
            <a:ext cx="861677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2.1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 도구 설치와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셀의 실행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자신의 운영체제에 적합한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설치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쉬운 사용과 자동 </a:t>
            </a:r>
            <a:r>
              <a:rPr lang="en-US" altLang="ko-KR" sz="1100" dirty="0" smtClean="0"/>
              <a:t>path</a:t>
            </a:r>
            <a:r>
              <a:rPr lang="ko-KR" altLang="en-US" sz="1100" dirty="0" smtClean="0"/>
              <a:t>를 설정하기 위해 하단에 위치한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개의 체크박스를 모두 선택</a:t>
            </a: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Install Now</a:t>
            </a:r>
            <a:r>
              <a:rPr lang="ko-KR" altLang="en-US" sz="1100" dirty="0"/>
              <a:t>를 클릭하여 설치</a:t>
            </a: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61" y="2474752"/>
            <a:ext cx="4823901" cy="24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2.2 </a:t>
            </a:r>
            <a:r>
              <a:rPr lang="ko-KR" altLang="en-US" sz="1600" dirty="0" smtClean="0"/>
              <a:t>내장 함수 </a:t>
            </a:r>
            <a:r>
              <a:rPr lang="en-US" altLang="ko-KR" sz="1600" dirty="0" smtClean="0"/>
              <a:t>set()</a:t>
            </a:r>
            <a:r>
              <a:rPr lang="ko-KR" altLang="en-US" sz="1600" dirty="0" smtClean="0"/>
              <a:t>을 활용한 집합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집합을 만드는 내장 함수 </a:t>
            </a:r>
            <a:r>
              <a:rPr lang="en-US" altLang="ko-KR" sz="1600" dirty="0" smtClean="0"/>
              <a:t>set()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집합은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내장 함수 </a:t>
            </a:r>
            <a:r>
              <a:rPr lang="en-US" altLang="ko-KR" sz="1100" dirty="0" smtClean="0"/>
              <a:t>set()</a:t>
            </a:r>
            <a:r>
              <a:rPr lang="ko-KR" altLang="en-US" sz="1100" dirty="0" smtClean="0"/>
              <a:t>으로도 생성할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인자가 없으면 빈 집합인 공집합이 생성된다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인자가 있으면 하나이며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리스트와 </a:t>
            </a:r>
            <a:r>
              <a:rPr lang="ko-KR" altLang="en-US" sz="1100" dirty="0" err="1" smtClean="0"/>
              <a:t>튜플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문자열 등이 올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set()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호출로 공집합 만들기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내장 함수 </a:t>
            </a:r>
            <a:r>
              <a:rPr lang="en-US" altLang="ko-KR" sz="1100" dirty="0" smtClean="0"/>
              <a:t>set()</a:t>
            </a:r>
            <a:r>
              <a:rPr lang="ko-KR" altLang="en-US" sz="1100" dirty="0" smtClean="0"/>
              <a:t>으로 만들어지는 집합은 공집합이다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공집합을 출력해보면 </a:t>
            </a:r>
            <a:r>
              <a:rPr lang="en-US" altLang="ko-KR" sz="1100" dirty="0" smtClean="0"/>
              <a:t>set()</a:t>
            </a:r>
            <a:r>
              <a:rPr lang="ko-KR" altLang="en-US" sz="1100" dirty="0" smtClean="0"/>
              <a:t>인 것을 알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빈 리스트와 </a:t>
            </a:r>
            <a:r>
              <a:rPr lang="ko-KR" altLang="en-US" sz="1100" dirty="0" err="1" smtClean="0"/>
              <a:t>튜플이</a:t>
            </a:r>
            <a:r>
              <a:rPr lang="ko-KR" altLang="en-US" sz="1100" dirty="0" smtClean="0"/>
              <a:t> 각각 </a:t>
            </a:r>
            <a:r>
              <a:rPr lang="en-US" altLang="ko-KR" sz="1100" dirty="0" smtClean="0"/>
              <a:t>[],() </a:t>
            </a:r>
            <a:r>
              <a:rPr lang="ko-KR" altLang="en-US" sz="1100" dirty="0" smtClean="0"/>
              <a:t>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빈 </a:t>
            </a:r>
            <a:r>
              <a:rPr lang="ko-KR" altLang="en-US" sz="1100" dirty="0" err="1" smtClean="0"/>
              <a:t>딕셔너리는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{}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5" y="3586097"/>
            <a:ext cx="1540835" cy="14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2.2 </a:t>
            </a:r>
            <a:r>
              <a:rPr lang="ko-KR" altLang="en-US" sz="1600" dirty="0" smtClean="0"/>
              <a:t>내장 함수 </a:t>
            </a:r>
            <a:r>
              <a:rPr lang="en-US" altLang="ko-KR" sz="1600" dirty="0" smtClean="0"/>
              <a:t>set()</a:t>
            </a:r>
            <a:r>
              <a:rPr lang="ko-KR" altLang="en-US" sz="1600" dirty="0" smtClean="0"/>
              <a:t>을 활용한 집합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리스트나 </a:t>
            </a:r>
            <a:r>
              <a:rPr lang="ko-KR" altLang="en-US" sz="1600" dirty="0" err="1" smtClean="0"/>
              <a:t>튜플을</a:t>
            </a:r>
            <a:r>
              <a:rPr lang="ko-KR" altLang="en-US" sz="1600" dirty="0" smtClean="0"/>
              <a:t> 인자로 사용하는 함수 </a:t>
            </a:r>
            <a:r>
              <a:rPr lang="en-US" altLang="ko-KR" sz="1600" dirty="0" smtClean="0"/>
              <a:t>set()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</a:t>
            </a:r>
            <a:r>
              <a:rPr lang="en-US" altLang="ko-KR" sz="1100" dirty="0" smtClean="0"/>
              <a:t> set()</a:t>
            </a:r>
            <a:r>
              <a:rPr lang="ko-KR" altLang="en-US" sz="1100" dirty="0" smtClean="0"/>
              <a:t>에서는 인자로 리스트 또는 </a:t>
            </a:r>
            <a:r>
              <a:rPr lang="ko-KR" altLang="en-US" sz="1100" dirty="0" err="1" smtClean="0"/>
              <a:t>튜플</a:t>
            </a:r>
            <a:r>
              <a:rPr lang="ko-KR" altLang="en-US" sz="1100" dirty="0" smtClean="0"/>
              <a:t> 자체를 사용할 수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결과는 시퀀스 항목에서 중복을 제거한 원소로 구성된다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집합은 중괄호 안에 원소가 콤마로 구분돼 표시된다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문자열을 인자로 사용하는 함수 </a:t>
            </a:r>
            <a:r>
              <a:rPr lang="en-US" altLang="ko-KR" sz="1600" dirty="0" smtClean="0"/>
              <a:t>set()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</a:t>
            </a:r>
            <a:r>
              <a:rPr lang="en-US" altLang="ko-KR" sz="1100" dirty="0" smtClean="0"/>
              <a:t> set()</a:t>
            </a:r>
            <a:r>
              <a:rPr lang="ko-KR" altLang="en-US" sz="1100" dirty="0" smtClean="0"/>
              <a:t>의 인자로 문자열이 사용되면 각각의 문자가 원소인 집합이 생성된다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순서는 </a:t>
            </a:r>
            <a:r>
              <a:rPr lang="ko-KR" altLang="en-US" sz="1100" dirty="0" err="1" smtClean="0"/>
              <a:t>의미없다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87" y="3465951"/>
            <a:ext cx="537285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2.2 </a:t>
            </a:r>
            <a:r>
              <a:rPr lang="ko-KR" altLang="en-US" sz="1600" dirty="0" smtClean="0"/>
              <a:t>내장 함수 </a:t>
            </a:r>
            <a:r>
              <a:rPr lang="en-US" altLang="ko-KR" sz="1600" dirty="0" smtClean="0"/>
              <a:t>set()</a:t>
            </a:r>
            <a:r>
              <a:rPr lang="ko-KR" altLang="en-US" sz="1600" dirty="0" smtClean="0"/>
              <a:t>을 활용한 집합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수정 가능한 리스트와 </a:t>
            </a:r>
            <a:r>
              <a:rPr lang="ko-KR" altLang="en-US" sz="1600" dirty="0" err="1" smtClean="0"/>
              <a:t>딕셔너리는</a:t>
            </a:r>
            <a:r>
              <a:rPr lang="ko-KR" altLang="en-US" sz="1600" dirty="0" smtClean="0"/>
              <a:t> 집합의 원소로 사용 불가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smtClean="0"/>
              <a:t>set()</a:t>
            </a:r>
            <a:r>
              <a:rPr lang="ko-KR" altLang="en-US" sz="1100" dirty="0" smtClean="0"/>
              <a:t>의 인자에서 리스트나 </a:t>
            </a:r>
            <a:r>
              <a:rPr lang="ko-KR" altLang="en-US" sz="1100" dirty="0" err="1" smtClean="0"/>
              <a:t>튜플의</a:t>
            </a:r>
            <a:r>
              <a:rPr lang="ko-KR" altLang="en-US" sz="1100" dirty="0" smtClean="0"/>
              <a:t> 항목으로 수정될 수 있는 리스트나 </a:t>
            </a:r>
            <a:r>
              <a:rPr lang="ko-KR" altLang="en-US" sz="1100" dirty="0" err="1" smtClean="0"/>
              <a:t>딕셔너리는</a:t>
            </a:r>
            <a:r>
              <a:rPr lang="ko-KR" altLang="en-US" sz="1100" dirty="0" smtClean="0"/>
              <a:t> 허용되지 않으며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TypeError</a:t>
            </a:r>
            <a:r>
              <a:rPr lang="ko-KR" altLang="en-US" sz="1100" dirty="0" smtClean="0"/>
              <a:t>가 발생한다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 smtClean="0"/>
              <a:t>Section 2.3 </a:t>
            </a:r>
            <a:r>
              <a:rPr lang="ko-KR" altLang="en-US" sz="1600" dirty="0" smtClean="0"/>
              <a:t>중괄호로 직접 원소를 나열해 집합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{</a:t>
            </a:r>
            <a:r>
              <a:rPr lang="ko-KR" altLang="en-US" sz="1600" dirty="0" smtClean="0"/>
              <a:t>원소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원소</a:t>
            </a:r>
            <a:r>
              <a:rPr lang="en-US" altLang="ko-KR" sz="1600" dirty="0" smtClean="0"/>
              <a:t>2, …}</a:t>
            </a:r>
            <a:r>
              <a:rPr lang="ko-KR" altLang="en-US" sz="1600" dirty="0" smtClean="0"/>
              <a:t>로 생성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집합을 생성하는 다른 방법은 중괄호</a:t>
            </a:r>
            <a:r>
              <a:rPr lang="en-US" altLang="ko-KR" sz="1100" dirty="0" smtClean="0"/>
              <a:t>{} </a:t>
            </a:r>
            <a:r>
              <a:rPr lang="ko-KR" altLang="en-US" sz="1100" dirty="0" smtClean="0"/>
              <a:t>안에 직접 원소를 콤마로 구분해 나열하는 방법이다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집합의 원소는 문자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튜플</a:t>
            </a:r>
            <a:r>
              <a:rPr lang="ko-KR" altLang="en-US" sz="1100" dirty="0" smtClean="0"/>
              <a:t> 등과 같이 변할 수 없는 것이어야 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1" y="3678489"/>
            <a:ext cx="4969342" cy="14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Section 2.3 </a:t>
            </a:r>
            <a:r>
              <a:rPr lang="ko-KR" altLang="en-US" sz="1600" dirty="0" smtClean="0"/>
              <a:t>중괄호로 직접 원소를 나열해 집합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{</a:t>
            </a:r>
            <a:r>
              <a:rPr lang="ko-KR" altLang="en-US" sz="1600" dirty="0" smtClean="0"/>
              <a:t>원소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원소</a:t>
            </a:r>
            <a:r>
              <a:rPr lang="en-US" altLang="ko-KR" sz="1600" dirty="0" smtClean="0"/>
              <a:t>2, …}</a:t>
            </a:r>
            <a:r>
              <a:rPr lang="ko-KR" altLang="en-US" sz="1600" dirty="0" smtClean="0"/>
              <a:t>에서 리스트나 </a:t>
            </a:r>
            <a:r>
              <a:rPr lang="ko-KR" altLang="en-US" sz="1600" dirty="0" err="1" smtClean="0"/>
              <a:t>딕셔너리는</a:t>
            </a:r>
            <a:r>
              <a:rPr lang="ko-KR" altLang="en-US" sz="1600" dirty="0" smtClean="0"/>
              <a:t> 원소로 사용 불가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리스트나 </a:t>
            </a:r>
            <a:r>
              <a:rPr lang="ko-KR" altLang="en-US" sz="1100" dirty="0" err="1" smtClean="0"/>
              <a:t>딕셔너리와</a:t>
            </a:r>
            <a:r>
              <a:rPr lang="ko-KR" altLang="en-US" sz="1100" dirty="0" smtClean="0"/>
              <a:t> 같이 가변적인 것은 원소로 사용할 수 없다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 smtClean="0"/>
              <a:t>Section 2.4 </a:t>
            </a:r>
            <a:r>
              <a:rPr lang="ko-KR" altLang="en-US" sz="1600" dirty="0" smtClean="0"/>
              <a:t>집합의 원소 추가와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집합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add(</a:t>
            </a:r>
            <a:r>
              <a:rPr lang="ko-KR" altLang="en-US" sz="1600" dirty="0" smtClean="0"/>
              <a:t>원소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추가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이미 만들어진 집합에 원소를 추가하는 </a:t>
            </a:r>
            <a:r>
              <a:rPr lang="ko-KR" altLang="en-US" sz="1100" dirty="0" err="1" smtClean="0"/>
              <a:t>메소드다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8" y="3284567"/>
            <a:ext cx="4911459" cy="17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/>
          </a:p>
          <a:p>
            <a:r>
              <a:rPr lang="en-US" altLang="ko-KR" sz="1600" dirty="0" smtClean="0"/>
              <a:t>Section 2.4 </a:t>
            </a:r>
            <a:r>
              <a:rPr lang="ko-KR" altLang="en-US" sz="1600" dirty="0" smtClean="0"/>
              <a:t>집합의 원소 추가와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집합 </a:t>
            </a:r>
            <a:r>
              <a:rPr lang="ko-KR" altLang="en-US" sz="1600" dirty="0" err="1" smtClean="0"/>
              <a:t>메소드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remove(</a:t>
            </a:r>
            <a:r>
              <a:rPr lang="ko-KR" altLang="en-US" sz="1600" dirty="0" smtClean="0"/>
              <a:t>원소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discard(</a:t>
            </a:r>
            <a:r>
              <a:rPr lang="ko-KR" altLang="en-US" sz="1600" dirty="0" smtClean="0"/>
              <a:t>원소</a:t>
            </a:r>
            <a:r>
              <a:rPr lang="en-US" altLang="ko-KR" sz="1600" dirty="0" smtClean="0"/>
              <a:t>), pop()</a:t>
            </a:r>
            <a:r>
              <a:rPr lang="ko-KR" altLang="en-US" sz="1600" dirty="0" smtClean="0"/>
              <a:t>으로 항목 삭제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원소의 삭제는 </a:t>
            </a:r>
            <a:r>
              <a:rPr lang="en-US" altLang="ko-KR" sz="1100" dirty="0" smtClean="0"/>
              <a:t>remove(</a:t>
            </a:r>
            <a:r>
              <a:rPr lang="ko-KR" altLang="en-US" sz="1100" dirty="0" smtClean="0"/>
              <a:t>원소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사용한다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원소가 없으면 </a:t>
            </a:r>
            <a:r>
              <a:rPr lang="en-US" altLang="ko-KR" sz="1100" dirty="0" err="1" smtClean="0"/>
              <a:t>KeyError</a:t>
            </a:r>
            <a:r>
              <a:rPr lang="ko-KR" altLang="en-US" sz="1100" dirty="0" smtClean="0"/>
              <a:t>가 발생한다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d</a:t>
            </a:r>
            <a:r>
              <a:rPr lang="en-US" altLang="ko-KR" sz="1100" dirty="0" smtClean="0"/>
              <a:t>iscard(</a:t>
            </a:r>
            <a:r>
              <a:rPr lang="ko-KR" altLang="en-US" sz="1100" dirty="0" smtClean="0"/>
              <a:t>원소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로도 원소를 삭제할 수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원소가 없어도 오류가 나지 않는다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임의의 원소를 삭제하려면 </a:t>
            </a:r>
            <a:r>
              <a:rPr lang="en-US" altLang="ko-KR" sz="1100" dirty="0" smtClean="0"/>
              <a:t>pop()</a:t>
            </a:r>
            <a:r>
              <a:rPr lang="ko-KR" altLang="en-US" sz="1100" dirty="0"/>
              <a:t>을</a:t>
            </a:r>
            <a:r>
              <a:rPr lang="ko-KR" altLang="en-US" sz="1100" dirty="0" smtClean="0"/>
              <a:t> 사용해야 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clear()</a:t>
            </a:r>
            <a:r>
              <a:rPr lang="ko-KR" altLang="en-US" sz="1600" dirty="0" smtClean="0"/>
              <a:t>로 집합의 모든 원소 삭제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집합의 모든 원소를 삭제하려면 </a:t>
            </a:r>
            <a:r>
              <a:rPr lang="en-US" altLang="ko-KR" sz="1100" dirty="0" smtClean="0"/>
              <a:t>clear()</a:t>
            </a:r>
            <a:r>
              <a:rPr lang="ko-KR" altLang="en-US" sz="1100" dirty="0" smtClean="0"/>
              <a:t>를 사용해야 한다</a:t>
            </a:r>
            <a:r>
              <a:rPr lang="en-US" altLang="ko-KR" sz="11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26" y="2573295"/>
            <a:ext cx="2208818" cy="24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/>
          </a:p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집합의 주요 연산인 합집합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교집합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차집합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여집합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합집합 연산자 </a:t>
            </a:r>
            <a:r>
              <a:rPr lang="en-US" altLang="ko-KR" sz="1600" dirty="0" smtClean="0"/>
              <a:t>|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union(), update()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양쪽 모든 원소를 합하는 합집합은 </a:t>
            </a:r>
            <a:r>
              <a:rPr lang="ko-KR" altLang="en-US" sz="1100" dirty="0" err="1" smtClean="0"/>
              <a:t>연잔자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|</a:t>
            </a:r>
            <a:r>
              <a:rPr lang="ko-KR" altLang="en-US" sz="1100" dirty="0" smtClean="0"/>
              <a:t>와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union()</a:t>
            </a:r>
            <a:r>
              <a:rPr lang="ko-KR" altLang="en-US" sz="1100" dirty="0" smtClean="0"/>
              <a:t>을 사용한다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u</a:t>
            </a:r>
            <a:r>
              <a:rPr lang="en-US" altLang="ko-KR" sz="1100" dirty="0" smtClean="0"/>
              <a:t>nion()</a:t>
            </a:r>
            <a:r>
              <a:rPr lang="ko-KR" altLang="en-US" sz="1100" dirty="0" smtClean="0"/>
              <a:t>은 합집합을 반환하며 </a:t>
            </a:r>
            <a:r>
              <a:rPr lang="en-US" altLang="ko-KR" sz="1100" dirty="0" smtClean="0"/>
              <a:t>a </a:t>
            </a:r>
            <a:r>
              <a:rPr lang="ko-KR" altLang="en-US" sz="1100" dirty="0" smtClean="0"/>
              <a:t>자체가 수정되지 않는다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a.update</a:t>
            </a:r>
            <a:r>
              <a:rPr lang="en-US" altLang="ko-KR" sz="1100" dirty="0" smtClean="0"/>
              <a:t>(b)</a:t>
            </a:r>
            <a:r>
              <a:rPr lang="ko-KR" altLang="en-US" sz="1100" dirty="0" smtClean="0"/>
              <a:t>도 합집합과 같은 효과가 있으며</a:t>
            </a:r>
            <a:r>
              <a:rPr lang="en-US" altLang="ko-KR" sz="1100" dirty="0" smtClean="0"/>
              <a:t>, </a:t>
            </a:r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a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의 합집합 결과가 호출하는 집합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에 반영돼 수정되는 차이점이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교집합 연산자 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intersection()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양쪽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모든 집합에 속하는 원소로 구성되는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      교집합은 연산자 </a:t>
            </a:r>
            <a:r>
              <a:rPr lang="en-US" altLang="ko-KR" sz="1100" dirty="0" smtClean="0"/>
              <a:t>&amp;</a:t>
            </a:r>
            <a:r>
              <a:rPr lang="ko-KR" altLang="en-US" sz="1100" dirty="0" smtClean="0"/>
              <a:t>와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intersection()</a:t>
            </a:r>
            <a:r>
              <a:rPr lang="ko-KR" altLang="en-US" sz="1100" dirty="0" smtClean="0"/>
              <a:t>을 사용한다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a.intersection</a:t>
            </a:r>
            <a:r>
              <a:rPr lang="en-US" altLang="ko-KR" sz="1100" dirty="0" smtClean="0"/>
              <a:t>(b)</a:t>
            </a:r>
            <a:r>
              <a:rPr lang="ko-KR" altLang="en-US" sz="1100" dirty="0" smtClean="0"/>
              <a:t>는 집합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a, b</a:t>
            </a:r>
            <a:r>
              <a:rPr lang="ko-KR" altLang="en-US" sz="1100" dirty="0" smtClean="0"/>
              <a:t>에 영향을 미치지 않는다</a:t>
            </a:r>
            <a:r>
              <a:rPr lang="en-US" altLang="ko-KR" sz="1100" dirty="0" smtClean="0"/>
              <a:t>. </a:t>
            </a:r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그러나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a.intersection_update</a:t>
            </a:r>
            <a:r>
              <a:rPr lang="en-US" altLang="ko-KR" sz="1100" dirty="0" smtClean="0"/>
              <a:t>(b)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를 교집합으로 수정한다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42" y="1480542"/>
            <a:ext cx="2779526" cy="33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/>
          </a:p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집합의 주요 연산인 합집합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교집합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차집합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여집합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여집합 연산자 </a:t>
            </a:r>
            <a:r>
              <a:rPr lang="en-US" altLang="ko-KR" sz="1600" dirty="0" smtClean="0"/>
              <a:t>^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symmetric_difference</a:t>
            </a:r>
            <a:r>
              <a:rPr lang="en-US" altLang="ko-KR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한쪽 집합에는 소속되지만 교집합이 아닌 원소로 구성되는 여집합은 대칭 </a:t>
            </a:r>
            <a:r>
              <a:rPr lang="ko-KR" altLang="en-US" sz="1100" dirty="0" err="1" smtClean="0"/>
              <a:t>차집합으로도</a:t>
            </a:r>
            <a:r>
              <a:rPr lang="ko-KR" altLang="en-US" sz="1100" dirty="0" smtClean="0"/>
              <a:t> 부른다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연산자 </a:t>
            </a:r>
            <a:r>
              <a:rPr lang="en-US" altLang="ko-KR" sz="1100" dirty="0" smtClean="0"/>
              <a:t>^</a:t>
            </a:r>
            <a:r>
              <a:rPr lang="ko-KR" altLang="en-US" sz="1100" dirty="0" smtClean="0"/>
              <a:t>와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symmetric_difference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를 사용한다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41" y="2663450"/>
            <a:ext cx="2785959" cy="12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/>
          </a:p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집합의 주요 연산인 합집합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교집합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차집합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여집합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집합 연산의 축약 대입 연산자 </a:t>
            </a:r>
            <a:r>
              <a:rPr lang="en-US" altLang="ko-KR" sz="1600" dirty="0" smtClean="0"/>
              <a:t>|=, &amp;=, -=, ^=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intersection_update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다음은 합집합의 연산자 </a:t>
            </a:r>
            <a:r>
              <a:rPr lang="en-US" altLang="ko-KR" sz="1100" dirty="0" smtClean="0"/>
              <a:t>|=</a:t>
            </a:r>
            <a:r>
              <a:rPr lang="ko-KR" altLang="en-US" sz="1100" dirty="0" smtClean="0"/>
              <a:t>으로 합집합의 결과가 왼쪽 </a:t>
            </a:r>
            <a:r>
              <a:rPr lang="ko-KR" altLang="en-US" sz="1100" dirty="0" err="1" smtClean="0"/>
              <a:t>피연산자에</a:t>
            </a:r>
            <a:r>
              <a:rPr lang="ko-KR" altLang="en-US" sz="1100" dirty="0" smtClean="0"/>
              <a:t> 대입된다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update()</a:t>
            </a:r>
            <a:r>
              <a:rPr lang="ko-KR" altLang="en-US" sz="1100" dirty="0" smtClean="0"/>
              <a:t>의 결과와 같다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다음은 교집합의 연산자 </a:t>
            </a:r>
            <a:r>
              <a:rPr lang="en-US" altLang="ko-KR" sz="1100" dirty="0" smtClean="0"/>
              <a:t>&amp;=</a:t>
            </a:r>
            <a:r>
              <a:rPr lang="ko-KR" altLang="en-US" sz="1100" dirty="0" smtClean="0"/>
              <a:t>으로 교집합의 결과가 왼쪽 </a:t>
            </a:r>
            <a:r>
              <a:rPr lang="ko-KR" altLang="en-US" sz="1100" dirty="0" err="1" smtClean="0"/>
              <a:t>피연산자에</a:t>
            </a:r>
            <a:r>
              <a:rPr lang="ko-KR" altLang="en-US" sz="1100" dirty="0" smtClean="0"/>
              <a:t> 대입한다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결과가 같은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intersection_update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도 제공한다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다음은 </a:t>
            </a:r>
            <a:r>
              <a:rPr lang="ko-KR" altLang="en-US" sz="1100" dirty="0" err="1" smtClean="0"/>
              <a:t>차집합</a:t>
            </a:r>
            <a:r>
              <a:rPr lang="ko-KR" altLang="en-US" sz="1100" dirty="0" smtClean="0"/>
              <a:t> 연산자 </a:t>
            </a:r>
            <a:r>
              <a:rPr lang="en-US" altLang="ko-KR" sz="1100" dirty="0" smtClean="0"/>
              <a:t>-=</a:t>
            </a:r>
            <a:r>
              <a:rPr lang="ko-KR" altLang="en-US" sz="1100" dirty="0" smtClean="0"/>
              <a:t>에 대한 코드이며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difference_update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도 제공한다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다음은 여집합의 연산자 </a:t>
            </a:r>
            <a:r>
              <a:rPr lang="en-US" altLang="ko-KR" sz="1100" dirty="0" smtClean="0"/>
              <a:t>^=</a:t>
            </a:r>
            <a:r>
              <a:rPr lang="ko-KR" altLang="en-US" sz="1100" dirty="0" smtClean="0"/>
              <a:t>에 대한 코드이며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symmetric_difference_update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도 제공한다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79" y="2099180"/>
            <a:ext cx="2450912" cy="6270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20" y="3326145"/>
            <a:ext cx="244826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782928" y="38461"/>
            <a:ext cx="6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06 </a:t>
            </a:r>
            <a:r>
              <a:rPr lang="ko-KR" altLang="en-US" b="1" dirty="0" smtClean="0"/>
              <a:t>키와 값의 나열인 </a:t>
            </a:r>
            <a:r>
              <a:rPr lang="ko-KR" altLang="en-US" b="1" dirty="0" err="1" smtClean="0"/>
              <a:t>딕셔너리와</a:t>
            </a:r>
            <a:r>
              <a:rPr lang="ko-KR" altLang="en-US" b="1" dirty="0" smtClean="0"/>
              <a:t> 중복을 불허하는 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/>
          </a:p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집합의 주요 연산인 합집합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교집합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차집합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여집합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집합 연산의 축약 대입 연산자 </a:t>
            </a:r>
            <a:r>
              <a:rPr lang="en-US" altLang="ko-KR" sz="1600" dirty="0" smtClean="0"/>
              <a:t>|=, &amp;=, -=, ^=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intersection_update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등</a:t>
            </a: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다음은 </a:t>
            </a:r>
            <a:r>
              <a:rPr lang="ko-KR" altLang="en-US" sz="1100" dirty="0" err="1" smtClean="0"/>
              <a:t>차집합</a:t>
            </a:r>
            <a:r>
              <a:rPr lang="ko-KR" altLang="en-US" sz="1100" dirty="0" smtClean="0"/>
              <a:t> 연산자 </a:t>
            </a:r>
            <a:r>
              <a:rPr lang="en-US" altLang="ko-KR" sz="1100" dirty="0" smtClean="0"/>
              <a:t>-=</a:t>
            </a:r>
            <a:r>
              <a:rPr lang="ko-KR" altLang="en-US" sz="1100" dirty="0" smtClean="0"/>
              <a:t>에 대한 코드이며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difference_update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도 제공한다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다음은 여집합의 연산자 </a:t>
            </a:r>
            <a:r>
              <a:rPr lang="en-US" altLang="ko-KR" sz="1100" dirty="0" smtClean="0"/>
              <a:t>^=</a:t>
            </a:r>
            <a:r>
              <a:rPr lang="ko-KR" altLang="en-US" sz="1100" dirty="0" smtClean="0"/>
              <a:t>에 대한 코드이며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symmetric_difference_update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도 제공한다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66" y="2136320"/>
            <a:ext cx="2505425" cy="657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66" y="3440786"/>
            <a:ext cx="236253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2872943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2949143"/>
            <a:ext cx="12192000" cy="3908858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0531678" y="4226224"/>
            <a:ext cx="1343025" cy="49242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1043297" y="4538742"/>
            <a:ext cx="936896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09188" y="4010025"/>
            <a:ext cx="1653584" cy="420346"/>
            <a:chOff x="109188" y="4048125"/>
            <a:chExt cx="1653584" cy="420346"/>
          </a:xfrm>
        </p:grpSpPr>
        <p:sp>
          <p:nvSpPr>
            <p:cNvPr id="47" name="자유형 46"/>
            <p:cNvSpPr/>
            <p:nvPr/>
          </p:nvSpPr>
          <p:spPr>
            <a:xfrm>
              <a:off x="123825" y="4048125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46377" y="4323275"/>
              <a:ext cx="916395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9188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90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V="1">
            <a:off x="174865" y="6239570"/>
            <a:ext cx="991182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386378" y="5409649"/>
            <a:ext cx="631915" cy="301300"/>
            <a:chOff x="123825" y="4048125"/>
            <a:chExt cx="881591" cy="420346"/>
          </a:xfrm>
        </p:grpSpPr>
        <p:sp>
          <p:nvSpPr>
            <p:cNvPr id="56" name="자유형 55"/>
            <p:cNvSpPr/>
            <p:nvPr/>
          </p:nvSpPr>
          <p:spPr>
            <a:xfrm>
              <a:off x="123825" y="4048125"/>
              <a:ext cx="881591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28263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2465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71600" y="4016098"/>
            <a:ext cx="9531350" cy="1735678"/>
            <a:chOff x="1371600" y="4339948"/>
            <a:chExt cx="9531350" cy="1735678"/>
          </a:xfrm>
        </p:grpSpPr>
        <p:sp>
          <p:nvSpPr>
            <p:cNvPr id="20" name="사다리꼴 19"/>
            <p:cNvSpPr/>
            <p:nvPr/>
          </p:nvSpPr>
          <p:spPr>
            <a:xfrm>
              <a:off x="1419225" y="4585377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1450975" y="4471213"/>
              <a:ext cx="938847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23413" y="4339948"/>
              <a:ext cx="5394256" cy="1071062"/>
            </a:xfrm>
            <a:prstGeom prst="rect">
              <a:avLst/>
            </a:prstGeom>
            <a:scene3d>
              <a:camera prst="perspectiveRelaxedModerately" fov="7200000">
                <a:rot lat="18290628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800" b="1" dirty="0" err="1" smtClean="0">
                  <a:solidFill>
                    <a:schemeClr val="bg1">
                      <a:lumMod val="8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파이썬</a:t>
              </a:r>
              <a:endParaRPr lang="en-US" altLang="ko-KR" sz="4800" b="1" dirty="0" smtClean="0"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67" name="타원 66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69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3129690" y="855363"/>
            <a:ext cx="6319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28132" y="1002499"/>
            <a:ext cx="86167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2.1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 도구 설치와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셀의 실행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설치한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쉘의</a:t>
            </a:r>
            <a:r>
              <a:rPr lang="ko-KR" altLang="en-US" sz="1600" dirty="0" smtClean="0"/>
              <a:t> 실행과 종료</a:t>
            </a: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IDLE</a:t>
            </a:r>
            <a:r>
              <a:rPr lang="ko-KR" altLang="en-US" sz="1100" dirty="0" smtClean="0"/>
              <a:t>을 눌러 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IDLE’</a:t>
            </a:r>
            <a:r>
              <a:rPr lang="ko-KR" altLang="en-US" sz="1100" dirty="0" smtClean="0"/>
              <a:t>를 실행한다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54" y="2508563"/>
            <a:ext cx="2807350" cy="21481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31" y="2257560"/>
            <a:ext cx="2599915" cy="260430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5696125" y="3374761"/>
            <a:ext cx="1101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28132" y="1002499"/>
            <a:ext cx="8616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2.2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쉘에서</a:t>
            </a:r>
            <a:r>
              <a:rPr lang="ko-KR" altLang="en-US" dirty="0" smtClean="0"/>
              <a:t> 첫 대화형 프로그래밍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글자 </a:t>
            </a:r>
            <a:r>
              <a:rPr lang="en-US" altLang="ko-KR" sz="1600" dirty="0" smtClean="0"/>
              <a:t>Hello World!</a:t>
            </a:r>
            <a:r>
              <a:rPr lang="ko-KR" altLang="en-US" sz="1600" dirty="0" smtClean="0"/>
              <a:t>를 출력하는 첫 대화형 코딩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‘Hello World’</a:t>
            </a:r>
            <a:r>
              <a:rPr lang="ko-KR" altLang="en-US" sz="1100" dirty="0" smtClean="0"/>
              <a:t>와 같이 출력하고자 하는 글자의 앞뒤에 작은따옴표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또는 </a:t>
            </a:r>
            <a:r>
              <a:rPr lang="ko-KR" altLang="en-US" sz="1100" dirty="0" err="1" smtClean="0"/>
              <a:t>홀따옴표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붙인다</a:t>
            </a:r>
            <a:r>
              <a:rPr lang="en-US" altLang="ko-KR" sz="11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작은따옴표를 붙인 글자를 문자열 또는 </a:t>
            </a:r>
            <a:r>
              <a:rPr lang="ko-KR" altLang="en-US" sz="1100" dirty="0" err="1" smtClean="0"/>
              <a:t>스트링</a:t>
            </a:r>
            <a:r>
              <a:rPr lang="en-US" altLang="ko-KR" sz="1100" dirty="0" smtClean="0"/>
              <a:t>(string)</a:t>
            </a:r>
            <a:r>
              <a:rPr lang="ko-KR" altLang="en-US" sz="1100" dirty="0" smtClean="0"/>
              <a:t>이라 한다</a:t>
            </a:r>
            <a:r>
              <a:rPr lang="en-US" altLang="ko-KR" sz="11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New File</a:t>
            </a:r>
            <a:r>
              <a:rPr lang="ko-KR" altLang="en-US" sz="1100" dirty="0"/>
              <a:t>을 눌러 새 창에 파일을 코딩</a:t>
            </a:r>
            <a:endParaRPr lang="en-US" altLang="ko-KR" sz="1100" dirty="0"/>
          </a:p>
          <a:p>
            <a:pPr lvl="1"/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p</a:t>
            </a:r>
            <a:r>
              <a:rPr lang="en-US" altLang="ko-KR" sz="1100" dirty="0" smtClean="0"/>
              <a:t>rint(‘Hello World’)</a:t>
            </a:r>
            <a:r>
              <a:rPr lang="ko-KR" altLang="en-US" sz="1100" dirty="0" smtClean="0"/>
              <a:t>를 입력 후에 저장하고 </a:t>
            </a:r>
            <a:r>
              <a:rPr lang="en-US" altLang="ko-KR" sz="1100" dirty="0" smtClean="0"/>
              <a:t>F5</a:t>
            </a:r>
            <a:r>
              <a:rPr lang="ko-KR" altLang="en-US" sz="1100" dirty="0" smtClean="0"/>
              <a:t>를 눌러 결과를 알아보자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46" y="3289857"/>
            <a:ext cx="5687170" cy="17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28132" y="1002499"/>
            <a:ext cx="861677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2.2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쉘에서</a:t>
            </a:r>
            <a:r>
              <a:rPr lang="ko-KR" altLang="en-US" dirty="0" smtClean="0"/>
              <a:t> 첫 대화형 프로그래밍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두 줄의 출력이 있는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두 번째 프로그램 작성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‘Hello World’</a:t>
            </a:r>
            <a:r>
              <a:rPr lang="ko-KR" altLang="en-US" sz="1100" dirty="0" smtClean="0"/>
              <a:t>를 첫 번째 줄에 출력</a:t>
            </a: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‘Hi, python’</a:t>
            </a:r>
            <a:r>
              <a:rPr lang="ko-KR" altLang="en-US" sz="1100" dirty="0" smtClean="0"/>
              <a:t>을 두 번째 줄에 출력</a:t>
            </a:r>
            <a:endParaRPr lang="en-US" altLang="ko-KR" sz="11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682" y="2823177"/>
            <a:ext cx="720190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0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 startAt="3"/>
            </a:pPr>
            <a:r>
              <a:rPr lang="ko-KR" altLang="en-US" sz="1400" dirty="0" smtClean="0"/>
              <a:t>글자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파이썬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출력하는 프로그램을 작성하시오</a:t>
            </a:r>
            <a:r>
              <a:rPr lang="en-US" altLang="ko-KR" sz="1400" dirty="0" smtClean="0"/>
              <a:t>.</a:t>
            </a:r>
          </a:p>
          <a:p>
            <a:pPr marL="1257300" lvl="2" indent="-342900">
              <a:buFont typeface="+mj-lt"/>
              <a:buAutoNum type="arabicPeriod" startAt="3"/>
            </a:pPr>
            <a:endParaRPr lang="en-US" altLang="ko-KR" sz="1600" dirty="0"/>
          </a:p>
          <a:p>
            <a:pPr lvl="3"/>
            <a:r>
              <a:rPr lang="ko-KR" altLang="en-US" sz="1100" dirty="0" smtClean="0"/>
              <a:t>답 </a:t>
            </a:r>
            <a:r>
              <a:rPr lang="en-US" altLang="ko-KR" sz="1100" dirty="0" smtClean="0"/>
              <a:t>: print(‘</a:t>
            </a:r>
            <a:r>
              <a:rPr lang="ko-KR" altLang="en-US" sz="1100" dirty="0" err="1" smtClean="0"/>
              <a:t>파이썬</a:t>
            </a:r>
            <a:r>
              <a:rPr lang="en-US" altLang="ko-KR" sz="1100" dirty="0" smtClean="0"/>
              <a:t>‘)</a:t>
            </a:r>
          </a:p>
          <a:p>
            <a:pPr lvl="3"/>
            <a:endParaRPr lang="en-US" altLang="ko-KR" sz="1100" dirty="0"/>
          </a:p>
          <a:p>
            <a:pPr lvl="3"/>
            <a:endParaRPr lang="en-US" altLang="ko-KR" sz="1100" dirty="0" smtClean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 smtClean="0"/>
          </a:p>
          <a:p>
            <a:pPr lvl="3"/>
            <a:endParaRPr lang="en-US" altLang="ko-KR" sz="1600" dirty="0"/>
          </a:p>
          <a:p>
            <a:pPr marL="1257300" lvl="2" indent="-342900">
              <a:buFont typeface="+mj-lt"/>
              <a:buAutoNum type="arabicPeriod" startAt="3"/>
            </a:pPr>
            <a:r>
              <a:rPr lang="ko-KR" altLang="en-US" sz="1400" dirty="0" smtClean="0"/>
              <a:t>두 줄에 글자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개발 도구</a:t>
            </a:r>
            <a:r>
              <a:rPr lang="en-US" altLang="ko-KR" sz="1400" dirty="0" smtClean="0"/>
              <a:t>＇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IDLE’</a:t>
            </a:r>
            <a:r>
              <a:rPr lang="ko-KR" altLang="en-US" sz="1400" dirty="0" smtClean="0"/>
              <a:t>을 출력하시오</a:t>
            </a:r>
            <a:r>
              <a:rPr lang="en-US" altLang="ko-KR" sz="1400" dirty="0" smtClean="0"/>
              <a:t>.</a:t>
            </a:r>
          </a:p>
          <a:p>
            <a:pPr marL="1257300" lvl="2" indent="-342900">
              <a:buFont typeface="+mj-lt"/>
              <a:buAutoNum type="arabicPeriod" startAt="3"/>
            </a:pPr>
            <a:endParaRPr lang="en-US" altLang="ko-KR" sz="1600" dirty="0" smtClean="0"/>
          </a:p>
          <a:p>
            <a:pPr lvl="3"/>
            <a:r>
              <a:rPr lang="ko-KR" altLang="en-US" sz="1100" dirty="0" smtClean="0"/>
              <a:t>답 </a:t>
            </a:r>
            <a:r>
              <a:rPr lang="en-US" altLang="ko-KR" sz="1100" dirty="0" smtClean="0"/>
              <a:t>: print(‘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개발 도구</a:t>
            </a:r>
            <a:r>
              <a:rPr lang="en-US" altLang="ko-KR" sz="1100" dirty="0" smtClean="0"/>
              <a:t>‘)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print(‘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IDLE’)</a:t>
            </a:r>
            <a:endParaRPr lang="en-US" altLang="ko-KR" sz="1100" dirty="0"/>
          </a:p>
          <a:p>
            <a:endParaRPr lang="en-US" altLang="ko-KR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25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3.1 </a:t>
            </a:r>
            <a:r>
              <a:rPr lang="ko-KR" altLang="en-US" dirty="0" smtClean="0"/>
              <a:t>쉽고 강력한 언어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누구나 배우기 쉬운 언어</a:t>
            </a:r>
            <a:endParaRPr lang="en-US" altLang="ko-KR" sz="1600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파이썬의</a:t>
            </a:r>
            <a:r>
              <a:rPr lang="ko-KR" altLang="en-US" sz="1100" dirty="0" smtClean="0"/>
              <a:t> 특징</a:t>
            </a: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100" dirty="0" smtClean="0"/>
              <a:t>간결하고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인간의 사고 체계와 닮아 사용하기가 쉽다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3"/>
            <a:r>
              <a:rPr lang="en-US" altLang="ko-KR" sz="1100" dirty="0" smtClean="0"/>
              <a:t>-&gt; </a:t>
            </a: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</a:t>
            </a:r>
            <a:r>
              <a:rPr lang="ko-KR" altLang="en-US" sz="1100" dirty="0" smtClean="0"/>
              <a:t>나 자바 언어에 비해 문법이 쉽고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표현 구조가 인간의 사고 체계와 닮아 있어 사용하기가 쉬우며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간결해 초보자도 쉽게 배울 수 있다</a:t>
            </a:r>
            <a:r>
              <a:rPr lang="en-US" altLang="ko-KR" sz="1100" dirty="0" smtClean="0"/>
              <a:t>.</a:t>
            </a:r>
          </a:p>
          <a:p>
            <a:pPr marL="1143000" lvl="2" indent="-228600">
              <a:buFont typeface="+mj-lt"/>
              <a:buAutoNum type="arabicPeriod"/>
            </a:pPr>
            <a:endParaRPr lang="en-US" altLang="ko-KR" sz="11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100" dirty="0" smtClean="0"/>
              <a:t>무료이며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다양한 자료 구조의 제공으로 생산성이 높다</a:t>
            </a:r>
            <a:r>
              <a:rPr lang="en-US" altLang="ko-KR" sz="1100" dirty="0" smtClean="0"/>
              <a:t>.</a:t>
            </a:r>
          </a:p>
          <a:p>
            <a:pPr lvl="3"/>
            <a:r>
              <a:rPr lang="en-US" altLang="ko-KR" sz="1100" dirty="0" smtClean="0"/>
              <a:t>-&gt; </a:t>
            </a: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무료이며 </a:t>
            </a:r>
            <a:r>
              <a:rPr lang="ko-KR" altLang="en-US" sz="1100" dirty="0" err="1" smtClean="0"/>
              <a:t>자료형의</a:t>
            </a:r>
            <a:r>
              <a:rPr lang="ko-KR" altLang="en-US" sz="1100" dirty="0" smtClean="0"/>
              <a:t> 제공으로 인해 코드의 양이 줄고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소스의 개발과 테스트도 빨라 실제 프로젝트 수행 시 생산성이 높다</a:t>
            </a:r>
            <a:r>
              <a:rPr lang="en-US" altLang="ko-KR" sz="1100" dirty="0" smtClean="0"/>
              <a:t>.</a:t>
            </a:r>
          </a:p>
          <a:p>
            <a:pPr lvl="3"/>
            <a:endParaRPr lang="en-US" altLang="ko-KR" sz="11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100" dirty="0" smtClean="0"/>
              <a:t>라이브러리가 독보적이고 강력하며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데이터과학과 머신 러닝 등과 같은 다양한 분야에 적용할 수 있다</a:t>
            </a:r>
            <a:r>
              <a:rPr lang="en-US" altLang="ko-KR" sz="1100" dirty="0" smtClean="0"/>
              <a:t>.</a:t>
            </a:r>
          </a:p>
          <a:p>
            <a:pPr lvl="3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다양한 라이브러리를 쉽게 사용할 수 있도록 표준 라이브러리를 제공</a:t>
            </a:r>
            <a:endParaRPr lang="en-US" altLang="ko-KR" sz="1100" dirty="0"/>
          </a:p>
          <a:p>
            <a:pPr lvl="3"/>
            <a:endParaRPr lang="en-US" altLang="ko-KR" sz="1100" dirty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100" dirty="0" smtClean="0"/>
              <a:t>다른 모듈을 연결해 사용할 수 있는 풀 언어로도 자주 활용된다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3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순수한 자체 언어로 프로그램을 개발하는 분야뿐 아니라 다른 언어로 개발하거나 이미 개발돼 쓰이고 있는 모듈들을 연결하는 풀 언어로도 자주 활용</a:t>
            </a:r>
            <a:endParaRPr lang="en-US" altLang="ko-KR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25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3.2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처리와 머신 러닝 등 다양한 분야에 적합한 언어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교육과 학술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실무 등 다양한 분야에 사용</a:t>
            </a:r>
            <a:endParaRPr lang="en-US" altLang="ko-KR" sz="1600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외부에 풍부한 라이브러리가 있어 대학 프로그래밍 교양 수업부터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스타트업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대형 글로벌 기업에 이르기까지 다양한 분야에 활용되고 있다</a:t>
            </a:r>
            <a:r>
              <a:rPr lang="en-US" altLang="ko-KR" sz="11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인공 지능의 구현과 </a:t>
            </a:r>
            <a:r>
              <a:rPr lang="ko-KR" altLang="en-US" sz="1600" dirty="0" err="1" smtClean="0"/>
              <a:t>빅데이터</a:t>
            </a:r>
            <a:r>
              <a:rPr lang="ko-KR" altLang="en-US" sz="1600" dirty="0" smtClean="0"/>
              <a:t> 분석 처리 분야에 사용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넘파이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NumPy</a:t>
            </a:r>
            <a:r>
              <a:rPr lang="en-US" altLang="ko-KR" sz="1100" dirty="0" smtClean="0"/>
              <a:t>), </a:t>
            </a:r>
            <a:r>
              <a:rPr lang="ko-KR" altLang="en-US" sz="1100" dirty="0" err="1" smtClean="0"/>
              <a:t>싸이파이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SciPy</a:t>
            </a:r>
            <a:r>
              <a:rPr lang="en-US" altLang="ko-KR" sz="1100" dirty="0" smtClean="0"/>
              <a:t>), </a:t>
            </a:r>
            <a:r>
              <a:rPr lang="ko-KR" altLang="en-US" sz="1100" dirty="0" err="1" smtClean="0"/>
              <a:t>심파이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SimPy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등을 이용하면 수식을 빠르게 연산할 수 있기 때문</a:t>
            </a: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판다스</a:t>
            </a:r>
            <a:r>
              <a:rPr lang="en-US" altLang="ko-KR" sz="1100" dirty="0" smtClean="0"/>
              <a:t>(Pandas), </a:t>
            </a:r>
            <a:r>
              <a:rPr lang="ko-KR" altLang="en-US" sz="1100" dirty="0" err="1" smtClean="0"/>
              <a:t>멧플롯리브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Matplotlib</a:t>
            </a:r>
            <a:r>
              <a:rPr lang="en-US" altLang="ko-KR" sz="1100" dirty="0"/>
              <a:t>)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씨본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Seaborn</a:t>
            </a:r>
            <a:r>
              <a:rPr lang="en-US" altLang="ko-KR" sz="1100" dirty="0"/>
              <a:t>)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보케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Bokeh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등은 데이터 처리와 고급 통계 차트를 그리기 위한 통계용 시각화 기능을 제공</a:t>
            </a: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싸이킷런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Scikit</a:t>
            </a:r>
            <a:r>
              <a:rPr lang="en-US" altLang="ko-KR" sz="1100" dirty="0" smtClean="0"/>
              <a:t>-Learn), </a:t>
            </a:r>
            <a:r>
              <a:rPr lang="ko-KR" altLang="en-US" sz="1100" dirty="0" err="1" smtClean="0"/>
              <a:t>텐서플로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TensorFlow</a:t>
            </a:r>
            <a:r>
              <a:rPr lang="en-US" altLang="ko-KR" sz="1100" dirty="0" smtClean="0"/>
              <a:t>), </a:t>
            </a:r>
            <a:r>
              <a:rPr lang="ko-KR" altLang="en-US" sz="1100" dirty="0" err="1" smtClean="0"/>
              <a:t>케라스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Keras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는 머신 러닝에서 신경망 모형 등과 같은 </a:t>
            </a:r>
            <a:r>
              <a:rPr lang="ko-KR" altLang="en-US" sz="1100" dirty="0" err="1" smtClean="0"/>
              <a:t>딥러닝</a:t>
            </a:r>
            <a:r>
              <a:rPr lang="ko-KR" altLang="en-US" sz="1100" dirty="0" smtClean="0"/>
              <a:t> 모형을 위한 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패키지다</a:t>
            </a:r>
            <a:r>
              <a:rPr lang="en-US" altLang="ko-KR" sz="11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좀 속도가 느리다는 단점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4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3.3 </a:t>
            </a:r>
            <a:r>
              <a:rPr lang="ko-KR" altLang="en-US" dirty="0" smtClean="0"/>
              <a:t>다양한 종류의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개발 환경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다양한 종류의 </a:t>
            </a:r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인터프리터 방식의 언어인 </a:t>
            </a: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다양한 버전으로 발전했으며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재단이 발표하는 </a:t>
            </a:r>
            <a:r>
              <a:rPr lang="en-US" altLang="ko-KR" sz="1100" dirty="0" smtClean="0"/>
              <a:t>C</a:t>
            </a:r>
            <a:r>
              <a:rPr lang="ko-KR" altLang="en-US" sz="1100" dirty="0" smtClean="0"/>
              <a:t>언어로 구현된 </a:t>
            </a:r>
            <a:r>
              <a:rPr lang="en-US" altLang="ko-KR" sz="1100" dirty="0" smtClean="0"/>
              <a:t>C</a:t>
            </a:r>
            <a:r>
              <a:rPr lang="ko-KR" altLang="en-US" sz="1100" dirty="0"/>
              <a:t> </a:t>
            </a:r>
            <a:r>
              <a:rPr lang="ko-KR" altLang="en-US" sz="1100" dirty="0" err="1" smtClean="0"/>
              <a:t>파이썬이</a:t>
            </a:r>
            <a:r>
              <a:rPr lang="ko-KR" altLang="en-US" sz="1100" dirty="0" smtClean="0"/>
              <a:t> 사실상의 표준이다</a:t>
            </a:r>
            <a:r>
              <a:rPr lang="en-US" altLang="ko-KR" sz="11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여러 종류의 </a:t>
            </a:r>
            <a:r>
              <a:rPr lang="ko-KR" altLang="en-US" sz="1100" dirty="0" err="1" smtClean="0"/>
              <a:t>파이썬</a:t>
            </a:r>
            <a:endParaRPr lang="en-US" altLang="ko-KR" sz="1100" dirty="0" smtClean="0"/>
          </a:p>
          <a:p>
            <a:pPr marL="1200150" lvl="2" indent="-285750">
              <a:buFont typeface="+mj-lt"/>
              <a:buAutoNum type="arabicPeriod"/>
            </a:pPr>
            <a:endParaRPr lang="en-US" altLang="ko-KR" sz="11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아이파이썬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Ipython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기능에서 대화형인 </a:t>
            </a:r>
            <a:r>
              <a:rPr lang="en-US" altLang="ko-KR" sz="1100" dirty="0" smtClean="0"/>
              <a:t>REPL</a:t>
            </a:r>
            <a:r>
              <a:rPr lang="ko-KR" altLang="en-US" sz="1100" dirty="0" smtClean="0"/>
              <a:t>의 기능을 확장한 것</a:t>
            </a:r>
            <a:endParaRPr lang="en-US" altLang="ko-KR" sz="11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1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자이썬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jython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과거에는 </a:t>
            </a:r>
            <a:r>
              <a:rPr lang="ko-KR" altLang="en-US" sz="1100" dirty="0" err="1" smtClean="0"/>
              <a:t>제이파이썬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J.Python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이라 불렸으며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자바로 구현돼 자바 가상 </a:t>
            </a:r>
            <a:r>
              <a:rPr lang="ko-KR" altLang="en-US" sz="1100" dirty="0" err="1" smtClean="0"/>
              <a:t>머신에서</a:t>
            </a:r>
            <a:r>
              <a:rPr lang="ko-KR" altLang="en-US" sz="1100" dirty="0" smtClean="0"/>
              <a:t> 실행된다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1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아이언파이썬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IronPython</a:t>
            </a:r>
            <a:r>
              <a:rPr lang="en-US" altLang="ko-KR" sz="1100" dirty="0"/>
              <a:t>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C#</a:t>
            </a:r>
            <a:r>
              <a:rPr lang="ko-KR" altLang="en-US" sz="1100" dirty="0" smtClean="0"/>
              <a:t>언어로 작성된 </a:t>
            </a:r>
            <a:r>
              <a:rPr lang="ko-KR" altLang="en-US" sz="1100" dirty="0" err="1" smtClean="0"/>
              <a:t>닷넷</a:t>
            </a:r>
            <a:r>
              <a:rPr lang="en-US" altLang="ko-KR" sz="1100" dirty="0" smtClean="0"/>
              <a:t>(.NET) </a:t>
            </a:r>
            <a:r>
              <a:rPr lang="ko-KR" altLang="en-US" sz="1100" dirty="0" smtClean="0"/>
              <a:t>플랫폼을 위한 </a:t>
            </a:r>
            <a:r>
              <a:rPr lang="ko-KR" altLang="en-US" sz="1100" dirty="0" err="1" smtClean="0"/>
              <a:t>파이썬</a:t>
            </a:r>
            <a:endParaRPr lang="en-US" altLang="ko-KR" sz="11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1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파이파이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PyPy</a:t>
            </a:r>
            <a:r>
              <a:rPr lang="en-US" altLang="ko-KR" sz="1100" dirty="0" smtClean="0"/>
              <a:t>) : </a:t>
            </a:r>
            <a:r>
              <a:rPr lang="ko-KR" altLang="en-US" sz="1100" dirty="0" err="1" smtClean="0"/>
              <a:t>파이썬으로</a:t>
            </a:r>
            <a:r>
              <a:rPr lang="ko-KR" altLang="en-US" sz="1100" dirty="0" smtClean="0"/>
              <a:t> 작성된 </a:t>
            </a:r>
            <a:r>
              <a:rPr lang="ko-KR" altLang="en-US" sz="1100" dirty="0" err="1" smtClean="0"/>
              <a:t>파이썬으로</a:t>
            </a:r>
            <a:r>
              <a:rPr lang="en-US" altLang="ko-KR" sz="1100" dirty="0" smtClean="0"/>
              <a:t>, JIT </a:t>
            </a:r>
            <a:r>
              <a:rPr lang="ko-KR" altLang="en-US" sz="1100" dirty="0" smtClean="0"/>
              <a:t>컴파일러 기술을 도입해 </a:t>
            </a:r>
            <a:r>
              <a:rPr lang="en-US" altLang="ko-KR" sz="1100" dirty="0" err="1" smtClean="0"/>
              <a:t>Cpython</a:t>
            </a:r>
            <a:r>
              <a:rPr lang="ko-KR" altLang="en-US" sz="1100" dirty="0" smtClean="0"/>
              <a:t>보다 빠르다</a:t>
            </a:r>
            <a:r>
              <a:rPr lang="en-US" altLang="ko-KR" sz="11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2414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71600" y="-13624"/>
            <a:ext cx="9531350" cy="6089250"/>
            <a:chOff x="1371600" y="-13624"/>
            <a:chExt cx="9531350" cy="60892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87826" y="-13624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2993297" y="5017928"/>
            <a:ext cx="1844744" cy="727590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9188" y="4048125"/>
            <a:ext cx="11909105" cy="2237164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1166046" y="4893458"/>
            <a:ext cx="3426386" cy="1978165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직사각형 43"/>
          <p:cNvSpPr/>
          <p:nvPr/>
        </p:nvSpPr>
        <p:spPr>
          <a:xfrm>
            <a:off x="2972169" y="0"/>
            <a:ext cx="631910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1" dirty="0" smtClean="0">
                <a:solidFill>
                  <a:schemeClr val="tx2">
                    <a:lumMod val="75000"/>
                  </a:schemeClr>
                </a:solidFill>
              </a:rPr>
              <a:t>Python </a:t>
            </a:r>
            <a:r>
              <a:rPr lang="ko-KR" altLang="en-US" sz="1600" b="1" i="1" dirty="0" smtClean="0">
                <a:solidFill>
                  <a:schemeClr val="tx2">
                    <a:lumMod val="75000"/>
                  </a:schemeClr>
                </a:solidFill>
              </a:rPr>
              <a:t>중간고사 과제</a:t>
            </a:r>
            <a:endParaRPr lang="en-US" altLang="ko-KR" sz="20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8717"/>
              </p:ext>
            </p:extLst>
          </p:nvPr>
        </p:nvGraphicFramePr>
        <p:xfrm>
          <a:off x="3635283" y="2512949"/>
          <a:ext cx="4243996" cy="150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1998"/>
                <a:gridCol w="2121998"/>
              </a:tblGrid>
              <a:tr h="37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학교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동양미래대학교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진영웅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6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20191764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6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과목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파이썬</a:t>
                      </a:r>
                      <a:r>
                        <a:rPr lang="ko-KR" altLang="en-US" dirty="0" smtClean="0"/>
                        <a:t> 프로그래밍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6223224" descr="EMB0000228c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77" y="663059"/>
            <a:ext cx="1509044" cy="154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57782" y="-1419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19743" y="752432"/>
            <a:ext cx="86167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3.3 </a:t>
            </a:r>
            <a:r>
              <a:rPr lang="ko-KR" altLang="en-US" dirty="0" smtClean="0"/>
              <a:t>다양한 종류의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개발 환경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다양한 종류의 개발 환경</a:t>
            </a:r>
            <a:endParaRPr lang="en-US" altLang="ko-KR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기본 </a:t>
            </a:r>
            <a:r>
              <a:rPr lang="en-US" altLang="ko-KR" sz="1100" dirty="0" smtClean="0"/>
              <a:t>IDE</a:t>
            </a:r>
            <a:r>
              <a:rPr lang="ko-KR" altLang="en-US" sz="1100" dirty="0" smtClean="0"/>
              <a:t>에 추가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비주얼</a:t>
            </a:r>
            <a:r>
              <a:rPr lang="ko-KR" altLang="en-US" sz="1100" dirty="0" smtClean="0"/>
              <a:t> 스튜디오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도구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PyDev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설치 </a:t>
            </a:r>
            <a:r>
              <a:rPr lang="ko-KR" altLang="en-US" sz="1100" dirty="0" err="1" smtClean="0"/>
              <a:t>이클립스</a:t>
            </a: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전용 </a:t>
            </a:r>
            <a:r>
              <a:rPr lang="en-US" altLang="ko-KR" sz="1100" dirty="0" smtClean="0"/>
              <a:t>IDE : </a:t>
            </a:r>
            <a:r>
              <a:rPr lang="en-US" altLang="ko-KR" sz="1100" dirty="0" err="1" smtClean="0"/>
              <a:t>PyCharm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Spyder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Jupyter</a:t>
            </a:r>
            <a:r>
              <a:rPr lang="en-US" altLang="ko-KR" sz="1100" dirty="0" smtClean="0"/>
              <a:t> Notebook, </a:t>
            </a:r>
            <a:r>
              <a:rPr lang="en-US" altLang="ko-KR" sz="1100" dirty="0" err="1" smtClean="0"/>
              <a:t>Jupyter</a:t>
            </a:r>
            <a:r>
              <a:rPr lang="en-US" altLang="ko-KR" sz="1100" dirty="0" smtClean="0"/>
              <a:t> Lab </a:t>
            </a:r>
            <a:r>
              <a:rPr lang="ko-KR" altLang="en-US" sz="1100" dirty="0" smtClean="0"/>
              <a:t>등</a:t>
            </a: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편집기 전문 개발 환경 </a:t>
            </a:r>
            <a:r>
              <a:rPr lang="en-US" altLang="ko-KR" sz="1100" dirty="0" smtClean="0"/>
              <a:t>: Sublime Text, Visual Studio Code </a:t>
            </a:r>
            <a:r>
              <a:rPr lang="ko-KR" altLang="en-US" sz="1100" dirty="0" smtClean="0"/>
              <a:t>등</a:t>
            </a:r>
            <a:endParaRPr lang="en-US" altLang="ko-KR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r>
              <a:rPr lang="en-US" altLang="ko-KR" dirty="0"/>
              <a:t>Section 3.4 </a:t>
            </a:r>
            <a:r>
              <a:rPr lang="ko-KR" altLang="en-US" dirty="0"/>
              <a:t>인터프리터 방식의 언어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인터프리터와 컴파일러가 뭔가요</a:t>
            </a:r>
            <a:r>
              <a:rPr lang="en-US" altLang="ko-KR" sz="1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인터프리터 방식 </a:t>
            </a:r>
            <a:r>
              <a:rPr lang="en-US" altLang="ko-KR" sz="1100" dirty="0"/>
              <a:t>: </a:t>
            </a:r>
            <a:r>
              <a:rPr lang="ko-KR" altLang="en-US" sz="1100" dirty="0"/>
              <a:t>동시 통역처럼 </a:t>
            </a:r>
            <a:r>
              <a:rPr lang="ko-KR" altLang="en-US" sz="1100" dirty="0" err="1"/>
              <a:t>파이썬의</a:t>
            </a:r>
            <a:r>
              <a:rPr lang="ko-KR" altLang="en-US" sz="1100" dirty="0"/>
              <a:t> 문장을 한 줄 한 줄마다 즉시 번역해 실행하는 방식</a:t>
            </a: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컴파일 방식 </a:t>
            </a:r>
            <a:r>
              <a:rPr lang="en-US" altLang="ko-KR" sz="1100" dirty="0"/>
              <a:t>: </a:t>
            </a:r>
            <a:r>
              <a:rPr lang="ko-KR" altLang="en-US" sz="1100" dirty="0"/>
              <a:t>외국 책을 번역할 때 처럼 여러 문장의 소스 단위로 번역해 기계어 파일의 실행 파일을 만든 후 실행</a:t>
            </a: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accent1"/>
                </a:solidFill>
              </a:rPr>
              <a:t>인터프리터는 한 줄 한 줄의 해석을 담당하고 컴파일러는 컴파일을 담당하는 개발 도구 소프트웨어</a:t>
            </a:r>
            <a:r>
              <a:rPr lang="en-US" altLang="ko-KR" sz="1100" dirty="0">
                <a:solidFill>
                  <a:schemeClr val="accent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960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0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 startAt="5"/>
            </a:pPr>
            <a:r>
              <a:rPr lang="ko-KR" altLang="en-US" sz="1400" dirty="0" err="1" smtClean="0"/>
              <a:t>파이썬의</a:t>
            </a:r>
            <a:r>
              <a:rPr lang="ko-KR" altLang="en-US" sz="1400" dirty="0" smtClean="0"/>
              <a:t> 특징 중 하나로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언어로 개발하거나 이미 개발돼 쓰이고 있는 모듈들을 연결하는 언어는 무엇인가</a:t>
            </a:r>
            <a:r>
              <a:rPr lang="en-US" altLang="ko-KR" sz="1400" dirty="0" smtClean="0"/>
              <a:t>?</a:t>
            </a:r>
          </a:p>
          <a:p>
            <a:pPr marL="1257300" lvl="2" indent="-342900">
              <a:buFont typeface="+mj-lt"/>
              <a:buAutoNum type="arabicPeriod" startAt="5"/>
            </a:pPr>
            <a:endParaRPr lang="en-US" altLang="ko-KR" sz="1600" dirty="0"/>
          </a:p>
          <a:p>
            <a:pPr lvl="3"/>
            <a:r>
              <a:rPr lang="ko-KR" altLang="en-US" sz="1100" dirty="0" smtClean="0"/>
              <a:t>답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풀언어</a:t>
            </a:r>
            <a:endParaRPr lang="en-US" altLang="ko-KR" sz="1100" dirty="0" smtClean="0"/>
          </a:p>
          <a:p>
            <a:pPr lvl="3"/>
            <a:endParaRPr lang="en-US" altLang="ko-KR" sz="1400" dirty="0"/>
          </a:p>
          <a:p>
            <a:pPr marL="1257300" lvl="2" indent="-342900">
              <a:buFont typeface="+mj-lt"/>
              <a:buAutoNum type="arabicPeriod" startAt="5"/>
            </a:pPr>
            <a:r>
              <a:rPr lang="ko-KR" altLang="en-US" sz="1400" dirty="0" smtClean="0"/>
              <a:t>문장을 한 줄 한 줄마다 즉시 번역해 실행하는 방식의 프로그램인 번역기를 무엇이라 하는가</a:t>
            </a:r>
            <a:r>
              <a:rPr lang="en-US" altLang="ko-KR" sz="1400" dirty="0" smtClean="0"/>
              <a:t>?</a:t>
            </a:r>
          </a:p>
          <a:p>
            <a:pPr marL="1257300" lvl="2" indent="-342900">
              <a:buFont typeface="+mj-lt"/>
              <a:buAutoNum type="arabicPeriod" startAt="5"/>
            </a:pPr>
            <a:endParaRPr lang="en-US" altLang="ko-KR" sz="1600" dirty="0" smtClean="0"/>
          </a:p>
          <a:p>
            <a:pPr lvl="3"/>
            <a:r>
              <a:rPr lang="ko-KR" altLang="en-US" sz="1100" dirty="0" smtClean="0"/>
              <a:t>답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인터프리터</a:t>
            </a:r>
            <a:endParaRPr lang="en-US" altLang="ko-KR" sz="1100" dirty="0"/>
          </a:p>
          <a:p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52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568384" y="212519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03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1.1 </a:t>
            </a:r>
            <a:r>
              <a:rPr lang="ko-KR" altLang="en-US" dirty="0" smtClean="0"/>
              <a:t>자료의 종류와 문자열 표현</a:t>
            </a:r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글자의 모임인 문자열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파이썬에서는</a:t>
            </a:r>
            <a:r>
              <a:rPr lang="ko-KR" altLang="en-US" sz="1100" dirty="0" smtClean="0"/>
              <a:t> 문자 하나 또는 문자가 모인 단어나 문장 또는 단락 등을 문자열이라 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3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문자열은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일련의 문자 모임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이라 할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문자 하나도 문자열로 취급하며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따옴표로 둘러싼 숫자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예 </a:t>
            </a:r>
            <a:r>
              <a:rPr lang="en-US" altLang="ko-KR" sz="1100" dirty="0" smtClean="0"/>
              <a:t>: ’34’, ‘3.14’)</a:t>
            </a:r>
            <a:r>
              <a:rPr lang="ko-KR" altLang="en-US" sz="1100" dirty="0" smtClean="0"/>
              <a:t>도 문자열로 취급한다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3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따옴표로 둘러싸면 모두 문자열이다</a:t>
            </a:r>
            <a:r>
              <a:rPr lang="en-US" altLang="ko-KR" sz="1100" dirty="0" smtClean="0"/>
              <a:t>.</a:t>
            </a:r>
          </a:p>
          <a:p>
            <a:pPr lvl="1"/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문자열의 따옴표는 앞뒤를 동일하게 사용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/>
            <a:r>
              <a:rPr lang="ko-KR" altLang="en-US" sz="1100" dirty="0" smtClean="0"/>
              <a:t>예</a:t>
            </a:r>
            <a:r>
              <a:rPr lang="en-US" altLang="ko-KR" sz="1100" dirty="0" smtClean="0"/>
              <a:t>) print(“Hello string!’) -&gt; Error</a:t>
            </a: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69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1.2 </a:t>
            </a:r>
            <a:r>
              <a:rPr lang="ko-KR" altLang="en-US" dirty="0" smtClean="0"/>
              <a:t>문자열 연산자 </a:t>
            </a:r>
            <a:r>
              <a:rPr lang="en-US" altLang="ko-KR" dirty="0" smtClean="0"/>
              <a:t>+, * </a:t>
            </a:r>
            <a:r>
              <a:rPr lang="ko-KR" altLang="en-US" dirty="0" smtClean="0"/>
              <a:t>와 주석</a:t>
            </a:r>
            <a:endParaRPr lang="en-US" altLang="ko-KR" dirty="0" smtClean="0"/>
          </a:p>
          <a:p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문자열의 연결 연산자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와 반복 연산자 </a:t>
            </a:r>
            <a:r>
              <a:rPr lang="en-US" altLang="ko-KR" sz="1600" dirty="0" smtClean="0"/>
              <a:t>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더하기 기호인 </a:t>
            </a:r>
            <a:r>
              <a:rPr lang="en-US" altLang="ko-KR" sz="1100" dirty="0" smtClean="0"/>
              <a:t>+</a:t>
            </a:r>
            <a:r>
              <a:rPr lang="ko-KR" altLang="en-US" sz="1100" dirty="0" smtClean="0"/>
              <a:t>는 문자열에서 문자열을 연결하는 역할</a:t>
            </a: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문자열과 문자열 사이에 아무것도 없거나 공백이 있어도 상관없음</a:t>
            </a: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별표 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는 문자열에서 문자열을 지정된 수만큼 반복하는 연산을 수행한다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반복 횟수인 정수가 하나 있어야 하므로 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* </a:t>
            </a:r>
            <a:r>
              <a:rPr lang="ko-KR" altLang="en-US" sz="1100" dirty="0" smtClean="0"/>
              <a:t>언어</a:t>
            </a:r>
            <a:r>
              <a:rPr lang="en-US" altLang="ko-KR" sz="1100" dirty="0" smtClean="0"/>
              <a:t>＇</a:t>
            </a:r>
            <a:r>
              <a:rPr lang="ko-KR" altLang="en-US" sz="1100" dirty="0" smtClean="0"/>
              <a:t>처럼 두 문자열로만 반복 연사자 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를 사용하면 오류가 발생</a:t>
            </a: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81" y="3289928"/>
            <a:ext cx="6269510" cy="12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1.2 </a:t>
            </a:r>
            <a:r>
              <a:rPr lang="ko-KR" altLang="en-US" dirty="0" smtClean="0"/>
              <a:t>문자열 연산자 </a:t>
            </a:r>
            <a:r>
              <a:rPr lang="en-US" altLang="ko-KR" dirty="0" smtClean="0"/>
              <a:t>+, * </a:t>
            </a:r>
            <a:r>
              <a:rPr lang="ko-KR" altLang="en-US" dirty="0" smtClean="0"/>
              <a:t>와 주석</a:t>
            </a:r>
            <a:endParaRPr lang="en-US" altLang="ko-KR" dirty="0" smtClean="0"/>
          </a:p>
          <a:p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여러 줄의 문자열의 처리에 사용되는 삼중 따옴표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문자열이 길거나 필요에 의해 여러 줄에 걸쳐 문자열을 처리하기 위해서는 삼중 따옴표를 사용할 수도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삼중 따옴표란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작은 따옴표나 큰따옴표를 연속적으로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개씩 문자열 앞뒤에 둘러싸는 것을 말한다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문법과 상관 없는 주석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주석은 </a:t>
            </a:r>
            <a:r>
              <a:rPr lang="en-US" altLang="ko-KR" sz="1100" dirty="0" smtClean="0"/>
              <a:t>#</a:t>
            </a:r>
            <a:r>
              <a:rPr lang="ko-KR" altLang="en-US" sz="1100" dirty="0" smtClean="0"/>
              <a:t>으로 시작하고 그 줄의 끝까지 유효하다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45" y="3495832"/>
            <a:ext cx="8282277" cy="10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1.3 </a:t>
            </a:r>
            <a:r>
              <a:rPr lang="ko-KR" altLang="en-US" dirty="0" smtClean="0"/>
              <a:t>정수와 실수의 이해</a:t>
            </a:r>
            <a:endParaRPr lang="en-US" altLang="ko-KR" dirty="0" smtClean="0"/>
          </a:p>
          <a:p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수학에서 사용하던 정수와 실수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숫자는 간단히 정수</a:t>
            </a:r>
            <a:r>
              <a:rPr lang="en-US" altLang="ko-KR" sz="1100" dirty="0" smtClean="0"/>
              <a:t>(integer)</a:t>
            </a:r>
            <a:r>
              <a:rPr lang="ko-KR" altLang="en-US" sz="1100" dirty="0" smtClean="0"/>
              <a:t>와 실수</a:t>
            </a:r>
            <a:r>
              <a:rPr lang="en-US" altLang="ko-KR" sz="1100" dirty="0" smtClean="0"/>
              <a:t>(real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float)</a:t>
            </a:r>
            <a:r>
              <a:rPr lang="ko-KR" altLang="en-US" sz="1100" dirty="0" smtClean="0"/>
              <a:t>로 나눈다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15, 20, 7 </a:t>
            </a:r>
            <a:r>
              <a:rPr lang="ko-KR" altLang="en-US" sz="1100" dirty="0" smtClean="0"/>
              <a:t>등은 정수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소수점이 있는 </a:t>
            </a:r>
            <a:r>
              <a:rPr lang="en-US" altLang="ko-KR" sz="1100" dirty="0" smtClean="0"/>
              <a:t>3.14, 2.781 </a:t>
            </a:r>
            <a:r>
              <a:rPr lang="ko-KR" altLang="en-US" sz="1100" dirty="0" smtClean="0"/>
              <a:t>등은 실수다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 smtClean="0"/>
              <a:t>Section 1.4 </a:t>
            </a:r>
            <a:r>
              <a:rPr lang="ko-KR" altLang="en-US" sz="1600" dirty="0" smtClean="0"/>
              <a:t>정수와 실수의 다양한 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수의 더하기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빼기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곱하기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나누기 연산자 </a:t>
            </a:r>
            <a:r>
              <a:rPr lang="en-US" altLang="ko-KR" sz="1600" dirty="0" smtClean="0"/>
              <a:t>+-*/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쉘은</a:t>
            </a:r>
            <a:r>
              <a:rPr lang="ko-KR" altLang="en-US" sz="1100" dirty="0" smtClean="0"/>
              <a:t> 간단한 계산기로 사용이 가능하며 수의 연산인 더하기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빼기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곱하기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나누기가 가능하다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91" y="4142585"/>
            <a:ext cx="6186638" cy="80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1.4 </a:t>
            </a:r>
            <a:r>
              <a:rPr lang="ko-KR" altLang="en-US" sz="1600" dirty="0" smtClean="0"/>
              <a:t>정수와 실수의 다양한 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수의 몫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나머지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지수승</a:t>
            </a:r>
            <a:r>
              <a:rPr lang="ko-KR" altLang="en-US" sz="1600" dirty="0" smtClean="0"/>
              <a:t> 연산자 </a:t>
            </a:r>
            <a:r>
              <a:rPr lang="en-US" altLang="ko-KR" sz="1600" dirty="0" smtClean="0"/>
              <a:t>//, %, **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정수 나눗셈 연산자 </a:t>
            </a:r>
            <a:r>
              <a:rPr lang="en-US" altLang="ko-KR" sz="1100" dirty="0" smtClean="0"/>
              <a:t>//</a:t>
            </a:r>
            <a:r>
              <a:rPr lang="ko-KR" altLang="en-US" sz="1100" dirty="0" smtClean="0"/>
              <a:t>는 나눈 몫이 결과다</a:t>
            </a:r>
            <a:r>
              <a:rPr lang="en-US" altLang="ko-KR" sz="1100" dirty="0" smtClean="0"/>
              <a:t>.</a:t>
            </a:r>
          </a:p>
          <a:p>
            <a:pPr lvl="3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나누기 양수에서는 나누기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연산에서 </a:t>
            </a:r>
            <a:r>
              <a:rPr lang="ko-KR" altLang="en-US" sz="1100" dirty="0" err="1" smtClean="0"/>
              <a:t>소수부</a:t>
            </a:r>
            <a:r>
              <a:rPr lang="ko-KR" altLang="en-US" sz="1100" dirty="0" smtClean="0"/>
              <a:t> 없이 정수만 남는다</a:t>
            </a:r>
            <a:r>
              <a:rPr lang="en-US" altLang="ko-KR" sz="1100" dirty="0" smtClean="0"/>
              <a:t>.(</a:t>
            </a:r>
            <a:r>
              <a:rPr lang="ko-KR" altLang="en-US" sz="1100" dirty="0" smtClean="0"/>
              <a:t>실수와 정수 모두 가능</a:t>
            </a:r>
            <a:r>
              <a:rPr lang="en-US" altLang="ko-KR" sz="1100" dirty="0" smtClean="0"/>
              <a:t>)</a:t>
            </a:r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나머지 연산자 </a:t>
            </a:r>
            <a:r>
              <a:rPr lang="en-US" altLang="ko-KR" sz="1100" dirty="0" smtClean="0"/>
              <a:t>%</a:t>
            </a:r>
            <a:r>
              <a:rPr lang="ko-KR" altLang="en-US" sz="1100" dirty="0" smtClean="0"/>
              <a:t>는 나눈 나머지가 결과다</a:t>
            </a:r>
            <a:r>
              <a:rPr lang="en-US" altLang="ko-KR" sz="1100" dirty="0" smtClean="0"/>
              <a:t>.</a:t>
            </a:r>
          </a:p>
          <a:p>
            <a:pPr lvl="3"/>
            <a:r>
              <a:rPr lang="en-US" altLang="ko-KR" sz="1100" dirty="0" smtClean="0"/>
              <a:t>-&gt; 5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으로 나누면 나머지는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다</a:t>
            </a:r>
            <a:r>
              <a:rPr lang="en-US" altLang="ko-KR" sz="1100" dirty="0" smtClean="0"/>
              <a:t>.</a:t>
            </a:r>
          </a:p>
          <a:p>
            <a:pPr lvl="3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연속한 별표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개인 연산자 </a:t>
            </a:r>
            <a:r>
              <a:rPr lang="en-US" altLang="ko-KR" sz="1100" dirty="0" smtClean="0"/>
              <a:t>**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지수승</a:t>
            </a:r>
            <a:r>
              <a:rPr lang="ko-KR" altLang="en-US" sz="1100" dirty="0" smtClean="0"/>
              <a:t> 연산자이다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24" y="3347189"/>
            <a:ext cx="539190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1.4 </a:t>
            </a:r>
            <a:r>
              <a:rPr lang="ko-KR" altLang="en-US" sz="1600" dirty="0" smtClean="0"/>
              <a:t>정수와 실수의 다양한 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산술 연산자의 계산 우선순위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우선 순위는 괄호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계산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지수승인 </a:t>
            </a:r>
            <a:r>
              <a:rPr lang="en-US" altLang="ko-KR" sz="1100" dirty="0" smtClean="0"/>
              <a:t>**, </a:t>
            </a:r>
            <a:r>
              <a:rPr lang="ko-KR" altLang="en-US" sz="1100" dirty="0" smtClean="0"/>
              <a:t>부호의 </a:t>
            </a:r>
            <a:r>
              <a:rPr lang="en-US" altLang="ko-KR" sz="1100" dirty="0" smtClean="0"/>
              <a:t>+, - </a:t>
            </a:r>
            <a:r>
              <a:rPr lang="ko-KR" altLang="en-US" sz="1100" dirty="0" smtClean="0"/>
              <a:t>다음으로 </a:t>
            </a:r>
            <a:r>
              <a:rPr lang="en-US" altLang="ko-KR" sz="1100" dirty="0" smtClean="0"/>
              <a:t>*, /, //, % </a:t>
            </a:r>
            <a:r>
              <a:rPr lang="ko-KR" altLang="en-US" sz="1100" dirty="0" smtClean="0"/>
              <a:t>그리고 더하기와 </a:t>
            </a:r>
            <a:r>
              <a:rPr lang="ko-KR" altLang="en-US" sz="1100" dirty="0" err="1" smtClean="0"/>
              <a:t>뺴기</a:t>
            </a:r>
            <a:r>
              <a:rPr lang="ko-KR" altLang="en-US" sz="1100" dirty="0" smtClean="0"/>
              <a:t> 연산자 </a:t>
            </a:r>
            <a:r>
              <a:rPr lang="en-US" altLang="ko-KR" sz="1100" dirty="0" smtClean="0"/>
              <a:t>+, - 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75430"/>
              </p:ext>
            </p:extLst>
          </p:nvPr>
        </p:nvGraphicFramePr>
        <p:xfrm>
          <a:off x="2617809" y="2171078"/>
          <a:ext cx="7104562" cy="2228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0341"/>
                <a:gridCol w="746621"/>
                <a:gridCol w="4038485"/>
                <a:gridCol w="852296"/>
                <a:gridCol w="846819"/>
              </a:tblGrid>
              <a:tr h="21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연산자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명칭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의미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83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+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더하기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두 </a:t>
                      </a:r>
                      <a:r>
                        <a:rPr lang="ko-KR" altLang="en-US" sz="900" dirty="0" err="1" smtClean="0"/>
                        <a:t>피연산자를</a:t>
                      </a:r>
                      <a:r>
                        <a:rPr lang="ko-KR" altLang="en-US" sz="900" dirty="0" smtClean="0"/>
                        <a:t> 더하거나 수의 부호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4, 2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4+5, +3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빼기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두 </a:t>
                      </a:r>
                      <a:r>
                        <a:rPr lang="ko-KR" altLang="en-US" sz="900" dirty="0" err="1" smtClean="0"/>
                        <a:t>피연산자를</a:t>
                      </a:r>
                      <a:r>
                        <a:rPr lang="ko-KR" altLang="en-US" sz="900" dirty="0" smtClean="0"/>
                        <a:t> 빼거나 수의 부호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4, 2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 –</a:t>
                      </a:r>
                      <a:r>
                        <a:rPr lang="en-US" altLang="ko-KR" sz="900" baseline="0" dirty="0" smtClean="0"/>
                        <a:t> 5, -7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*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곱하기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두 </a:t>
                      </a:r>
                      <a:r>
                        <a:rPr lang="ko-KR" altLang="en-US" sz="900" dirty="0" err="1" smtClean="0"/>
                        <a:t>피연산자</a:t>
                      </a:r>
                      <a:r>
                        <a:rPr lang="ko-KR" altLang="en-US" sz="900" dirty="0" smtClean="0"/>
                        <a:t> 곱하기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 3 * 4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/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나누기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왼쪽을 오른쪽 </a:t>
                      </a:r>
                      <a:r>
                        <a:rPr lang="ko-KR" altLang="en-US" sz="900" dirty="0" err="1" smtClean="0"/>
                        <a:t>피연산자로</a:t>
                      </a:r>
                      <a:r>
                        <a:rPr lang="ko-KR" altLang="en-US" sz="900" dirty="0" smtClean="0"/>
                        <a:t> 나누기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10/4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%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나머지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왼쪽을 오른쪽 </a:t>
                      </a:r>
                      <a:r>
                        <a:rPr lang="ko-KR" altLang="en-US" sz="900" dirty="0" err="1" smtClean="0"/>
                        <a:t>피연산자로</a:t>
                      </a:r>
                      <a:r>
                        <a:rPr lang="ko-KR" altLang="en-US" sz="900" dirty="0" smtClean="0"/>
                        <a:t> 나눈 나머지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21 % 4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//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몫 나누기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왼쪽을 오른쪽 </a:t>
                      </a:r>
                      <a:r>
                        <a:rPr lang="ko-KR" altLang="en-US" sz="900" dirty="0" err="1" smtClean="0"/>
                        <a:t>피연산자로</a:t>
                      </a:r>
                      <a:r>
                        <a:rPr lang="ko-KR" altLang="en-US" sz="900" dirty="0" smtClean="0"/>
                        <a:t> 나눈 결과에서 작거나 같은 정수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 // 3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**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거듭제곱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왼쪽을 오른쪽 </a:t>
                      </a:r>
                      <a:r>
                        <a:rPr lang="ko-KR" altLang="en-US" sz="900" dirty="0" err="1" smtClean="0"/>
                        <a:t>피연산자로</a:t>
                      </a:r>
                      <a:r>
                        <a:rPr lang="ko-KR" altLang="en-US" sz="900" dirty="0" smtClean="0"/>
                        <a:t> 거듭제곱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 ** 3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6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1.4 </a:t>
            </a:r>
            <a:r>
              <a:rPr lang="ko-KR" altLang="en-US" sz="1600" dirty="0" smtClean="0"/>
              <a:t>정수와 실수의 다양한 연산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최근 결과의 특별한 저장 장소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언더스코어</a:t>
            </a:r>
            <a:r>
              <a:rPr lang="en-US" altLang="ko-KR" sz="1600" dirty="0" smtClean="0"/>
              <a:t>(_)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대화형 모드에서 마지막에 실행된 결과 값은 특별한 저장 공간인 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에 대입된다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 문자열 실행 함수 </a:t>
            </a:r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err="1" smtClean="0"/>
              <a:t>eval</a:t>
            </a:r>
            <a:r>
              <a:rPr lang="en-US" altLang="ko-KR" sz="1100" dirty="0" smtClean="0"/>
              <a:t>(‘expression’)</a:t>
            </a:r>
            <a:r>
              <a:rPr lang="ko-KR" altLang="en-US" sz="1100" dirty="0" smtClean="0"/>
              <a:t>은 실행 가능한 </a:t>
            </a:r>
            <a:r>
              <a:rPr lang="ko-KR" altLang="en-US" sz="1100" dirty="0" err="1" smtClean="0"/>
              <a:t>연산식</a:t>
            </a:r>
            <a:r>
              <a:rPr lang="ko-KR" altLang="en-US" sz="1100" dirty="0" smtClean="0"/>
              <a:t> 문자열인 </a:t>
            </a:r>
            <a:r>
              <a:rPr lang="en-US" altLang="ko-KR" sz="1100" dirty="0" smtClean="0"/>
              <a:t>expression</a:t>
            </a:r>
            <a:r>
              <a:rPr lang="ko-KR" altLang="en-US" sz="1100" dirty="0" smtClean="0"/>
              <a:t>을 실행한 결과를 반환한다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12" y="2857843"/>
            <a:ext cx="543000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60" y="284689"/>
            <a:ext cx="3783767" cy="45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0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02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프로그래밍을 위한 기초 다지기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 err="1" smtClean="0"/>
              <a:t>파이썬에서</a:t>
            </a:r>
            <a:r>
              <a:rPr lang="ko-KR" altLang="en-US" sz="1400" dirty="0" smtClean="0"/>
              <a:t> 다음 연산 결과는 무엇인가</a:t>
            </a:r>
            <a:r>
              <a:rPr lang="en-US" altLang="ko-KR" sz="1400" dirty="0" smtClean="0"/>
              <a:t>?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10 * 3 / 2	</a:t>
            </a:r>
            <a:r>
              <a:rPr lang="en-US" altLang="ko-KR" sz="1100" dirty="0" smtClean="0">
                <a:solidFill>
                  <a:srgbClr val="FF0000"/>
                </a:solidFill>
              </a:rPr>
              <a:t>#15.0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3 – 2 * 3 // 5	</a:t>
            </a:r>
            <a:r>
              <a:rPr lang="en-US" altLang="ko-KR" sz="1100" dirty="0" smtClean="0">
                <a:solidFill>
                  <a:srgbClr val="FF0000"/>
                </a:solidFill>
              </a:rPr>
              <a:t>#2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81 / -3 ** 2	</a:t>
            </a:r>
            <a:r>
              <a:rPr lang="en-US" altLang="ko-KR" sz="1100" dirty="0" smtClean="0">
                <a:solidFill>
                  <a:srgbClr val="FF0000"/>
                </a:solidFill>
              </a:rPr>
              <a:t>#-9.0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10 + 3 – 23 % 4	</a:t>
            </a:r>
            <a:r>
              <a:rPr lang="en-US" altLang="ko-KR" sz="1100" dirty="0" smtClean="0">
                <a:solidFill>
                  <a:srgbClr val="FF0000"/>
                </a:solidFill>
              </a:rPr>
              <a:t>#10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20 // 2 ** 3	</a:t>
            </a:r>
            <a:r>
              <a:rPr lang="en-US" altLang="ko-KR" sz="1100" dirty="0" smtClean="0">
                <a:solidFill>
                  <a:srgbClr val="FF0000"/>
                </a:solidFill>
              </a:rPr>
              <a:t>#2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 smtClean="0"/>
              <a:t>문자열의 반복 연산자인 </a:t>
            </a:r>
            <a:r>
              <a:rPr lang="en-US" altLang="ko-KR" sz="1400" dirty="0" smtClean="0"/>
              <a:t>*</a:t>
            </a:r>
            <a:r>
              <a:rPr lang="ko-KR" altLang="en-US" sz="1400" dirty="0" smtClean="0"/>
              <a:t>을 사용해 다음 모양을 출력하는 프로그램을 작성하시오</a:t>
            </a:r>
            <a:r>
              <a:rPr lang="en-US" altLang="ko-KR" sz="1400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400" dirty="0" smtClean="0"/>
          </a:p>
          <a:p>
            <a:pPr lvl="3"/>
            <a:r>
              <a:rPr lang="en-US" altLang="ko-KR" sz="1100" dirty="0" smtClean="0"/>
              <a:t>*		 </a:t>
            </a:r>
            <a:r>
              <a:rPr lang="en-US" altLang="ko-KR" sz="1100" dirty="0" smtClean="0">
                <a:solidFill>
                  <a:srgbClr val="FF0000"/>
                </a:solidFill>
              </a:rPr>
              <a:t>print(‘*’ * 1)</a:t>
            </a:r>
          </a:p>
          <a:p>
            <a:pPr lvl="3"/>
            <a:r>
              <a:rPr lang="en-US" altLang="ko-KR" sz="1100" dirty="0" smtClean="0"/>
              <a:t>**		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print(‘*’ * </a:t>
            </a:r>
            <a:r>
              <a:rPr lang="en-US" altLang="ko-KR" sz="1100" dirty="0" smtClean="0">
                <a:solidFill>
                  <a:srgbClr val="FF0000"/>
                </a:solidFill>
              </a:rPr>
              <a:t>2)</a:t>
            </a:r>
          </a:p>
          <a:p>
            <a:pPr lvl="3"/>
            <a:r>
              <a:rPr lang="en-US" altLang="ko-KR" sz="1100" dirty="0" smtClean="0"/>
              <a:t>***		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print(‘*’ * </a:t>
            </a:r>
            <a:r>
              <a:rPr lang="en-US" altLang="ko-KR" sz="1100" dirty="0" smtClean="0">
                <a:solidFill>
                  <a:srgbClr val="FF0000"/>
                </a:solidFill>
              </a:rPr>
              <a:t>3)</a:t>
            </a:r>
          </a:p>
          <a:p>
            <a:pPr lvl="3"/>
            <a:r>
              <a:rPr lang="en-US" altLang="ko-KR" sz="1100" dirty="0" smtClean="0"/>
              <a:t>****		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print(‘*’ * </a:t>
            </a:r>
            <a:r>
              <a:rPr lang="en-US" altLang="ko-KR" sz="1100" dirty="0" smtClean="0">
                <a:solidFill>
                  <a:srgbClr val="FF0000"/>
                </a:solidFill>
              </a:rPr>
              <a:t>4)</a:t>
            </a:r>
          </a:p>
          <a:p>
            <a:pPr lvl="3"/>
            <a:r>
              <a:rPr lang="en-US" altLang="ko-KR" sz="1100" dirty="0" smtClean="0"/>
              <a:t>*****		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print(‘*’ * </a:t>
            </a:r>
            <a:r>
              <a:rPr lang="en-US" altLang="ko-KR" sz="1100" dirty="0" smtClean="0">
                <a:solidFill>
                  <a:srgbClr val="FF0000"/>
                </a:solidFill>
              </a:rPr>
              <a:t>5)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31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2.1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자료형과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type() </a:t>
            </a:r>
            <a:r>
              <a:rPr lang="ko-KR" altLang="en-US" sz="1600" dirty="0" smtClean="0"/>
              <a:t>함수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지금까지 알아본 정수와 실수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문자열 등을 </a:t>
            </a:r>
            <a:r>
              <a:rPr lang="ko-KR" altLang="en-US" sz="1100" dirty="0" err="1" smtClean="0"/>
              <a:t>자료형이라</a:t>
            </a:r>
            <a:r>
              <a:rPr lang="ko-KR" altLang="en-US" sz="1100" dirty="0" smtClean="0"/>
              <a:t>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파이썬에서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자료형을</a:t>
            </a:r>
            <a:r>
              <a:rPr lang="ko-KR" altLang="en-US" sz="1100" dirty="0" smtClean="0"/>
              <a:t> 살펴보면 정수는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실수는 </a:t>
            </a:r>
            <a:r>
              <a:rPr lang="en-US" altLang="ko-KR" sz="1100" dirty="0" smtClean="0"/>
              <a:t>float, </a:t>
            </a:r>
            <a:r>
              <a:rPr lang="ko-KR" altLang="en-US" sz="1100" dirty="0" smtClean="0"/>
              <a:t>문자열은 </a:t>
            </a:r>
            <a:r>
              <a:rPr lang="en-US" altLang="ko-KR" sz="1100" dirty="0" err="1" smtClean="0"/>
              <a:t>str</a:t>
            </a:r>
            <a:r>
              <a:rPr lang="ko-KR" altLang="en-US" sz="1100" dirty="0" smtClean="0"/>
              <a:t>로 사용한다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자료형을</a:t>
            </a:r>
            <a:r>
              <a:rPr lang="ko-KR" altLang="en-US" sz="1100" dirty="0" smtClean="0"/>
              <a:t> 직접 알아보려면 </a:t>
            </a:r>
            <a:r>
              <a:rPr lang="en-US" altLang="ko-KR" sz="1100" dirty="0" smtClean="0"/>
              <a:t>type() </a:t>
            </a:r>
            <a:r>
              <a:rPr lang="ko-KR" altLang="en-US" sz="1100" dirty="0" smtClean="0"/>
              <a:t>함수를 사용해야 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55" y="2853542"/>
            <a:ext cx="542048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2.2 </a:t>
            </a:r>
            <a:r>
              <a:rPr lang="ko-KR" altLang="en-US" sz="1600" dirty="0" smtClean="0"/>
              <a:t>변수와 대입연산자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변수의 이해와 대입 연산자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를 이용한 값의 저장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변수란 말 그대로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변하는 자료를 저장하는 메모리 공간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accent1"/>
                </a:solidFill>
              </a:rPr>
              <a:t>변수 이름은 저장 값에 의미 있는 이름을 붙이자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accent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프로그래밍 언어가 이미 정해놓은 단어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키워드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프로그래밍 언어 문법에서 사용하는 이미 예약된 단어를 키워드라고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키워드를 대화형 모드에서 확인할 수 있는데 </a:t>
            </a:r>
            <a:r>
              <a:rPr lang="en-US" altLang="ko-KR" sz="1100" dirty="0" smtClean="0"/>
              <a:t>import</a:t>
            </a:r>
            <a:r>
              <a:rPr lang="ko-KR" altLang="en-US" sz="1100" dirty="0" smtClean="0"/>
              <a:t>를 사용하면 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14" y="3530645"/>
            <a:ext cx="543000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3651" y="2527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455946"/>
            <a:ext cx="861677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2.2 </a:t>
            </a:r>
            <a:r>
              <a:rPr lang="ko-KR" altLang="en-US" sz="1600" dirty="0" smtClean="0"/>
              <a:t>변수와 대입연산자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변수 이름을 붙일 때의 규칙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문자는 대소문자의 영문자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그리고 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로 구성되며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대소문자는 구별된다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숫자는 맨 앞에 올 수 없다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그러므로 영문자로 시작해야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Import, True, False </a:t>
            </a:r>
            <a:r>
              <a:rPr lang="ko-KR" altLang="en-US" sz="1100" dirty="0" smtClean="0"/>
              <a:t>등과 같은 키워드는 사용할 수 없다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처음 변수에 이름을 붙여 값을 대입하는 것을 변수 선언이라고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동일한 변수에 값을 수정하는 다양한 대입 연산자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수학에서 </a:t>
            </a:r>
            <a:r>
              <a:rPr lang="en-US" altLang="ko-KR" sz="1100" dirty="0" smtClean="0"/>
              <a:t>=</a:t>
            </a:r>
            <a:r>
              <a:rPr lang="ko-KR" altLang="en-US" sz="1100" dirty="0" smtClean="0"/>
              <a:t>는 동등 연산자이지만 </a:t>
            </a:r>
            <a:r>
              <a:rPr lang="ko-KR" altLang="en-US" sz="1100" dirty="0" err="1" smtClean="0"/>
              <a:t>파이썬에선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</a:t>
            </a:r>
            <a:r>
              <a:rPr lang="ko-KR" altLang="en-US" sz="1100" dirty="0" smtClean="0"/>
              <a:t>이 대입 연산자이다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정의되지 않은 변수를 사용하면 오류가 발생한다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11" y="3566782"/>
            <a:ext cx="4043261" cy="16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3651" y="2527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8673" y="693856"/>
            <a:ext cx="86167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2.2 </a:t>
            </a:r>
            <a:r>
              <a:rPr lang="ko-KR" altLang="en-US" sz="1600" dirty="0" smtClean="0"/>
              <a:t>변수와 대입연산자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한 번에 여러 자료 대입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파이썬에서는</a:t>
            </a:r>
            <a:r>
              <a:rPr lang="ko-KR" altLang="en-US" sz="1100" dirty="0" smtClean="0"/>
              <a:t> 콤마로 구분된 여러 변수에 순서대로 값을 대입할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err="1" smtClean="0"/>
              <a:t>divmod</a:t>
            </a:r>
            <a:r>
              <a:rPr lang="en-US" altLang="ko-KR" sz="1100" dirty="0" smtClean="0"/>
              <a:t>(a, b)</a:t>
            </a:r>
            <a:r>
              <a:rPr lang="ko-KR" altLang="en-US" sz="1100" dirty="0" smtClean="0"/>
              <a:t>는 나누기 몫 연산 </a:t>
            </a:r>
            <a:r>
              <a:rPr lang="en-US" altLang="ko-KR" sz="1100" dirty="0" smtClean="0"/>
              <a:t>//</a:t>
            </a:r>
            <a:r>
              <a:rPr lang="ko-KR" altLang="en-US" sz="1100" dirty="0" smtClean="0"/>
              <a:t>와 나머지 연산 </a:t>
            </a:r>
            <a:r>
              <a:rPr lang="en-US" altLang="ko-KR" sz="1100" dirty="0" smtClean="0"/>
              <a:t>%</a:t>
            </a:r>
            <a:r>
              <a:rPr lang="ko-KR" altLang="en-US" sz="1100" dirty="0" smtClean="0"/>
              <a:t>를 함께 수행해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개의 결과를 반환한다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Section 3.1 </a:t>
            </a:r>
            <a:r>
              <a:rPr lang="ko-KR" altLang="en-US" sz="1600" dirty="0" smtClean="0"/>
              <a:t>표준 입력과 다양한 변환 함수</a:t>
            </a:r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표준 입력이란</a:t>
            </a:r>
            <a:r>
              <a:rPr lang="en-US" altLang="ko-KR" sz="1100" dirty="0" smtClean="0"/>
              <a:t>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프로그램 과정에서 </a:t>
            </a:r>
            <a:r>
              <a:rPr lang="ko-KR" altLang="en-US" sz="1100" dirty="0" err="1" smtClean="0"/>
              <a:t>쉘이나</a:t>
            </a:r>
            <a:r>
              <a:rPr lang="ko-KR" altLang="en-US" sz="1100" dirty="0" smtClean="0"/>
              <a:t> 콘솔에서 사용자의 입력을 받아 처리하는 방식을 표준 입력이라고 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02" y="2273334"/>
            <a:ext cx="537285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0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02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프로그래밍을 위한 기초 다지기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257300" lvl="2" indent="-342900">
              <a:buFont typeface="+mj-lt"/>
              <a:buAutoNum type="arabicPeriod" startAt="3"/>
            </a:pPr>
            <a:r>
              <a:rPr lang="ko-KR" altLang="en-US" sz="1400" dirty="0" smtClean="0"/>
              <a:t>다음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변수의 이름은 적합한가</a:t>
            </a:r>
            <a:r>
              <a:rPr lang="en-US" altLang="ko-KR" sz="1400" dirty="0" smtClean="0"/>
              <a:t>?</a:t>
            </a:r>
          </a:p>
          <a:p>
            <a:pPr marL="1257300" lvl="2" indent="-342900">
              <a:buFont typeface="+mj-lt"/>
              <a:buAutoNum type="arabicPeriod" startAt="3"/>
            </a:pPr>
            <a:endParaRPr lang="en-US" altLang="ko-KR" sz="16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30day</a:t>
            </a:r>
            <a:r>
              <a:rPr lang="en-US" altLang="ko-KR" sz="1100" dirty="0" smtClean="0">
                <a:solidFill>
                  <a:srgbClr val="FF0000"/>
                </a:solidFill>
              </a:rPr>
              <a:t>	#x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In		</a:t>
            </a:r>
            <a:r>
              <a:rPr lang="en-US" altLang="ko-KR" sz="1100" dirty="0" smtClean="0">
                <a:solidFill>
                  <a:srgbClr val="FF0000"/>
                </a:solidFill>
              </a:rPr>
              <a:t>#x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subtraction	</a:t>
            </a:r>
            <a:r>
              <a:rPr lang="en-US" altLang="ko-KR" sz="1100" dirty="0" smtClean="0">
                <a:solidFill>
                  <a:srgbClr val="FF0000"/>
                </a:solidFill>
              </a:rPr>
              <a:t>#o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$</a:t>
            </a:r>
            <a:r>
              <a:rPr lang="en-US" altLang="ko-KR" sz="1100" dirty="0" err="1" smtClean="0"/>
              <a:t>dallar</a:t>
            </a:r>
            <a:r>
              <a:rPr lang="en-US" altLang="ko-KR" sz="1100" dirty="0" smtClean="0"/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#x</a:t>
            </a:r>
          </a:p>
          <a:p>
            <a:pPr lvl="3"/>
            <a:endParaRPr lang="en-US" altLang="ko-KR" sz="1100" dirty="0"/>
          </a:p>
          <a:p>
            <a:pPr marL="1257300" lvl="2" indent="-342900">
              <a:buFont typeface="+mj-lt"/>
              <a:buAutoNum type="arabicPeriod" startAt="3"/>
            </a:pPr>
            <a:r>
              <a:rPr lang="ko-KR" altLang="en-US" sz="1400" dirty="0" smtClean="0"/>
              <a:t>변수가 </a:t>
            </a:r>
            <a:r>
              <a:rPr lang="en-US" altLang="ko-KR" sz="1400" dirty="0" smtClean="0"/>
              <a:t>a = 10, b = 5</a:t>
            </a:r>
            <a:r>
              <a:rPr lang="ko-KR" altLang="en-US" sz="1400" dirty="0" smtClean="0"/>
              <a:t>인 경우 각각의 연산 결과 값은</a:t>
            </a:r>
            <a:r>
              <a:rPr lang="en-US" altLang="ko-KR" sz="1400" dirty="0" smtClean="0"/>
              <a:t>?</a:t>
            </a:r>
          </a:p>
          <a:p>
            <a:pPr marL="1714500" lvl="3" indent="-342900">
              <a:buFont typeface="+mj-lt"/>
              <a:buAutoNum type="circleNumDbPlain"/>
            </a:pPr>
            <a:endParaRPr lang="en-US" altLang="ko-KR" sz="16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b / a / 2	</a:t>
            </a:r>
            <a:r>
              <a:rPr lang="en-US" altLang="ko-KR" sz="1100" dirty="0" smtClean="0">
                <a:solidFill>
                  <a:srgbClr val="FF0000"/>
                </a:solidFill>
              </a:rPr>
              <a:t>#0.25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b ** (a – 8)	</a:t>
            </a:r>
            <a:r>
              <a:rPr lang="en-US" altLang="ko-KR" sz="1100" dirty="0" smtClean="0">
                <a:solidFill>
                  <a:srgbClr val="FF0000"/>
                </a:solidFill>
              </a:rPr>
              <a:t>#25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a // 3 – b / a	</a:t>
            </a:r>
            <a:r>
              <a:rPr lang="en-US" altLang="ko-KR" sz="1100" dirty="0" smtClean="0">
                <a:solidFill>
                  <a:srgbClr val="FF0000"/>
                </a:solidFill>
              </a:rPr>
              <a:t>#2.5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b * (a % 7)	</a:t>
            </a:r>
            <a:r>
              <a:rPr lang="en-US" altLang="ko-KR" sz="1100" dirty="0" smtClean="0">
                <a:solidFill>
                  <a:srgbClr val="FF0000"/>
                </a:solidFill>
              </a:rPr>
              <a:t>#15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35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02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프로그래밍을 위한 기초 다지기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 startAt="5"/>
            </a:pPr>
            <a:r>
              <a:rPr lang="en-US" altLang="ko-KR" sz="1400" dirty="0" smtClean="0"/>
              <a:t>257</a:t>
            </a:r>
            <a:r>
              <a:rPr lang="ko-KR" altLang="en-US" sz="1400" dirty="0" smtClean="0"/>
              <a:t>일은 몇 월 며칠인지 출력하는 코딩을 작성하시오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400" dirty="0" smtClean="0"/>
              <a:t>     (</a:t>
            </a:r>
            <a:r>
              <a:rPr lang="ko-KR" altLang="en-US" sz="1400" dirty="0" smtClean="0"/>
              <a:t>한 달은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일로 계산</a:t>
            </a:r>
            <a:r>
              <a:rPr lang="en-US" altLang="ko-KR" sz="1400" dirty="0" smtClean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19" y="1753484"/>
            <a:ext cx="544906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3651" y="2527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455946"/>
            <a:ext cx="861677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3.1 </a:t>
            </a:r>
            <a:r>
              <a:rPr lang="ko-KR" altLang="en-US" sz="1600" dirty="0" smtClean="0"/>
              <a:t>변수와 대입연산자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input()</a:t>
            </a:r>
            <a:r>
              <a:rPr lang="ko-KR" altLang="en-US" sz="1600" dirty="0" smtClean="0"/>
              <a:t>으로 문자열 표준 입력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smtClean="0"/>
              <a:t>input()</a:t>
            </a:r>
            <a:r>
              <a:rPr lang="ko-KR" altLang="en-US" sz="1100" dirty="0" smtClean="0"/>
              <a:t>은 입력되는 표준 입력을 문자열로 읽어 반환하는 함수이다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Input()</a:t>
            </a:r>
            <a:r>
              <a:rPr lang="ko-KR" altLang="en-US" sz="1100" dirty="0" smtClean="0"/>
              <a:t>에서 반환되는 입력 문자열을 변수에 저장하려면 대입 연산자 </a:t>
            </a:r>
            <a:r>
              <a:rPr lang="en-US" altLang="ko-KR" sz="1100" dirty="0" smtClean="0"/>
              <a:t>= </a:t>
            </a:r>
            <a:r>
              <a:rPr lang="ko-KR" altLang="en-US" sz="1100" dirty="0" smtClean="0"/>
              <a:t>를 사용해 변수에 저장하여야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문자열과 정수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실수 간의 자료 변환 함수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(), float()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err="1" smtClean="0"/>
              <a:t>str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은 주로 정수와 실수를 문자열로 변환하는 데 사용한다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는 정수 형태의 문자열인 </a:t>
            </a:r>
            <a:r>
              <a:rPr lang="en-US" altLang="ko-KR" sz="1100" dirty="0" smtClean="0"/>
              <a:t>‘6500’, ’265’ </a:t>
            </a:r>
            <a:r>
              <a:rPr lang="ko-KR" altLang="en-US" sz="1100" dirty="0" smtClean="0"/>
              <a:t>등을 정수</a:t>
            </a:r>
            <a:r>
              <a:rPr lang="en-US" altLang="ko-KR" sz="1100" dirty="0" smtClean="0"/>
              <a:t>, float()</a:t>
            </a:r>
            <a:r>
              <a:rPr lang="ko-KR" altLang="en-US" sz="1100" dirty="0" smtClean="0"/>
              <a:t>는 소수점이 있는 실수 형태의 문자열인 </a:t>
            </a:r>
            <a:r>
              <a:rPr lang="en-US" altLang="ko-KR" sz="1100" dirty="0" smtClean="0"/>
              <a:t>‘2.784’, ‘3.141592’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등을 실수로 반환한다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또한 함수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는 실수를 정수</a:t>
            </a:r>
            <a:r>
              <a:rPr lang="en-US" altLang="ko-KR" sz="1100" dirty="0" smtClean="0"/>
              <a:t>, float()</a:t>
            </a:r>
            <a:r>
              <a:rPr lang="ko-KR" altLang="en-US" sz="1100" dirty="0" smtClean="0"/>
              <a:t>는 정수를 실수로 변환한다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82" y="3771379"/>
            <a:ext cx="4810090" cy="13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3651" y="2527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57590" y="587615"/>
            <a:ext cx="86167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Section 3.1 </a:t>
            </a:r>
            <a:r>
              <a:rPr lang="ko-KR" altLang="en-US" sz="1600" dirty="0" smtClean="0"/>
              <a:t>변수와 대입연산자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숫자 형태의 문자열을 정수나 실수로 변환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smtClean="0"/>
              <a:t>input()</a:t>
            </a:r>
            <a:r>
              <a:rPr lang="ko-KR" altLang="en-US" sz="1100" dirty="0" smtClean="0"/>
              <a:t>으로 받은 입력은 형태가 수라도 문자열이므로 필요하면 실수나 정수로 변환해야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Section 3.2 16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10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8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진수와 활용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16</a:t>
            </a:r>
            <a:r>
              <a:rPr lang="ko-KR" altLang="en-US" sz="1100" dirty="0" smtClean="0"/>
              <a:t>진수는 맨 앞에 </a:t>
            </a:r>
            <a:r>
              <a:rPr lang="en-US" altLang="ko-KR" sz="1100" dirty="0" smtClean="0"/>
              <a:t>0x</a:t>
            </a:r>
            <a:r>
              <a:rPr lang="ko-KR" altLang="en-US" sz="1100" dirty="0" smtClean="0"/>
              <a:t>로 시작한다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8</a:t>
            </a:r>
            <a:r>
              <a:rPr lang="ko-KR" altLang="en-US" sz="1100" dirty="0" smtClean="0"/>
              <a:t>진수와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진수는 각각 </a:t>
            </a:r>
            <a:r>
              <a:rPr lang="en-US" altLang="ko-KR" sz="1100" dirty="0" smtClean="0"/>
              <a:t>0o, 0b</a:t>
            </a:r>
            <a:r>
              <a:rPr lang="ko-KR" altLang="en-US" sz="1100" dirty="0" smtClean="0"/>
              <a:t>로 시작한다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각각의 진수를 표시하는 알파벳은 대소문자 모두 가능하다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10</a:t>
            </a:r>
            <a:r>
              <a:rPr lang="ko-KR" altLang="en-US" sz="1600" dirty="0" smtClean="0"/>
              <a:t>진수의 변환 함수 </a:t>
            </a:r>
            <a:r>
              <a:rPr lang="en-US" altLang="ko-KR" sz="1600" dirty="0" smtClean="0"/>
              <a:t>bin(), </a:t>
            </a:r>
            <a:r>
              <a:rPr lang="en-US" altLang="ko-KR" sz="1600" dirty="0" err="1" smtClean="0"/>
              <a:t>oct</a:t>
            </a:r>
            <a:r>
              <a:rPr lang="en-US" altLang="ko-KR" sz="1600" dirty="0" smtClean="0"/>
              <a:t>(), hex()</a:t>
            </a: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24" y="3406783"/>
            <a:ext cx="5391902" cy="17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프로그래밍을 위한 기초 다지기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3.2 16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10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8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진수와 활용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진법기수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활용한 여러 진수 상수 형태 문자열의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진수 변환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(‘</a:t>
            </a:r>
            <a:r>
              <a:rPr lang="en-US" altLang="ko-KR" sz="1100" dirty="0" err="1" smtClean="0"/>
              <a:t>strnum</a:t>
            </a:r>
            <a:r>
              <a:rPr lang="en-US" altLang="ko-KR" sz="1100" dirty="0" smtClean="0"/>
              <a:t>’)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또는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(‘</a:t>
            </a:r>
            <a:r>
              <a:rPr lang="en-US" altLang="ko-KR" sz="1100" dirty="0" err="1" smtClean="0"/>
              <a:t>strnum</a:t>
            </a:r>
            <a:r>
              <a:rPr lang="en-US" altLang="ko-KR" sz="1100" dirty="0" smtClean="0"/>
              <a:t>’, 10)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진수 형태의 문자열을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진수 정수로 변환한다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여러 진수 형태 문자열을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진수로 바꾸려면 함수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(‘</a:t>
            </a:r>
            <a:r>
              <a:rPr lang="en-US" altLang="ko-KR" sz="1100" dirty="0" err="1" smtClean="0"/>
              <a:t>strnum</a:t>
            </a:r>
            <a:r>
              <a:rPr lang="en-US" altLang="ko-KR" sz="1100" dirty="0" smtClean="0"/>
              <a:t>‘, n)</a:t>
            </a:r>
            <a:r>
              <a:rPr lang="ko-KR" altLang="en-US" sz="1100" dirty="0" smtClean="0"/>
              <a:t>을 사용해야 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4" y="2647841"/>
            <a:ext cx="534427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목차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997250"/>
            <a:ext cx="8616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Chapter 01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언어의 개요와 첫 프로그래밍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Chapter 02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프로그래밍을 위한 기초 다지기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Chapter 03 </a:t>
            </a:r>
            <a:r>
              <a:rPr lang="ko-KR" altLang="en-US" dirty="0" smtClean="0"/>
              <a:t>일상에서 활용되는 문자열과 논리 연산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Chapter 04 </a:t>
            </a:r>
            <a:r>
              <a:rPr lang="ko-KR" altLang="en-US" dirty="0" smtClean="0"/>
              <a:t>일상생활과 비유되는 조건과 반복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Chapter 05 </a:t>
            </a:r>
            <a:r>
              <a:rPr lang="ko-KR" altLang="en-US" dirty="0" smtClean="0"/>
              <a:t>항복의 나열인 리스트와 </a:t>
            </a: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Chapter 06 </a:t>
            </a:r>
            <a:r>
              <a:rPr lang="ko-KR" altLang="en-US" dirty="0" smtClean="0"/>
              <a:t>일상에서 활용되는 문자열과 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9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02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프로그래밍을 위한 기초 다지기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 startAt="6"/>
            </a:pPr>
            <a:r>
              <a:rPr lang="ko-KR" altLang="en-US" sz="1400" dirty="0" smtClean="0"/>
              <a:t>다음 문자열을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진수로 변환하는 문장을 작성하시오</a:t>
            </a:r>
            <a:r>
              <a:rPr lang="en-US" altLang="ko-KR" sz="1400" dirty="0" smtClean="0"/>
              <a:t>.</a:t>
            </a:r>
          </a:p>
          <a:p>
            <a:pPr marL="1714500" lvl="3" indent="-342900">
              <a:buFont typeface="+mj-lt"/>
              <a:buAutoNum type="arabicPeriod" startAt="6"/>
            </a:pPr>
            <a:endParaRPr lang="en-US" altLang="ko-KR" sz="1600" dirty="0" smtClean="0"/>
          </a:p>
          <a:p>
            <a:pPr marL="1714500" lvl="3" indent="-342900">
              <a:buFont typeface="+mj-lt"/>
              <a:buAutoNum type="arabicPeriod" startAt="6"/>
            </a:pPr>
            <a:r>
              <a:rPr lang="en-US" altLang="ko-KR" sz="1100" dirty="0" smtClean="0"/>
              <a:t>‘156’	</a:t>
            </a:r>
            <a:r>
              <a:rPr lang="en-US" altLang="ko-KR" sz="1100" dirty="0" smtClean="0">
                <a:solidFill>
                  <a:srgbClr val="FF0000"/>
                </a:solidFill>
              </a:rPr>
              <a:t>#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100" dirty="0" smtClean="0">
                <a:solidFill>
                  <a:srgbClr val="FF0000"/>
                </a:solidFill>
              </a:rPr>
              <a:t>(‘156’)</a:t>
            </a:r>
          </a:p>
          <a:p>
            <a:pPr marL="1714500" lvl="3" indent="-342900">
              <a:buFont typeface="+mj-lt"/>
              <a:buAutoNum type="arabicPeriod" startAt="6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lt"/>
              <a:buAutoNum type="arabicPeriod" startAt="6"/>
            </a:pPr>
            <a:r>
              <a:rPr lang="en-US" altLang="ko-KR" sz="1100" dirty="0" smtClean="0"/>
              <a:t>‘0b101’</a:t>
            </a:r>
            <a:r>
              <a:rPr lang="en-US" altLang="ko-KR" sz="1100" dirty="0" smtClean="0">
                <a:solidFill>
                  <a:srgbClr val="FF0000"/>
                </a:solidFill>
              </a:rPr>
              <a:t>	#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100" dirty="0" smtClean="0">
                <a:solidFill>
                  <a:srgbClr val="FF0000"/>
                </a:solidFill>
              </a:rPr>
              <a:t>(‘0b101’, 2)</a:t>
            </a:r>
          </a:p>
          <a:p>
            <a:pPr marL="1714500" lvl="3" indent="-342900">
              <a:buFont typeface="+mj-lt"/>
              <a:buAutoNum type="arabicPeriod" startAt="6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lt"/>
              <a:buAutoNum type="arabicPeriod" startAt="6"/>
            </a:pPr>
            <a:r>
              <a:rPr lang="en-US" altLang="ko-KR" sz="1100" dirty="0" smtClean="0"/>
              <a:t>‘0o11’</a:t>
            </a:r>
            <a:r>
              <a:rPr lang="en-US" altLang="ko-KR" sz="1100" dirty="0" smtClean="0">
                <a:solidFill>
                  <a:srgbClr val="FF0000"/>
                </a:solidFill>
              </a:rPr>
              <a:t>	#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100" dirty="0" smtClean="0">
                <a:solidFill>
                  <a:srgbClr val="FF0000"/>
                </a:solidFill>
              </a:rPr>
              <a:t>(‘0o11’, 8)</a:t>
            </a:r>
          </a:p>
          <a:p>
            <a:pPr marL="1714500" lvl="3" indent="-342900">
              <a:buFont typeface="+mj-lt"/>
              <a:buAutoNum type="arabicPeriod" startAt="6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lt"/>
              <a:buAutoNum type="arabicPeriod" startAt="6"/>
            </a:pPr>
            <a:r>
              <a:rPr lang="en-US" altLang="ko-KR" sz="1100" dirty="0" smtClean="0"/>
              <a:t>‘0xf’</a:t>
            </a:r>
            <a:r>
              <a:rPr lang="en-US" altLang="ko-KR" sz="1100" dirty="0" smtClean="0">
                <a:solidFill>
                  <a:srgbClr val="FF0000"/>
                </a:solidFill>
              </a:rPr>
              <a:t>	#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100" dirty="0" smtClean="0">
                <a:solidFill>
                  <a:srgbClr val="FF0000"/>
                </a:solidFill>
              </a:rPr>
              <a:t>(‘0xf’, 16)</a:t>
            </a:r>
          </a:p>
          <a:p>
            <a:pPr marL="1714500" lvl="3" indent="-342900">
              <a:buFont typeface="+mj-lt"/>
              <a:buAutoNum type="arabicPeriod" startAt="6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ea"/>
              <a:buAutoNum type="arabicPeriod" startAt="6"/>
            </a:pPr>
            <a:r>
              <a:rPr lang="ko-KR" altLang="en-US" sz="1400" dirty="0" smtClean="0"/>
              <a:t>다음과 같이 표준 입력으로 이름을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출력하는 코드를 작성하시오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</a:p>
          <a:p>
            <a:pPr lvl="2"/>
            <a:r>
              <a:rPr lang="en-US" altLang="ko-KR" sz="1100" dirty="0" smtClean="0"/>
              <a:t>	</a:t>
            </a:r>
            <a:r>
              <a:rPr lang="ko-KR" altLang="en-US" sz="1100" dirty="0" smtClean="0"/>
              <a:t>당신의 이름은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홍길동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	</a:t>
            </a:r>
            <a:r>
              <a:rPr lang="ko-KR" altLang="en-US" sz="1100" dirty="0" smtClean="0"/>
              <a:t>만나서 반가워요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홍길동씨</a:t>
            </a:r>
            <a:r>
              <a:rPr lang="en-US" altLang="ko-KR" sz="1100" dirty="0" smtClean="0"/>
              <a:t>!</a:t>
            </a:r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r>
              <a:rPr lang="en-US" altLang="ko-KR" sz="1100" dirty="0" smtClean="0"/>
              <a:t>	</a:t>
            </a:r>
            <a:r>
              <a:rPr lang="ko-KR" altLang="en-US" sz="1100" dirty="0" smtClean="0"/>
              <a:t>답 </a:t>
            </a:r>
            <a:r>
              <a:rPr lang="en-US" altLang="ko-KR" sz="1100" dirty="0" smtClean="0"/>
              <a:t>: name = input(“</a:t>
            </a:r>
            <a:r>
              <a:rPr lang="ko-KR" altLang="en-US" sz="1100" dirty="0" smtClean="0"/>
              <a:t>당신의 이름은</a:t>
            </a:r>
            <a:r>
              <a:rPr lang="en-US" altLang="ko-KR" sz="1100" dirty="0" smtClean="0"/>
              <a:t>? “”)</a:t>
            </a:r>
          </a:p>
          <a:p>
            <a:pPr lvl="2"/>
            <a:r>
              <a:rPr lang="en-US" altLang="ko-KR" sz="1100" dirty="0"/>
              <a:t>	</a:t>
            </a:r>
            <a:r>
              <a:rPr lang="en-US" altLang="ko-KR" sz="1100" dirty="0" smtClean="0"/>
              <a:t>     print(“</a:t>
            </a:r>
            <a:r>
              <a:rPr lang="ko-KR" altLang="en-US" sz="1100" dirty="0" smtClean="0"/>
              <a:t>만나서 반가워요</a:t>
            </a:r>
            <a:r>
              <a:rPr lang="en-US" altLang="ko-KR" sz="1100" dirty="0" smtClean="0"/>
              <a:t>, “ + name + “</a:t>
            </a:r>
            <a:r>
              <a:rPr lang="ko-KR" altLang="en-US" sz="1100" dirty="0" smtClean="0"/>
              <a:t>씨</a:t>
            </a:r>
            <a:r>
              <a:rPr lang="en-US" altLang="ko-KR" sz="1100" dirty="0" smtClean="0"/>
              <a:t>!”)</a:t>
            </a:r>
            <a:endParaRPr lang="en-US" altLang="ko-KR" sz="1100" dirty="0"/>
          </a:p>
          <a:p>
            <a:pPr lvl="2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263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5032" y="2111729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8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1.1 </a:t>
            </a:r>
            <a:r>
              <a:rPr lang="ko-KR" altLang="en-US" sz="1600" dirty="0" smtClean="0"/>
              <a:t>문자열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클래스와 부분 문자열 참조 </a:t>
            </a:r>
            <a:r>
              <a:rPr lang="ko-KR" altLang="en-US" sz="1600" dirty="0" err="1" smtClean="0"/>
              <a:t>슬라이싱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문자열은 클래스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의 객체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파이썬에서</a:t>
            </a:r>
            <a:r>
              <a:rPr lang="ko-KR" altLang="en-US" sz="1100" dirty="0" smtClean="0"/>
              <a:t> 문자열은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문자의 나열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로 텍스트 시퀀스라고도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문자열의 </a:t>
            </a:r>
            <a:r>
              <a:rPr lang="ko-KR" altLang="en-US" sz="1100" dirty="0" err="1" smtClean="0"/>
              <a:t>자료형은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class </a:t>
            </a:r>
            <a:r>
              <a:rPr lang="en-US" altLang="ko-KR" sz="1100" dirty="0" err="1" smtClean="0"/>
              <a:t>str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accent1"/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작은따옴표 </a:t>
            </a:r>
            <a:r>
              <a:rPr lang="en-US" altLang="ko-KR" sz="1100" dirty="0" smtClean="0"/>
              <a:t>: “</a:t>
            </a:r>
            <a:r>
              <a:rPr lang="ko-KR" altLang="en-US" sz="1100" dirty="0" smtClean="0"/>
              <a:t>큰</a:t>
            </a:r>
            <a:r>
              <a:rPr lang="en-US" altLang="ko-KR" sz="1100" dirty="0" smtClean="0"/>
              <a:t>“ </a:t>
            </a:r>
            <a:r>
              <a:rPr lang="ko-KR" altLang="en-US" sz="1100" dirty="0" smtClean="0"/>
              <a:t>따옴표 처럼 문자열 내부에 큰따옴표 사용 가능</a:t>
            </a: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큰따옴표 </a:t>
            </a:r>
            <a:r>
              <a:rPr lang="en-US" altLang="ko-KR" sz="1100" dirty="0" smtClean="0"/>
              <a:t>: ‘</a:t>
            </a:r>
            <a:r>
              <a:rPr lang="ko-KR" altLang="en-US" sz="1100" dirty="0" smtClean="0"/>
              <a:t>작은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 따옴표 처럼 문자열 내부에 작은따옴표 사용 가능</a:t>
            </a: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삼중따옴표 </a:t>
            </a:r>
            <a:r>
              <a:rPr lang="en-US" altLang="ko-KR" sz="1100" dirty="0" smtClean="0"/>
              <a:t>: ‘’’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’’’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“””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“””</a:t>
            </a:r>
            <a:r>
              <a:rPr lang="ko-KR" altLang="en-US" sz="1100" dirty="0" smtClean="0"/>
              <a:t>로 여러 줄의 문자열 표현</a:t>
            </a: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 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으로 문자열의 길이 참조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함수 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으로 문자열의 길이를 알 수 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38" y="4110440"/>
            <a:ext cx="539190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1.1 </a:t>
            </a:r>
            <a:r>
              <a:rPr lang="ko-KR" altLang="en-US" sz="1600" dirty="0" smtClean="0"/>
              <a:t>문자열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클래스와 부분 문자열 참조 </a:t>
            </a:r>
            <a:r>
              <a:rPr lang="ko-KR" altLang="en-US" sz="1600" dirty="0" err="1" smtClean="0"/>
              <a:t>슬라이싱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문자열의 문자 참조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문자열을 구성하는 문자는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부터 시작되는 첨자를 대괄호 안에 기술해 참조가 가능하다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-1</a:t>
            </a:r>
            <a:r>
              <a:rPr lang="ko-KR" altLang="en-US" sz="1100" dirty="0" smtClean="0"/>
              <a:t>부터 시작돼 </a:t>
            </a:r>
            <a:r>
              <a:rPr lang="en-US" altLang="ko-KR" sz="1100" dirty="0" smtClean="0"/>
              <a:t>-2, -3</a:t>
            </a:r>
            <a:r>
              <a:rPr lang="ko-KR" altLang="en-US" sz="1100" dirty="0" smtClean="0"/>
              <a:t>으로 작아지는 첨자도 역순으로 참조한다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첨자가 유효 범위를 벗어나면 </a:t>
            </a:r>
            <a:r>
              <a:rPr lang="en-US" altLang="ko-KR" sz="1100" dirty="0" err="1" smtClean="0"/>
              <a:t>IndexError</a:t>
            </a:r>
            <a:r>
              <a:rPr lang="ko-KR" altLang="en-US" sz="1100" dirty="0" smtClean="0"/>
              <a:t>가 발생한다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6" y="2730834"/>
            <a:ext cx="537285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1.2 </a:t>
            </a:r>
            <a:r>
              <a:rPr lang="ko-KR" altLang="en-US" sz="1600" dirty="0" smtClean="0"/>
              <a:t>문자열의 부분 문자열 참조 방식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</a:t>
            </a:r>
            <a:r>
              <a:rPr lang="ko-KR" altLang="en-US" sz="1600" dirty="0" smtClean="0"/>
              <a:t>과 양수를 이용한 문자열 </a:t>
            </a:r>
            <a:r>
              <a:rPr lang="ko-KR" altLang="en-US" sz="1600" dirty="0" err="1" smtClean="0"/>
              <a:t>슬라이싱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문자열에서 일부분을 참조하는 방법을 </a:t>
            </a:r>
            <a:r>
              <a:rPr lang="ko-KR" altLang="en-US" sz="1100" dirty="0" err="1" smtClean="0"/>
              <a:t>슬라이싱이라고</a:t>
            </a:r>
            <a:r>
              <a:rPr lang="ko-KR" altLang="en-US" sz="1100" dirty="0" smtClean="0"/>
              <a:t>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콜론을 사용한 </a:t>
            </a:r>
            <a:r>
              <a:rPr lang="en-US" altLang="ko-KR" sz="1100" dirty="0" smtClean="0"/>
              <a:t>[start : end]</a:t>
            </a:r>
            <a:r>
              <a:rPr lang="ko-KR" altLang="en-US" sz="1100" dirty="0" smtClean="0"/>
              <a:t>로 부분 문자열을 반환하는데 </a:t>
            </a:r>
            <a:r>
              <a:rPr lang="en-US" altLang="ko-KR" sz="1100" dirty="0" smtClean="0"/>
              <a:t>start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첨자에서 </a:t>
            </a:r>
            <a:r>
              <a:rPr lang="en-US" altLang="ko-KR" sz="1100" dirty="0" smtClean="0"/>
              <a:t>end -1 </a:t>
            </a:r>
            <a:r>
              <a:rPr lang="ko-KR" altLang="en-US" sz="1100" dirty="0" smtClean="0"/>
              <a:t>첨자까지의 문자열을 반환한다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음수를 이용한 문자열 </a:t>
            </a:r>
            <a:r>
              <a:rPr lang="ko-KR" altLang="en-US" sz="1600" dirty="0" err="1" smtClean="0"/>
              <a:t>슬라이싱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슬라이스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[start : end]</a:t>
            </a:r>
            <a:r>
              <a:rPr lang="ko-KR" altLang="en-US" sz="1100" dirty="0" smtClean="0"/>
              <a:t>에서는 음수도 사용할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</a:t>
            </a:r>
            <a:r>
              <a:rPr lang="en-US" altLang="ko-KR" sz="1100" dirty="0" smtClean="0"/>
              <a:t>tart </a:t>
            </a:r>
            <a:r>
              <a:rPr lang="ko-KR" altLang="en-US" sz="1100" dirty="0" smtClean="0"/>
              <a:t>첨자에서 </a:t>
            </a:r>
            <a:r>
              <a:rPr lang="en-US" altLang="ko-KR" sz="1100" dirty="0" smtClean="0"/>
              <a:t>end -1 </a:t>
            </a:r>
            <a:r>
              <a:rPr lang="ko-KR" altLang="en-US" sz="1100" dirty="0" smtClean="0"/>
              <a:t>첨자까지의 문자열을 반환한다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99" y="3377550"/>
            <a:ext cx="537285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1.2 </a:t>
            </a:r>
            <a:r>
              <a:rPr lang="ko-KR" altLang="en-US" sz="1600" dirty="0" smtClean="0"/>
              <a:t>문자열의 부분 문자열 참조 방식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tart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end</a:t>
            </a:r>
            <a:r>
              <a:rPr lang="ko-KR" altLang="en-US" sz="1600" dirty="0" smtClean="0"/>
              <a:t>를 비우면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처음부터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끝까지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를 의미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슬라이싱에서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start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end</a:t>
            </a:r>
            <a:r>
              <a:rPr lang="ko-KR" altLang="en-US" sz="1100" dirty="0" smtClean="0"/>
              <a:t>를 비울 수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각각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처음부터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끝까지</a:t>
            </a:r>
            <a:r>
              <a:rPr lang="en-US" altLang="ko-KR" sz="1100" dirty="0" smtClean="0"/>
              <a:t>＇</a:t>
            </a:r>
            <a:r>
              <a:rPr lang="ko-KR" altLang="en-US" sz="1100" dirty="0" smtClean="0"/>
              <a:t>를 의미한다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start:end:step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으로 문자 사이의 간격을 </a:t>
            </a:r>
            <a:r>
              <a:rPr lang="en-US" altLang="ko-KR" sz="1600" dirty="0" smtClean="0"/>
              <a:t>step</a:t>
            </a:r>
            <a:r>
              <a:rPr lang="ko-KR" altLang="en-US" sz="1600" dirty="0" smtClean="0"/>
              <a:t>으로 조정 가능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 사이의 간격을 </a:t>
            </a:r>
            <a:r>
              <a:rPr lang="en-US" altLang="ko-KR" sz="1100" dirty="0" smtClean="0"/>
              <a:t>step</a:t>
            </a:r>
            <a:r>
              <a:rPr lang="ko-KR" altLang="en-US" sz="1100" dirty="0" smtClean="0"/>
              <a:t>으로 조정하려면 </a:t>
            </a:r>
            <a:r>
              <a:rPr lang="en-US" altLang="ko-KR" sz="1100" dirty="0" err="1" smtClean="0"/>
              <a:t>str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start:end:step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을 사용해야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Step</a:t>
            </a:r>
            <a:r>
              <a:rPr lang="ko-KR" altLang="en-US" sz="1100" dirty="0" smtClean="0"/>
              <a:t>을 생략하면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간격인 </a:t>
            </a:r>
            <a:r>
              <a:rPr lang="en-US" altLang="ko-KR" sz="1100" dirty="0" smtClean="0"/>
              <a:t>step</a:t>
            </a:r>
            <a:r>
              <a:rPr lang="ko-KR" altLang="en-US" sz="1100" dirty="0" smtClean="0"/>
              <a:t>은 음수도 가능하며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 경우 </a:t>
            </a:r>
            <a:r>
              <a:rPr lang="en-US" altLang="ko-KR" sz="1100" dirty="0" err="1" smtClean="0"/>
              <a:t>strat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end</a:t>
            </a:r>
            <a:r>
              <a:rPr lang="ko-KR" altLang="en-US" sz="1100" dirty="0" smtClean="0"/>
              <a:t>보다 작아야 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03" y="3473024"/>
            <a:ext cx="540142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1.3 </a:t>
            </a:r>
            <a:r>
              <a:rPr lang="ko-KR" altLang="en-US" sz="1600" dirty="0" smtClean="0"/>
              <a:t>문자 함수와 이스케이프 시퀀스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 함수 </a:t>
            </a:r>
            <a:r>
              <a:rPr lang="en-US" altLang="ko-KR" sz="1600" dirty="0" err="1" smtClean="0"/>
              <a:t>ord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chr</a:t>
            </a:r>
            <a:r>
              <a:rPr lang="en-US" altLang="ko-KR" sz="1600" dirty="0" smtClean="0"/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한글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문자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의 유니코드 번호는 내장 함수 </a:t>
            </a:r>
            <a:r>
              <a:rPr lang="en-US" altLang="ko-KR" sz="1100" dirty="0" err="1" smtClean="0"/>
              <a:t>ord</a:t>
            </a:r>
            <a:r>
              <a:rPr lang="en-US" altLang="ko-KR" sz="1100" dirty="0" smtClean="0"/>
              <a:t>(‘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‘)</a:t>
            </a:r>
            <a:r>
              <a:rPr lang="ko-KR" altLang="en-US" sz="1100" dirty="0" smtClean="0"/>
              <a:t>로 알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반대로 유니코드 </a:t>
            </a:r>
            <a:r>
              <a:rPr lang="en-US" altLang="ko-KR" sz="1100" dirty="0" smtClean="0"/>
              <a:t>44032</a:t>
            </a:r>
            <a:r>
              <a:rPr lang="ko-KR" altLang="en-US" sz="1100" dirty="0" smtClean="0"/>
              <a:t>로 내장 함수 </a:t>
            </a:r>
            <a:r>
              <a:rPr lang="en-US" altLang="ko-KR" sz="1100" dirty="0" err="1" smtClean="0"/>
              <a:t>chr</a:t>
            </a:r>
            <a:r>
              <a:rPr lang="en-US" altLang="ko-KR" sz="1100" dirty="0" smtClean="0"/>
              <a:t>(44032)</a:t>
            </a:r>
            <a:r>
              <a:rPr lang="ko-KR" altLang="en-US" sz="1100" dirty="0" smtClean="0"/>
              <a:t>를 호출하면 문자를 반환한다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이스케이프 시퀀스 문자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하나의 문자를 </a:t>
            </a:r>
            <a:r>
              <a:rPr lang="ko-KR" altLang="en-US" sz="1100" dirty="0" err="1" smtClean="0"/>
              <a:t>역슬래시로</a:t>
            </a:r>
            <a:r>
              <a:rPr lang="ko-KR" altLang="en-US" sz="1100" dirty="0" smtClean="0"/>
              <a:t> 시작하는 조합으로 문자를 이스케이프 시퀀스 문자라고 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 내부에도 사용할 수 있다</a:t>
            </a:r>
            <a:r>
              <a:rPr lang="en-US" altLang="ko-KR" sz="11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92" y="2449304"/>
            <a:ext cx="536332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1.3 </a:t>
            </a:r>
            <a:r>
              <a:rPr lang="ko-KR" altLang="en-US" sz="1600" dirty="0" smtClean="0"/>
              <a:t>문자 함수와 이스케이프 시퀀스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이스케이프 시퀀스 문자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82" y="1489449"/>
            <a:ext cx="3201678" cy="28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1.3 </a:t>
            </a:r>
            <a:r>
              <a:rPr lang="ko-KR" altLang="en-US" sz="1600" dirty="0" smtClean="0"/>
              <a:t>문자 함수와 이스케이프 시퀀스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문자열의 최대와 최소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Min()</a:t>
            </a:r>
            <a:r>
              <a:rPr lang="ko-KR" altLang="en-US" sz="1100" dirty="0" smtClean="0"/>
              <a:t>은 최솟값을 반환하는 함수이다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Max()</a:t>
            </a:r>
            <a:r>
              <a:rPr lang="ko-KR" altLang="en-US" sz="1100" dirty="0" smtClean="0"/>
              <a:t>는 최댓값을 반환하는 함수이다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인자가 문자열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개이면 문자열을 구성하는 문자에서 코드 값으로 최대와 최소인 문자를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인자가 문자열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개 이상이면 문자열 중 최대와 최소인 문자열을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2</a:t>
            </a:r>
            <a:r>
              <a:rPr lang="ko-KR" altLang="en-US" sz="1100" dirty="0" smtClean="0"/>
              <a:t>개 이상의 숫자도 인자가 될 수 있으며 최대와 최소를 반환한다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23" y="3402939"/>
            <a:ext cx="539190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03 </a:t>
            </a:r>
            <a:r>
              <a:rPr lang="ko-KR" altLang="en-US" b="1" dirty="0"/>
              <a:t>일상에서 활용되는 문자열과 논리 연산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 smtClean="0"/>
              <a:t>다음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600" dirty="0" smtClean="0"/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p</a:t>
            </a:r>
            <a:r>
              <a:rPr lang="en-US" altLang="ko-KR" sz="1100" dirty="0" smtClean="0"/>
              <a:t>rint(</a:t>
            </a:r>
            <a:r>
              <a:rPr lang="en-US" altLang="ko-KR" sz="1100" dirty="0" err="1" smtClean="0"/>
              <a:t>ord</a:t>
            </a:r>
            <a:r>
              <a:rPr lang="en-US" altLang="ko-KR" sz="1100" dirty="0" smtClean="0"/>
              <a:t>(‘D’) – </a:t>
            </a:r>
            <a:r>
              <a:rPr lang="en-US" altLang="ko-KR" sz="1100" dirty="0" err="1" smtClean="0"/>
              <a:t>ord</a:t>
            </a:r>
            <a:r>
              <a:rPr lang="en-US" altLang="ko-KR" sz="1100" dirty="0" smtClean="0"/>
              <a:t>(“A”))	</a:t>
            </a:r>
            <a:r>
              <a:rPr lang="en-US" altLang="ko-KR" sz="1100" dirty="0" smtClean="0">
                <a:solidFill>
                  <a:srgbClr val="FF0000"/>
                </a:solidFill>
              </a:rPr>
              <a:t>#3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p</a:t>
            </a:r>
            <a:r>
              <a:rPr lang="en-US" altLang="ko-KR" sz="1100" dirty="0" smtClean="0"/>
              <a:t>rint(min(‘java’), max(‘java’))</a:t>
            </a:r>
            <a:r>
              <a:rPr lang="en-US" altLang="ko-KR" sz="1100" dirty="0" smtClean="0">
                <a:solidFill>
                  <a:srgbClr val="FF0000"/>
                </a:solidFill>
              </a:rPr>
              <a:t>	#a v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p</a:t>
            </a:r>
            <a:r>
              <a:rPr lang="en-US" altLang="ko-KR" sz="1100" dirty="0" smtClean="0"/>
              <a:t>rint(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(‘python’) – 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(‘java’))</a:t>
            </a:r>
            <a:r>
              <a:rPr lang="en-US" altLang="ko-KR" sz="1100" dirty="0" smtClean="0">
                <a:solidFill>
                  <a:srgbClr val="FF0000"/>
                </a:solidFill>
              </a:rPr>
              <a:t>	#2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p</a:t>
            </a:r>
            <a:r>
              <a:rPr lang="en-US" altLang="ko-KR" sz="1100" dirty="0" smtClean="0"/>
              <a:t>rint(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(‘ab\td’))</a:t>
            </a:r>
            <a:r>
              <a:rPr lang="en-US" altLang="ko-KR" sz="1100" dirty="0" smtClean="0">
                <a:solidFill>
                  <a:srgbClr val="FF0000"/>
                </a:solidFill>
              </a:rPr>
              <a:t>	#4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p</a:t>
            </a:r>
            <a:r>
              <a:rPr lang="en-US" altLang="ko-KR" sz="1100" dirty="0" smtClean="0"/>
              <a:t>rint(‘</a:t>
            </a:r>
            <a:r>
              <a:rPr lang="en-US" altLang="ko-KR" sz="1100" dirty="0" err="1" smtClean="0"/>
              <a:t>abc</a:t>
            </a:r>
            <a:r>
              <a:rPr lang="en-US" altLang="ko-KR" sz="1100" dirty="0" smtClean="0"/>
              <a:t>\</a:t>
            </a:r>
            <a:r>
              <a:rPr lang="en-US" altLang="ko-KR" sz="1100" dirty="0" err="1" smtClean="0"/>
              <a:t>bd</a:t>
            </a:r>
            <a:r>
              <a:rPr lang="en-US" altLang="ko-KR" sz="1100" dirty="0" smtClean="0"/>
              <a:t>’)	</a:t>
            </a:r>
            <a:r>
              <a:rPr lang="en-US" altLang="ko-KR" sz="1100" dirty="0" smtClean="0">
                <a:solidFill>
                  <a:srgbClr val="FF0000"/>
                </a:solidFill>
              </a:rPr>
              <a:t>	#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abd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ea"/>
              <a:buAutoNum type="arabicPeriod"/>
            </a:pPr>
            <a:r>
              <a:rPr lang="ko-KR" altLang="en-US" sz="1400" dirty="0" smtClean="0"/>
              <a:t>다음 문자열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print(‘</a:t>
            </a:r>
            <a:r>
              <a:rPr lang="en-US" altLang="ko-KR" sz="1100" dirty="0" err="1" smtClean="0"/>
              <a:t>Hello_python</a:t>
            </a:r>
            <a:r>
              <a:rPr lang="en-US" altLang="ko-KR" sz="1100" dirty="0" smtClean="0"/>
              <a:t>’[5])	</a:t>
            </a:r>
            <a:r>
              <a:rPr lang="en-US" altLang="ko-KR" sz="1100" dirty="0" smtClean="0">
                <a:solidFill>
                  <a:srgbClr val="FF0000"/>
                </a:solidFill>
              </a:rPr>
              <a:t>#_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print(‘</a:t>
            </a:r>
            <a:r>
              <a:rPr lang="en-US" altLang="ko-KR" sz="1100" dirty="0" err="1"/>
              <a:t>Hello_python</a:t>
            </a:r>
            <a:r>
              <a:rPr lang="en-US" altLang="ko-KR" sz="1100" dirty="0" smtClean="0"/>
              <a:t>’[:5])	</a:t>
            </a:r>
            <a:r>
              <a:rPr lang="en-US" altLang="ko-KR" sz="1100" dirty="0" smtClean="0">
                <a:solidFill>
                  <a:srgbClr val="FF0000"/>
                </a:solidFill>
              </a:rPr>
              <a:t>#Hello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print(‘</a:t>
            </a:r>
            <a:r>
              <a:rPr lang="en-US" altLang="ko-KR" sz="1100" dirty="0" err="1"/>
              <a:t>Hello_python</a:t>
            </a:r>
            <a:r>
              <a:rPr lang="en-US" altLang="ko-KR" sz="1100" dirty="0" smtClean="0"/>
              <a:t>’[6:])	</a:t>
            </a:r>
            <a:r>
              <a:rPr lang="en-US" altLang="ko-KR" sz="1100" dirty="0" smtClean="0">
                <a:solidFill>
                  <a:srgbClr val="FF0000"/>
                </a:solidFill>
              </a:rPr>
              <a:t>#python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print(‘</a:t>
            </a:r>
            <a:r>
              <a:rPr lang="en-US" altLang="ko-KR" sz="1100" dirty="0" err="1"/>
              <a:t>Hello_python</a:t>
            </a:r>
            <a:r>
              <a:rPr lang="en-US" altLang="ko-KR" sz="1100" dirty="0" smtClean="0"/>
              <a:t>’[::2])	</a:t>
            </a:r>
            <a:r>
              <a:rPr lang="en-US" altLang="ko-KR" sz="1100" dirty="0" smtClean="0">
                <a:solidFill>
                  <a:srgbClr val="FF0000"/>
                </a:solidFill>
              </a:rPr>
              <a:t>#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Hlopto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print(‘</a:t>
            </a:r>
            <a:r>
              <a:rPr lang="en-US" altLang="ko-KR" sz="1100" dirty="0" err="1"/>
              <a:t>Hello_python</a:t>
            </a:r>
            <a:r>
              <a:rPr lang="en-US" altLang="ko-KR" sz="1100" dirty="0" smtClean="0"/>
              <a:t>’[: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(‘</a:t>
            </a:r>
            <a:r>
              <a:rPr lang="en-US" altLang="ko-KR" sz="1100" dirty="0" err="1" smtClean="0"/>
              <a:t>Hello_python</a:t>
            </a:r>
            <a:r>
              <a:rPr lang="en-US" altLang="ko-KR" sz="1100" dirty="0" smtClean="0"/>
              <a:t>’)])	</a:t>
            </a:r>
            <a:r>
              <a:rPr lang="en-US" altLang="ko-KR" sz="1100" dirty="0" smtClean="0">
                <a:solidFill>
                  <a:srgbClr val="FF0000"/>
                </a:solidFill>
              </a:rPr>
              <a:t>#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Hello_python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54661" y="1956725"/>
            <a:ext cx="54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50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2.1 </a:t>
            </a:r>
            <a:r>
              <a:rPr lang="ko-KR" altLang="en-US" sz="1600" dirty="0" smtClean="0"/>
              <a:t>문자열 대체와 부분 문자열 출현 횟수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삽입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 바꿔 반환하는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replace()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클래스에 소속된 함수를 </a:t>
            </a:r>
            <a:r>
              <a:rPr lang="ko-KR" altLang="en-US" sz="1100" dirty="0" err="1" smtClean="0"/>
              <a:t>메소드라</a:t>
            </a:r>
            <a:r>
              <a:rPr lang="ko-KR" altLang="en-US" sz="1100" dirty="0" smtClean="0"/>
              <a:t> 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메소드의</a:t>
            </a:r>
            <a:r>
              <a:rPr lang="ko-KR" altLang="en-US" sz="1100" dirty="0" smtClean="0"/>
              <a:t> 호출은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문자열 </a:t>
            </a:r>
            <a:r>
              <a:rPr lang="ko-KR" altLang="en-US" sz="1100" dirty="0" err="1" smtClean="0"/>
              <a:t>객체명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함수 이름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인자</a:t>
            </a:r>
            <a:r>
              <a:rPr lang="en-US" altLang="ko-KR" sz="1100" dirty="0" smtClean="0"/>
              <a:t>)’</a:t>
            </a:r>
            <a:r>
              <a:rPr lang="ko-KR" altLang="en-US" sz="1100" dirty="0" smtClean="0"/>
              <a:t>와 같이 사용한다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 객체가 </a:t>
            </a:r>
            <a:r>
              <a:rPr lang="en-US" altLang="ko-KR" sz="1100" dirty="0" err="1" smtClean="0"/>
              <a:t>str</a:t>
            </a:r>
            <a:r>
              <a:rPr lang="ko-KR" altLang="en-US" sz="1100" dirty="0" smtClean="0"/>
              <a:t>이라면 </a:t>
            </a:r>
            <a:r>
              <a:rPr lang="en-US" altLang="ko-KR" sz="1100" dirty="0" err="1" smtClean="0"/>
              <a:t>str.replace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a,b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호출</a:t>
            </a: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err="1" smtClean="0"/>
              <a:t>str.replace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a,b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는 문자열 </a:t>
            </a:r>
            <a:r>
              <a:rPr lang="en-US" altLang="ko-KR" sz="1100" dirty="0" err="1" smtClean="0"/>
              <a:t>str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가 나타나는 모든 부분을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로 모두 바꾼 문자열을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replace(old, new, count)</a:t>
            </a:r>
            <a:r>
              <a:rPr lang="ko-KR" altLang="en-US" sz="1100" dirty="0" smtClean="0"/>
              <a:t>는 문자열 </a:t>
            </a:r>
            <a:r>
              <a:rPr lang="en-US" altLang="ko-KR" sz="1100" dirty="0" smtClean="0"/>
              <a:t>old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new</a:t>
            </a:r>
            <a:r>
              <a:rPr lang="ko-KR" altLang="en-US" sz="1100" dirty="0" smtClean="0"/>
              <a:t>로 대체하는데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옵션인 </a:t>
            </a:r>
            <a:r>
              <a:rPr lang="en-US" altLang="ko-KR" sz="1100" dirty="0" smtClean="0"/>
              <a:t>count</a:t>
            </a:r>
            <a:r>
              <a:rPr lang="ko-KR" altLang="en-US" sz="1100" dirty="0" smtClean="0"/>
              <a:t>는 대체 횟수를 지정한다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옵션인 </a:t>
            </a:r>
            <a:r>
              <a:rPr lang="en-US" altLang="ko-KR" sz="1100" dirty="0" smtClean="0"/>
              <a:t>count</a:t>
            </a:r>
            <a:r>
              <a:rPr lang="ko-KR" altLang="en-US" sz="1100" dirty="0" smtClean="0"/>
              <a:t>가 없으면 모두 바꾸고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있으면 앞에서부터 지정한 횟수만큼 바꾼다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  <a:p>
            <a:pPr lvl="2"/>
            <a:endParaRPr lang="en-US" altLang="ko-KR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1" y="3685354"/>
            <a:ext cx="5104562" cy="14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2.1 </a:t>
            </a:r>
            <a:r>
              <a:rPr lang="ko-KR" altLang="en-US" sz="1600" dirty="0" smtClean="0"/>
              <a:t>문자열 대체와 부분 문자열 출현 횟수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삽입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부분 문자열 출현 횟수를 반환하는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count()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 </a:t>
            </a:r>
            <a:r>
              <a:rPr lang="en-US" altLang="ko-KR" sz="1100" dirty="0" err="1" smtClean="0"/>
              <a:t>str</a:t>
            </a:r>
            <a:r>
              <a:rPr lang="ko-KR" altLang="en-US" sz="1100" dirty="0" smtClean="0"/>
              <a:t>에서 문자나 부분 문자열의 출현 횟수를 알려면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str.count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부분 문자열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사용해야 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문자와 문자 사이에 문자열을 삽입하는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join()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문자와 문자 사이에 원하는 문자열을 삽입하려면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join()</a:t>
            </a:r>
            <a:r>
              <a:rPr lang="ko-KR" altLang="en-US" sz="1100" dirty="0" smtClean="0"/>
              <a:t>을 사용한다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호출 </a:t>
            </a:r>
            <a:r>
              <a:rPr lang="en-US" altLang="ko-KR" sz="1100" dirty="0" smtClean="0"/>
              <a:t>‘-&gt;’.join(‘12345’)</a:t>
            </a:r>
            <a:r>
              <a:rPr lang="ko-KR" altLang="en-US" sz="1100" dirty="0" smtClean="0"/>
              <a:t>은 문자열 </a:t>
            </a:r>
            <a:r>
              <a:rPr lang="en-US" altLang="ko-KR" sz="1100" dirty="0" smtClean="0"/>
              <a:t>‘12345’ </a:t>
            </a:r>
            <a:r>
              <a:rPr lang="ko-KR" altLang="en-US" sz="1100" dirty="0" smtClean="0"/>
              <a:t>사이에 </a:t>
            </a:r>
            <a:r>
              <a:rPr lang="en-US" altLang="ko-KR" sz="1100" dirty="0" smtClean="0"/>
              <a:t>‘-&gt;’</a:t>
            </a:r>
            <a:r>
              <a:rPr lang="ko-KR" altLang="en-US" sz="1100" dirty="0" smtClean="0"/>
              <a:t>을 삽입한 문자열을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4" y="3173266"/>
            <a:ext cx="542048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2.2 </a:t>
            </a:r>
            <a:r>
              <a:rPr lang="ko-KR" altLang="en-US" sz="1600" dirty="0" smtClean="0"/>
              <a:t>문자열 찾기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문자열을 찾는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find()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index()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클래스 </a:t>
            </a:r>
            <a:r>
              <a:rPr lang="en-US" altLang="ko-KR" sz="1100" dirty="0" err="1" smtClean="0"/>
              <a:t>str</a:t>
            </a:r>
            <a:r>
              <a:rPr lang="ko-KR" altLang="en-US" sz="1100" dirty="0" smtClean="0"/>
              <a:t>에서 부분 문자열 </a:t>
            </a:r>
            <a:r>
              <a:rPr lang="en-US" altLang="ko-KR" sz="1100" dirty="0" smtClean="0"/>
              <a:t>sub</a:t>
            </a:r>
            <a:r>
              <a:rPr lang="ko-KR" altLang="en-US" sz="1100" dirty="0" smtClean="0"/>
              <a:t>가 맨 처음에 위치한 첨자를 </a:t>
            </a:r>
            <a:r>
              <a:rPr lang="ko-KR" altLang="en-US" sz="1100" dirty="0" err="1" smtClean="0"/>
              <a:t>반환받으려면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str.find</a:t>
            </a:r>
            <a:r>
              <a:rPr lang="en-US" altLang="ko-KR" sz="1100" dirty="0" smtClean="0"/>
              <a:t>(sub) </a:t>
            </a:r>
            <a:r>
              <a:rPr lang="ko-KR" altLang="en-US" sz="1100" dirty="0" smtClean="0"/>
              <a:t>또는 </a:t>
            </a:r>
            <a:r>
              <a:rPr lang="en-US" altLang="ko-KR" sz="1100" dirty="0" err="1" smtClean="0"/>
              <a:t>str.index</a:t>
            </a:r>
            <a:r>
              <a:rPr lang="en-US" altLang="ko-KR" sz="1100" dirty="0" smtClean="0"/>
              <a:t>(sub)</a:t>
            </a:r>
            <a:r>
              <a:rPr lang="ko-KR" altLang="en-US" sz="1100" dirty="0" smtClean="0"/>
              <a:t>를 사용한다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index()</a:t>
            </a:r>
            <a:r>
              <a:rPr lang="ko-KR" altLang="en-US" sz="1100" dirty="0" smtClean="0"/>
              <a:t>는 찾는 문자열이 없을 경우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ValueError</a:t>
            </a:r>
            <a:r>
              <a:rPr lang="ko-KR" altLang="en-US" sz="1100" dirty="0" smtClean="0"/>
              <a:t>를 발생시키지만 </a:t>
            </a:r>
            <a:r>
              <a:rPr lang="en-US" altLang="ko-KR" sz="1100" dirty="0" smtClean="0"/>
              <a:t>find()</a:t>
            </a:r>
            <a:r>
              <a:rPr lang="ko-KR" altLang="en-US" sz="1100" dirty="0" smtClean="0"/>
              <a:t>는 오류가 발생하지 않고 </a:t>
            </a:r>
            <a:r>
              <a:rPr lang="en-US" altLang="ko-KR" sz="1100" dirty="0" smtClean="0"/>
              <a:t>-1</a:t>
            </a:r>
            <a:r>
              <a:rPr lang="ko-KR" altLang="en-US" sz="1100" dirty="0" smtClean="0"/>
              <a:t>을 반환한다</a:t>
            </a:r>
            <a:r>
              <a:rPr lang="en-US" altLang="ko-KR" sz="11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r>
              <a:rPr lang="en-US" altLang="ko-KR" sz="1600" dirty="0" smtClean="0"/>
              <a:t>Section 2.3 </a:t>
            </a:r>
            <a:r>
              <a:rPr lang="ko-KR" altLang="en-US" sz="1600" dirty="0" smtClean="0"/>
              <a:t>문자열 나누기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문자열을 여러 문자열로 나누는 </a:t>
            </a:r>
            <a:r>
              <a:rPr lang="en-US" altLang="ko-KR" sz="1600" dirty="0" smtClean="0"/>
              <a:t>split()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str.split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는 문자열 </a:t>
            </a:r>
            <a:r>
              <a:rPr lang="en-US" altLang="ko-KR" sz="1100" dirty="0" err="1" smtClean="0"/>
              <a:t>str</a:t>
            </a:r>
            <a:r>
              <a:rPr lang="ko-KR" altLang="en-US" sz="1100" dirty="0" smtClean="0"/>
              <a:t>에서 공백을 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      기준으로 문자열을 나눠준다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만일 </a:t>
            </a:r>
            <a:r>
              <a:rPr lang="en-US" altLang="ko-KR" sz="1100" dirty="0" err="1" smtClean="0"/>
              <a:t>str.split</a:t>
            </a:r>
            <a:r>
              <a:rPr lang="en-US" altLang="ko-KR" sz="1100" dirty="0" smtClean="0"/>
              <a:t>(‘,’)</a:t>
            </a:r>
            <a:r>
              <a:rPr lang="ko-KR" altLang="en-US" sz="1100" dirty="0" smtClean="0"/>
              <a:t>처럼 괄호 안에 특정한 문자열 값이 있을 경우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에는 이 부분 문자열 값을 </a:t>
            </a:r>
            <a:r>
              <a:rPr lang="ko-KR" altLang="en-US" sz="1100" dirty="0" err="1" smtClean="0"/>
              <a:t>구분자를</a:t>
            </a:r>
            <a:r>
              <a:rPr lang="ko-KR" altLang="en-US" sz="1100" dirty="0" smtClean="0"/>
              <a:t> 이용해 문자열을 나눈다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98" y="2608977"/>
            <a:ext cx="3278301" cy="22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2.4 </a:t>
            </a:r>
            <a:r>
              <a:rPr lang="ko-KR" altLang="en-US" sz="1600" dirty="0" smtClean="0"/>
              <a:t>다양한 문자열 변환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영문자 알파벳의 다양한 변환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 변환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upper()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lower()</a:t>
            </a:r>
            <a:r>
              <a:rPr lang="ko-KR" altLang="en-US" sz="1100" dirty="0" smtClean="0"/>
              <a:t>등과 같이 매우 다양하다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폭을 지정하고 중앙에 문자열 배치하는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center()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전체 문자열의 폭을 </a:t>
            </a:r>
            <a:r>
              <a:rPr lang="en-US" altLang="ko-KR" sz="1100" dirty="0" smtClean="0"/>
              <a:t>’30’</a:t>
            </a:r>
            <a:r>
              <a:rPr lang="ko-KR" altLang="en-US" sz="1100" dirty="0" smtClean="0"/>
              <a:t>으로 지정한 후 중앙에 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강좌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를 배치하고 좌우의 나머지는 문자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를 채우려면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중앙 문자열</a:t>
            </a:r>
            <a:r>
              <a:rPr lang="en-US" altLang="ko-KR" sz="1100" dirty="0" smtClean="0"/>
              <a:t>‘.center(</a:t>
            </a:r>
            <a:r>
              <a:rPr lang="ko-KR" altLang="en-US" sz="1100" dirty="0" smtClean="0"/>
              <a:t>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채울 문자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처럼 사용한다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두번째</a:t>
            </a:r>
            <a:r>
              <a:rPr lang="ko-KR" altLang="en-US" sz="1100" dirty="0" smtClean="0"/>
              <a:t> 인자는 반드시 하나의 채울 문자로 선택적이며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없으면 공백 문자로 채워진다</a:t>
            </a:r>
            <a:r>
              <a:rPr lang="en-US" altLang="ko-KR" sz="1100" dirty="0" smtClean="0"/>
              <a:t>.</a:t>
            </a:r>
          </a:p>
          <a:p>
            <a:endParaRPr lang="en-US" altLang="ko-KR" sz="1600" dirty="0"/>
          </a:p>
          <a:p>
            <a:pPr lvl="2"/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1" y="3234285"/>
            <a:ext cx="4959047" cy="19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2.4 </a:t>
            </a:r>
            <a:r>
              <a:rPr lang="ko-KR" altLang="en-US" sz="1600" dirty="0" smtClean="0"/>
              <a:t>다양한 문자열 변환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폭을 지정하고 왼쪽 또는 오른쪽 정렬하는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ljust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rjust</a:t>
            </a:r>
            <a:r>
              <a:rPr lang="en-US" altLang="ko-KR" sz="1600" dirty="0" smtClean="0"/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문자열의 폭을 지정하고 왼쪽으로 정렬하려면 </a:t>
            </a:r>
            <a:r>
              <a:rPr lang="en-US" altLang="ko-KR" sz="1100" dirty="0" err="1" smtClean="0"/>
              <a:t>ljust</a:t>
            </a:r>
            <a:r>
              <a:rPr lang="en-US" altLang="ko-KR" sz="1100" dirty="0" smtClean="0"/>
              <a:t>(), </a:t>
            </a:r>
            <a:r>
              <a:rPr lang="ko-KR" altLang="en-US" sz="1100" dirty="0" smtClean="0"/>
              <a:t>오른쪽에 정렬하려면 </a:t>
            </a:r>
            <a:r>
              <a:rPr lang="en-US" altLang="ko-KR" sz="1100" dirty="0" err="1" smtClean="0"/>
              <a:t>rjust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로 호출한다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빈 공간을 문자로 채우려면 두 </a:t>
            </a:r>
            <a:r>
              <a:rPr lang="ko-KR" altLang="en-US" sz="1100" dirty="0" err="1" smtClean="0"/>
              <a:t>번쨰</a:t>
            </a:r>
            <a:r>
              <a:rPr lang="ko-KR" altLang="en-US" sz="1100" dirty="0" smtClean="0"/>
              <a:t> 인자로 입력한다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 앞뒤의 특정 문자들을 제거하는 </a:t>
            </a:r>
            <a:r>
              <a:rPr lang="en-US" altLang="ko-KR" sz="1600" dirty="0" smtClean="0"/>
              <a:t>strip()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</a:t>
            </a:r>
            <a:r>
              <a:rPr lang="en-US" altLang="ko-KR" sz="1100" dirty="0" err="1" smtClean="0"/>
              <a:t>tr.strip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문자열 </a:t>
            </a:r>
            <a:r>
              <a:rPr lang="en-US" altLang="ko-KR" sz="1100" dirty="0" err="1" smtClean="0"/>
              <a:t>str</a:t>
            </a:r>
            <a:r>
              <a:rPr lang="ko-KR" altLang="en-US" sz="1100" dirty="0" smtClean="0"/>
              <a:t>에서 맨 앞뒤의 공백 문자를 제거해 반환하는 </a:t>
            </a:r>
            <a:r>
              <a:rPr lang="ko-KR" altLang="en-US" sz="1100" dirty="0" err="1" smtClean="0"/>
              <a:t>메소드다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</a:t>
            </a:r>
            <a:r>
              <a:rPr lang="en-US" altLang="ko-KR" sz="1100" dirty="0" err="1" smtClean="0"/>
              <a:t>tr.strip</a:t>
            </a:r>
            <a:r>
              <a:rPr lang="en-US" altLang="ko-KR" sz="1100" dirty="0" smtClean="0"/>
              <a:t>(‘</a:t>
            </a:r>
            <a:r>
              <a:rPr lang="ko-KR" altLang="en-US" sz="1100" dirty="0" smtClean="0"/>
              <a:t>문자들</a:t>
            </a:r>
            <a:r>
              <a:rPr lang="en-US" altLang="ko-KR" sz="1100" dirty="0" smtClean="0"/>
              <a:t>‘)</a:t>
            </a:r>
            <a:r>
              <a:rPr lang="ko-KR" altLang="en-US" sz="1100" dirty="0" smtClean="0"/>
              <a:t>은 문자열 </a:t>
            </a:r>
            <a:r>
              <a:rPr lang="en-US" altLang="ko-KR" sz="1100" dirty="0" err="1" smtClean="0"/>
              <a:t>str</a:t>
            </a:r>
            <a:r>
              <a:rPr lang="ko-KR" altLang="en-US" sz="1100" dirty="0" smtClean="0"/>
              <a:t>의 맨 앞뒤에서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문자들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에 속한 모든 문자를 제거해 반환하는 </a:t>
            </a:r>
            <a:r>
              <a:rPr lang="ko-KR" altLang="en-US" sz="1100" dirty="0" err="1" smtClean="0"/>
              <a:t>메소드다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43" y="3435546"/>
            <a:ext cx="4735446" cy="16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2.4 </a:t>
            </a:r>
            <a:r>
              <a:rPr lang="ko-KR" altLang="en-US" sz="1600" dirty="0" smtClean="0"/>
              <a:t>다양한 문자열 변환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제로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채워 넣는 </a:t>
            </a:r>
            <a:r>
              <a:rPr lang="en-US" altLang="ko-KR" sz="1600" dirty="0" err="1" smtClean="0"/>
              <a:t>zfill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문자열의 지정한 폭 앞 빈 부분에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을 채워 넣고 싶다면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zfill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폭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사용한다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66" y="2493790"/>
            <a:ext cx="6466197" cy="12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출력을 정형화하는 함수 </a:t>
            </a:r>
            <a:r>
              <a:rPr lang="en-US" altLang="ko-KR" sz="1600" dirty="0" smtClean="0"/>
              <a:t>format()</a:t>
            </a:r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문자열의 </a:t>
            </a:r>
            <a:r>
              <a:rPr lang="en-US" altLang="ko-KR" sz="1600" dirty="0" smtClean="0"/>
              <a:t>format()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이용해 간결한 출력 처리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 </a:t>
            </a:r>
            <a:r>
              <a:rPr lang="en-US" altLang="ko-KR" sz="1100" dirty="0" smtClean="0"/>
              <a:t>‘{} + {} = {}’ </a:t>
            </a:r>
            <a:r>
              <a:rPr lang="ko-KR" altLang="en-US" sz="1100" dirty="0" smtClean="0"/>
              <a:t>내부에서 중괄호</a:t>
            </a:r>
            <a:r>
              <a:rPr lang="en-US" altLang="ko-KR" sz="1100" dirty="0" smtClean="0"/>
              <a:t>(curly brace) {}</a:t>
            </a:r>
            <a:r>
              <a:rPr lang="ko-KR" altLang="en-US" sz="1100" dirty="0" smtClean="0"/>
              <a:t>이 위치한 부분에 </a:t>
            </a:r>
            <a:r>
              <a:rPr lang="en-US" altLang="ko-KR" sz="1100" dirty="0" smtClean="0"/>
              <a:t>format(3, 4, 3+4) </a:t>
            </a:r>
            <a:r>
              <a:rPr lang="ko-KR" altLang="en-US" sz="1100" dirty="0" smtClean="0"/>
              <a:t>인자인 </a:t>
            </a:r>
            <a:r>
              <a:rPr lang="en-US" altLang="ko-KR" sz="1100" dirty="0" smtClean="0"/>
              <a:t>3, 4, 7</a:t>
            </a:r>
            <a:r>
              <a:rPr lang="ko-KR" altLang="en-US" sz="1100" dirty="0" smtClean="0"/>
              <a:t>이 순서대로 출력된다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문자열에서 </a:t>
            </a:r>
            <a:r>
              <a:rPr lang="en-US" altLang="ko-KR" sz="1100" dirty="0" smtClean="0"/>
              <a:t>{}</a:t>
            </a:r>
            <a:r>
              <a:rPr lang="ko-KR" altLang="en-US" sz="1100" dirty="0" smtClean="0"/>
              <a:t>를 제외한 나머지 부분인 </a:t>
            </a:r>
            <a:r>
              <a:rPr lang="en-US" altLang="ko-KR" sz="1100" dirty="0" smtClean="0"/>
              <a:t>‘+ =‘</a:t>
            </a:r>
            <a:r>
              <a:rPr lang="ko-KR" altLang="en-US" sz="1100" dirty="0" smtClean="0"/>
              <a:t>은 쓰여 있는 그대로 출력된다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format()</a:t>
            </a:r>
            <a:r>
              <a:rPr lang="ko-KR" altLang="en-US" sz="1100" dirty="0" smtClean="0"/>
              <a:t>을 호출한 문자열을 </a:t>
            </a:r>
            <a:r>
              <a:rPr lang="en-US" altLang="ko-KR" sz="1100" dirty="0" smtClean="0"/>
              <a:t>print()</a:t>
            </a:r>
            <a:r>
              <a:rPr lang="ko-KR" altLang="en-US" sz="1100" dirty="0" smtClean="0"/>
              <a:t>함수의 인자로 사용하면 원하는 결과가 표시된다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인자는 상수뿐 아니라 변수도 가능하다</a:t>
            </a:r>
            <a:r>
              <a:rPr lang="en-US" altLang="ko-KR" sz="1100" dirty="0" smtClean="0"/>
              <a:t>.</a:t>
            </a:r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 -&gt; {0}, {1}</a:t>
            </a:r>
            <a:r>
              <a:rPr lang="ko-KR" altLang="en-US" sz="1100" dirty="0" smtClean="0"/>
              <a:t>처럼 인자의 순서를 나타내는 정수를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부터 삽입하면 인자의 순서와 출력 순서를 조정할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r>
              <a:rPr lang="en-US" altLang="ko-KR" sz="1100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1" y="3434510"/>
            <a:ext cx="539190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출력을 정형화하는 함수 </a:t>
            </a:r>
            <a:r>
              <a:rPr lang="en-US" altLang="ko-KR" sz="1600" dirty="0" smtClean="0"/>
              <a:t>format()</a:t>
            </a:r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문자열의 중괄호 </a:t>
            </a:r>
            <a:r>
              <a:rPr lang="en-US" altLang="ko-KR" sz="1600" dirty="0" smtClean="0"/>
              <a:t>{</a:t>
            </a:r>
            <a:r>
              <a:rPr lang="en-US" altLang="ko-KR" sz="1600" dirty="0" err="1" smtClean="0"/>
              <a:t>n:md</a:t>
            </a:r>
            <a:r>
              <a:rPr lang="en-US" altLang="ko-KR" sz="1600" dirty="0" smtClean="0"/>
              <a:t>}</a:t>
            </a:r>
            <a:r>
              <a:rPr lang="ko-KR" altLang="en-US" sz="1600" dirty="0" smtClean="0"/>
              <a:t>로 정수를 형식 유형으로 출력 처리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{1:5d}</a:t>
            </a:r>
            <a:r>
              <a:rPr lang="ko-KR" altLang="en-US" sz="1100" dirty="0" smtClean="0"/>
              <a:t>처럼 중괄호의 내부에서 인자의 순번 다음 콜론 이후에 </a:t>
            </a:r>
            <a:r>
              <a:rPr lang="en-US" altLang="ko-KR" sz="1100" dirty="0" smtClean="0"/>
              <a:t>5d, 10f </a:t>
            </a:r>
            <a:r>
              <a:rPr lang="ko-KR" altLang="en-US" sz="1100" dirty="0" smtClean="0"/>
              <a:t>등의 출력 폭</a:t>
            </a:r>
            <a:r>
              <a:rPr lang="en-US" altLang="ko-KR" sz="1100" dirty="0" smtClean="0"/>
              <a:t>(5, 10</a:t>
            </a:r>
            <a:r>
              <a:rPr lang="ko-KR" altLang="en-US" sz="1100" dirty="0" smtClean="0"/>
              <a:t>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과 출력 형식</a:t>
            </a:r>
            <a:r>
              <a:rPr lang="en-US" altLang="ko-KR" sz="1100" dirty="0" smtClean="0"/>
              <a:t>(d, f)</a:t>
            </a:r>
            <a:r>
              <a:rPr lang="ko-KR" altLang="en-US" sz="1100" dirty="0" smtClean="0"/>
              <a:t>등을 지정할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10</a:t>
            </a:r>
            <a:r>
              <a:rPr lang="ko-KR" altLang="en-US" sz="1100" dirty="0" smtClean="0"/>
              <a:t>진수 정수는 </a:t>
            </a:r>
            <a:r>
              <a:rPr lang="en-US" altLang="ko-KR" sz="1100" dirty="0" smtClean="0"/>
              <a:t>d, </a:t>
            </a:r>
            <a:r>
              <a:rPr lang="ko-KR" altLang="en-US" sz="1100" dirty="0" smtClean="0"/>
              <a:t>부동소수는 </a:t>
            </a:r>
            <a:r>
              <a:rPr lang="en-US" altLang="ko-KR" sz="1100" dirty="0" smtClean="0"/>
              <a:t>f</a:t>
            </a:r>
            <a:r>
              <a:rPr lang="ko-KR" altLang="en-US" sz="1100" dirty="0" smtClean="0"/>
              <a:t>로 표기한다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정수를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진수와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진수</a:t>
            </a:r>
            <a:r>
              <a:rPr lang="en-US" altLang="ko-KR" sz="1100" dirty="0" smtClean="0"/>
              <a:t>, 16</a:t>
            </a:r>
            <a:r>
              <a:rPr lang="ko-KR" altLang="en-US" sz="1100" dirty="0" smtClean="0"/>
              <a:t>진수로 출력하려면 각각 </a:t>
            </a:r>
            <a:r>
              <a:rPr lang="en-US" altLang="ko-KR" sz="1100" dirty="0" smtClean="0"/>
              <a:t>b, o, x</a:t>
            </a:r>
            <a:r>
              <a:rPr lang="ko-KR" altLang="en-US" sz="1100" dirty="0" smtClean="0"/>
              <a:t>로 형식유형을 지정해 출력할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인자의 순번은 모두 적어야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빼려면 모두 빼야 한다</a:t>
            </a:r>
            <a:r>
              <a:rPr lang="en-US" altLang="ko-KR" sz="11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50" y="3245357"/>
            <a:ext cx="540142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3311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출력을 정형화하는 함수 </a:t>
            </a:r>
            <a:r>
              <a:rPr lang="en-US" altLang="ko-KR" sz="1600" dirty="0" smtClean="0"/>
              <a:t>format()</a:t>
            </a:r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문자열의 중괄호 </a:t>
            </a:r>
            <a:r>
              <a:rPr lang="en-US" altLang="ko-KR" sz="1600" dirty="0" smtClean="0"/>
              <a:t>{</a:t>
            </a:r>
            <a:r>
              <a:rPr lang="en-US" altLang="ko-KR" sz="1600" dirty="0" err="1" smtClean="0"/>
              <a:t>n:mf</a:t>
            </a:r>
            <a:r>
              <a:rPr lang="en-US" altLang="ko-KR" sz="1600" dirty="0" smtClean="0"/>
              <a:t>}</a:t>
            </a:r>
            <a:r>
              <a:rPr lang="ko-KR" altLang="en-US" sz="1600" dirty="0" smtClean="0"/>
              <a:t>로 실수를 형식 유형 출력 처리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형식 유형 </a:t>
            </a:r>
            <a:r>
              <a:rPr lang="en-US" altLang="ko-KR" sz="1100" dirty="0" smtClean="0"/>
              <a:t>f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F</a:t>
            </a:r>
            <a:r>
              <a:rPr lang="ko-KR" altLang="en-US" sz="1100" dirty="0" smtClean="0"/>
              <a:t>는 모두 실수를 소수점 형태로 출력한다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폭을 </a:t>
            </a:r>
            <a:r>
              <a:rPr lang="en-US" altLang="ko-KR" sz="1100" dirty="0" smtClean="0"/>
              <a:t>10.3f</a:t>
            </a:r>
            <a:r>
              <a:rPr lang="ko-KR" altLang="en-US" sz="1100" dirty="0" smtClean="0"/>
              <a:t>로 지정하면 전체 폭은 </a:t>
            </a:r>
            <a:r>
              <a:rPr lang="en-US" altLang="ko-KR" sz="1100" dirty="0" smtClean="0"/>
              <a:t>10, </a:t>
            </a:r>
            <a:r>
              <a:rPr lang="ko-KR" altLang="en-US" sz="1100" dirty="0" smtClean="0"/>
              <a:t>반올림해 소수점 이하 세 자리까지 출력한다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다만 </a:t>
            </a:r>
            <a:r>
              <a:rPr lang="en-US" altLang="ko-KR" sz="1100" dirty="0" smtClean="0"/>
              <a:t>F</a:t>
            </a:r>
            <a:r>
              <a:rPr lang="ko-KR" altLang="en-US" sz="1100" dirty="0" smtClean="0"/>
              <a:t>는 무한대를 의미하는 </a:t>
            </a:r>
            <a:r>
              <a:rPr lang="en-US" altLang="ko-KR" sz="1100" dirty="0" smtClean="0"/>
              <a:t>INF</a:t>
            </a:r>
            <a:r>
              <a:rPr lang="ko-KR" altLang="en-US" sz="1100" dirty="0" smtClean="0"/>
              <a:t>와 계산이 불가한 수를 표현하는 </a:t>
            </a:r>
            <a:r>
              <a:rPr lang="en-US" altLang="ko-KR" sz="1100" dirty="0" smtClean="0"/>
              <a:t>NAN</a:t>
            </a:r>
            <a:r>
              <a:rPr lang="ko-KR" altLang="en-US" sz="1100" dirty="0" smtClean="0"/>
              <a:t>을 대문자로 표시한다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03" y="3026131"/>
            <a:ext cx="5391902" cy="9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출력을 정형화하는 함수 </a:t>
            </a:r>
            <a:r>
              <a:rPr lang="en-US" altLang="ko-KR" sz="1600" dirty="0" smtClean="0"/>
              <a:t>format()</a:t>
            </a:r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format()</a:t>
            </a:r>
            <a:r>
              <a:rPr lang="ko-KR" altLang="en-US" sz="1600" dirty="0" smtClean="0"/>
              <a:t>의 다양한 형식 지정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27836"/>
              </p:ext>
            </p:extLst>
          </p:nvPr>
        </p:nvGraphicFramePr>
        <p:xfrm>
          <a:off x="2712659" y="1530067"/>
          <a:ext cx="5721183" cy="357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445"/>
                <a:gridCol w="4727738"/>
              </a:tblGrid>
              <a:tr h="261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형식 유형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의미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8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d, n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진수 정수이며</a:t>
                      </a:r>
                      <a:r>
                        <a:rPr lang="en-US" altLang="ko-KR" sz="1100" dirty="0" smtClean="0"/>
                        <a:t>, n</a:t>
                      </a:r>
                      <a:r>
                        <a:rPr lang="ko-KR" altLang="en-US" sz="1100" dirty="0" smtClean="0"/>
                        <a:t>은 국가에 맞는 </a:t>
                      </a:r>
                      <a:r>
                        <a:rPr lang="ko-KR" altLang="en-US" sz="1100" dirty="0" err="1" smtClean="0"/>
                        <a:t>구분자를</a:t>
                      </a:r>
                      <a:r>
                        <a:rPr lang="ko-KR" altLang="en-US" sz="1100" dirty="0" smtClean="0"/>
                        <a:t> 추가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유니코드 수에 대응하는 문자 출력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f, F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기본적으로 소수점 여섯 자리까지 실수로 출력하며</a:t>
                      </a:r>
                      <a:r>
                        <a:rPr lang="en-US" altLang="ko-KR" sz="1100" dirty="0" smtClean="0"/>
                        <a:t>, F</a:t>
                      </a:r>
                      <a:r>
                        <a:rPr lang="ko-KR" altLang="en-US" sz="1100" dirty="0" smtClean="0"/>
                        <a:t>인 경우는 </a:t>
                      </a:r>
                      <a:r>
                        <a:rPr lang="en-US" altLang="ko-KR" sz="1100" dirty="0" smtClean="0"/>
                        <a:t>＇</a:t>
                      </a:r>
                      <a:r>
                        <a:rPr lang="en-US" altLang="ko-KR" sz="1100" dirty="0" err="1" smtClean="0"/>
                        <a:t>inf</a:t>
                      </a:r>
                      <a:r>
                        <a:rPr lang="en-US" altLang="ko-KR" sz="1100" dirty="0" smtClean="0"/>
                        <a:t>’, ’nan’ </a:t>
                      </a:r>
                      <a:r>
                        <a:rPr lang="ko-KR" altLang="en-US" sz="1100" dirty="0" smtClean="0"/>
                        <a:t>표시를 대문자 </a:t>
                      </a:r>
                      <a:r>
                        <a:rPr lang="en-US" altLang="ko-KR" sz="1100" dirty="0" smtClean="0"/>
                        <a:t>‘INF’,</a:t>
                      </a:r>
                      <a:r>
                        <a:rPr lang="en-US" altLang="ko-KR" sz="1100" baseline="0" dirty="0" smtClean="0"/>
                        <a:t> ‘NAN’</a:t>
                      </a:r>
                      <a:r>
                        <a:rPr lang="ko-KR" altLang="en-US" sz="1100" baseline="0" dirty="0" smtClean="0"/>
                        <a:t>로 표시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진수 정수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진수 정수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x, X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16</a:t>
                      </a:r>
                      <a:r>
                        <a:rPr lang="ko-KR" altLang="en-US" sz="1100" dirty="0" smtClean="0"/>
                        <a:t>진수 표현으로 </a:t>
                      </a:r>
                      <a:r>
                        <a:rPr lang="en-US" altLang="ko-KR" sz="1100" dirty="0" smtClean="0"/>
                        <a:t>a</a:t>
                      </a:r>
                      <a:r>
                        <a:rPr lang="en-US" altLang="ko-KR" sz="1100" baseline="0" dirty="0" smtClean="0"/>
                        <a:t> ~ f</a:t>
                      </a:r>
                      <a:r>
                        <a:rPr lang="ko-KR" altLang="en-US" sz="1100" baseline="0" dirty="0" smtClean="0"/>
                        <a:t>까지 소문자와 대문자로 각각 표시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e, E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지수 형식 </a:t>
                      </a:r>
                      <a:r>
                        <a:rPr lang="en-US" altLang="ko-KR" sz="1100" dirty="0" smtClean="0"/>
                        <a:t>3.141592e + 00</a:t>
                      </a:r>
                      <a:r>
                        <a:rPr lang="ko-KR" altLang="en-US" sz="1100" dirty="0" smtClean="0"/>
                        <a:t>으로 지수 표현이 각각 소문자 </a:t>
                      </a:r>
                      <a:r>
                        <a:rPr lang="en-US" altLang="ko-KR" sz="1100" dirty="0" smtClean="0"/>
                        <a:t>e</a:t>
                      </a:r>
                      <a:r>
                        <a:rPr lang="ko-KR" altLang="en-US" sz="1100" dirty="0" smtClean="0"/>
                        <a:t>와 대문자 </a:t>
                      </a:r>
                      <a:r>
                        <a:rPr lang="en-US" altLang="ko-KR" sz="1100" dirty="0" smtClean="0"/>
                        <a:t>E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g, 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실수를 일반적으로는 소수점 형식으로 출력하지만 커지면 </a:t>
                      </a:r>
                      <a:r>
                        <a:rPr lang="ko-KR" altLang="en-US" sz="1100" dirty="0" err="1" smtClean="0"/>
                        <a:t>지수승으로</a:t>
                      </a:r>
                      <a:r>
                        <a:rPr lang="ko-KR" altLang="en-US" sz="1100" dirty="0" smtClean="0"/>
                        <a:t> 표시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%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퍼센트 형식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인자의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배를 소수점으로 출력하고 맨 뒤에 </a:t>
                      </a:r>
                      <a:r>
                        <a:rPr lang="en-US" altLang="ko-KR" sz="1100" dirty="0" smtClean="0"/>
                        <a:t>%</a:t>
                      </a:r>
                      <a:r>
                        <a:rPr lang="ko-KR" altLang="en-US" sz="1100" dirty="0" smtClean="0"/>
                        <a:t>를 출력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문자열 형식이며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기본적으로 왼쪽 정렬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그러나 수 형식은 모두 기본이 가운데 정렬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1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4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997250"/>
            <a:ext cx="861677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1.1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언어란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배우기 쉬운 프로그래밍 언어</a:t>
            </a:r>
            <a:endParaRPr lang="en-US" altLang="ko-KR" sz="1600" dirty="0" smtClean="0"/>
          </a:p>
          <a:p>
            <a:pPr marL="857250" lvl="1" indent="-4000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배우기 쉽고 누구나 무료로 사용할 수 있는 </a:t>
            </a:r>
            <a:r>
              <a:rPr lang="ko-KR" altLang="en-US" sz="1100" dirty="0" err="1" smtClean="0"/>
              <a:t>오픈소스</a:t>
            </a:r>
            <a:r>
              <a:rPr lang="ko-KR" altLang="en-US" sz="1100" dirty="0" smtClean="0"/>
              <a:t> 프로그래밍 언어이다</a:t>
            </a:r>
            <a:r>
              <a:rPr lang="en-US" altLang="ko-KR" sz="1100" dirty="0" smtClean="0"/>
              <a:t>.</a:t>
            </a:r>
          </a:p>
          <a:p>
            <a:pPr marL="857250" lvl="1" indent="-4000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네덜란드의 귀도 반 </a:t>
            </a:r>
            <a:r>
              <a:rPr lang="ko-KR" altLang="en-US" sz="1100" dirty="0" err="1" smtClean="0"/>
              <a:t>로섬이</a:t>
            </a:r>
            <a:r>
              <a:rPr lang="ko-KR" altLang="en-US" sz="1100" dirty="0" smtClean="0"/>
              <a:t> 개발했다</a:t>
            </a:r>
            <a:r>
              <a:rPr lang="en-US" altLang="ko-KR" sz="1100" dirty="0" smtClean="0"/>
              <a:t>.</a:t>
            </a:r>
          </a:p>
          <a:p>
            <a:pPr marL="857250" lvl="1" indent="-4000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smtClean="0"/>
              <a:t>현재는 비영리 단체인 </a:t>
            </a: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소프트웨어 재단이 관리하고 있다</a:t>
            </a:r>
            <a:r>
              <a:rPr lang="en-US" altLang="ko-KR" sz="1100" dirty="0" smtClean="0"/>
              <a:t>.</a:t>
            </a:r>
          </a:p>
          <a:p>
            <a:pPr marL="857250" lvl="1" indent="-400050">
              <a:lnSpc>
                <a:spcPct val="150000"/>
              </a:lnSpc>
              <a:buFont typeface="+mj-ea"/>
              <a:buAutoNum type="circleNumDbPlain"/>
            </a:pPr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파이썬의</a:t>
            </a:r>
            <a:r>
              <a:rPr lang="ko-KR" altLang="en-US" sz="1600" dirty="0" smtClean="0"/>
              <a:t> 인기는 최고이다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현재 미국과 우리나라의 대학 등 전 세계적으로 가장 많이 가르치는 프로그래밍 언어 중 하나이다</a:t>
            </a:r>
            <a:r>
              <a:rPr lang="en-US" altLang="ko-KR" sz="11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smtClean="0"/>
              <a:t>비전공자의 컴퓨팅 사고력을 키우기 위한 프로그래밍 언어로도 활용</a:t>
            </a:r>
            <a:endParaRPr lang="en-US" altLang="ko-KR" sz="1100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배우기 쉽고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간결하며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개발 속도가 빠르고 강력하다</a:t>
            </a:r>
            <a:r>
              <a:rPr lang="en-US" altLang="ko-KR" sz="11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라이브러리가 풍부하고 다양한 개발환경을 제공하고 있어 개발자가 쉽고 빠르게 소프트웨어 개발하는데 도움</a:t>
            </a:r>
            <a:endParaRPr lang="en-US" altLang="ko-KR" sz="1100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 err="1" smtClean="0"/>
              <a:t>스택오버플로에서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가장 빠르게 성장하는 프로그래밍 언어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로 선택</a:t>
            </a:r>
            <a:endParaRPr lang="en-US" altLang="ko-KR" sz="1100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  <a:p>
            <a:pPr marL="857250" lvl="1" indent="-400050">
              <a:buFont typeface="+mj-ea"/>
              <a:buAutoNum type="circleNumDbPlain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2.6 C</a:t>
            </a:r>
            <a:r>
              <a:rPr lang="ko-KR" altLang="en-US" sz="1600" dirty="0" smtClean="0"/>
              <a:t>언어의 </a:t>
            </a:r>
            <a:r>
              <a:rPr lang="ko-KR" altLang="en-US" sz="1600" dirty="0" err="1" smtClean="0"/>
              <a:t>포맷팅</a:t>
            </a:r>
            <a:r>
              <a:rPr lang="ko-KR" altLang="en-US" sz="1600" dirty="0" smtClean="0"/>
              <a:t> 스타일인 </a:t>
            </a:r>
            <a:r>
              <a:rPr lang="en-US" altLang="ko-KR" sz="1600" dirty="0" smtClean="0"/>
              <a:t>%d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%f</a:t>
            </a:r>
            <a:r>
              <a:rPr lang="ko-KR" altLang="en-US" sz="1600" dirty="0" smtClean="0"/>
              <a:t>등으로 출력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전통적인 정형화 방식인 </a:t>
            </a:r>
            <a:r>
              <a:rPr lang="en-US" altLang="ko-KR" sz="1600" dirty="0" smtClean="0"/>
              <a:t>%d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%f</a:t>
            </a:r>
            <a:r>
              <a:rPr lang="ko-KR" altLang="en-US" sz="1600" dirty="0" smtClean="0"/>
              <a:t>를 사용한 출력 처리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프로그래밍 언어 </a:t>
            </a:r>
            <a:r>
              <a:rPr lang="en-US" altLang="ko-KR" sz="1100" dirty="0" smtClean="0"/>
              <a:t>C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printf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에서 사용하는 형식 지정자 </a:t>
            </a:r>
            <a:r>
              <a:rPr lang="en-US" altLang="ko-KR" sz="1100" dirty="0" smtClean="0"/>
              <a:t>%d</a:t>
            </a:r>
            <a:r>
              <a:rPr lang="ko-KR" altLang="en-US" sz="1100" dirty="0" smtClean="0"/>
              <a:t>와 같은 스타일도 지원한다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 중간에 변수나 상수를 출력하는 부분을 </a:t>
            </a:r>
            <a:r>
              <a:rPr lang="en-US" altLang="ko-KR" sz="1100" dirty="0" smtClean="0"/>
              <a:t>%d, %x, %o, %f, %c, %s</a:t>
            </a:r>
            <a:r>
              <a:rPr lang="ko-KR" altLang="en-US" sz="1100" dirty="0" smtClean="0"/>
              <a:t>등을 사용해 </a:t>
            </a:r>
            <a:r>
              <a:rPr lang="en-US" altLang="ko-KR" sz="1100" dirty="0" smtClean="0"/>
              <a:t>%</a:t>
            </a:r>
            <a:r>
              <a:rPr lang="ko-KR" altLang="en-US" sz="1100" dirty="0" smtClean="0"/>
              <a:t>로 이어지는 뒤의 상수나 변수를 순서대로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진수</a:t>
            </a:r>
            <a:r>
              <a:rPr lang="en-US" altLang="ko-KR" sz="1100" dirty="0" smtClean="0"/>
              <a:t>, 16</a:t>
            </a:r>
            <a:r>
              <a:rPr lang="ko-KR" altLang="en-US" sz="1100" dirty="0" smtClean="0"/>
              <a:t>진수</a:t>
            </a:r>
            <a:r>
              <a:rPr lang="en-US" altLang="ko-KR" sz="1100" dirty="0" smtClean="0"/>
              <a:t>, 8</a:t>
            </a:r>
            <a:r>
              <a:rPr lang="ko-KR" altLang="en-US" sz="1100" dirty="0" smtClean="0"/>
              <a:t>진수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소수점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문자열로 출력한다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%%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%</a:t>
            </a:r>
            <a:r>
              <a:rPr lang="ko-KR" altLang="en-US" sz="1100" dirty="0" smtClean="0"/>
              <a:t>를 출력한다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87" y="3030410"/>
            <a:ext cx="541095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03 </a:t>
            </a:r>
            <a:r>
              <a:rPr lang="ko-KR" altLang="en-US" b="1" dirty="0"/>
              <a:t>일상에서 활용되는 문자열과 논리 연산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 startAt="3"/>
            </a:pPr>
            <a:r>
              <a:rPr lang="ko-KR" altLang="en-US" sz="1400" dirty="0" smtClean="0"/>
              <a:t>다음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600" dirty="0" smtClean="0"/>
              <a:t>.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600" dirty="0" smtClean="0"/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print(‘</a:t>
            </a:r>
            <a:r>
              <a:rPr lang="en-US" altLang="ko-KR" sz="1100" dirty="0" err="1" smtClean="0"/>
              <a:t>python’.replace</a:t>
            </a:r>
            <a:r>
              <a:rPr lang="en-US" altLang="ko-KR" sz="1100" dirty="0" smtClean="0"/>
              <a:t>(‘p’, ‘P’)	</a:t>
            </a:r>
            <a:r>
              <a:rPr lang="en-US" altLang="ko-KR" sz="1100" dirty="0" smtClean="0">
                <a:solidFill>
                  <a:srgbClr val="FF0000"/>
                </a:solidFill>
              </a:rPr>
              <a:t>#Python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print(‘#’.join(‘C++’))</a:t>
            </a:r>
            <a:r>
              <a:rPr lang="en-US" altLang="ko-KR" sz="1100" dirty="0" smtClean="0">
                <a:solidFill>
                  <a:srgbClr val="FF0000"/>
                </a:solidFill>
              </a:rPr>
              <a:t>	#C#+#+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print(‘</a:t>
            </a:r>
            <a:r>
              <a:rPr lang="en-US" altLang="ko-KR" sz="1100" dirty="0" err="1" smtClean="0"/>
              <a:t>python’.find</a:t>
            </a:r>
            <a:r>
              <a:rPr lang="en-US" altLang="ko-KR" sz="1100" dirty="0" smtClean="0"/>
              <a:t>(‘</a:t>
            </a:r>
            <a:r>
              <a:rPr lang="en-US" altLang="ko-KR" sz="1100" dirty="0" err="1" smtClean="0"/>
              <a:t>th</a:t>
            </a:r>
            <a:r>
              <a:rPr lang="en-US" altLang="ko-KR" sz="1100" dirty="0" smtClean="0"/>
              <a:t>’))</a:t>
            </a:r>
            <a:r>
              <a:rPr lang="en-US" altLang="ko-KR" sz="1100" dirty="0" smtClean="0">
                <a:solidFill>
                  <a:srgbClr val="FF0000"/>
                </a:solidFill>
              </a:rPr>
              <a:t>	#2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print(‘</a:t>
            </a:r>
            <a:r>
              <a:rPr lang="en-US" altLang="ko-KR" sz="1100" dirty="0" err="1" smtClean="0"/>
              <a:t>python’.index</a:t>
            </a:r>
            <a:r>
              <a:rPr lang="en-US" altLang="ko-KR" sz="1100" dirty="0" smtClean="0"/>
              <a:t>(‘</a:t>
            </a:r>
            <a:r>
              <a:rPr lang="en-US" altLang="ko-KR" sz="1100" dirty="0" err="1" smtClean="0"/>
              <a:t>py</a:t>
            </a:r>
            <a:r>
              <a:rPr lang="en-US" altLang="ko-KR" sz="1100" dirty="0" smtClean="0"/>
              <a:t>’)</a:t>
            </a:r>
            <a:r>
              <a:rPr lang="en-US" altLang="ko-KR" sz="1100" dirty="0" smtClean="0">
                <a:solidFill>
                  <a:srgbClr val="FF0000"/>
                </a:solidFill>
              </a:rPr>
              <a:t>	#0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p</a:t>
            </a:r>
            <a:r>
              <a:rPr lang="en-US" altLang="ko-KR" sz="1100" dirty="0" smtClean="0"/>
              <a:t>rint(‘</a:t>
            </a:r>
            <a:r>
              <a:rPr lang="ko-KR" altLang="en-US" sz="1100" dirty="0" smtClean="0"/>
              <a:t>정수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실수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논리</a:t>
            </a:r>
            <a:r>
              <a:rPr lang="en-US" altLang="ko-KR" sz="1100" dirty="0" smtClean="0"/>
              <a:t>‘.split(‘,’))	</a:t>
            </a:r>
            <a:r>
              <a:rPr lang="en-US" altLang="ko-KR" sz="1100" dirty="0" smtClean="0">
                <a:solidFill>
                  <a:srgbClr val="FF0000"/>
                </a:solidFill>
              </a:rPr>
              <a:t>	#[‘</a:t>
            </a:r>
            <a:r>
              <a:rPr lang="ko-KR" altLang="en-US" sz="1100" dirty="0" smtClean="0">
                <a:solidFill>
                  <a:srgbClr val="FF0000"/>
                </a:solidFill>
              </a:rPr>
              <a:t>정수</a:t>
            </a:r>
            <a:r>
              <a:rPr lang="en-US" altLang="ko-KR" sz="1100" dirty="0" smtClean="0">
                <a:solidFill>
                  <a:srgbClr val="FF0000"/>
                </a:solidFill>
              </a:rPr>
              <a:t>’, ‘</a:t>
            </a:r>
            <a:r>
              <a:rPr lang="ko-KR" altLang="en-US" sz="1100" dirty="0" smtClean="0">
                <a:solidFill>
                  <a:srgbClr val="FF0000"/>
                </a:solidFill>
              </a:rPr>
              <a:t>실수</a:t>
            </a:r>
            <a:r>
              <a:rPr lang="en-US" altLang="ko-KR" sz="1100" dirty="0" smtClean="0">
                <a:solidFill>
                  <a:srgbClr val="FF0000"/>
                </a:solidFill>
              </a:rPr>
              <a:t>‘, ‘</a:t>
            </a:r>
            <a:r>
              <a:rPr lang="ko-KR" altLang="en-US" sz="1100" dirty="0" smtClean="0">
                <a:solidFill>
                  <a:srgbClr val="FF0000"/>
                </a:solidFill>
              </a:rPr>
              <a:t>문자열</a:t>
            </a:r>
            <a:r>
              <a:rPr lang="en-US" altLang="ko-KR" sz="1100" dirty="0" smtClean="0">
                <a:solidFill>
                  <a:srgbClr val="FF0000"/>
                </a:solidFill>
              </a:rPr>
              <a:t>‘, ‘</a:t>
            </a:r>
            <a:r>
              <a:rPr lang="ko-KR" altLang="en-US" sz="1100" dirty="0" smtClean="0">
                <a:solidFill>
                  <a:srgbClr val="FF0000"/>
                </a:solidFill>
              </a:rPr>
              <a:t>논리</a:t>
            </a:r>
            <a:r>
              <a:rPr lang="en-US" altLang="ko-KR" sz="1100" dirty="0" smtClean="0">
                <a:solidFill>
                  <a:srgbClr val="FF0000"/>
                </a:solidFill>
              </a:rPr>
              <a:t>’]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ea"/>
              <a:buAutoNum type="arabicPeriod" startAt="3"/>
            </a:pPr>
            <a:r>
              <a:rPr lang="ko-KR" altLang="en-US" sz="1400" dirty="0" smtClean="0"/>
              <a:t>다음 문자열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print(‘p{}{}’.format(‘y’, ‘charm’))	</a:t>
            </a:r>
            <a:r>
              <a:rPr lang="en-US" altLang="ko-KR" sz="1100" dirty="0" smtClean="0">
                <a:solidFill>
                  <a:srgbClr val="FF0000"/>
                </a:solidFill>
              </a:rPr>
              <a:t>#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pycharm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</a:t>
            </a:r>
            <a:r>
              <a:rPr lang="en-US" altLang="ko-KR" sz="1100" dirty="0" smtClean="0"/>
              <a:t>(‘{0:d} {0:b} {0:o}’.format(7))	</a:t>
            </a:r>
            <a:r>
              <a:rPr lang="en-US" altLang="ko-KR" sz="1100" dirty="0" smtClean="0">
                <a:solidFill>
                  <a:srgbClr val="FF0000"/>
                </a:solidFill>
              </a:rPr>
              <a:t>#7 111 7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</a:t>
            </a:r>
            <a:r>
              <a:rPr lang="en-US" altLang="ko-KR" sz="1100" dirty="0" smtClean="0"/>
              <a:t>(‘{2} {1} {0}’.format(5, 20, 20, -5))	</a:t>
            </a:r>
            <a:r>
              <a:rPr lang="en-US" altLang="ko-KR" sz="1100" dirty="0" smtClean="0">
                <a:solidFill>
                  <a:srgbClr val="FF0000"/>
                </a:solidFill>
              </a:rPr>
              <a:t>#15 20 5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</a:t>
            </a:r>
            <a:r>
              <a:rPr lang="en-US" altLang="ko-KR" sz="1100" dirty="0" smtClean="0"/>
              <a:t>(‘{0:6:3f} {0:5.2f}’.format(31.456))	</a:t>
            </a:r>
            <a:r>
              <a:rPr lang="en-US" altLang="ko-KR" sz="1100" dirty="0" smtClean="0">
                <a:solidFill>
                  <a:srgbClr val="FF0000"/>
                </a:solidFill>
              </a:rPr>
              <a:t>#31.456 31.46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</a:t>
            </a:r>
            <a:r>
              <a:rPr lang="en-US" altLang="ko-KR" sz="1100" dirty="0" smtClean="0"/>
              <a:t>(‘%d %f’ % (3.14, 3.14))	</a:t>
            </a:r>
            <a:r>
              <a:rPr lang="en-US" altLang="ko-KR" sz="1100" dirty="0" smtClean="0">
                <a:solidFill>
                  <a:srgbClr val="FF0000"/>
                </a:solidFill>
              </a:rPr>
              <a:t>#3 3.140000</a:t>
            </a:r>
          </a:p>
        </p:txBody>
      </p:sp>
    </p:spTree>
    <p:extLst>
      <p:ext uri="{BB962C8B-B14F-4D97-AF65-F5344CB8AC3E}">
        <p14:creationId xmlns:p14="http://schemas.microsoft.com/office/powerpoint/2010/main" val="25542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3.1 </a:t>
            </a:r>
            <a:r>
              <a:rPr lang="ko-KR" altLang="en-US" sz="1600" dirty="0" smtClean="0"/>
              <a:t>논리 값과 논리 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논리 유형 </a:t>
            </a:r>
            <a:r>
              <a:rPr lang="en-US" altLang="ko-KR" sz="1600" dirty="0" smtClean="0"/>
              <a:t>bool</a:t>
            </a:r>
            <a:r>
              <a:rPr lang="ko-KR" altLang="en-US" sz="1600" dirty="0" smtClean="0"/>
              <a:t>과 함수 </a:t>
            </a:r>
            <a:r>
              <a:rPr lang="en-US" altLang="ko-KR" sz="1600" dirty="0" smtClean="0"/>
              <a:t>bool()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논리 값으로 참과 거짓을 의미하는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를 키워드로 제공한다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파이썬은</a:t>
            </a:r>
            <a:r>
              <a:rPr lang="ko-KR" altLang="en-US" sz="1100" dirty="0" smtClean="0"/>
              <a:t> 이러한 논리 값의 </a:t>
            </a:r>
            <a:r>
              <a:rPr lang="ko-KR" altLang="en-US" sz="1100" dirty="0" err="1" smtClean="0"/>
              <a:t>자료형을</a:t>
            </a:r>
            <a:r>
              <a:rPr lang="ko-KR" altLang="en-US" sz="1100" dirty="0" smtClean="0"/>
              <a:t> 클래스 </a:t>
            </a:r>
            <a:r>
              <a:rPr lang="en-US" altLang="ko-KR" sz="1100" dirty="0" smtClean="0"/>
              <a:t>bool</a:t>
            </a:r>
            <a:r>
              <a:rPr lang="ko-KR" altLang="en-US" sz="1100" dirty="0" smtClean="0"/>
              <a:t>로 제공한다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정수의 </a:t>
            </a:r>
            <a:r>
              <a:rPr lang="en-US" altLang="ko-KR" sz="1100" dirty="0" smtClean="0"/>
              <a:t>0, </a:t>
            </a:r>
            <a:r>
              <a:rPr lang="ko-KR" altLang="en-US" sz="1100" dirty="0" smtClean="0"/>
              <a:t>실수의 </a:t>
            </a:r>
            <a:r>
              <a:rPr lang="en-US" altLang="ko-KR" sz="1100" dirty="0" smtClean="0"/>
              <a:t>0.0, </a:t>
            </a:r>
            <a:r>
              <a:rPr lang="ko-KR" altLang="en-US" sz="1100" dirty="0" smtClean="0"/>
              <a:t>빈 문자열</a:t>
            </a:r>
            <a:r>
              <a:rPr lang="en-US" altLang="ko-KR" sz="1100" dirty="0" smtClean="0"/>
              <a:t>’’</a:t>
            </a:r>
            <a:r>
              <a:rPr lang="ko-KR" altLang="en-US" sz="1100" dirty="0" smtClean="0"/>
              <a:t>등은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음수와 양수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뭔가가 있는 </a:t>
            </a:r>
            <a:r>
              <a:rPr lang="en-US" altLang="ko-KR" sz="1100" dirty="0" smtClean="0"/>
              <a:t>‘java‘</a:t>
            </a:r>
            <a:r>
              <a:rPr lang="ko-KR" altLang="en-US" sz="1100" dirty="0" smtClean="0"/>
              <a:t>등의 문자열은 모두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내장 함수 </a:t>
            </a:r>
            <a:r>
              <a:rPr lang="en-US" altLang="ko-KR" sz="1100" dirty="0" smtClean="0"/>
              <a:t>bool(</a:t>
            </a:r>
            <a:r>
              <a:rPr lang="ko-KR" altLang="en-US" sz="1100" dirty="0" smtClean="0"/>
              <a:t>인자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인자인 변수나 상수의 논리 값을 알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논리 값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는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논리값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함수에 의해 각각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으로 변환된다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67" y="3368234"/>
            <a:ext cx="534427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3.1 </a:t>
            </a:r>
            <a:r>
              <a:rPr lang="ko-KR" altLang="en-US" sz="1600" dirty="0" smtClean="0"/>
              <a:t>논리 값과 논리 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논리곱과 논리합 연산자 </a:t>
            </a:r>
            <a:r>
              <a:rPr lang="en-US" altLang="ko-KR" sz="1600" dirty="0" smtClean="0"/>
              <a:t>and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논리곱인 </a:t>
            </a:r>
            <a:r>
              <a:rPr lang="en-US" altLang="ko-KR" sz="1100" dirty="0" smtClean="0"/>
              <a:t>and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&amp;</a:t>
            </a:r>
            <a:r>
              <a:rPr lang="ko-KR" altLang="en-US" sz="1100" dirty="0" smtClean="0"/>
              <a:t>연산자는 두 항이 모두 참이어야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다</a:t>
            </a:r>
            <a:r>
              <a:rPr lang="en-US" altLang="ko-KR" sz="1100" dirty="0" smtClean="0"/>
              <a:t>. </a:t>
            </a:r>
            <a:r>
              <a:rPr lang="ko-KR" altLang="en-US" sz="1100" dirty="0"/>
              <a:t>하나라도 거짓이면 </a:t>
            </a:r>
            <a:r>
              <a:rPr lang="en-US" altLang="ko-KR" sz="1100" dirty="0"/>
              <a:t>False</a:t>
            </a:r>
            <a:r>
              <a:rPr lang="ko-KR" altLang="en-US" sz="1100" dirty="0"/>
              <a:t>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논리합이라는 </a:t>
            </a:r>
            <a:r>
              <a:rPr lang="en-US" altLang="ko-KR" sz="1100" dirty="0" smtClean="0"/>
              <a:t>or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연산자는 두 항이 모두 거짓이어야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하나라도 참이면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베타적 논리합 연산자</a:t>
            </a:r>
            <a:r>
              <a:rPr lang="en-US" altLang="ko-KR" sz="1600" dirty="0" smtClean="0"/>
              <a:t>^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not </a:t>
            </a: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배타적 논리합 연산자인 </a:t>
            </a:r>
            <a:r>
              <a:rPr lang="en-US" altLang="ko-KR" sz="1100" dirty="0" smtClean="0"/>
              <a:t>^</a:t>
            </a:r>
            <a:r>
              <a:rPr lang="ko-KR" altLang="en-US" sz="1100" dirty="0" smtClean="0"/>
              <a:t>은 두 항이 다르면 </a:t>
            </a:r>
            <a:r>
              <a:rPr lang="en-US" altLang="ko-KR" sz="1100" dirty="0" smtClean="0"/>
              <a:t>True, </a:t>
            </a:r>
            <a:r>
              <a:rPr lang="ko-KR" altLang="en-US" sz="1100" dirty="0" smtClean="0"/>
              <a:t>같으면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연산자 </a:t>
            </a:r>
            <a:r>
              <a:rPr lang="en-US" altLang="ko-KR" sz="1100" dirty="0" smtClean="0"/>
              <a:t>not</a:t>
            </a:r>
            <a:r>
              <a:rPr lang="ko-KR" altLang="en-US" sz="1100" dirty="0" smtClean="0"/>
              <a:t>은 뒤에 위치한 논리 값을 바꾼다</a:t>
            </a:r>
            <a:r>
              <a:rPr lang="en-US" altLang="ko-KR" sz="11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1" y="3378806"/>
            <a:ext cx="4547509" cy="17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3.1 </a:t>
            </a:r>
            <a:r>
              <a:rPr lang="ko-KR" altLang="en-US" sz="1600" dirty="0" smtClean="0"/>
              <a:t>논리 값과 논리 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논리 연산 우선순위 </a:t>
            </a:r>
            <a:r>
              <a:rPr lang="en-US" altLang="ko-KR" sz="1600" dirty="0" smtClean="0"/>
              <a:t>not and 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논리 연산은</a:t>
            </a:r>
            <a:r>
              <a:rPr lang="en-US" altLang="ko-KR" sz="1100" dirty="0" smtClean="0"/>
              <a:t>, not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연산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논리곱 </a:t>
            </a:r>
            <a:r>
              <a:rPr lang="en-US" altLang="ko-KR" sz="1100" dirty="0" smtClean="0"/>
              <a:t>and, </a:t>
            </a:r>
            <a:r>
              <a:rPr lang="ko-KR" altLang="en-US" sz="1100" dirty="0" smtClean="0"/>
              <a:t>논리합 </a:t>
            </a:r>
            <a:r>
              <a:rPr lang="en-US" altLang="ko-KR" sz="1100" dirty="0" smtClean="0"/>
              <a:t>or </a:t>
            </a:r>
            <a:r>
              <a:rPr lang="ko-KR" altLang="en-US" sz="1100" dirty="0" smtClean="0"/>
              <a:t>순이다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 smtClean="0"/>
              <a:t>Section 3.2 </a:t>
            </a:r>
            <a:r>
              <a:rPr lang="ko-KR" altLang="en-US" sz="1600" dirty="0" smtClean="0"/>
              <a:t>관계 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수학에서 자주 다뤘던 관계 연산자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관계 연산자는 수나 문자열 등의 크기 비교에 사용되는 연산자로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결과는 논리 값이다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문자열의 비교는 문자열을 구성하는 하나하나의 문자와 문자를 왼쪽부터 순서대로 비교한다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비교 값은 유니코드다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07" y="3653569"/>
            <a:ext cx="4782331" cy="13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3.3 </a:t>
            </a:r>
            <a:r>
              <a:rPr lang="ko-KR" altLang="en-US" sz="1600" dirty="0" smtClean="0"/>
              <a:t>멤버십 연산 </a:t>
            </a:r>
            <a:r>
              <a:rPr lang="en-US" altLang="ko-KR" sz="1600" dirty="0" smtClean="0"/>
              <a:t>in</a:t>
            </a:r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문자열에서 부분 문자열인지 검사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키워드인 </a:t>
            </a:r>
            <a:r>
              <a:rPr lang="en-US" altLang="ko-KR" sz="1100" dirty="0" smtClean="0"/>
              <a:t>in</a:t>
            </a:r>
            <a:r>
              <a:rPr lang="ko-KR" altLang="en-US" sz="1100" dirty="0" smtClean="0"/>
              <a:t>은 멤버의 소속을 알 수 있는 멤버십 연산으로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결과는 </a:t>
            </a:r>
            <a:r>
              <a:rPr lang="en-US" altLang="ko-KR" sz="1100" dirty="0" smtClean="0"/>
              <a:t>True, False</a:t>
            </a:r>
            <a:r>
              <a:rPr lang="ko-KR" altLang="en-US" sz="1100" dirty="0" smtClean="0"/>
              <a:t>의 논리 값이다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키워드 </a:t>
            </a:r>
            <a:r>
              <a:rPr lang="en-US" altLang="ko-KR" sz="1100" dirty="0" smtClean="0"/>
              <a:t>in </a:t>
            </a:r>
            <a:r>
              <a:rPr lang="ko-KR" altLang="en-US" sz="1100" dirty="0" smtClean="0"/>
              <a:t>뒤의 문자열에서 </a:t>
            </a:r>
            <a:r>
              <a:rPr lang="en-US" altLang="ko-KR" sz="1100" dirty="0" smtClean="0"/>
              <a:t>in </a:t>
            </a:r>
            <a:r>
              <a:rPr lang="ko-KR" altLang="en-US" sz="1100" dirty="0" smtClean="0"/>
              <a:t>앞의 부분 문자열이 있는지 확인할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n</a:t>
            </a:r>
            <a:r>
              <a:rPr lang="en-US" altLang="ko-KR" sz="1100" dirty="0" smtClean="0"/>
              <a:t>ot in</a:t>
            </a:r>
            <a:r>
              <a:rPr lang="ko-KR" altLang="en-US" sz="1100" dirty="0" smtClean="0"/>
              <a:t>문은 부분 문자열이 아니면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를 반환한다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68207"/>
              </p:ext>
            </p:extLst>
          </p:nvPr>
        </p:nvGraphicFramePr>
        <p:xfrm>
          <a:off x="3178946" y="2785947"/>
          <a:ext cx="4513760" cy="143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771"/>
                <a:gridCol w="3514989"/>
              </a:tblGrid>
              <a:tr h="33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연산</a:t>
                      </a:r>
                      <a:endParaRPr lang="ko-KR" altLang="en-US" sz="11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결과</a:t>
                      </a:r>
                      <a:endParaRPr lang="en-US" altLang="ko-KR" sz="1100" dirty="0" smtClean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4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in s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문자열 </a:t>
                      </a:r>
                      <a:r>
                        <a:rPr lang="en-US" altLang="ko-KR" sz="1100" dirty="0" smtClean="0"/>
                        <a:t>s</a:t>
                      </a:r>
                      <a:r>
                        <a:rPr lang="ko-KR" altLang="en-US" sz="1100" dirty="0" smtClean="0"/>
                        <a:t>에 부분 문자열 </a:t>
                      </a:r>
                      <a:r>
                        <a:rPr lang="en-US" altLang="ko-KR" sz="1100" dirty="0" smtClean="0"/>
                        <a:t>x</a:t>
                      </a:r>
                      <a:r>
                        <a:rPr lang="ko-KR" altLang="en-US" sz="1100" dirty="0" smtClean="0"/>
                        <a:t>가 있으면 </a:t>
                      </a:r>
                      <a:r>
                        <a:rPr lang="en-US" altLang="ko-KR" sz="1100" dirty="0" smtClean="0"/>
                        <a:t>True, </a:t>
                      </a:r>
                      <a:r>
                        <a:rPr lang="ko-KR" altLang="en-US" sz="1100" dirty="0" smtClean="0"/>
                        <a:t>없으면 </a:t>
                      </a:r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 not in</a:t>
                      </a:r>
                      <a:r>
                        <a:rPr lang="en-US" altLang="ko-KR" sz="1100" baseline="0" dirty="0" smtClean="0"/>
                        <a:t> s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문자열 </a:t>
                      </a:r>
                      <a:r>
                        <a:rPr lang="en-US" altLang="ko-KR" sz="1100" dirty="0" smtClean="0"/>
                        <a:t>s</a:t>
                      </a:r>
                      <a:r>
                        <a:rPr lang="ko-KR" altLang="en-US" sz="1100" dirty="0" smtClean="0"/>
                        <a:t>에 부분 문자열 </a:t>
                      </a:r>
                      <a:r>
                        <a:rPr lang="en-US" altLang="ko-KR" sz="1100" dirty="0" smtClean="0"/>
                        <a:t>x</a:t>
                      </a:r>
                      <a:r>
                        <a:rPr lang="ko-KR" altLang="en-US" sz="1100" dirty="0" smtClean="0"/>
                        <a:t>가 없으면 </a:t>
                      </a:r>
                      <a:r>
                        <a:rPr lang="en-US" altLang="ko-KR" sz="1100" dirty="0" smtClean="0"/>
                        <a:t>True, </a:t>
                      </a:r>
                      <a:r>
                        <a:rPr lang="ko-KR" altLang="en-US" sz="1100" dirty="0" smtClean="0"/>
                        <a:t>있으면 </a:t>
                      </a:r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3.4 </a:t>
            </a:r>
            <a:r>
              <a:rPr lang="ko-KR" altLang="en-US" sz="1600" dirty="0" smtClean="0"/>
              <a:t>비트 논리 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비트 논리곱 </a:t>
            </a:r>
            <a:r>
              <a:rPr lang="en-US" altLang="ko-KR" sz="1600" dirty="0" smtClean="0"/>
              <a:t>&amp;, </a:t>
            </a:r>
            <a:r>
              <a:rPr lang="ko-KR" altLang="en-US" sz="1600" dirty="0" smtClean="0"/>
              <a:t>비트 논리합 </a:t>
            </a:r>
            <a:r>
              <a:rPr lang="en-US" altLang="ko-KR" sz="1600" dirty="0" smtClean="0"/>
              <a:t>|, </a:t>
            </a:r>
            <a:r>
              <a:rPr lang="ko-KR" altLang="en-US" sz="1600" dirty="0" smtClean="0"/>
              <a:t>비트 배타적 논리합 </a:t>
            </a:r>
            <a:r>
              <a:rPr lang="en-US" altLang="ko-KR" sz="1600" dirty="0" smtClean="0"/>
              <a:t>^</a:t>
            </a:r>
          </a:p>
          <a:p>
            <a:pPr lvl="1"/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비트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연산은 정수로 저장된 메모리에서 비트와 비트의 연산을 말한다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96774"/>
              </p:ext>
            </p:extLst>
          </p:nvPr>
        </p:nvGraphicFramePr>
        <p:xfrm>
          <a:off x="2271536" y="2009983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04"/>
                <a:gridCol w="864066"/>
                <a:gridCol w="2239861"/>
                <a:gridCol w="1853967"/>
                <a:gridCol w="2119602"/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논리합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논리합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배타적 논리합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&amp; 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| 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 ^ 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3.4 </a:t>
            </a:r>
            <a:r>
              <a:rPr lang="ko-KR" altLang="en-US" sz="1600" dirty="0" smtClean="0"/>
              <a:t>비트 논리 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비트 배타적 논리합 </a:t>
            </a:r>
            <a:r>
              <a:rPr lang="en-US" altLang="ko-KR" sz="1600" dirty="0" smtClean="0"/>
              <a:t>^</a:t>
            </a:r>
            <a:r>
              <a:rPr lang="ko-KR" altLang="en-US" sz="1600" dirty="0" smtClean="0"/>
              <a:t>을 사용해 암호와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비트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배타적 논리합은 다음과 같은 특성이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600200" lvl="3" indent="-228600">
              <a:buFont typeface="+mj-lt"/>
              <a:buAutoNum type="arabicPeriod"/>
            </a:pPr>
            <a:r>
              <a:rPr lang="en-US" altLang="ko-KR" sz="1100" dirty="0" smtClean="0"/>
              <a:t>a ^ a == 0, a ^ 0 == a, a ^ 1 == ~a</a:t>
            </a:r>
          </a:p>
          <a:p>
            <a:pPr marL="1600200" lvl="3" indent="-228600">
              <a:buFont typeface="+mj-lt"/>
              <a:buAutoNum type="arabicPeriod"/>
            </a:pPr>
            <a:endParaRPr lang="en-US" altLang="ko-KR" sz="1100" dirty="0"/>
          </a:p>
          <a:p>
            <a:pPr marL="1600200" lvl="3" indent="-228600">
              <a:buFont typeface="+mj-lt"/>
              <a:buAutoNum type="arabicPeriod"/>
            </a:pPr>
            <a:r>
              <a:rPr lang="en-US" altLang="ko-KR" sz="1100" dirty="0"/>
              <a:t>a</a:t>
            </a:r>
            <a:r>
              <a:rPr lang="en-US" altLang="ko-KR" sz="1100" dirty="0" smtClean="0"/>
              <a:t> ^ b == b ^ a, (a ^ b) ^ c == a ^ (b ^ c)</a:t>
            </a:r>
          </a:p>
          <a:p>
            <a:pPr marL="1600200" lvl="3" indent="-228600">
              <a:buFont typeface="+mj-lt"/>
              <a:buAutoNum type="arabicPeriod"/>
            </a:pPr>
            <a:endParaRPr lang="en-US" altLang="ko-KR" sz="1100" dirty="0"/>
          </a:p>
          <a:p>
            <a:pPr marL="1600200" lvl="3" indent="-228600">
              <a:buFont typeface="+mj-lt"/>
              <a:buAutoNum type="arabicPeriod"/>
            </a:pPr>
            <a:r>
              <a:rPr lang="en-US" altLang="ko-KR" sz="1100" dirty="0" smtClean="0"/>
              <a:t>(a ^ b) ^ b == a ^ (b ^ b) == a ^ 0 == a</a:t>
            </a:r>
          </a:p>
          <a:p>
            <a:pPr marL="1600200" lvl="3" indent="-228600">
              <a:buFont typeface="+mj-lt"/>
              <a:buAutoNum type="arabicPeriod"/>
            </a:pPr>
            <a:endParaRPr lang="en-US" altLang="ko-KR" sz="11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위 마지막 식을 활용하면 </a:t>
            </a:r>
            <a:r>
              <a:rPr lang="en-US" altLang="ko-KR" sz="1100" dirty="0" smtClean="0"/>
              <a:t>^ </a:t>
            </a:r>
            <a:r>
              <a:rPr lang="ko-KR" altLang="en-US" sz="1100" dirty="0" smtClean="0"/>
              <a:t>연산으로 간단한 암호화에 활용할 수 있다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9057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3.5 </a:t>
            </a:r>
            <a:r>
              <a:rPr lang="ko-KR" altLang="en-US" sz="1600" dirty="0" smtClean="0"/>
              <a:t>비트 이동 연산</a:t>
            </a:r>
            <a:endParaRPr lang="en-US" altLang="ko-KR" sz="1600" dirty="0" smtClean="0"/>
          </a:p>
          <a:p>
            <a:pPr lvl="1"/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비트 이동 연산자 </a:t>
            </a:r>
            <a:r>
              <a:rPr lang="en-US" altLang="ko-KR" sz="1600" dirty="0" smtClean="0"/>
              <a:t>&gt;&gt;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&lt;&lt;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비트 이동 연산자 </a:t>
            </a:r>
            <a:r>
              <a:rPr lang="en-US" altLang="ko-KR" sz="1100" dirty="0" smtClean="0"/>
              <a:t>&gt;&gt;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&lt;&lt;</a:t>
            </a:r>
            <a:r>
              <a:rPr lang="ko-KR" altLang="en-US" sz="1100" dirty="0" smtClean="0"/>
              <a:t>는 연산자의 방향인 오른쪽 또는 왼쪽으로 비트 단위로 뒤 </a:t>
            </a:r>
            <a:r>
              <a:rPr lang="ko-KR" altLang="en-US" sz="1100" dirty="0" err="1" smtClean="0"/>
              <a:t>피연산자인</a:t>
            </a:r>
            <a:r>
              <a:rPr lang="ko-KR" altLang="en-US" sz="1100" dirty="0" smtClean="0"/>
              <a:t> 지정된 횟수만큼 이동시키는 연산자다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&lt;&lt;</a:t>
            </a:r>
            <a:r>
              <a:rPr lang="ko-KR" altLang="en-US" sz="1100" dirty="0" smtClean="0"/>
              <a:t>에 의해 생기는 오른쪽 빈 자리는 모두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으로 채워지며</a:t>
            </a:r>
            <a:r>
              <a:rPr lang="en-US" altLang="ko-KR" sz="1100" dirty="0" smtClean="0"/>
              <a:t>, &gt;&gt;</a:t>
            </a:r>
            <a:r>
              <a:rPr lang="ko-KR" altLang="en-US" sz="1100" dirty="0" smtClean="0"/>
              <a:t>에 의한 빈 자리는 원래의 정수 부호에 따라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이나 양수이면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0, </a:t>
            </a:r>
            <a:r>
              <a:rPr lang="ko-KR" altLang="en-US" sz="1100" dirty="0" smtClean="0"/>
              <a:t>음수이면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이 채워진다</a:t>
            </a:r>
            <a:r>
              <a:rPr lang="en-US" altLang="ko-KR" sz="1100" dirty="0" smtClean="0"/>
              <a:t>.</a:t>
            </a:r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연산자 우선 순위 </a:t>
            </a:r>
            <a:r>
              <a:rPr lang="en-US" altLang="ko-KR" sz="1600" dirty="0"/>
              <a:t>: </a:t>
            </a:r>
            <a:r>
              <a:rPr lang="ko-KR" altLang="en-US" sz="1600" dirty="0"/>
              <a:t>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단항</a:t>
            </a:r>
            <a:r>
              <a:rPr lang="ko-KR" altLang="en-US" sz="1600" dirty="0"/>
              <a:t> 산술</a:t>
            </a:r>
            <a:r>
              <a:rPr lang="en-US" altLang="ko-KR" sz="1600" dirty="0"/>
              <a:t>, </a:t>
            </a:r>
            <a:r>
              <a:rPr lang="ko-KR" altLang="en-US" sz="1600" dirty="0"/>
              <a:t>비트</a:t>
            </a:r>
            <a:r>
              <a:rPr lang="en-US" altLang="ko-KR" sz="1600" dirty="0"/>
              <a:t>, </a:t>
            </a:r>
            <a:r>
              <a:rPr lang="ko-KR" altLang="en-US" sz="1600" dirty="0"/>
              <a:t>관계 비교</a:t>
            </a:r>
            <a:r>
              <a:rPr lang="en-US" altLang="ko-KR" sz="1600" dirty="0"/>
              <a:t>, </a:t>
            </a:r>
            <a:r>
              <a:rPr lang="ko-KR" altLang="en-US" sz="1600" dirty="0"/>
              <a:t>논리 연산 순서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파이썬</a:t>
            </a:r>
            <a:r>
              <a:rPr lang="ko-KR" altLang="en-US" sz="1100" dirty="0"/>
              <a:t> 연산자는 지수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단항</a:t>
            </a:r>
            <a:r>
              <a:rPr lang="en-US" altLang="ko-KR" sz="1100" dirty="0"/>
              <a:t>, </a:t>
            </a:r>
            <a:r>
              <a:rPr lang="ko-KR" altLang="en-US" sz="1100" dirty="0"/>
              <a:t>산술</a:t>
            </a:r>
            <a:r>
              <a:rPr lang="en-US" altLang="ko-KR" sz="1100" dirty="0"/>
              <a:t>, </a:t>
            </a:r>
            <a:r>
              <a:rPr lang="ko-KR" altLang="en-US" sz="1100" dirty="0"/>
              <a:t>비트</a:t>
            </a:r>
            <a:r>
              <a:rPr lang="en-US" altLang="ko-KR" sz="1100" dirty="0"/>
              <a:t>, </a:t>
            </a:r>
            <a:r>
              <a:rPr lang="ko-KR" altLang="en-US" sz="1100" dirty="0"/>
              <a:t>관계</a:t>
            </a:r>
            <a:r>
              <a:rPr lang="en-US" altLang="ko-KR" sz="1100" dirty="0"/>
              <a:t>, </a:t>
            </a:r>
            <a:r>
              <a:rPr lang="ko-KR" altLang="en-US" sz="1100" dirty="0"/>
              <a:t>비교</a:t>
            </a:r>
            <a:r>
              <a:rPr lang="en-US" altLang="ko-KR" sz="1100" dirty="0"/>
              <a:t>, </a:t>
            </a:r>
            <a:r>
              <a:rPr lang="ko-KR" altLang="en-US" sz="1100" dirty="0"/>
              <a:t>논리 연산 순이다</a:t>
            </a:r>
            <a:r>
              <a:rPr lang="en-US" altLang="ko-KR" sz="11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괄호를 사용해 명확한 우선 순위를 나타내는 것이 좋다</a:t>
            </a:r>
            <a:r>
              <a:rPr lang="en-US" altLang="ko-KR" sz="1100" dirty="0"/>
              <a:t>.</a:t>
            </a:r>
          </a:p>
          <a:p>
            <a:pPr lvl="2"/>
            <a:endParaRPr lang="en-US" altLang="ko-KR" sz="1100" dirty="0" smtClean="0"/>
          </a:p>
          <a:p>
            <a:endParaRPr lang="en-US" altLang="ko-KR" sz="1100" dirty="0" smtClean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6" y="3901018"/>
            <a:ext cx="4455587" cy="11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03 </a:t>
            </a:r>
            <a:r>
              <a:rPr lang="ko-KR" altLang="en-US" b="1" dirty="0" smtClean="0"/>
              <a:t>일상에서 활용되는 문자열과 논리 연산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3.5 </a:t>
            </a:r>
            <a:r>
              <a:rPr lang="ko-KR" altLang="en-US" sz="1600" dirty="0" smtClean="0"/>
              <a:t>비트 이동 연산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연산자 우선 순위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지수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단항</a:t>
            </a:r>
            <a:r>
              <a:rPr lang="ko-KR" altLang="en-US" sz="1600" dirty="0" smtClean="0"/>
              <a:t> 산술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관계 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논리 연산 순서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</a:t>
            </a:r>
            <a:r>
              <a:rPr lang="ko-KR" altLang="en-US" sz="1100" dirty="0" smtClean="0"/>
              <a:t> 연산자는 지수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단항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산술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비트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관계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비교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논리 연산 순이다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괄호를 사용해 명확한 우선 순위를 나타내는 것이 좋다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r>
              <a:rPr lang="en-US" altLang="ko-KR" sz="1100" dirty="0" smtClean="0"/>
              <a:t>	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155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997250"/>
            <a:ext cx="86167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1.2 </a:t>
            </a:r>
            <a:r>
              <a:rPr lang="ko-KR" altLang="en-US" dirty="0" smtClean="0"/>
              <a:t>컴퓨팅 사고력과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지금은 지능 </a:t>
            </a:r>
            <a:r>
              <a:rPr lang="en-US" altLang="ko-KR" sz="1600" dirty="0" smtClean="0"/>
              <a:t>· </a:t>
            </a:r>
            <a:r>
              <a:rPr lang="ko-KR" altLang="en-US" sz="1600" dirty="0" smtClean="0"/>
              <a:t>정보화 혁명 시대인 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차 산업혁명 시대</a:t>
            </a:r>
            <a:endParaRPr lang="en-US" altLang="ko-KR" sz="1600" dirty="0" smtClean="0"/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4</a:t>
            </a:r>
            <a:r>
              <a:rPr lang="ko-KR" altLang="en-US" sz="1100" dirty="0" smtClean="0"/>
              <a:t>차 산업혁명이란 모든 사물이 연결된 </a:t>
            </a:r>
            <a:r>
              <a:rPr lang="ko-KR" altLang="en-US" sz="1100" dirty="0" err="1" smtClean="0"/>
              <a:t>초연결</a:t>
            </a:r>
            <a:r>
              <a:rPr lang="ko-KR" altLang="en-US" sz="1100" dirty="0" smtClean="0"/>
              <a:t> 사회에서 </a:t>
            </a:r>
            <a:r>
              <a:rPr lang="ko-KR" altLang="en-US" sz="1100" dirty="0" err="1" smtClean="0"/>
              <a:t>생상되는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빅데이터를</a:t>
            </a:r>
            <a:r>
              <a:rPr lang="ko-KR" altLang="en-US" sz="1100" dirty="0" smtClean="0"/>
              <a:t> 기존 산업과 융합해 인공 지능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클라우드</a:t>
            </a:r>
            <a:r>
              <a:rPr lang="ko-KR" altLang="en-US" sz="1100" dirty="0" smtClean="0"/>
              <a:t> 등의 첨단 기술로 처리하는 정보 </a:t>
            </a:r>
            <a:r>
              <a:rPr lang="en-US" altLang="ko-KR" sz="1100" dirty="0" smtClean="0"/>
              <a:t>· </a:t>
            </a:r>
            <a:r>
              <a:rPr lang="ko-KR" altLang="en-US" sz="1100" dirty="0" smtClean="0"/>
              <a:t>지능화 혁명 시대</a:t>
            </a:r>
            <a:endParaRPr lang="en-US" altLang="ko-KR" sz="1100" dirty="0" smtClean="0"/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차 산업혁명 시대 인재의 핵심역량은 문제 해결 능력과 창의 </a:t>
            </a:r>
            <a:r>
              <a:rPr lang="en-US" altLang="ko-KR" sz="1600" dirty="0"/>
              <a:t>· </a:t>
            </a:r>
            <a:r>
              <a:rPr lang="ko-KR" altLang="en-US" sz="1600" dirty="0" smtClean="0"/>
              <a:t>융합 사고 능력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제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차 산업혁명을 이끌 인재가 갖춰야 할 덕목으로는 문제 해결 능력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창의 </a:t>
            </a:r>
            <a:r>
              <a:rPr lang="en-US" altLang="ko-KR" sz="1100" dirty="0" smtClean="0"/>
              <a:t>· </a:t>
            </a:r>
            <a:r>
              <a:rPr lang="ko-KR" altLang="en-US" sz="1100" dirty="0" smtClean="0"/>
              <a:t>융합 사고 능력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의사소통 능력과 협업 능력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자기 주도 학습 능력이다</a:t>
            </a:r>
            <a:r>
              <a:rPr lang="en-US" altLang="ko-KR" sz="11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문제 해결 능력과 창의 </a:t>
            </a:r>
            <a:r>
              <a:rPr lang="en-US" altLang="ko-KR" sz="1600" dirty="0" smtClean="0"/>
              <a:t>· </a:t>
            </a:r>
            <a:r>
              <a:rPr lang="ko-KR" altLang="en-US" sz="1600" dirty="0" smtClean="0"/>
              <a:t>융합 사고 능력에 필요한 컴퓨팅 사고력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컴퓨터 사고력이란 컴퓨터 과학 원리와 개념을 활용해 자신의 영역과 융합할 수 있는 역량을 갖추는 것</a:t>
            </a:r>
            <a:endParaRPr lang="en-US" altLang="ko-KR" sz="1100" dirty="0" smtClean="0"/>
          </a:p>
          <a:p>
            <a:pPr lvl="2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컴퓨터 과학의 기본 개념과 원리 및 컴퓨터 시스템을 활용해 실생활 및 다양한 학문 분야의 문제를 이해하고 창의적 해법을 구현해 적용할 수 있는 능력</a:t>
            </a: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컴퓨터 사고력 교육은 컴퓨터 분야의 문제 해결은 물론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일상생활에서의 문제 해결에 효율적으로 사용할 수 있는 방법을 제공할 뿐 아니라 창의성을 높이기 때문에 제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차 산업혁명 시대의 인재 교육에서 가장 중요하다</a:t>
            </a:r>
            <a:r>
              <a:rPr lang="en-US" altLang="ko-KR" sz="11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  <a:p>
            <a:pPr marL="857250" lvl="1" indent="-400050">
              <a:buFont typeface="+mj-ea"/>
              <a:buAutoNum type="circleNumDbPlain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8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03 </a:t>
            </a:r>
            <a:r>
              <a:rPr lang="ko-KR" altLang="en-US" b="1" dirty="0"/>
              <a:t>일상에서 활용되는 문자열과 논리 연산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 startAt="5"/>
            </a:pPr>
            <a:r>
              <a:rPr lang="ko-KR" altLang="en-US" sz="1400" dirty="0" smtClean="0"/>
              <a:t>다음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600" dirty="0" smtClean="0"/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print(‘python’ &lt; ‘python’)	</a:t>
            </a:r>
            <a:r>
              <a:rPr lang="en-US" altLang="ko-KR" sz="1100" dirty="0" smtClean="0">
                <a:solidFill>
                  <a:srgbClr val="FF0000"/>
                </a:solidFill>
              </a:rPr>
              <a:t>#False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Print(50 &lt;= 50 &lt; 60)</a:t>
            </a:r>
            <a:r>
              <a:rPr lang="en-US" altLang="ko-KR" sz="1100" dirty="0" smtClean="0">
                <a:solidFill>
                  <a:srgbClr val="FF0000"/>
                </a:solidFill>
              </a:rPr>
              <a:t>	#True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print(3 &lt; 5 and 10 &lt; 20)</a:t>
            </a:r>
            <a:r>
              <a:rPr lang="en-US" altLang="ko-KR" sz="1100" dirty="0" smtClean="0">
                <a:solidFill>
                  <a:srgbClr val="FF0000"/>
                </a:solidFill>
              </a:rPr>
              <a:t>	#True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print(3 &gt;= 5 or not (10 &lt; 20))</a:t>
            </a:r>
            <a:r>
              <a:rPr lang="en-US" altLang="ko-KR" sz="1100" dirty="0" smtClean="0">
                <a:solidFill>
                  <a:srgbClr val="FF0000"/>
                </a:solidFill>
              </a:rPr>
              <a:t>	#False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p</a:t>
            </a:r>
            <a:r>
              <a:rPr lang="en-US" altLang="ko-KR" sz="1100" dirty="0" smtClean="0"/>
              <a:t>rint(‘</a:t>
            </a:r>
            <a:r>
              <a:rPr lang="ko-KR" altLang="en-US" sz="1100" dirty="0" smtClean="0"/>
              <a:t>셋</a:t>
            </a:r>
            <a:r>
              <a:rPr lang="en-US" altLang="ko-KR" sz="1100" dirty="0" smtClean="0"/>
              <a:t>’ not in ‘</a:t>
            </a:r>
            <a:r>
              <a:rPr lang="ko-KR" altLang="en-US" sz="1100" dirty="0" smtClean="0"/>
              <a:t>리스트 </a:t>
            </a:r>
            <a:r>
              <a:rPr lang="ko-KR" altLang="en-US" sz="1100" dirty="0" err="1" smtClean="0"/>
              <a:t>튜플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딕셔너리</a:t>
            </a:r>
            <a:r>
              <a:rPr lang="ko-KR" altLang="en-US" sz="1100" dirty="0" smtClean="0"/>
              <a:t> 셋</a:t>
            </a:r>
            <a:r>
              <a:rPr lang="en-US" altLang="ko-KR" sz="1100" dirty="0" smtClean="0"/>
              <a:t>＇)	</a:t>
            </a:r>
            <a:r>
              <a:rPr lang="en-US" altLang="ko-KR" sz="1100" dirty="0" smtClean="0">
                <a:solidFill>
                  <a:srgbClr val="FF0000"/>
                </a:solidFill>
              </a:rPr>
              <a:t>	#False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ea"/>
              <a:buAutoNum type="arabicPeriod" startAt="5"/>
            </a:pPr>
            <a:r>
              <a:rPr lang="ko-KR" altLang="en-US" sz="1400" dirty="0" smtClean="0"/>
              <a:t>다음 문자열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Print(0b100 &amp; 0b011)	</a:t>
            </a:r>
            <a:r>
              <a:rPr lang="en-US" altLang="ko-KR" sz="1100" dirty="0" smtClean="0">
                <a:solidFill>
                  <a:srgbClr val="FF0000"/>
                </a:solidFill>
              </a:rPr>
              <a:t>#0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print(5 | 2)	</a:t>
            </a:r>
            <a:r>
              <a:rPr lang="en-US" altLang="ko-KR" sz="1100" dirty="0" smtClean="0">
                <a:solidFill>
                  <a:srgbClr val="FF0000"/>
                </a:solidFill>
              </a:rPr>
              <a:t>#7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print(~5)	</a:t>
            </a:r>
            <a:r>
              <a:rPr lang="en-US" altLang="ko-KR" sz="1100" dirty="0" smtClean="0">
                <a:solidFill>
                  <a:srgbClr val="FF0000"/>
                </a:solidFill>
              </a:rPr>
              <a:t>#-6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</a:t>
            </a:r>
            <a:r>
              <a:rPr lang="en-US" altLang="ko-KR" sz="1100" dirty="0" smtClean="0"/>
              <a:t>(‘{0:6:3f} {0:5.2f}’.format(31.456))	</a:t>
            </a:r>
            <a:r>
              <a:rPr lang="en-US" altLang="ko-KR" sz="1100" dirty="0" smtClean="0">
                <a:solidFill>
                  <a:srgbClr val="FF0000"/>
                </a:solidFill>
              </a:rPr>
              <a:t>#3</a:t>
            </a:r>
          </a:p>
          <a:p>
            <a:pPr marL="1600200" lvl="3" indent="-228600">
              <a:buFont typeface="+mj-ea"/>
              <a:buAutoNum type="circleNumDbPlain"/>
            </a:pPr>
            <a:endParaRPr lang="en-US" altLang="ko-KR" sz="1100" dirty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/>
              <a:t>print</a:t>
            </a:r>
            <a:r>
              <a:rPr lang="en-US" altLang="ko-KR" sz="1100" dirty="0" smtClean="0"/>
              <a:t>(‘%d %f’ % (3.14, 3.14))	</a:t>
            </a:r>
            <a:r>
              <a:rPr lang="en-US" altLang="ko-KR" sz="1100" dirty="0" smtClean="0">
                <a:solidFill>
                  <a:srgbClr val="FF0000"/>
                </a:solidFill>
              </a:rPr>
              <a:t>#40</a:t>
            </a:r>
          </a:p>
        </p:txBody>
      </p:sp>
    </p:spTree>
    <p:extLst>
      <p:ext uri="{BB962C8B-B14F-4D97-AF65-F5344CB8AC3E}">
        <p14:creationId xmlns:p14="http://schemas.microsoft.com/office/powerpoint/2010/main" val="3106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96911" y="2246034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04 </a:t>
            </a:r>
            <a:r>
              <a:rPr lang="ko-KR" altLang="en-US" b="1" dirty="0" smtClean="0"/>
              <a:t>일상생활과 비유되는 조건과 반복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83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04 </a:t>
            </a:r>
            <a:r>
              <a:rPr lang="ko-KR" altLang="en-US" b="1" dirty="0" smtClean="0"/>
              <a:t>일상생활과 비유되는 조건과 반복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1.1 </a:t>
            </a:r>
            <a:r>
              <a:rPr lang="ko-KR" altLang="en-US" sz="1600" dirty="0" smtClean="0"/>
              <a:t>조건의 논리 값에 따른 선택 </a:t>
            </a:r>
            <a:r>
              <a:rPr lang="en-US" altLang="ko-KR" sz="1600" dirty="0" smtClean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조건에 따른 선택을 결정하는 </a:t>
            </a:r>
            <a:r>
              <a:rPr lang="en-US" altLang="ko-KR" sz="1600" dirty="0" smtClean="0"/>
              <a:t>if 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조건에 따라 해야 할 일을 처리해야 하는 경우 </a:t>
            </a:r>
            <a:r>
              <a:rPr lang="en-US" altLang="ko-KR" sz="1100" dirty="0" smtClean="0"/>
              <a:t>if</a:t>
            </a:r>
            <a:r>
              <a:rPr lang="ko-KR" altLang="en-US" sz="1100" dirty="0" smtClean="0"/>
              <a:t>문을 사용</a:t>
            </a: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If</a:t>
            </a:r>
            <a:r>
              <a:rPr lang="ko-KR" altLang="en-US" sz="1100" dirty="0" smtClean="0"/>
              <a:t>문에서 논리 </a:t>
            </a:r>
            <a:r>
              <a:rPr lang="ko-KR" altLang="en-US" sz="1100" dirty="0" err="1" smtClean="0"/>
              <a:t>표현식</a:t>
            </a:r>
            <a:r>
              <a:rPr lang="ko-KR" altLang="en-US" sz="1100" dirty="0" smtClean="0"/>
              <a:t> 이후에는 반드시 콜론이 있어야 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콜론 이후 다음 줄부터 시작되는 블록은 반드시 들여쓰기를 해야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그렇지 않으면 오류가 발생한다</a:t>
            </a:r>
            <a:r>
              <a:rPr lang="en-US" altLang="ko-KR" sz="11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r>
              <a:rPr lang="en-US" altLang="ko-KR" sz="1100" dirty="0" smtClean="0"/>
              <a:t>	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21" y="2937083"/>
            <a:ext cx="537285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04 </a:t>
            </a:r>
            <a:r>
              <a:rPr lang="ko-KR" altLang="en-US" b="1" dirty="0" smtClean="0"/>
              <a:t>일상생활과 비유되는 조건과 반복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1.2 </a:t>
            </a:r>
            <a:r>
              <a:rPr lang="ko-KR" altLang="en-US" sz="1600" dirty="0" smtClean="0"/>
              <a:t>조건에 따라 하나를 선택하는 </a:t>
            </a:r>
            <a:r>
              <a:rPr lang="en-US" altLang="ko-KR" sz="1600" dirty="0" smtClean="0"/>
              <a:t>if…else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논리 </a:t>
            </a: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 결과인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에 따라 나뉘는 </a:t>
            </a:r>
            <a:r>
              <a:rPr lang="en-US" altLang="ko-KR" sz="1600" dirty="0" smtClean="0"/>
              <a:t>if…else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If</a:t>
            </a:r>
            <a:r>
              <a:rPr lang="ko-KR" altLang="en-US" sz="1100" dirty="0" smtClean="0"/>
              <a:t>문에서 논리 </a:t>
            </a:r>
            <a:r>
              <a:rPr lang="ko-KR" altLang="en-US" sz="1100" dirty="0" err="1" smtClean="0"/>
              <a:t>표현식</a:t>
            </a:r>
            <a:r>
              <a:rPr lang="ko-KR" altLang="en-US" sz="1100" dirty="0" smtClean="0"/>
              <a:t> 결과가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이면 논리 </a:t>
            </a:r>
            <a:r>
              <a:rPr lang="ko-KR" altLang="en-US" sz="1100" dirty="0" err="1" smtClean="0"/>
              <a:t>표현식</a:t>
            </a:r>
            <a:r>
              <a:rPr lang="ko-KR" altLang="en-US" sz="1100" dirty="0" smtClean="0"/>
              <a:t> 콜론 이후 블록을 실행한다</a:t>
            </a:r>
            <a:r>
              <a:rPr lang="en-US" altLang="ko-KR" sz="1100" dirty="0" smtClean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논리 </a:t>
            </a:r>
            <a:r>
              <a:rPr lang="ko-KR" altLang="en-US" sz="1100" dirty="0" err="1" smtClean="0"/>
              <a:t>표현식의</a:t>
            </a:r>
            <a:r>
              <a:rPr lang="ko-KR" altLang="en-US" sz="1100" dirty="0" smtClean="0"/>
              <a:t> 결과가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else: </a:t>
            </a:r>
            <a:r>
              <a:rPr lang="ko-KR" altLang="en-US" sz="1100" dirty="0" smtClean="0"/>
              <a:t>이후의 블록을 실행한다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r>
              <a:rPr lang="en-US" altLang="ko-KR" sz="1100" dirty="0" smtClean="0"/>
              <a:t>	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19" y="2532465"/>
            <a:ext cx="759248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04 </a:t>
            </a:r>
            <a:r>
              <a:rPr lang="ko-KR" altLang="en-US" b="1" dirty="0" smtClean="0"/>
              <a:t>일상생활과 비유되는 조건과 반복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1.3 </a:t>
            </a:r>
            <a:r>
              <a:rPr lang="ko-KR" altLang="en-US" sz="1600" dirty="0" smtClean="0"/>
              <a:t>여러 조건 중에서 하나를 선택하는 구문 </a:t>
            </a:r>
            <a:r>
              <a:rPr lang="en-US" altLang="ko-KR" sz="1600" dirty="0" smtClean="0"/>
              <a:t>if…</a:t>
            </a:r>
            <a:r>
              <a:rPr lang="en-US" altLang="ko-KR" sz="1600" dirty="0" err="1" smtClean="0"/>
              <a:t>elif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다중 택일 결정 구조인 </a:t>
            </a:r>
            <a:r>
              <a:rPr lang="en-US" altLang="ko-KR" sz="1600" dirty="0" smtClean="0"/>
              <a:t>if…</a:t>
            </a:r>
            <a:r>
              <a:rPr lang="en-US" altLang="ko-KR" sz="1600" dirty="0" err="1" smtClean="0"/>
              <a:t>elif</a:t>
            </a:r>
            <a:endParaRPr lang="en-US" altLang="ko-KR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논리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표현식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이면 문장 </a:t>
            </a:r>
            <a:r>
              <a:rPr lang="en-US" altLang="ko-KR" sz="1100" dirty="0" smtClean="0"/>
              <a:t>1, </a:t>
            </a:r>
            <a:r>
              <a:rPr lang="ko-KR" altLang="en-US" sz="1100" dirty="0" smtClean="0"/>
              <a:t>문장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의 블록을 실행하고 종료된다</a:t>
            </a:r>
            <a:r>
              <a:rPr lang="en-US" altLang="ko-KR" sz="1100" dirty="0" smtClean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논리 </a:t>
            </a:r>
            <a:r>
              <a:rPr lang="ko-KR" altLang="en-US" sz="1100" dirty="0" err="1" smtClean="0"/>
              <a:t>표현식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여야 </a:t>
            </a:r>
            <a:r>
              <a:rPr lang="en-US" altLang="ko-KR" sz="1100" dirty="0" err="1" smtClean="0"/>
              <a:t>elif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논리 </a:t>
            </a:r>
            <a:r>
              <a:rPr lang="ko-KR" altLang="en-US" sz="1100" dirty="0" err="1" smtClean="0"/>
              <a:t>표현식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로 진행되며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이후도 마찬가지다</a:t>
            </a:r>
            <a:r>
              <a:rPr lang="en-US" altLang="ko-KR" sz="1100" dirty="0" smtClean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e</a:t>
            </a:r>
            <a:r>
              <a:rPr lang="en-US" altLang="ko-KR" sz="1100" dirty="0" err="1" smtClean="0"/>
              <a:t>lif</a:t>
            </a:r>
            <a:r>
              <a:rPr lang="ko-KR" altLang="en-US" sz="1100" dirty="0" smtClean="0"/>
              <a:t>는 필요한 만큼 늘릴 수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마지막 </a:t>
            </a:r>
            <a:r>
              <a:rPr lang="en-US" altLang="ko-KR" sz="1100" dirty="0" smtClean="0"/>
              <a:t>else</a:t>
            </a:r>
            <a:r>
              <a:rPr lang="ko-KR" altLang="en-US" sz="1100" dirty="0" smtClean="0"/>
              <a:t>는 선택적으로 생략할 수 있다</a:t>
            </a:r>
            <a:r>
              <a:rPr lang="en-US" altLang="ko-KR" sz="1100" dirty="0" smtClean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블록은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단 하나만 선택돼 실행</a:t>
            </a: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r>
              <a:rPr lang="en-US" altLang="ko-KR" sz="1100" dirty="0" smtClean="0"/>
              <a:t>	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89" y="3099282"/>
            <a:ext cx="7153221" cy="12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04 </a:t>
            </a:r>
            <a:r>
              <a:rPr lang="ko-KR" altLang="en-US" b="1" dirty="0" smtClean="0"/>
              <a:t>일상생활과 비유되는 조건과 반복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1.4 </a:t>
            </a:r>
            <a:r>
              <a:rPr lang="ko-KR" altLang="en-US" sz="1600" dirty="0" smtClean="0"/>
              <a:t>중첩된 조건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일상 코딩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커피와 주스의 메뉴 선택</a:t>
            </a:r>
            <a:endParaRPr lang="en-US" altLang="ko-KR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r>
              <a:rPr lang="en-US" altLang="ko-KR" sz="1100" dirty="0" smtClean="0"/>
              <a:t>	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45" y="1902537"/>
            <a:ext cx="8274836" cy="21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03 </a:t>
            </a:r>
            <a:r>
              <a:rPr lang="ko-KR" altLang="en-US" b="1" dirty="0"/>
              <a:t>일상에서 활용되는 문자열과 논리 연산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 smtClean="0"/>
              <a:t>다음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600" dirty="0" smtClean="0"/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i</a:t>
            </a:r>
            <a:r>
              <a:rPr lang="en-US" altLang="ko-KR" sz="1100" dirty="0" smtClean="0"/>
              <a:t>f  ‘o’ in ‘ python :</a:t>
            </a:r>
          </a:p>
          <a:p>
            <a:pPr lvl="3"/>
            <a:r>
              <a:rPr lang="en-US" altLang="ko-KR" sz="1100" dirty="0"/>
              <a:t>	</a:t>
            </a:r>
            <a:r>
              <a:rPr lang="en-US" altLang="ko-KR" sz="1100" dirty="0" smtClean="0"/>
              <a:t>print(‘o’)		</a:t>
            </a:r>
            <a:r>
              <a:rPr lang="en-US" altLang="ko-KR" sz="1100" dirty="0" smtClean="0">
                <a:solidFill>
                  <a:srgbClr val="FF0000"/>
                </a:solidFill>
              </a:rPr>
              <a:t>#o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 startAt="2"/>
            </a:pPr>
            <a:r>
              <a:rPr lang="en-US" altLang="ko-KR" sz="1100" dirty="0" smtClean="0"/>
              <a:t>if</a:t>
            </a:r>
            <a:r>
              <a:rPr lang="en-US" altLang="ko-KR" sz="1100" dirty="0" smtClean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/>
              <a:t>not 27 % 3:</a:t>
            </a:r>
          </a:p>
          <a:p>
            <a:pPr lvl="4"/>
            <a:r>
              <a:rPr lang="en-US" altLang="ko-KR" sz="1100" dirty="0"/>
              <a:t>p</a:t>
            </a:r>
            <a:r>
              <a:rPr lang="en-US" altLang="ko-KR" sz="1100" dirty="0" smtClean="0"/>
              <a:t>rint(’27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의 배수이다</a:t>
            </a:r>
            <a:r>
              <a:rPr lang="en-US" altLang="ko-KR" sz="1100" dirty="0" smtClean="0"/>
              <a:t>.’)</a:t>
            </a:r>
            <a:r>
              <a:rPr lang="en-US" altLang="ko-KR" sz="1100" dirty="0" smtClean="0">
                <a:solidFill>
                  <a:srgbClr val="FF0000"/>
                </a:solidFill>
              </a:rPr>
              <a:t>	#27</a:t>
            </a:r>
            <a:r>
              <a:rPr lang="ko-KR" altLang="en-US" sz="1100" dirty="0" smtClean="0">
                <a:solidFill>
                  <a:srgbClr val="FF0000"/>
                </a:solidFill>
              </a:rPr>
              <a:t>은 </a:t>
            </a:r>
            <a:r>
              <a:rPr lang="en-US" altLang="ko-KR" sz="1100" dirty="0" smtClean="0">
                <a:solidFill>
                  <a:srgbClr val="FF0000"/>
                </a:solidFill>
              </a:rPr>
              <a:t>3</a:t>
            </a:r>
            <a:r>
              <a:rPr lang="ko-KR" altLang="en-US" sz="1100" dirty="0" smtClean="0">
                <a:solidFill>
                  <a:srgbClr val="FF0000"/>
                </a:solidFill>
              </a:rPr>
              <a:t>의 배수이다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pPr lvl="3"/>
            <a:endParaRPr lang="en-US" altLang="ko-KR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ea"/>
              <a:buAutoNum type="arabicPeriod"/>
            </a:pPr>
            <a:r>
              <a:rPr lang="ko-KR" altLang="en-US" sz="1400" dirty="0" smtClean="0"/>
              <a:t>다음 코드에서 오류를 수정하시오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a = 30		</a:t>
            </a:r>
            <a:r>
              <a:rPr lang="en-US" altLang="ko-KR" sz="1100" dirty="0" smtClean="0">
                <a:solidFill>
                  <a:srgbClr val="FF0000"/>
                </a:solidFill>
              </a:rPr>
              <a:t>#a = 30</a:t>
            </a:r>
          </a:p>
          <a:p>
            <a:pPr lvl="3"/>
            <a:r>
              <a:rPr lang="en-US" altLang="ko-KR" sz="1100" dirty="0" smtClean="0">
                <a:solidFill>
                  <a:srgbClr val="FF0000"/>
                </a:solidFill>
              </a:rPr>
              <a:t>    </a:t>
            </a:r>
            <a:r>
              <a:rPr lang="en-US" altLang="ko-KR" sz="1100" dirty="0" smtClean="0"/>
              <a:t>if a &lt;= 50		</a:t>
            </a:r>
            <a:r>
              <a:rPr lang="en-US" altLang="ko-KR" sz="1100" dirty="0" smtClean="0">
                <a:solidFill>
                  <a:srgbClr val="FF0000"/>
                </a:solidFill>
              </a:rPr>
              <a:t>if a &lt;= 50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/>
              <a:t>print(a / 2)</a:t>
            </a:r>
            <a:r>
              <a:rPr lang="en-US" altLang="ko-KR" sz="1100" dirty="0" smtClean="0">
                <a:solidFill>
                  <a:srgbClr val="FF0000"/>
                </a:solidFill>
              </a:rPr>
              <a:t>		  print(a / 2)</a:t>
            </a:r>
          </a:p>
          <a:p>
            <a:pPr lvl="3"/>
            <a:endParaRPr lang="en-US" altLang="ko-KR" sz="1100" dirty="0">
              <a:solidFill>
                <a:srgbClr val="FF0000"/>
              </a:solidFill>
            </a:endParaRPr>
          </a:p>
          <a:p>
            <a:pPr marL="1600200" lvl="3" indent="-228600">
              <a:buFont typeface="+mj-ea"/>
              <a:buAutoNum type="circleNumDbPlain" startAt="2"/>
            </a:pPr>
            <a:r>
              <a:rPr lang="en-US" altLang="ko-KR" sz="1100" dirty="0"/>
              <a:t>s</a:t>
            </a:r>
            <a:r>
              <a:rPr lang="en-US" altLang="ko-KR" sz="1100" dirty="0" smtClean="0"/>
              <a:t>peed = 60		</a:t>
            </a:r>
            <a:r>
              <a:rPr lang="en-US" altLang="ko-KR" sz="1100" dirty="0" smtClean="0">
                <a:solidFill>
                  <a:srgbClr val="FF0000"/>
                </a:solidFill>
              </a:rPr>
              <a:t>#speed = 60</a:t>
            </a:r>
            <a:endParaRPr lang="en-US" altLang="ko-KR" sz="1100" dirty="0" smtClean="0"/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if 60 &lt;= speed &lt;= 100:	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if 60 &lt;= speed &lt;= 100: </a:t>
            </a:r>
          </a:p>
          <a:p>
            <a:pPr lvl="3"/>
            <a:r>
              <a:rPr lang="en-US" altLang="ko-KR" sz="1100" dirty="0"/>
              <a:t>	</a:t>
            </a:r>
            <a:r>
              <a:rPr lang="en-US" altLang="ko-KR" sz="1100" dirty="0" smtClean="0"/>
              <a:t>print(‘</a:t>
            </a:r>
            <a:r>
              <a:rPr lang="ko-KR" altLang="en-US" sz="1100" dirty="0" smtClean="0"/>
              <a:t>적정 속도</a:t>
            </a:r>
            <a:r>
              <a:rPr lang="en-US" altLang="ko-KR" sz="1100" dirty="0" smtClean="0"/>
              <a:t>‘)	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print(‘</a:t>
            </a:r>
            <a:r>
              <a:rPr lang="ko-KR" altLang="en-US" sz="1100" dirty="0" smtClean="0">
                <a:solidFill>
                  <a:srgbClr val="FF0000"/>
                </a:solidFill>
              </a:rPr>
              <a:t>적정 속도</a:t>
            </a:r>
            <a:r>
              <a:rPr lang="en-US" altLang="ko-KR" sz="1100" dirty="0" smtClean="0">
                <a:solidFill>
                  <a:srgbClr val="FF0000"/>
                </a:solidFill>
              </a:rPr>
              <a:t>‘)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else if 100 &lt; speed:	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elif</a:t>
            </a:r>
            <a:r>
              <a:rPr lang="en-US" altLang="ko-KR" sz="1100" dirty="0" smtClean="0">
                <a:solidFill>
                  <a:srgbClr val="FF0000"/>
                </a:solidFill>
              </a:rPr>
              <a:t> 100 &lt; speed:</a:t>
            </a:r>
          </a:p>
          <a:p>
            <a:pPr lvl="3"/>
            <a:r>
              <a:rPr lang="en-US" altLang="ko-KR" sz="1100" dirty="0"/>
              <a:t>	</a:t>
            </a:r>
            <a:r>
              <a:rPr lang="en-US" altLang="ko-KR" sz="1100" dirty="0" smtClean="0"/>
              <a:t>print(‘</a:t>
            </a:r>
            <a:r>
              <a:rPr lang="ko-KR" altLang="en-US" sz="1100" dirty="0" smtClean="0"/>
              <a:t>속도 초과</a:t>
            </a:r>
            <a:r>
              <a:rPr lang="en-US" altLang="ko-KR" sz="1100" dirty="0" smtClean="0"/>
              <a:t>’)	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print(‘</a:t>
            </a:r>
            <a:r>
              <a:rPr lang="ko-KR" altLang="en-US" sz="1100" dirty="0" smtClean="0">
                <a:solidFill>
                  <a:srgbClr val="FF0000"/>
                </a:solidFill>
              </a:rPr>
              <a:t>속도 초과</a:t>
            </a:r>
            <a:r>
              <a:rPr lang="en-US" altLang="ko-KR" sz="1100" dirty="0" smtClean="0">
                <a:solidFill>
                  <a:srgbClr val="FF0000"/>
                </a:solidFill>
              </a:rPr>
              <a:t>‘)</a:t>
            </a:r>
          </a:p>
        </p:txBody>
      </p:sp>
    </p:spTree>
    <p:extLst>
      <p:ext uri="{BB962C8B-B14F-4D97-AF65-F5344CB8AC3E}">
        <p14:creationId xmlns:p14="http://schemas.microsoft.com/office/powerpoint/2010/main" val="7924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04 </a:t>
            </a:r>
            <a:r>
              <a:rPr lang="ko-KR" altLang="en-US" b="1" dirty="0" smtClean="0"/>
              <a:t>일상생활과 비유되는 조건과 반복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87610" y="528194"/>
            <a:ext cx="861677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2.1 </a:t>
            </a:r>
            <a:r>
              <a:rPr lang="ko-KR" altLang="en-US" sz="1600" dirty="0" smtClean="0"/>
              <a:t>시퀀스 내부 값으로 반복을 실행하는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일상생활과 같은 반복의 실행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반복문을</a:t>
            </a:r>
            <a:r>
              <a:rPr lang="ko-KR" altLang="en-US" sz="1100" dirty="0" smtClean="0"/>
              <a:t> 사용하면 중복을 줄여 프로그램이 간결해지고 프로그램 절차를 효과적으로 수행할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문은 </a:t>
            </a:r>
            <a:r>
              <a:rPr lang="en-US" altLang="ko-KR" sz="1100" dirty="0" smtClean="0"/>
              <a:t>&lt;</a:t>
            </a:r>
            <a:r>
              <a:rPr lang="ko-KR" altLang="en-US" sz="1100" dirty="0" smtClean="0"/>
              <a:t>반복조건</a:t>
            </a:r>
            <a:r>
              <a:rPr lang="en-US" altLang="ko-KR" sz="1100" dirty="0" smtClean="0"/>
              <a:t>&gt;</a:t>
            </a:r>
            <a:r>
              <a:rPr lang="ko-KR" altLang="en-US" sz="1100" dirty="0" smtClean="0"/>
              <a:t>에 따라 반복을 결정하며</a:t>
            </a:r>
            <a:r>
              <a:rPr lang="en-US" altLang="ko-KR" sz="1100" dirty="0" smtClean="0"/>
              <a:t>, for</a:t>
            </a:r>
            <a:r>
              <a:rPr lang="ko-KR" altLang="en-US" sz="1100" dirty="0" smtClean="0"/>
              <a:t>문은 항목의 나열인 </a:t>
            </a:r>
            <a:r>
              <a:rPr lang="en-US" altLang="ko-KR" sz="1100" dirty="0" smtClean="0"/>
              <a:t>&lt;</a:t>
            </a:r>
            <a:r>
              <a:rPr lang="ko-KR" altLang="en-US" sz="1100" dirty="0" smtClean="0"/>
              <a:t>시퀀스</a:t>
            </a:r>
            <a:r>
              <a:rPr lang="en-US" altLang="ko-KR" sz="1100" dirty="0" smtClean="0"/>
              <a:t>&gt;</a:t>
            </a:r>
            <a:r>
              <a:rPr lang="ko-KR" altLang="en-US" sz="1100" dirty="0" smtClean="0"/>
              <a:t>의 구성 요소인 모든 항목이 순서대로 변수에 저장돼 반복을 수행한다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정해져 있는 시퀀스의 항목 값으로 반복을 실행하는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여러 개의 값을 갖는 시퀀스에서 변수에 하나의 값을 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순서대로 할당한다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할당된 </a:t>
            </a:r>
            <a:r>
              <a:rPr lang="ko-KR" altLang="en-US" sz="1100" dirty="0" err="1" smtClean="0"/>
              <a:t>변수값을</a:t>
            </a:r>
            <a:r>
              <a:rPr lang="ko-KR" altLang="en-US" sz="1100" dirty="0" smtClean="0"/>
              <a:t> 갖고 블록의 문장들을 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      순차적으로 실행한다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반복 몸체인 문장</a:t>
            </a:r>
            <a:r>
              <a:rPr lang="en-US" altLang="ko-KR" sz="1100" dirty="0" smtClean="0"/>
              <a:t>1, </a:t>
            </a:r>
            <a:r>
              <a:rPr lang="ko-KR" altLang="en-US" sz="1100" dirty="0" smtClean="0"/>
              <a:t>문장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에서 변수를 사용할 수 있다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시퀀스의 그 다음 값을 변수에 할당해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 다시 반복 블록을 실행한다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이러한 과정을 시퀀스의 마지막 항목까지 수행한다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시퀀스의 마지막 항목까지 실행한 후 선택 사항인 </a:t>
            </a:r>
            <a:r>
              <a:rPr lang="en-US" altLang="ko-KR" sz="1100" dirty="0" smtClean="0"/>
              <a:t>else: </a:t>
            </a:r>
            <a:r>
              <a:rPr lang="ko-KR" altLang="en-US" sz="1100" dirty="0" smtClean="0"/>
              <a:t>블록을 실행하고 반복을 종료한다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r>
              <a:rPr lang="en-US" altLang="ko-KR" sz="1100" dirty="0" smtClean="0"/>
              <a:t>	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59" y="2949937"/>
            <a:ext cx="4069667" cy="16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04 </a:t>
            </a:r>
            <a:r>
              <a:rPr lang="ko-KR" altLang="en-US" b="1" dirty="0" smtClean="0"/>
              <a:t>일상생활과 비유되는 조건과 반복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61701" y="697031"/>
            <a:ext cx="8616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2.2 </a:t>
            </a:r>
            <a:r>
              <a:rPr lang="ko-KR" altLang="en-US" sz="1600" dirty="0" smtClean="0"/>
              <a:t>횟수를 정하지 않은 반복에 접합한 </a:t>
            </a:r>
            <a:r>
              <a:rPr lang="en-US" altLang="ko-KR" sz="1600" dirty="0" smtClean="0"/>
              <a:t>while </a:t>
            </a:r>
            <a:r>
              <a:rPr lang="ko-KR" altLang="en-US" sz="1600" dirty="0" smtClean="0"/>
              <a:t>반복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반복 구조가 간단한 </a:t>
            </a:r>
            <a:r>
              <a:rPr lang="en-US" altLang="ko-KR" sz="1600" dirty="0" smtClean="0"/>
              <a:t>while </a:t>
            </a:r>
            <a:r>
              <a:rPr lang="ko-KR" altLang="en-US" sz="1600" dirty="0" smtClean="0"/>
              <a:t>반복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w</a:t>
            </a:r>
            <a:r>
              <a:rPr lang="en-US" altLang="ko-KR" sz="1100" dirty="0" smtClean="0"/>
              <a:t>hile</a:t>
            </a:r>
            <a:r>
              <a:rPr lang="ko-KR" altLang="en-US" sz="1100" dirty="0" smtClean="0"/>
              <a:t>문은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 비해 간결하며 반복 조건인 논리 </a:t>
            </a:r>
            <a:r>
              <a:rPr lang="ko-KR" altLang="en-US" sz="1100" dirty="0" err="1" smtClean="0"/>
              <a:t>표현식의</a:t>
            </a:r>
            <a:r>
              <a:rPr lang="ko-KR" altLang="en-US" sz="1100" dirty="0" smtClean="0"/>
              <a:t> 값에 따라 반복을 수행한다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w</a:t>
            </a:r>
            <a:r>
              <a:rPr lang="en-US" altLang="ko-KR" sz="1100" dirty="0" smtClean="0"/>
              <a:t>hile</a:t>
            </a:r>
            <a:r>
              <a:rPr lang="ko-KR" altLang="en-US" sz="1100" dirty="0" smtClean="0"/>
              <a:t>문은 횟수를 정해놓지 않고 어떤 조건이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가 될 때까지 반복을 수행하는 데 적합하다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논리 표현식이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이면 반복 몸체인 문장 </a:t>
            </a:r>
            <a:r>
              <a:rPr lang="en-US" altLang="ko-KR" sz="1100" dirty="0" smtClean="0"/>
              <a:t>1, </a:t>
            </a:r>
            <a:r>
              <a:rPr lang="ko-KR" altLang="en-US" sz="1100" dirty="0" smtClean="0"/>
              <a:t>문장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를 실행한 후 다시 논리 </a:t>
            </a:r>
            <a:r>
              <a:rPr lang="ko-KR" altLang="en-US" sz="1100" dirty="0" err="1" smtClean="0"/>
              <a:t>표현식을</a:t>
            </a:r>
            <a:r>
              <a:rPr lang="ko-KR" altLang="en-US" sz="1100" dirty="0" smtClean="0"/>
              <a:t> 검사해 실행한다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논리 표현식이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이면 반복 몸체를 실행하지 않고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선택 사항인 </a:t>
            </a:r>
            <a:r>
              <a:rPr lang="en-US" altLang="ko-KR" sz="1100" dirty="0" smtClean="0"/>
              <a:t>else: </a:t>
            </a:r>
            <a:r>
              <a:rPr lang="ko-KR" altLang="en-US" sz="1100" dirty="0" smtClean="0"/>
              <a:t>이후의 블록을 실행한 후 반복을 종료한다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r>
              <a:rPr lang="en-US" altLang="ko-KR" sz="1100" dirty="0" smtClean="0"/>
              <a:t>	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43" y="3227075"/>
            <a:ext cx="713826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04 </a:t>
            </a:r>
            <a:r>
              <a:rPr lang="ko-KR" altLang="en-US" b="1" dirty="0"/>
              <a:t>일상생활과 비유되는 조건과 반복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 startAt="3"/>
            </a:pPr>
            <a:r>
              <a:rPr lang="ko-KR" altLang="en-US" sz="1400" dirty="0" smtClean="0"/>
              <a:t>다음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600" dirty="0" smtClean="0"/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for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in range(1, 10, 2) :</a:t>
            </a:r>
          </a:p>
          <a:p>
            <a:pPr lvl="3"/>
            <a:r>
              <a:rPr lang="en-US" altLang="ko-KR" sz="1100" dirty="0"/>
              <a:t>	</a:t>
            </a:r>
            <a:r>
              <a:rPr lang="en-US" altLang="ko-KR" sz="1100" dirty="0" smtClean="0"/>
              <a:t>print(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, end = ‘ ‘)	</a:t>
            </a:r>
            <a:r>
              <a:rPr lang="en-US" altLang="ko-KR" sz="1100" dirty="0" smtClean="0">
                <a:solidFill>
                  <a:srgbClr val="FF0000"/>
                </a:solidFill>
              </a:rPr>
              <a:t>#1 3 5 7 9</a:t>
            </a:r>
          </a:p>
          <a:p>
            <a:pPr marL="1714500" lvl="3" indent="-342900">
              <a:buFont typeface="+mj-ea"/>
              <a:buAutoNum type="circleNumDbPlain"/>
            </a:pPr>
            <a:endParaRPr lang="en-US" altLang="ko-KR" sz="1100" dirty="0">
              <a:solidFill>
                <a:srgbClr val="FF0000"/>
              </a:solidFill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n</a:t>
            </a:r>
            <a:r>
              <a:rPr lang="en-US" altLang="ko-KR" sz="1100" dirty="0" smtClean="0"/>
              <a:t> = 0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100" dirty="0" smtClean="0"/>
              <a:t>while n &lt;= 5: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/>
              <a:t>n += 1</a:t>
            </a:r>
          </a:p>
          <a:p>
            <a:pPr lvl="3"/>
            <a:r>
              <a:rPr lang="en-US" altLang="ko-KR" sz="1100" dirty="0"/>
              <a:t>	</a:t>
            </a:r>
            <a:r>
              <a:rPr lang="en-US" altLang="ko-KR" sz="1100" dirty="0" smtClean="0"/>
              <a:t>print(n, end = ‘ ‘)</a:t>
            </a:r>
            <a:r>
              <a:rPr lang="en-US" altLang="ko-KR" sz="1100" dirty="0" smtClean="0">
                <a:solidFill>
                  <a:srgbClr val="FF0000"/>
                </a:solidFill>
              </a:rPr>
              <a:t>	#1 2 3 4 5 6</a:t>
            </a:r>
          </a:p>
          <a:p>
            <a:pPr lvl="3"/>
            <a:endParaRPr lang="en-US" altLang="ko-KR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ea"/>
              <a:buAutoNum type="arabicPeriod" startAt="3"/>
            </a:pPr>
            <a:r>
              <a:rPr lang="ko-KR" altLang="en-US" sz="1400" dirty="0" smtClean="0"/>
              <a:t>다음 코드의 결과값을 쓰시오</a:t>
            </a:r>
            <a:r>
              <a:rPr lang="en-US" altLang="ko-KR" sz="1400" dirty="0" smtClean="0"/>
              <a:t>.</a:t>
            </a:r>
          </a:p>
          <a:p>
            <a:pPr marL="1257300" lvl="2" indent="-342900">
              <a:buFont typeface="+mj-ea"/>
              <a:buAutoNum type="arabicPeriod" startAt="3"/>
            </a:pPr>
            <a:endParaRPr lang="en-US" altLang="ko-KR" sz="1600" dirty="0"/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/>
              <a:t>f</a:t>
            </a:r>
            <a:r>
              <a:rPr lang="en-US" altLang="ko-KR" sz="1100" dirty="0" smtClean="0"/>
              <a:t>or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in range(7):	</a:t>
            </a:r>
          </a:p>
          <a:p>
            <a:pPr lvl="3"/>
            <a:r>
              <a:rPr lang="en-US" altLang="ko-KR" sz="1100" dirty="0" smtClean="0"/>
              <a:t>	if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== 4:</a:t>
            </a:r>
          </a:p>
          <a:p>
            <a:pPr lvl="3"/>
            <a:r>
              <a:rPr lang="en-US" altLang="ko-KR" sz="1100" dirty="0"/>
              <a:t>	 </a:t>
            </a:r>
            <a:r>
              <a:rPr lang="en-US" altLang="ko-KR" sz="1100" dirty="0" smtClean="0"/>
              <a:t>  break</a:t>
            </a:r>
          </a:p>
          <a:p>
            <a:pPr lvl="3"/>
            <a:r>
              <a:rPr lang="en-US" altLang="ko-KR" sz="1100" dirty="0"/>
              <a:t>	</a:t>
            </a:r>
            <a:r>
              <a:rPr lang="en-US" altLang="ko-KR" sz="1100" dirty="0" smtClean="0"/>
              <a:t>print(I, end = ‘ ‘)</a:t>
            </a:r>
          </a:p>
          <a:p>
            <a:pPr lvl="3"/>
            <a:endParaRPr lang="en-US" altLang="ko-KR" sz="1100" dirty="0" smtClean="0"/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print()       		</a:t>
            </a:r>
            <a:r>
              <a:rPr lang="en-US" altLang="ko-KR" sz="1100" dirty="0" smtClean="0">
                <a:solidFill>
                  <a:srgbClr val="FF0000"/>
                </a:solidFill>
              </a:rPr>
              <a:t>#0 1 2 3</a:t>
            </a:r>
          </a:p>
        </p:txBody>
      </p:sp>
    </p:spTree>
    <p:extLst>
      <p:ext uri="{BB962C8B-B14F-4D97-AF65-F5344CB8AC3E}">
        <p14:creationId xmlns:p14="http://schemas.microsoft.com/office/powerpoint/2010/main" val="5976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86855" y="1034889"/>
            <a:ext cx="861677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1.2 </a:t>
            </a:r>
            <a:r>
              <a:rPr lang="ko-KR" altLang="en-US" dirty="0" smtClean="0"/>
              <a:t>컴퓨팅 사고력과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컴퓨팅 사고력 구성 요소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 smtClean="0"/>
              <a:t>분해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데이터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프로세스 또는 문제를 작고 관리  가능한 부분으로 나눔</a:t>
            </a:r>
            <a:endParaRPr lang="en-US" altLang="ko-KR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 smtClean="0"/>
              <a:t>패턴 인식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데이터의 패턴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프로세스 또는 문제를 작고 관리 가능한 부분으로 나눔</a:t>
            </a:r>
            <a:endParaRPr lang="en-US" altLang="ko-KR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 smtClean="0"/>
              <a:t>추상화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패턴을 생성하는 일반 원칙을 규정</a:t>
            </a:r>
            <a:endParaRPr lang="en-US" altLang="ko-KR" sz="11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 smtClean="0"/>
              <a:t>알고리즘 설계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이 문제와 유사한 문제 해결을 위한 단계별 지침을 개발</a:t>
            </a:r>
            <a:endParaRPr lang="en-US" altLang="ko-KR" sz="11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컴퓨팅 사고력 향상에 필요한 코딩 교육</a:t>
            </a:r>
            <a:endParaRPr lang="en-US" altLang="ko-KR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컴퓨팅 사고력을 향상시키는 방법은 직접 프로그래밍하는 코딩 교육이다</a:t>
            </a:r>
            <a:r>
              <a:rPr lang="en-US" altLang="ko-KR" sz="1100" dirty="0" smtClean="0"/>
              <a:t>.</a:t>
            </a:r>
          </a:p>
          <a:p>
            <a:pPr lvl="2"/>
            <a:r>
              <a:rPr lang="en-US" altLang="ko-KR" sz="1100" dirty="0" smtClean="0"/>
              <a:t>-&gt; </a:t>
            </a:r>
            <a:r>
              <a:rPr lang="ko-KR" altLang="en-US" sz="1100" dirty="0" smtClean="0"/>
              <a:t>컴퓨터 비전공자에게 실시하는 코딩 교육은 전문적인 컴퓨터 프로그래머로 육성하기 위한 것이 아니라 문제 해결 능력과 창의 </a:t>
            </a:r>
            <a:r>
              <a:rPr lang="en-US" altLang="ko-KR" sz="1100" dirty="0" smtClean="0"/>
              <a:t>· </a:t>
            </a:r>
            <a:r>
              <a:rPr lang="ko-KR" altLang="en-US" sz="1100" dirty="0" smtClean="0"/>
              <a:t>융합 사고 능력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의사소통 및 협업 능력을 향상시키기 위한 것</a:t>
            </a:r>
            <a:endParaRPr lang="en-US" altLang="ko-KR" sz="1100" dirty="0" smtClean="0"/>
          </a:p>
          <a:p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31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04 </a:t>
            </a:r>
            <a:r>
              <a:rPr lang="ko-KR" altLang="en-US" b="1" dirty="0" smtClean="0"/>
              <a:t>일상생활과 비유되는 조건과 반복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3.1 </a:t>
            </a:r>
            <a:r>
              <a:rPr lang="ko-KR" altLang="en-US" sz="1600" dirty="0" smtClean="0"/>
              <a:t>임의의 수인 </a:t>
            </a:r>
            <a:r>
              <a:rPr lang="ko-KR" altLang="en-US" sz="1600" dirty="0" err="1" smtClean="0"/>
              <a:t>난수</a:t>
            </a:r>
            <a:r>
              <a:rPr lang="ko-KR" altLang="en-US" sz="1600" dirty="0" smtClean="0"/>
              <a:t> 발생과 반복에 활용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임의의 수를 발생하는 </a:t>
            </a:r>
            <a:r>
              <a:rPr lang="ko-KR" altLang="en-US" sz="1600" dirty="0" err="1" smtClean="0"/>
              <a:t>난수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파이썬에서는</a:t>
            </a:r>
            <a:r>
              <a:rPr lang="ko-KR" altLang="en-US" sz="1100" dirty="0" smtClean="0"/>
              <a:t> 모듈 </a:t>
            </a:r>
            <a:r>
              <a:rPr lang="en-US" altLang="ko-KR" sz="1100" dirty="0" smtClean="0"/>
              <a:t>random</a:t>
            </a:r>
            <a:r>
              <a:rPr lang="ko-KR" altLang="en-US" sz="1100" dirty="0" smtClean="0"/>
              <a:t>의 함수 </a:t>
            </a:r>
            <a:r>
              <a:rPr lang="en-US" altLang="ko-KR" sz="1100" dirty="0" err="1" smtClean="0"/>
              <a:t>randint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시작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끝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사용해 정수 시작과 끝 수 사이에서 임의의 정수를 얻을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/>
              <a:t>random.randint</a:t>
            </a:r>
            <a:r>
              <a:rPr lang="en-US" altLang="ko-KR" sz="1100" dirty="0" smtClean="0"/>
              <a:t>(1, 3)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import random</a:t>
            </a:r>
            <a:r>
              <a:rPr lang="ko-KR" altLang="en-US" sz="1100" dirty="0" smtClean="0"/>
              <a:t>으로 모듈 활용을 선언한 후 </a:t>
            </a:r>
            <a:r>
              <a:rPr lang="en-US" altLang="ko-KR" sz="1100" dirty="0" smtClean="0"/>
              <a:t>1, 2, 3 </a:t>
            </a:r>
            <a:r>
              <a:rPr lang="ko-KR" altLang="en-US" sz="1100" dirty="0" smtClean="0"/>
              <a:t>중 한 가지 수를 임의로 얻을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 smtClean="0"/>
              <a:t>Section 3.2 </a:t>
            </a:r>
            <a:r>
              <a:rPr lang="ko-KR" altLang="en-US" sz="1600" dirty="0" smtClean="0"/>
              <a:t>반복을 제어하는 </a:t>
            </a:r>
            <a:r>
              <a:rPr lang="en-US" altLang="ko-KR" sz="1600" dirty="0" smtClean="0"/>
              <a:t>break</a:t>
            </a:r>
            <a:r>
              <a:rPr lang="ko-KR" altLang="en-US" sz="1600" dirty="0" smtClean="0"/>
              <a:t>문과 </a:t>
            </a:r>
            <a:r>
              <a:rPr lang="en-US" altLang="ko-KR" sz="1600" dirty="0" smtClean="0"/>
              <a:t>continue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반복을 종료하는 </a:t>
            </a:r>
            <a:r>
              <a:rPr lang="en-US" altLang="ko-KR" sz="1600" dirty="0" smtClean="0"/>
              <a:t>break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반복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의 논리 표현식이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이면 무한히 반복된다</a:t>
            </a:r>
            <a:r>
              <a:rPr lang="en-US" altLang="ko-KR" sz="1100" dirty="0" smtClean="0"/>
              <a:t>.</a:t>
            </a:r>
          </a:p>
          <a:p>
            <a:pPr lvl="2"/>
            <a:r>
              <a:rPr lang="en-US" altLang="ko-KR" sz="1100" dirty="0" smtClean="0"/>
              <a:t>      </a:t>
            </a:r>
            <a:r>
              <a:rPr lang="ko-KR" altLang="en-US" sz="1100" dirty="0" smtClean="0"/>
              <a:t>이를 무한 반복이라고 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For</a:t>
            </a:r>
            <a:r>
              <a:rPr lang="ko-KR" altLang="en-US" sz="1100" dirty="0" smtClean="0"/>
              <a:t>나 </a:t>
            </a:r>
            <a:r>
              <a:rPr lang="en-US" altLang="ko-KR" sz="1100" dirty="0" smtClean="0"/>
              <a:t>while </a:t>
            </a:r>
            <a:r>
              <a:rPr lang="ko-KR" altLang="en-US" sz="1100" dirty="0" smtClean="0"/>
              <a:t>반복 내부에서 문장 </a:t>
            </a:r>
            <a:r>
              <a:rPr lang="en-US" altLang="ko-KR" sz="1100" dirty="0" smtClean="0"/>
              <a:t>break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else: </a:t>
            </a:r>
            <a:r>
              <a:rPr lang="ko-KR" altLang="en-US" sz="1100" dirty="0" smtClean="0"/>
              <a:t>블록을 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     실행시키지 않고 반복을 무조건 종료한다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반복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이나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문에서 </a:t>
            </a:r>
            <a:r>
              <a:rPr lang="en-US" altLang="ko-KR" sz="1100" dirty="0" smtClean="0"/>
              <a:t>break </a:t>
            </a:r>
            <a:r>
              <a:rPr lang="ko-KR" altLang="en-US" sz="1100" dirty="0" smtClean="0"/>
              <a:t>문장은 반복을 종료하고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 반복 문장 이후를 실행한다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즉 </a:t>
            </a:r>
            <a:r>
              <a:rPr lang="en-US" altLang="ko-KR" sz="1100" dirty="0" smtClean="0"/>
              <a:t>break</a:t>
            </a:r>
            <a:r>
              <a:rPr lang="ko-KR" altLang="en-US" sz="1100" dirty="0" smtClean="0"/>
              <a:t>문은 특정한 조건에서 즉시 반복을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 종료할 경우에 사용한다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r>
              <a:rPr lang="en-US" altLang="ko-KR" sz="1100" dirty="0" smtClean="0"/>
              <a:t>	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47" y="2676088"/>
            <a:ext cx="3844258" cy="23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04 </a:t>
            </a:r>
            <a:r>
              <a:rPr lang="ko-KR" altLang="en-US" b="1" dirty="0" smtClean="0"/>
              <a:t>일상생활과 비유되는 조건과 반복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3.2 </a:t>
            </a:r>
            <a:r>
              <a:rPr lang="ko-KR" altLang="en-US" sz="1600" dirty="0" smtClean="0"/>
              <a:t>반복을 제어하는 </a:t>
            </a:r>
            <a:r>
              <a:rPr lang="en-US" altLang="ko-KR" sz="1600" dirty="0" smtClean="0"/>
              <a:t>break</a:t>
            </a:r>
            <a:r>
              <a:rPr lang="ko-KR" altLang="en-US" sz="1600" dirty="0" smtClean="0"/>
              <a:t>문과 </a:t>
            </a:r>
            <a:r>
              <a:rPr lang="en-US" altLang="ko-KR" sz="1600" dirty="0" smtClean="0"/>
              <a:t>continue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Continue </a:t>
            </a:r>
            <a:r>
              <a:rPr lang="ko-KR" altLang="en-US" sz="1600" dirty="0" smtClean="0"/>
              <a:t>이후의 반복 몸체를 실행하지 않고 다음 반복을 계속 실행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반복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내부에서 </a:t>
            </a:r>
            <a:r>
              <a:rPr lang="en-US" altLang="ko-KR" sz="1100" dirty="0" smtClean="0"/>
              <a:t>continue </a:t>
            </a:r>
            <a:r>
              <a:rPr lang="ko-KR" altLang="en-US" sz="1100" dirty="0" smtClean="0"/>
              <a:t>문장은 이후의 반복 몸체를 실행하지 않고 다음 반복을 위해 논리 조건을 수행한다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 코드는 </a:t>
            </a:r>
            <a:r>
              <a:rPr lang="en-US" altLang="ko-KR" sz="1100" dirty="0" smtClean="0"/>
              <a:t>continue </a:t>
            </a:r>
            <a:r>
              <a:rPr lang="ko-KR" altLang="en-US" sz="1100" dirty="0" smtClean="0"/>
              <a:t>문장을 사용해 단어 </a:t>
            </a:r>
            <a:r>
              <a:rPr lang="en-US" altLang="ko-KR" sz="1100" dirty="0" smtClean="0"/>
              <a:t>‘python’</a:t>
            </a:r>
            <a:r>
              <a:rPr lang="ko-KR" altLang="en-US" sz="1100" dirty="0" smtClean="0"/>
              <a:t>에서 영어의 모음인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aeiou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를 제외한 자음을 출력하는 코드다</a:t>
            </a:r>
            <a:r>
              <a:rPr lang="en-US" altLang="ko-KR" sz="11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영어 문자가 모음에 해당하는 조건 검사인 </a:t>
            </a:r>
            <a:r>
              <a:rPr lang="en-US" altLang="ko-KR" sz="1100" dirty="0" smtClean="0"/>
              <a:t>if s in ‘</a:t>
            </a:r>
            <a:r>
              <a:rPr lang="en-US" altLang="ko-KR" sz="1100" dirty="0" err="1" smtClean="0"/>
              <a:t>aeiou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를 통과하면 </a:t>
            </a:r>
            <a:r>
              <a:rPr lang="en-US" altLang="ko-KR" sz="1100" dirty="0" smtClean="0"/>
              <a:t>continue</a:t>
            </a:r>
            <a:r>
              <a:rPr lang="ko-KR" altLang="en-US" sz="1100" dirty="0" smtClean="0"/>
              <a:t>가 실행돼 뒤의 </a:t>
            </a:r>
            <a:r>
              <a:rPr lang="en-US" altLang="ko-KR" sz="1100" dirty="0" smtClean="0"/>
              <a:t>print()</a:t>
            </a:r>
            <a:r>
              <a:rPr lang="ko-KR" altLang="en-US" sz="1100" dirty="0" smtClean="0"/>
              <a:t>가 실행되지 않는다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100" dirty="0"/>
          </a:p>
          <a:p>
            <a:r>
              <a:rPr lang="en-US" altLang="ko-KR" sz="1100" dirty="0" smtClean="0"/>
              <a:t>	</a:t>
            </a:r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09" y="2979249"/>
            <a:ext cx="6085913" cy="9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635752" y="2310721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72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1.1 </a:t>
            </a:r>
            <a:r>
              <a:rPr lang="ko-KR" altLang="en-US" sz="1600" dirty="0" smtClean="0"/>
              <a:t>리스트의 개념과 생성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관련된 나열 항목을 관리하는 리스트</a:t>
            </a:r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프로그래밍 언어는 일반적으로 여러 항목을 한 번에 관리할 수 있는 </a:t>
            </a:r>
            <a:r>
              <a:rPr lang="ko-KR" altLang="en-US" sz="1100" dirty="0" err="1" smtClean="0"/>
              <a:t>자료형을</a:t>
            </a:r>
            <a:r>
              <a:rPr lang="ko-KR" altLang="en-US" sz="1100" dirty="0" smtClean="0"/>
              <a:t> 지원한다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파이썬도</a:t>
            </a:r>
            <a:r>
              <a:rPr lang="ko-KR" altLang="en-US" sz="1100" dirty="0" smtClean="0"/>
              <a:t> 여러 항목을 하나의 단위로 묶어 손쉽게 사용하는 복합 </a:t>
            </a:r>
            <a:r>
              <a:rPr lang="ko-KR" altLang="en-US" sz="1100" dirty="0" err="1" smtClean="0"/>
              <a:t>자료형을</a:t>
            </a:r>
            <a:r>
              <a:rPr lang="ko-KR" altLang="en-US" sz="1100" dirty="0" smtClean="0"/>
              <a:t> 여러 개 제공하는데 그 중 대표적인 것이 바로 리스트이다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빈 리스트의 생성과 항목 추가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빈 대괄호로 빈 리스트를 만들 수 있다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출력하면 빈 리스트 표기인 </a:t>
            </a:r>
            <a:r>
              <a:rPr lang="en-US" altLang="ko-KR" sz="1100" dirty="0" smtClean="0"/>
              <a:t>[ ]</a:t>
            </a:r>
            <a:r>
              <a:rPr lang="ko-KR" altLang="en-US" sz="1100" dirty="0" smtClean="0"/>
              <a:t>로 표시된다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en-US" altLang="ko-KR" sz="1600" dirty="0" smtClean="0"/>
              <a:t>	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29" y="2235792"/>
            <a:ext cx="4773998" cy="21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1.1 </a:t>
            </a:r>
            <a:r>
              <a:rPr lang="ko-KR" altLang="en-US" sz="1600" dirty="0" smtClean="0"/>
              <a:t>리스트의 개념과 생성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문자열의 문자로 구성되는 리스트와 리스트의 항목 수를 반환하는 함수 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문자열 시퀀스는 함수 </a:t>
            </a:r>
            <a:r>
              <a:rPr lang="en-US" altLang="ko-KR" sz="1100" dirty="0" smtClean="0"/>
              <a:t>list(‘</a:t>
            </a:r>
            <a:r>
              <a:rPr lang="ko-KR" altLang="en-US" sz="1100" dirty="0" smtClean="0"/>
              <a:t>문자열</a:t>
            </a:r>
            <a:r>
              <a:rPr lang="en-US" altLang="ko-KR" sz="1100" dirty="0" smtClean="0"/>
              <a:t>‘)</a:t>
            </a:r>
            <a:r>
              <a:rPr lang="ko-KR" altLang="en-US" sz="1100" dirty="0" smtClean="0"/>
              <a:t>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문자열의 항목인 문자로 구성되는 리스트로 변환된다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45" y="2356268"/>
            <a:ext cx="536332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1.2 </a:t>
            </a:r>
            <a:r>
              <a:rPr lang="ko-KR" altLang="en-US" sz="1600" dirty="0" err="1" smtClean="0"/>
              <a:t>리스트의항목</a:t>
            </a:r>
            <a:r>
              <a:rPr lang="ko-KR" altLang="en-US" sz="1600" dirty="0" smtClean="0"/>
              <a:t> 참조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문자열 시퀀스와 같이 첨자로 리스트의 항목 참조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리스트에서 첨자</a:t>
            </a:r>
            <a:r>
              <a:rPr lang="en-US" altLang="ko-KR" sz="1100" dirty="0" smtClean="0"/>
              <a:t>(index)</a:t>
            </a:r>
            <a:r>
              <a:rPr lang="ko-KR" altLang="en-US" sz="1100" dirty="0" smtClean="0"/>
              <a:t>를 사용해 항목 하나하나를 참조할 수 있다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  </a:t>
            </a:r>
            <a:r>
              <a:rPr lang="ko-KR" altLang="en-US" sz="1100" dirty="0" smtClean="0"/>
              <a:t>첨자는 첫 요소가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부터 시작하며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순차적으로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씩 증가한다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마지막 요소의 첨자는 역순으로 </a:t>
            </a:r>
            <a:r>
              <a:rPr lang="en-US" altLang="ko-KR" sz="1100" dirty="0" smtClean="0"/>
              <a:t>-1</a:t>
            </a:r>
            <a:r>
              <a:rPr lang="ko-KR" altLang="en-US" sz="1100" dirty="0" smtClean="0"/>
              <a:t>부터 시작하며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반대로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씩 감소한다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그러므로 첨자의 범위는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시퀀스</a:t>
            </a:r>
            <a:r>
              <a:rPr lang="en-US" altLang="ko-KR" sz="1100" dirty="0" smtClean="0"/>
              <a:t>)-1]</a:t>
            </a:r>
            <a:r>
              <a:rPr lang="ko-KR" altLang="en-US" sz="1100" dirty="0" smtClean="0"/>
              <a:t>까지</a:t>
            </a:r>
            <a:r>
              <a:rPr lang="en-US" altLang="ko-KR" sz="1100" dirty="0" smtClean="0"/>
              <a:t>, -1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[-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시퀀스</a:t>
            </a:r>
            <a:r>
              <a:rPr lang="en-US" altLang="ko-KR" sz="1100" dirty="0" smtClean="0"/>
              <a:t>)]</a:t>
            </a:r>
            <a:r>
              <a:rPr lang="ko-KR" altLang="en-US" sz="1100" dirty="0" smtClean="0"/>
              <a:t>까지 가능하다</a:t>
            </a:r>
            <a:r>
              <a:rPr lang="en-US" altLang="ko-KR" sz="11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59" y="2907082"/>
            <a:ext cx="3748003" cy="13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1.3 </a:t>
            </a:r>
            <a:r>
              <a:rPr lang="ko-KR" altLang="en-US" sz="1600" dirty="0" smtClean="0"/>
              <a:t>리스트의 항목 수정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리스트의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count()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index()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리스트의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count(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값을 갖는 항목의 수</a:t>
            </a:r>
            <a:r>
              <a:rPr lang="en-US" altLang="ko-KR" sz="1100" dirty="0" smtClean="0"/>
              <a:t>, index(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는 인자인 값의 항목이 위치한 첨자를 반환한다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동일한 값이 여러 개이면 첫 번째로 나타난 위치의 첨자다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리스트의 첨자로 항목 수정</a:t>
            </a:r>
            <a:endParaRPr lang="en-US" altLang="ko-KR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리스트의 첨자를 이용한 항목을 대입 연산자의 오른쪽에 위치시켜 리스트의 항목을 수정할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첨자는 유효한 것이어야 하므로 적어도 하나 이상의 항목이 있는 경우에 수정할 수 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/>
          </a:p>
          <a:p>
            <a:pPr lvl="2"/>
            <a:r>
              <a:rPr lang="en-US" altLang="ko-KR" sz="1600" dirty="0" smtClean="0"/>
              <a:t>	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24" y="3188718"/>
            <a:ext cx="543000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1.4 </a:t>
            </a:r>
            <a:r>
              <a:rPr lang="ko-KR" altLang="en-US" sz="1600" dirty="0" smtClean="0"/>
              <a:t>리스트의 항목으로 리스트 구성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리스트의 항목으로 리스트 구성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리스트 내부에 다시 리스트가 항목으로 올 수 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2"/>
            <a:r>
              <a:rPr lang="en-US" altLang="ko-KR" sz="1600" dirty="0" smtClean="0"/>
              <a:t>	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6" y="1979566"/>
            <a:ext cx="4655170" cy="13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1873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20431" y="528194"/>
            <a:ext cx="861677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중간 점검</a:t>
            </a: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 smtClean="0"/>
              <a:t>다음 </a:t>
            </a:r>
            <a:r>
              <a:rPr lang="ko-KR" altLang="en-US" sz="1400" dirty="0" err="1" smtClean="0"/>
              <a:t>출력값을</a:t>
            </a:r>
            <a:r>
              <a:rPr lang="ko-KR" altLang="en-US" sz="1400" dirty="0" smtClean="0"/>
              <a:t> 기술하시오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100" dirty="0" smtClean="0"/>
          </a:p>
          <a:p>
            <a:pPr marL="1714500" lvl="3" indent="-342900">
              <a:buFont typeface="+mj-ea"/>
              <a:buAutoNum type="circleNumDbPlain"/>
            </a:pPr>
            <a:r>
              <a:rPr lang="en-US" altLang="ko-KR" sz="1100" dirty="0" smtClean="0"/>
              <a:t>java = list(‘java’)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100" dirty="0" smtClean="0"/>
              <a:t>print(type(java))		</a:t>
            </a:r>
            <a:r>
              <a:rPr lang="en-US" altLang="ko-KR" sz="1100" dirty="0" smtClean="0">
                <a:solidFill>
                  <a:srgbClr val="FF0000"/>
                </a:solidFill>
              </a:rPr>
              <a:t>&lt;class ‘list’&gt;</a:t>
            </a:r>
            <a:endParaRPr lang="en-US" altLang="ko-KR" sz="1100" dirty="0" smtClean="0"/>
          </a:p>
          <a:p>
            <a:pPr lvl="3"/>
            <a:r>
              <a:rPr lang="en-US" altLang="ko-KR" sz="11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100" dirty="0" smtClean="0"/>
              <a:t>print(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(java))</a:t>
            </a:r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	4</a:t>
            </a:r>
          </a:p>
          <a:p>
            <a:pPr lvl="3"/>
            <a:endParaRPr lang="en-US" altLang="ko-KR" sz="1100" dirty="0" smtClean="0">
              <a:solidFill>
                <a:srgbClr val="FF0000"/>
              </a:solidFill>
            </a:endParaRPr>
          </a:p>
          <a:p>
            <a:pPr marL="1600200" lvl="3" indent="-228600">
              <a:buFont typeface="+mj-ea"/>
              <a:buAutoNum type="circleNumDbPlain" startAt="2"/>
            </a:pPr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numstr</a:t>
            </a:r>
            <a:r>
              <a:rPr lang="en-US" altLang="ko-KR" sz="1100" dirty="0" smtClean="0"/>
              <a:t> = ‘01234567890’	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lph</a:t>
            </a:r>
            <a:endParaRPr lang="en-US" altLang="ko-KR" sz="1100" dirty="0" smtClean="0"/>
          </a:p>
          <a:p>
            <a:pPr lvl="3"/>
            <a:r>
              <a:rPr lang="en-US" altLang="ko-KR" sz="1100" dirty="0" smtClean="0"/>
              <a:t>       string = ‘</a:t>
            </a:r>
            <a:r>
              <a:rPr lang="en-US" altLang="ko-KR" sz="1100" dirty="0" err="1" smtClean="0"/>
              <a:t>hellopython</a:t>
            </a:r>
            <a:r>
              <a:rPr lang="en-US" altLang="ko-KR" sz="1100" dirty="0" smtClean="0"/>
              <a:t>’</a:t>
            </a:r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 print(string[2:11:3])</a:t>
            </a:r>
          </a:p>
          <a:p>
            <a:pPr lvl="3"/>
            <a:endParaRPr lang="en-US" altLang="ko-KR" sz="1100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ko-KR" altLang="en-US" sz="1200" dirty="0" smtClean="0"/>
              <a:t>다음 코드에서 오류를 수정하시오</a:t>
            </a:r>
            <a:r>
              <a:rPr lang="en-US" altLang="ko-KR" sz="1200" dirty="0" smtClean="0"/>
              <a:t>. </a:t>
            </a:r>
          </a:p>
          <a:p>
            <a:pPr lvl="2"/>
            <a:endParaRPr lang="en-US" altLang="ko-KR" sz="1100" dirty="0" smtClean="0"/>
          </a:p>
          <a:p>
            <a:pPr marL="1600200" lvl="3" indent="-228600">
              <a:buFont typeface="+mj-ea"/>
              <a:buAutoNum type="circleNumDbPlain"/>
            </a:pP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 = [1, 3, 7, 9]	</a:t>
            </a:r>
            <a:r>
              <a:rPr lang="en-US" altLang="ko-KR" sz="1100" dirty="0" smtClean="0">
                <a:solidFill>
                  <a:srgbClr val="FF0000"/>
                </a:solidFill>
              </a:rPr>
              <a:t>1, 3, 7, 9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중 </a:t>
            </a:r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r>
              <a:rPr lang="ko-KR" altLang="en-US" sz="1100" dirty="0" smtClean="0">
                <a:solidFill>
                  <a:srgbClr val="FF0000"/>
                </a:solidFill>
              </a:rPr>
              <a:t>개 입력</a:t>
            </a:r>
            <a:endParaRPr lang="en-US" altLang="ko-KR" sz="1100" dirty="0" smtClean="0"/>
          </a:p>
          <a:p>
            <a:pPr lvl="3"/>
            <a:r>
              <a:rPr lang="en-US" altLang="ko-KR" sz="1100" dirty="0" smtClean="0"/>
              <a:t>      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	.index(5)	</a:t>
            </a:r>
            <a:r>
              <a:rPr lang="en-US" altLang="ko-KR" sz="1100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lst.index</a:t>
            </a:r>
            <a:r>
              <a:rPr lang="en-US" altLang="ko-KR" sz="1100" dirty="0" smtClean="0">
                <a:solidFill>
                  <a:srgbClr val="FF0000"/>
                </a:solidFill>
              </a:rPr>
              <a:t>(5)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	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Traceback</a:t>
            </a:r>
            <a:r>
              <a:rPr lang="en-US" altLang="ko-KR" sz="1100" dirty="0" smtClean="0">
                <a:solidFill>
                  <a:srgbClr val="FF0000"/>
                </a:solidFill>
              </a:rPr>
              <a:t> (most recent call last):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	  File “&lt;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stdin</a:t>
            </a:r>
            <a:r>
              <a:rPr lang="en-US" altLang="ko-KR" sz="1100" dirty="0" smtClean="0">
                <a:solidFill>
                  <a:srgbClr val="FF0000"/>
                </a:solidFill>
              </a:rPr>
              <a:t>&gt;”, line 1, in &lt;module&gt;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	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ValueError</a:t>
            </a:r>
            <a:r>
              <a:rPr lang="en-US" altLang="ko-KR" sz="1100" dirty="0" smtClean="0">
                <a:solidFill>
                  <a:srgbClr val="FF0000"/>
                </a:solidFill>
              </a:rPr>
              <a:t> : 5 is not in list</a:t>
            </a:r>
            <a:endParaRPr lang="en-US" altLang="ko-KR" sz="1100" dirty="0" smtClean="0"/>
          </a:p>
          <a:p>
            <a:pPr lvl="3"/>
            <a:endParaRPr lang="en-US" altLang="ko-KR" sz="1100" dirty="0"/>
          </a:p>
          <a:p>
            <a:pPr marL="1600200" lvl="3" indent="-228600">
              <a:buFont typeface="+mj-ea"/>
              <a:buAutoNum type="circleNumDbPlain" startAt="2"/>
            </a:pP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Llst</a:t>
            </a:r>
            <a:r>
              <a:rPr lang="en-US" altLang="ko-KR" sz="1100" dirty="0" smtClean="0"/>
              <a:t> = [10, 30, 40, 50]	</a:t>
            </a:r>
            <a:r>
              <a:rPr lang="en-US" altLang="ko-KR" sz="1100" dirty="0" smtClean="0">
                <a:solidFill>
                  <a:srgbClr val="FF0000"/>
                </a:solidFill>
              </a:rPr>
              <a:t>[100]</a:t>
            </a:r>
            <a:r>
              <a:rPr lang="ko-KR" altLang="en-US" sz="1100" dirty="0" smtClean="0">
                <a:solidFill>
                  <a:srgbClr val="FF0000"/>
                </a:solidFill>
              </a:rPr>
              <a:t>과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같이 리스트로 입력해야 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en-US" altLang="ko-KR" sz="1100" dirty="0" smtClean="0"/>
          </a:p>
          <a:p>
            <a:pPr lvl="3"/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lst</a:t>
            </a:r>
            <a:r>
              <a:rPr lang="en-US" altLang="ko-KR" sz="1100" dirty="0" smtClean="0"/>
              <a:t>[:3] = 100		</a:t>
            </a:r>
            <a:r>
              <a:rPr lang="en-US" altLang="ko-KR" sz="1100" dirty="0" smtClean="0">
                <a:solidFill>
                  <a:srgbClr val="FF0000"/>
                </a:solidFill>
              </a:rPr>
              <a:t>&gt;&gt;&gt;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lst</a:t>
            </a:r>
            <a:r>
              <a:rPr lang="en-US" altLang="ko-KR" sz="1100" dirty="0" smtClean="0">
                <a:solidFill>
                  <a:srgbClr val="FF0000"/>
                </a:solidFill>
              </a:rPr>
              <a:t>[:3] = 100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		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Tracevback</a:t>
            </a:r>
            <a:r>
              <a:rPr lang="en-US" altLang="ko-KR" sz="1100" dirty="0" smtClean="0">
                <a:solidFill>
                  <a:srgbClr val="FF0000"/>
                </a:solidFill>
              </a:rPr>
              <a:t> (most recent call last) :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			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Flie</a:t>
            </a:r>
            <a:r>
              <a:rPr lang="en-US" altLang="ko-KR" sz="1100" dirty="0" smtClean="0">
                <a:solidFill>
                  <a:srgbClr val="FF0000"/>
                </a:solidFill>
              </a:rPr>
              <a:t> “&lt;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stdin</a:t>
            </a:r>
            <a:r>
              <a:rPr lang="en-US" altLang="ko-KR" sz="1100" dirty="0" smtClean="0">
                <a:solidFill>
                  <a:srgbClr val="FF0000"/>
                </a:solidFill>
              </a:rPr>
              <a:t>&gt;”, line 1, in &lt;module&gt;</a:t>
            </a:r>
            <a:r>
              <a:rPr lang="en-US" altLang="ko-KR" sz="1100" dirty="0" smtClean="0"/>
              <a:t>	</a:t>
            </a:r>
          </a:p>
          <a:p>
            <a:pPr lvl="3"/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		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TypeError</a:t>
            </a:r>
            <a:r>
              <a:rPr lang="en-US" altLang="ko-KR" sz="1100" dirty="0" smtClean="0">
                <a:solidFill>
                  <a:srgbClr val="FF0000"/>
                </a:solidFill>
              </a:rPr>
              <a:t> : can only assign an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interable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2.1 </a:t>
            </a:r>
            <a:r>
              <a:rPr lang="ko-KR" altLang="en-US" sz="1600" dirty="0" smtClean="0"/>
              <a:t>리스트의 부분 참조인 </a:t>
            </a:r>
            <a:r>
              <a:rPr lang="ko-KR" altLang="en-US" sz="1600" dirty="0" err="1" smtClean="0"/>
              <a:t>슬라이싱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첨자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개로 리스트 일부분을 참조하는 </a:t>
            </a:r>
            <a:r>
              <a:rPr lang="ko-KR" altLang="en-US" sz="1600" dirty="0" err="1" smtClean="0"/>
              <a:t>슬라이싱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0</a:t>
            </a:r>
            <a:r>
              <a:rPr lang="ko-KR" altLang="en-US" sz="1100" dirty="0" smtClean="0"/>
              <a:t>에서 시작하는 오름차순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수가 차례로 늘어가는 것</a:t>
            </a:r>
            <a:r>
              <a:rPr lang="en-US" altLang="ko-KR" sz="1100" dirty="0" smtClean="0"/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마지막 요소 </a:t>
            </a:r>
            <a:r>
              <a:rPr lang="en-US" altLang="ko-KR" sz="1100" dirty="0" smtClean="0"/>
              <a:t>-1</a:t>
            </a:r>
            <a:r>
              <a:rPr lang="ko-KR" altLang="en-US" sz="1100" dirty="0" smtClean="0"/>
              <a:t>에서 시작하는 내림차순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수가 차례로 줄어가는 것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첨자도 가능하며</a:t>
            </a:r>
            <a:r>
              <a:rPr lang="en-US" altLang="ko-KR" sz="1100" dirty="0" smtClean="0"/>
              <a:t>,</a:t>
            </a:r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다소 복잡하지만 두 순차의 첨자를 함께 사용 가능</a:t>
            </a:r>
            <a:endParaRPr lang="en-US" altLang="ko-KR" sz="1100" dirty="0" smtClean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lvl="2"/>
            <a:r>
              <a:rPr lang="en-US" altLang="ko-KR" sz="1600" dirty="0" smtClean="0"/>
              <a:t>	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6" y="2552227"/>
            <a:ext cx="4297720" cy="19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01 </a:t>
            </a:r>
            <a:r>
              <a:rPr lang="ko-KR" altLang="en-US" dirty="0" err="1"/>
              <a:t>파이썬</a:t>
            </a:r>
            <a:r>
              <a:rPr lang="ko-KR" altLang="en-US" dirty="0"/>
              <a:t> 언어의 개요와 첫 프로그래밍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244" y="1003130"/>
            <a:ext cx="8616778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 1.2 </a:t>
            </a:r>
            <a:r>
              <a:rPr lang="ko-KR" altLang="en-US" dirty="0" smtClean="0"/>
              <a:t>컴퓨팅 사고력과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프로그래밍의 절차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설계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공유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이해 </a:t>
            </a:r>
            <a:endParaRPr lang="en-US" altLang="ko-KR" sz="9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900" dirty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주어진 문제를 이해하고 파악</a:t>
            </a: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분할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문제를 좀 더 쉬운 작은 문제들로 분해</a:t>
            </a: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설계</a:t>
            </a:r>
            <a:endParaRPr lang="en-US" altLang="ko-KR" sz="9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패턴 인식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분해된 문제들 사이의 유사성 또는 패턴을 탐색</a:t>
            </a: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추상화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문제에서 불필요한 부분은 제거하고 주요 핵심 요소를 추려 내는 과정</a:t>
            </a: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알고리즘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프로그래밍 언어인 </a:t>
            </a:r>
            <a:r>
              <a:rPr lang="ko-KR" altLang="en-US" sz="900" dirty="0" err="1" smtClean="0"/>
              <a:t>파이썬에</a:t>
            </a:r>
            <a:r>
              <a:rPr lang="ko-KR" altLang="en-US" sz="900" dirty="0" smtClean="0"/>
              <a:t> 맞는 입력과 출력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변수 저장 그리고 절차에 따라 구성</a:t>
            </a:r>
            <a:endParaRPr lang="en-US" altLang="ko-KR" sz="900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구현</a:t>
            </a:r>
            <a:endParaRPr lang="en-US" altLang="ko-KR" sz="9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문제 해결을 위해 </a:t>
            </a:r>
            <a:r>
              <a:rPr lang="ko-KR" altLang="en-US" sz="900" dirty="0" err="1" smtClean="0"/>
              <a:t>파이썬으로</a:t>
            </a:r>
            <a:r>
              <a:rPr lang="ko-KR" altLang="en-US" sz="900" dirty="0" smtClean="0"/>
              <a:t> 코드 개발</a:t>
            </a: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작성된 코드의 실행과 </a:t>
            </a:r>
            <a:r>
              <a:rPr lang="ko-KR" altLang="en-US" sz="900" dirty="0" err="1" smtClean="0"/>
              <a:t>테스팅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디버깅 과정을 거치면서 코드를 수정하고 필요하면 다시 설계</a:t>
            </a:r>
            <a:endParaRPr lang="en-US" altLang="ko-KR" sz="9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공유</a:t>
            </a:r>
            <a:endParaRPr lang="en-US" altLang="ko-KR" sz="9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자신이 구현한 프로그램을 발표하고 다른 학습자의 프로그램과 비교</a:t>
            </a: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현재의 기능을 향상시키는 방향으로 프로그램 개선 연구</a:t>
            </a:r>
            <a:endParaRPr lang="en-US" altLang="ko-KR" sz="900" dirty="0" smtClean="0"/>
          </a:p>
          <a:p>
            <a:pPr marL="1200150" lvl="2" indent="-285750">
              <a:buFont typeface="+mj-lt"/>
              <a:buAutoNum type="arabicPeriod"/>
            </a:pPr>
            <a:r>
              <a:rPr lang="ko-KR" altLang="en-US" sz="900" dirty="0" smtClean="0"/>
              <a:t>교수자의 피드백 및 평가</a:t>
            </a:r>
            <a:endParaRPr lang="en-US" altLang="ko-KR" sz="900" dirty="0"/>
          </a:p>
          <a:p>
            <a:pPr marL="742950" lvl="1" indent="-285750">
              <a:buFont typeface="+mj-lt"/>
              <a:buAutoNum type="arabicPeriod"/>
            </a:pPr>
            <a:endParaRPr lang="en-US" altLang="ko-KR" sz="1100" dirty="0"/>
          </a:p>
          <a:p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27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2.1 </a:t>
            </a:r>
            <a:r>
              <a:rPr lang="ko-KR" altLang="en-US" sz="1600" dirty="0" smtClean="0"/>
              <a:t>리스트의 부분 참조인 </a:t>
            </a:r>
            <a:r>
              <a:rPr lang="ko-KR" altLang="en-US" sz="1600" dirty="0" err="1" smtClean="0"/>
              <a:t>슬라이싱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시작되는 순차 첨자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알파벳 리스트 </a:t>
            </a:r>
            <a:r>
              <a:rPr lang="en-US" altLang="ko-KR" sz="1100" dirty="0" smtClean="0"/>
              <a:t>alp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alp[1:5]</a:t>
            </a:r>
            <a:r>
              <a:rPr lang="ko-KR" altLang="en-US" sz="1100" dirty="0" smtClean="0"/>
              <a:t>는 첨자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4</a:t>
            </a:r>
            <a:r>
              <a:rPr lang="ko-KR" altLang="en-US" sz="1100" dirty="0" err="1" smtClean="0"/>
              <a:t>까지인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e</a:t>
            </a:r>
            <a:r>
              <a:rPr lang="ko-KR" altLang="en-US" sz="1100" dirty="0" smtClean="0"/>
              <a:t>까지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개로 구성되는 부분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문자열이다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슬라이싱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alp[1:10:2]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j</a:t>
            </a:r>
            <a:r>
              <a:rPr lang="ko-KR" altLang="en-US" sz="1100" dirty="0" smtClean="0"/>
              <a:t>까지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씩 증가하는 항목으로 구성된 리스트다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-1</a:t>
            </a:r>
            <a:r>
              <a:rPr lang="ko-KR" altLang="en-US" sz="1600" dirty="0" smtClean="0"/>
              <a:t>부터 시작되는 역순 첨자</a:t>
            </a:r>
            <a:endParaRPr lang="en-US" altLang="ko-KR" sz="1600" dirty="0" smtClean="0"/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슬라이싱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alp[-2:-9:-1]</a:t>
            </a:r>
            <a:r>
              <a:rPr lang="ko-KR" altLang="en-US" sz="1100" dirty="0" smtClean="0"/>
              <a:t>는 역순으로 첨자 </a:t>
            </a:r>
            <a:r>
              <a:rPr lang="en-US" altLang="ko-KR" sz="1100" dirty="0" smtClean="0"/>
              <a:t>-2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-8</a:t>
            </a:r>
            <a:r>
              <a:rPr lang="ko-KR" altLang="en-US" sz="1100" dirty="0" err="1" smtClean="0"/>
              <a:t>까지인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i</a:t>
            </a:r>
            <a:r>
              <a:rPr lang="ko-KR" altLang="en-US" sz="1100" dirty="0" smtClean="0"/>
              <a:t>에서부터 </a:t>
            </a:r>
            <a:r>
              <a:rPr lang="en-US" altLang="ko-KR" sz="1100" dirty="0" smtClean="0"/>
              <a:t>c</a:t>
            </a:r>
            <a:r>
              <a:rPr lang="ko-KR" altLang="en-US" sz="1100" dirty="0" smtClean="0"/>
              <a:t>까지 구성되는 부분 리스트이고</a:t>
            </a:r>
            <a:r>
              <a:rPr lang="en-US" altLang="ko-KR" sz="1100" dirty="0" smtClean="0"/>
              <a:t>, alp[-3::-2]</a:t>
            </a:r>
            <a:r>
              <a:rPr lang="ko-KR" altLang="en-US" sz="1100" dirty="0" smtClean="0"/>
              <a:t>는 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h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b</a:t>
            </a:r>
            <a:r>
              <a:rPr lang="ko-KR" altLang="en-US" sz="1100" dirty="0" err="1" smtClean="0"/>
              <a:t>까지씩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씩 감소하는 역순의 항목으로 구성된 리스트다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lvl="2"/>
            <a:r>
              <a:rPr lang="en-US" altLang="ko-KR" sz="1600" dirty="0" smtClean="0"/>
              <a:t>	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92" y="3094305"/>
            <a:ext cx="3827937" cy="17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2.1 </a:t>
            </a:r>
            <a:r>
              <a:rPr lang="ko-KR" altLang="en-US" sz="1600" dirty="0" smtClean="0"/>
              <a:t>리스트의 부분 참조인 </a:t>
            </a:r>
            <a:r>
              <a:rPr lang="ko-KR" altLang="en-US" sz="1600" dirty="0" err="1" smtClean="0"/>
              <a:t>슬라이싱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 </a:t>
            </a:r>
            <a:r>
              <a:rPr lang="ko-KR" altLang="en-US" sz="1600" dirty="0" smtClean="0"/>
              <a:t>또는 양수인 정순 첨자와 역순인 음수 첨자를 함께 사용하는 </a:t>
            </a:r>
            <a:r>
              <a:rPr lang="ko-KR" altLang="en-US" sz="1600" dirty="0" err="1" smtClean="0"/>
              <a:t>슬라이싱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알파벳 리스트 </a:t>
            </a:r>
            <a:r>
              <a:rPr lang="en-US" altLang="ko-KR" sz="1100" dirty="0" smtClean="0"/>
              <a:t>alp</a:t>
            </a:r>
            <a:r>
              <a:rPr lang="ko-KR" altLang="en-US" sz="1100" dirty="0" smtClean="0"/>
              <a:t>에서 첨자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은 정순으로 두 번째인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그러므로 </a:t>
            </a:r>
            <a:r>
              <a:rPr lang="en-US" altLang="ko-KR" sz="1100" dirty="0" smtClean="0"/>
              <a:t>alp[1:-1]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에서 </a:t>
            </a:r>
            <a:r>
              <a:rPr lang="en-US" altLang="ko-KR" sz="1100" dirty="0" err="1" smtClean="0"/>
              <a:t>i</a:t>
            </a:r>
            <a:r>
              <a:rPr lang="ko-KR" altLang="en-US" sz="1100" dirty="0" smtClean="0"/>
              <a:t>까지의 정순으로 구성되는 </a:t>
            </a:r>
            <a:r>
              <a:rPr lang="ko-KR" altLang="en-US" sz="1100" dirty="0" err="1" smtClean="0"/>
              <a:t>슬라이싱이다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alp[-1:1:-1]</a:t>
            </a:r>
            <a:r>
              <a:rPr lang="ko-KR" altLang="en-US" sz="1100" dirty="0" smtClean="0"/>
              <a:t>은 역순으로 </a:t>
            </a:r>
            <a:r>
              <a:rPr lang="en-US" altLang="ko-KR" sz="1100" dirty="0" smtClean="0"/>
              <a:t>j</a:t>
            </a:r>
            <a:r>
              <a:rPr lang="ko-KR" altLang="en-US" sz="1100" dirty="0" smtClean="0"/>
              <a:t>에서부터 </a:t>
            </a:r>
            <a:r>
              <a:rPr lang="en-US" altLang="ko-KR" sz="1100" dirty="0" smtClean="0"/>
              <a:t>c</a:t>
            </a:r>
            <a:r>
              <a:rPr lang="ko-KR" altLang="en-US" sz="1100" dirty="0" smtClean="0"/>
              <a:t>까지의 구성되는 부분 리스트이다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alp[-2:2:-2]</a:t>
            </a:r>
            <a:r>
              <a:rPr lang="ko-KR" altLang="en-US" sz="1100" dirty="0" smtClean="0"/>
              <a:t>는 </a:t>
            </a:r>
            <a:r>
              <a:rPr lang="en-US" altLang="ko-KR" sz="1100" dirty="0" err="1" smtClean="0"/>
              <a:t>i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e</a:t>
            </a:r>
            <a:r>
              <a:rPr lang="ko-KR" altLang="en-US" sz="1100" dirty="0" smtClean="0"/>
              <a:t>까지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씩 감소하는 역순의 항목으로 구성된 리스트다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6" y="2811553"/>
            <a:ext cx="3529701" cy="14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3985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2.2 </a:t>
            </a:r>
            <a:r>
              <a:rPr lang="ko-KR" altLang="en-US" sz="1600" dirty="0" smtClean="0"/>
              <a:t>리스트의 부분 수정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리스트의 </a:t>
            </a:r>
            <a:r>
              <a:rPr lang="ko-KR" altLang="en-US" sz="1600" dirty="0" err="1" smtClean="0"/>
              <a:t>슬라이스로</a:t>
            </a:r>
            <a:r>
              <a:rPr lang="ko-KR" altLang="en-US" sz="1600" dirty="0" smtClean="0"/>
              <a:t> 리스트의 일부분을 수정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리스트의 일부분을 다른 리스트로 수정하려면 </a:t>
            </a:r>
            <a:r>
              <a:rPr lang="ko-KR" altLang="en-US" sz="1100" dirty="0" err="1" smtClean="0"/>
              <a:t>슬라이스</a:t>
            </a:r>
            <a:r>
              <a:rPr lang="ko-KR" altLang="en-US" sz="1100" dirty="0" smtClean="0"/>
              <a:t> 방식에 대입해야 한다</a:t>
            </a:r>
            <a:r>
              <a:rPr lang="en-US" altLang="ko-KR" sz="11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리스트 </a:t>
            </a:r>
            <a:r>
              <a:rPr lang="ko-KR" altLang="en-US" sz="1600" dirty="0" err="1" smtClean="0"/>
              <a:t>슬라이스에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슬라이스</a:t>
            </a:r>
            <a:r>
              <a:rPr lang="ko-KR" altLang="en-US" sz="1600" dirty="0" smtClean="0"/>
              <a:t> 대입</a:t>
            </a:r>
            <a:endParaRPr lang="en-US" altLang="ko-KR" sz="16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리스트의 </a:t>
            </a:r>
            <a:r>
              <a:rPr lang="ko-KR" altLang="en-US" sz="1100" dirty="0" err="1" smtClean="0"/>
              <a:t>슬라이스에</a:t>
            </a:r>
            <a:r>
              <a:rPr lang="ko-KR" altLang="en-US" sz="1100" dirty="0" smtClean="0"/>
              <a:t> 동일한 리스트의 </a:t>
            </a:r>
            <a:r>
              <a:rPr lang="ko-KR" altLang="en-US" sz="1100" dirty="0" err="1" smtClean="0"/>
              <a:t>슬라이스를</a:t>
            </a:r>
            <a:r>
              <a:rPr lang="ko-KR" altLang="en-US" sz="1100" dirty="0" smtClean="0"/>
              <a:t> 대입해도 아무런 문제가 없다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6" y="2654694"/>
            <a:ext cx="467742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2.3 </a:t>
            </a:r>
            <a:r>
              <a:rPr lang="ko-KR" altLang="en-US" sz="1600" dirty="0" smtClean="0"/>
              <a:t>리스트의 항목 삽입과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insert(</a:t>
            </a:r>
            <a:r>
              <a:rPr lang="ko-KR" altLang="en-US" sz="1600" dirty="0" smtClean="0"/>
              <a:t>첨자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항목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삽입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리스트의 첨자 위치에 항목을 삽입하려면 리스트</a:t>
            </a:r>
            <a:r>
              <a:rPr lang="en-US" altLang="ko-KR" sz="1100" dirty="0" smtClean="0"/>
              <a:t>.insert(</a:t>
            </a:r>
            <a:r>
              <a:rPr lang="ko-KR" altLang="en-US" sz="1100" dirty="0" smtClean="0"/>
              <a:t>첨자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항목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이용한다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삽입되는 항목은 무엇이든 가능하며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빈 리스트에도 삽입할 수 있다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리스트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remove(</a:t>
            </a:r>
            <a:r>
              <a:rPr lang="ko-KR" altLang="en-US" sz="1600" dirty="0" smtClean="0"/>
              <a:t>항목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pop(</a:t>
            </a:r>
            <a:r>
              <a:rPr lang="ko-KR" altLang="en-US" sz="1600" dirty="0" smtClean="0"/>
              <a:t>첨자</a:t>
            </a:r>
            <a:r>
              <a:rPr lang="en-US" altLang="ko-KR" sz="1600" dirty="0" smtClean="0"/>
              <a:t>), pop()</a:t>
            </a:r>
            <a:r>
              <a:rPr lang="ko-KR" altLang="en-US" sz="1600" dirty="0" smtClean="0"/>
              <a:t>로 항목 삭제</a:t>
            </a:r>
            <a:endParaRPr lang="en-US" altLang="ko-KR" sz="1600" dirty="0" smtClean="0"/>
          </a:p>
          <a:p>
            <a:pPr lvl="1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리스트에서 하나의 항목을 삭제하려면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 remove(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pop(</a:t>
            </a:r>
            <a:r>
              <a:rPr lang="ko-KR" altLang="en-US" sz="1100" dirty="0" smtClean="0"/>
              <a:t>첨자</a:t>
            </a:r>
            <a:r>
              <a:rPr lang="en-US" altLang="ko-KR" sz="1100" dirty="0" smtClean="0"/>
              <a:t>), pop()</a:t>
            </a:r>
            <a:r>
              <a:rPr lang="ko-KR" altLang="en-US" sz="1100" dirty="0" smtClean="0"/>
              <a:t>를 사용한다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remove(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은 리스트에서 지정된 값의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 항목을 삭제한다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22" y="3384046"/>
            <a:ext cx="2558797" cy="16108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0" y="2491398"/>
            <a:ext cx="3071789" cy="25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2.3 </a:t>
            </a:r>
            <a:r>
              <a:rPr lang="ko-KR" altLang="en-US" sz="1600" dirty="0" smtClean="0"/>
              <a:t>리스트의 항목 삽입과 삭제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문장 </a:t>
            </a:r>
            <a:r>
              <a:rPr lang="en-US" altLang="ko-KR" sz="1600" dirty="0" smtClean="0"/>
              <a:t>del()</a:t>
            </a:r>
            <a:r>
              <a:rPr lang="ko-KR" altLang="en-US" sz="1600" dirty="0" smtClean="0"/>
              <a:t>에 의한 항목이나 변수의 삭제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문장 </a:t>
            </a:r>
            <a:r>
              <a:rPr lang="en-US" altLang="ko-KR" sz="1100" dirty="0" smtClean="0"/>
              <a:t>del</a:t>
            </a:r>
            <a:r>
              <a:rPr lang="ko-KR" altLang="en-US" sz="1100" dirty="0" smtClean="0"/>
              <a:t>은 뒤에 위치한 변수나 항목을 삭제한다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2"/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리스트의 모든 항목을 제거해 빈 리스트로 만드는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clear()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kpop.clear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로 리스트 </a:t>
            </a:r>
            <a:r>
              <a:rPr lang="en-US" altLang="ko-KR" sz="1100" dirty="0" err="1" smtClean="0"/>
              <a:t>kpop</a:t>
            </a:r>
            <a:r>
              <a:rPr lang="ko-KR" altLang="en-US" sz="1100" dirty="0" smtClean="0"/>
              <a:t>의 모든 항목이 삭제되고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이후 리스트 </a:t>
            </a:r>
            <a:r>
              <a:rPr lang="en-US" altLang="ko-KR" sz="1100" dirty="0" err="1" smtClean="0"/>
              <a:t>kpop</a:t>
            </a:r>
            <a:r>
              <a:rPr lang="ko-KR" altLang="en-US" sz="1100" dirty="0" smtClean="0"/>
              <a:t>은 빈 리스트가 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83" y="2632523"/>
            <a:ext cx="3914008" cy="25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2.4 </a:t>
            </a:r>
            <a:r>
              <a:rPr lang="ko-KR" altLang="en-US" sz="1600" dirty="0" smtClean="0"/>
              <a:t>리스트의 추가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연결과 반복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리스트에 리스트를 추가하는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extend()</a:t>
            </a:r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리스트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리스트</a:t>
            </a:r>
            <a:r>
              <a:rPr lang="en-US" altLang="ko-KR" sz="1100" dirty="0" smtClean="0"/>
              <a:t>.extend(list)</a:t>
            </a:r>
            <a:r>
              <a:rPr lang="ko-KR" altLang="en-US" sz="1100" dirty="0" smtClean="0"/>
              <a:t>는 리스트에 인자인 </a:t>
            </a:r>
            <a:r>
              <a:rPr lang="en-US" altLang="ko-KR" sz="1100" dirty="0" smtClean="0"/>
              <a:t>list</a:t>
            </a:r>
            <a:r>
              <a:rPr lang="ko-KR" altLang="en-US" sz="1100" dirty="0" smtClean="0"/>
              <a:t>를 가장 뒤에 추가한다</a:t>
            </a:r>
            <a:r>
              <a:rPr lang="en-US" altLang="ko-KR" sz="1100" dirty="0"/>
              <a:t>.</a:t>
            </a:r>
          </a:p>
          <a:p>
            <a:pPr lvl="2"/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리스트를 연결하는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더하기 연산자인 </a:t>
            </a:r>
            <a:r>
              <a:rPr lang="en-US" altLang="ko-KR" sz="1100" dirty="0" smtClean="0"/>
              <a:t>+</a:t>
            </a:r>
            <a:r>
              <a:rPr lang="ko-KR" altLang="en-US" sz="1100" dirty="0" smtClean="0"/>
              <a:t>는 리스트와 리스트를 연결해준다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5" y="2589697"/>
            <a:ext cx="3618212" cy="23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리스트 항목의 순서와 정렬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 항목 순서를 뒤집는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reverse()</a:t>
            </a:r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리스트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reverse()</a:t>
            </a:r>
            <a:r>
              <a:rPr lang="ko-KR" altLang="en-US" sz="1100" dirty="0" smtClean="0"/>
              <a:t>는 항목 순서를 반대로 뒤집는다</a:t>
            </a:r>
            <a:r>
              <a:rPr lang="en-US" altLang="ko-KR" sz="1100" dirty="0" smtClean="0"/>
              <a:t>. </a:t>
            </a:r>
          </a:p>
          <a:p>
            <a:pPr lvl="2"/>
            <a:endParaRPr lang="en-US" altLang="ko-KR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리스트 항목 순서를 정렬하는 </a:t>
            </a:r>
            <a:r>
              <a:rPr lang="ko-KR" altLang="en-US" sz="1600" dirty="0" err="1" smtClean="0"/>
              <a:t>메소드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sort()</a:t>
            </a:r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나열된 여러 항목을 기준에 따라 순서대로 재배열하는 것이다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정렬의 방식에는 작은 것부터 배열하는 오름차순과 큰 것부터 배열하는 내림차순이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sort()</a:t>
            </a:r>
            <a:r>
              <a:rPr lang="ko-KR" altLang="en-US" sz="1100" dirty="0" smtClean="0"/>
              <a:t>는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리스트 항목의 순서를 오름차순으로 정렬한다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98" y="3041040"/>
            <a:ext cx="3752899" cy="20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2.5 </a:t>
            </a:r>
            <a:r>
              <a:rPr lang="ko-KR" altLang="en-US" sz="1600" dirty="0" smtClean="0"/>
              <a:t>리스트 항목의 순서와 정렬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리스트 항목의 순서를 정렬한 리스트를 반환하는 내장 함수 </a:t>
            </a:r>
            <a:r>
              <a:rPr lang="en-US" altLang="ko-KR" sz="1600" dirty="0" smtClean="0"/>
              <a:t>sorted()</a:t>
            </a:r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내장 함수 </a:t>
            </a:r>
            <a:r>
              <a:rPr lang="en-US" altLang="ko-KR" sz="1100" dirty="0" smtClean="0"/>
              <a:t>sorted(</a:t>
            </a:r>
            <a:r>
              <a:rPr lang="ko-KR" altLang="en-US" sz="1100" dirty="0" smtClean="0"/>
              <a:t>리스트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는 리스트의 항목 순서를 오름차순으로 정렬한 새로운 리스트를 반환한다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그러므로 반환 값을 새 변수에 대입해 사용할 수 있다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원래의 리스트 자체는 변화되지 않는다는 점에 주의</a:t>
            </a:r>
            <a:endParaRPr lang="en-US" altLang="ko-KR" sz="1100" dirty="0" smtClean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1" y="2479462"/>
            <a:ext cx="3764478" cy="19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2.6 </a:t>
            </a:r>
            <a:r>
              <a:rPr lang="ko-KR" altLang="en-US" sz="1600" dirty="0" smtClean="0"/>
              <a:t>리스트 </a:t>
            </a:r>
            <a:r>
              <a:rPr lang="ko-KR" altLang="en-US" sz="1600" dirty="0" err="1" smtClean="0"/>
              <a:t>컴프리헨션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조건을 만족하는 항목으로 리스트를 간결히 생성하는 </a:t>
            </a:r>
            <a:r>
              <a:rPr lang="ko-KR" altLang="en-US" sz="1600" dirty="0" err="1" smtClean="0"/>
              <a:t>컴프리헨션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리스트 </a:t>
            </a:r>
            <a:r>
              <a:rPr lang="ko-KR" altLang="en-US" sz="1100" dirty="0" err="1" smtClean="0"/>
              <a:t>컴프리헨션은</a:t>
            </a:r>
            <a:r>
              <a:rPr lang="ko-KR" altLang="en-US" sz="1100" dirty="0" smtClean="0"/>
              <a:t> 리스트를 만드는 간결한 방법을 제공한다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리스트 </a:t>
            </a:r>
            <a:r>
              <a:rPr lang="ko-KR" altLang="en-US" sz="1100" dirty="0" err="1" smtClean="0"/>
              <a:t>컴프리헨션은</a:t>
            </a:r>
            <a:r>
              <a:rPr lang="ko-KR" altLang="en-US" sz="1100" dirty="0" smtClean="0"/>
              <a:t> 리스트를 만들므로 대괄호로 감싸고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구성 항목인</a:t>
            </a:r>
            <a:r>
              <a:rPr lang="en-US" altLang="ko-KR" sz="1100" dirty="0"/>
              <a:t> </a:t>
            </a:r>
            <a:r>
              <a:rPr lang="en-US" altLang="ko-KR" sz="1100" dirty="0" err="1" smtClean="0"/>
              <a:t>i</a:t>
            </a:r>
            <a:r>
              <a:rPr lang="ko-KR" altLang="en-US" sz="1100" dirty="0" smtClean="0"/>
              <a:t>를 가장 앞에 배치하며</a:t>
            </a:r>
            <a:r>
              <a:rPr lang="en-US" altLang="ko-KR" sz="1100" dirty="0" smtClean="0"/>
              <a:t>, for</a:t>
            </a:r>
            <a:r>
              <a:rPr lang="ko-KR" altLang="en-US" sz="1100" dirty="0" smtClean="0"/>
              <a:t>문이 오는데</a:t>
            </a:r>
            <a:endParaRPr lang="en-US" altLang="ko-KR" sz="1100" dirty="0" smtClean="0"/>
          </a:p>
          <a:p>
            <a:pPr lvl="2"/>
            <a:r>
              <a:rPr lang="en-US" altLang="ko-KR" sz="1100" dirty="0"/>
              <a:t> </a:t>
            </a:r>
            <a:r>
              <a:rPr lang="en-US" altLang="ko-KR" sz="1100" dirty="0" smtClean="0"/>
              <a:t>      range(2, 11, 2) </a:t>
            </a:r>
            <a:r>
              <a:rPr lang="ko-KR" altLang="en-US" sz="1100" dirty="0" smtClean="0"/>
              <a:t>뒤에 콜론이 빠진다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리스트 </a:t>
            </a:r>
            <a:r>
              <a:rPr lang="ko-KR" altLang="en-US" sz="1100" dirty="0" err="1" smtClean="0"/>
              <a:t>컴프리헨션을</a:t>
            </a:r>
            <a:r>
              <a:rPr lang="ko-KR" altLang="en-US" sz="1100" dirty="0" smtClean="0"/>
              <a:t> 사용하면 한 리스트의 모든 항목 각각에 대해 어떤 조건을 적용한 후 그 </a:t>
            </a:r>
            <a:r>
              <a:rPr lang="ko-KR" altLang="en-US" sz="1100" dirty="0" err="1" smtClean="0"/>
              <a:t>반환값을</a:t>
            </a:r>
            <a:r>
              <a:rPr lang="ko-KR" altLang="en-US" sz="1100" dirty="0" smtClean="0"/>
              <a:t> 항목으로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       갖는 다른 리스트를 쉽게 만들 수 있다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err="1" smtClean="0"/>
              <a:t>컴프리헨션은</a:t>
            </a:r>
            <a:r>
              <a:rPr lang="ko-KR" altLang="en-US" sz="1100" dirty="0" smtClean="0"/>
              <a:t> 함축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축약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내장 등으로도 불린다</a:t>
            </a:r>
            <a:r>
              <a:rPr lang="en-US" altLang="ko-KR" sz="1100" dirty="0" smtClean="0"/>
              <a:t>.</a:t>
            </a:r>
          </a:p>
          <a:p>
            <a:pPr lvl="2"/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1" y="3182541"/>
            <a:ext cx="2603144" cy="13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90429" y="28916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483884" y="28916"/>
            <a:ext cx="534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Chap </a:t>
            </a:r>
            <a:r>
              <a:rPr lang="en-US" altLang="ko-KR" b="1" dirty="0" smtClean="0"/>
              <a:t>05 </a:t>
            </a:r>
            <a:r>
              <a:rPr lang="ko-KR" altLang="en-US" b="1" dirty="0" smtClean="0"/>
              <a:t>항목의 나열인 리스트와 </a:t>
            </a:r>
            <a:r>
              <a:rPr lang="ko-KR" altLang="en-US" b="1" dirty="0" err="1" smtClean="0"/>
              <a:t>튜플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20257" y="447696"/>
            <a:ext cx="8616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Section 2.6 </a:t>
            </a:r>
            <a:r>
              <a:rPr lang="ko-KR" altLang="en-US" sz="1600" dirty="0" smtClean="0"/>
              <a:t>리스트 </a:t>
            </a:r>
            <a:r>
              <a:rPr lang="ko-KR" altLang="en-US" sz="1600" dirty="0" err="1" smtClean="0"/>
              <a:t>컴프리헨션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조건이 있는 </a:t>
            </a:r>
            <a:r>
              <a:rPr lang="ko-KR" altLang="en-US" sz="1600" dirty="0" err="1" smtClean="0"/>
              <a:t>컴프리헨션</a:t>
            </a:r>
            <a:endParaRPr lang="en-US" altLang="ko-KR" sz="1600" dirty="0" smtClean="0"/>
          </a:p>
          <a:p>
            <a:pPr lvl="1"/>
            <a:endParaRPr lang="en-US" altLang="ko-KR" sz="110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  이번에는 조건이 있는 </a:t>
            </a:r>
            <a:r>
              <a:rPr lang="ko-KR" altLang="en-US" sz="1100" dirty="0" err="1" smtClean="0"/>
              <a:t>컴프리헨션이다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다음 리스트 </a:t>
            </a:r>
            <a:r>
              <a:rPr lang="en-US" altLang="ko-KR" sz="1100" dirty="0" smtClean="0"/>
              <a:t>odd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9</a:t>
            </a:r>
            <a:r>
              <a:rPr lang="ko-KR" altLang="en-US" sz="1100" dirty="0" smtClean="0"/>
              <a:t>까지의 홀수가 저장된다</a:t>
            </a:r>
            <a:r>
              <a:rPr lang="en-US" altLang="ko-KR" sz="1100" dirty="0" smtClean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  </a:t>
            </a:r>
            <a:r>
              <a:rPr lang="ko-KR" altLang="en-US" sz="1100" dirty="0" smtClean="0"/>
              <a:t>변수 </a:t>
            </a:r>
            <a:r>
              <a:rPr lang="en-US" altLang="ko-KR" sz="1100" dirty="0" err="1" smtClean="0"/>
              <a:t>i</a:t>
            </a:r>
            <a:r>
              <a:rPr lang="ko-KR" altLang="en-US" sz="1100" dirty="0" smtClean="0"/>
              <a:t>의 조건을 뒤에 붙이면 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조건에서 콜론이 빠진다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2"/>
            <a:endParaRPr lang="en-US" altLang="ko-KR" sz="1100" dirty="0" smtClean="0"/>
          </a:p>
          <a:p>
            <a:pPr lvl="2"/>
            <a:endParaRPr lang="en-US" altLang="ko-K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0" dirty="0" smtClean="0"/>
              <a:t>1</a:t>
            </a:r>
            <a:endParaRPr lang="en-US" altLang="ko-KR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66" y="2262914"/>
            <a:ext cx="3431310" cy="17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8856</Words>
  <Application>Microsoft Office PowerPoint</Application>
  <PresentationFormat>와이드스크린</PresentationFormat>
  <Paragraphs>2142</Paragraphs>
  <Slides>129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129</vt:i4>
      </vt:variant>
    </vt:vector>
  </HeadingPairs>
  <TitlesOfParts>
    <vt:vector size="134" baseType="lpstr">
      <vt:lpstr>맑은 고딕</vt:lpstr>
      <vt:lpstr>야놀자 야체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</cp:lastModifiedBy>
  <cp:revision>199</cp:revision>
  <dcterms:created xsi:type="dcterms:W3CDTF">2017-12-05T06:51:01Z</dcterms:created>
  <dcterms:modified xsi:type="dcterms:W3CDTF">2020-05-23T03:25:30Z</dcterms:modified>
</cp:coreProperties>
</file>