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06" r:id="rId2"/>
    <p:sldId id="307" r:id="rId3"/>
    <p:sldId id="340" r:id="rId4"/>
    <p:sldId id="342" r:id="rId5"/>
    <p:sldId id="341" r:id="rId6"/>
    <p:sldId id="358" r:id="rId7"/>
    <p:sldId id="373" r:id="rId8"/>
    <p:sldId id="343" r:id="rId9"/>
    <p:sldId id="317" r:id="rId10"/>
    <p:sldId id="329" r:id="rId11"/>
    <p:sldId id="344" r:id="rId12"/>
    <p:sldId id="345" r:id="rId13"/>
    <p:sldId id="376" r:id="rId14"/>
    <p:sldId id="347" r:id="rId15"/>
    <p:sldId id="310" r:id="rId16"/>
    <p:sldId id="374" r:id="rId17"/>
    <p:sldId id="375" r:id="rId18"/>
    <p:sldId id="327" r:id="rId19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1" userDrawn="1">
          <p15:clr>
            <a:srgbClr val="A4A3A4"/>
          </p15:clr>
        </p15:guide>
        <p15:guide id="2" pos="27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5">
          <p15:clr>
            <a:srgbClr val="A4A3A4"/>
          </p15:clr>
        </p15:guide>
        <p15:guide id="2" pos="209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38" d="100"/>
          <a:sy n="138" d="100"/>
        </p:scale>
        <p:origin x="300" y="84"/>
      </p:cViewPr>
      <p:guideLst>
        <p:guide orient="horz" pos="1691"/>
        <p:guide pos="27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74"/>
    </p:cViewPr>
  </p:sorter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3005"/>
        <p:guide pos="209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86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6" Type="http://schemas.openxmlformats.org/officeDocument/2006/relationships/image" Target="../media/image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1.jpeg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Relationship Id="rId9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6175" y="1850390"/>
            <a:ext cx="4250690" cy="8166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5895" y="3490595"/>
            <a:ext cx="3662045" cy="600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计算机学院</a:t>
            </a:r>
            <a:r>
              <a:rPr lang="en-US" altLang="zh-CN" sz="1400" b="1" dirty="0">
                <a:cs typeface="+mn-ea"/>
              </a:rPr>
              <a:t>    </a:t>
            </a:r>
            <a:r>
              <a:rPr lang="zh-CN" altLang="en-US" sz="1400" b="1" dirty="0">
                <a:cs typeface="+mn-ea"/>
              </a:rPr>
              <a:t>金正达</a:t>
            </a:r>
            <a:r>
              <a:rPr lang="en-US" altLang="zh-CN" sz="1400" b="1" dirty="0">
                <a:cs typeface="+mn-ea"/>
              </a:rPr>
              <a:t> </a:t>
            </a:r>
            <a:r>
              <a:rPr lang="zh-CN" altLang="en-US" sz="1400" b="1" dirty="0">
                <a:cs typeface="+mn-ea"/>
              </a:rPr>
              <a:t>董佳鹏</a:t>
            </a:r>
            <a:r>
              <a:rPr lang="en-US" altLang="zh-CN" sz="1400" b="1" dirty="0">
                <a:cs typeface="+mn-ea"/>
              </a:rPr>
              <a:t> </a:t>
            </a:r>
            <a:r>
              <a:rPr lang="zh-CN" altLang="en-US" sz="1400" b="1" dirty="0">
                <a:cs typeface="+mn-ea"/>
              </a:rPr>
              <a:t>官佳文</a:t>
            </a:r>
            <a:r>
              <a:rPr lang="en-US" altLang="zh-CN" sz="1400" b="1" dirty="0">
                <a:cs typeface="+mn-ea"/>
              </a:rPr>
              <a:t> </a:t>
            </a:r>
            <a:r>
              <a:rPr lang="zh-CN" altLang="en-US" sz="1400" b="1" dirty="0">
                <a:cs typeface="+mn-ea"/>
              </a:rPr>
              <a:t>章晨冉</a:t>
            </a:r>
          </a:p>
          <a:p>
            <a:pPr algn="ctr"/>
            <a:r>
              <a:rPr lang="en-US" altLang="zh-CN" sz="1400" b="1" dirty="0">
                <a:cs typeface="+mn-ea"/>
              </a:rPr>
              <a:t>2024.8.17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84120" y="1878330"/>
            <a:ext cx="4124960" cy="7861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Harbin Institute of Technology(Shen Zhen)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03648" y="1203598"/>
            <a:ext cx="6529425" cy="3145037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1019760"/>
              <a:ext cx="5472608" cy="265164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130881" y="2663032"/>
            <a:ext cx="4819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latin typeface="+mn-ea"/>
                <a:cs typeface="+mn-ea"/>
              </a:rPr>
              <a:t>春日影</a:t>
            </a:r>
            <a:r>
              <a:rPr lang="en-US" altLang="zh-CN" sz="4000" b="1">
                <a:latin typeface="+mn-ea"/>
                <a:cs typeface="+mn-ea"/>
              </a:rPr>
              <a:t>CPU</a:t>
            </a:r>
            <a:r>
              <a:rPr lang="zh-CN" altLang="en-US" sz="4000" b="1">
                <a:latin typeface="+mn-ea"/>
                <a:cs typeface="+mn-ea"/>
              </a:rPr>
              <a:t>项目</a:t>
            </a:r>
            <a:r>
              <a:rPr lang="zh-CN" altLang="en-US" sz="4000" b="1" dirty="0">
                <a:latin typeface="+mn-ea"/>
                <a:cs typeface="+mn-ea"/>
              </a:rPr>
              <a:t>展示</a:t>
            </a:r>
          </a:p>
        </p:txBody>
      </p:sp>
      <p:pic>
        <p:nvPicPr>
          <p:cNvPr id="6" name="图片 5" descr="OIP"/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2131060" y="342265"/>
            <a:ext cx="4680585" cy="100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cs typeface="+mn-ea"/>
              </a:rPr>
              <a:t>CACHE</a:t>
            </a:r>
            <a:r>
              <a:rPr lang="zh-CN" altLang="en-US" sz="4000" b="1" dirty="0">
                <a:cs typeface="+mn-ea"/>
              </a:rPr>
              <a:t>主体架构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高速缓存设计</a:t>
              </a:r>
            </a:p>
          </p:txBody>
        </p:sp>
      </p:grpSp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8164" y="1570720"/>
            <a:ext cx="189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68580" y="1207135"/>
            <a:ext cx="189611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/>
              <a:t>Cache设计</a:t>
            </a:r>
          </a:p>
        </p:txBody>
      </p:sp>
      <p:sp>
        <p:nvSpPr>
          <p:cNvPr id="24" name="TextBox 13"/>
          <p:cNvSpPr txBox="1"/>
          <p:nvPr>
            <p:custDataLst>
              <p:tags r:id="rId3"/>
            </p:custDataLst>
          </p:nvPr>
        </p:nvSpPr>
        <p:spPr>
          <a:xfrm>
            <a:off x="68580" y="1635125"/>
            <a:ext cx="1897380" cy="937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200">
                <a:sym typeface="+mn-ea"/>
              </a:rPr>
              <a:t>8KB</a:t>
            </a:r>
            <a:r>
              <a:rPr lang="zh-CN" altLang="en-US" sz="1200">
                <a:sym typeface="+mn-ea"/>
              </a:rPr>
              <a:t>二路组相联</a:t>
            </a:r>
            <a:endParaRPr lang="zh-CN" altLang="en-US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>
                <a:sym typeface="+mn-ea"/>
              </a:rPr>
              <a:t>伪</a:t>
            </a:r>
            <a:r>
              <a:rPr lang="en-US" altLang="zh-CN" sz="1200">
                <a:sym typeface="+mn-ea"/>
              </a:rPr>
              <a:t>LRU</a:t>
            </a:r>
            <a:r>
              <a:rPr lang="zh-CN" altLang="en-US" sz="1200">
                <a:sym typeface="+mn-ea"/>
              </a:rPr>
              <a:t>替换策略</a:t>
            </a:r>
            <a:endParaRPr lang="zh-CN" altLang="en-US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200">
                <a:sym typeface="+mn-ea"/>
              </a:rPr>
              <a:t>VIPT</a:t>
            </a:r>
            <a:r>
              <a:rPr lang="zh-CN" altLang="en-US" sz="1200">
                <a:sym typeface="+mn-ea"/>
              </a:rPr>
              <a:t>的查询方式</a:t>
            </a:r>
            <a:endParaRPr lang="zh-CN" altLang="en-US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050" dirty="0">
              <a:latin typeface="+mn-ea"/>
              <a:cs typeface="+mn-ea"/>
            </a:endParaRPr>
          </a:p>
        </p:txBody>
      </p:sp>
      <p:pic>
        <p:nvPicPr>
          <p:cNvPr id="16" name="图片 15" descr="OIP"/>
          <p:cNvPicPr>
            <a:picLocks noChangeAspect="1"/>
          </p:cNvPicPr>
          <p:nvPr/>
        </p:nvPicPr>
        <p:blipFill>
          <a:blip r:embed="rId15"/>
          <a:srcRect l="5198" t="40198" r="3802" b="40198"/>
          <a:stretch>
            <a:fillRect/>
          </a:stretch>
        </p:blipFill>
        <p:spPr>
          <a:xfrm>
            <a:off x="7019925" y="66675"/>
            <a:ext cx="2038985" cy="439420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8164" y="3005820"/>
            <a:ext cx="189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68580" y="2642235"/>
            <a:ext cx="189611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sym typeface="+mn-ea"/>
              </a:rPr>
              <a:t>DCache</a:t>
            </a:r>
            <a:r>
              <a:rPr lang="zh-CN" altLang="en-US" sz="1600">
                <a:sym typeface="+mn-ea"/>
              </a:rPr>
              <a:t>写策略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9" name="TextBox 13"/>
          <p:cNvSpPr txBox="1"/>
          <p:nvPr>
            <p:custDataLst>
              <p:tags r:id="rId6"/>
            </p:custDataLst>
          </p:nvPr>
        </p:nvSpPr>
        <p:spPr>
          <a:xfrm>
            <a:off x="68580" y="3070225"/>
            <a:ext cx="1897380" cy="937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200">
                <a:sym typeface="+mn-ea"/>
              </a:rPr>
              <a:t>Write-Back</a:t>
            </a:r>
            <a:endParaRPr lang="en-US" altLang="zh-CN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200">
                <a:sym typeface="+mn-ea"/>
              </a:rPr>
              <a:t>Write-Allocate</a:t>
            </a:r>
            <a:endParaRPr lang="en-US" altLang="zh-CN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7011889" y="1625965"/>
            <a:ext cx="189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>
            <p:custDataLst>
              <p:tags r:id="rId8"/>
            </p:custDataLst>
          </p:nvPr>
        </p:nvSpPr>
        <p:spPr>
          <a:xfrm>
            <a:off x="7012305" y="1262380"/>
            <a:ext cx="189611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>
                <a:sym typeface="+mn-ea"/>
              </a:rPr>
              <a:t>Cache</a:t>
            </a:r>
            <a:r>
              <a:rPr lang="zh-CN" altLang="en-US" sz="1600">
                <a:sym typeface="+mn-ea"/>
              </a:rPr>
              <a:t>流水级</a:t>
            </a:r>
          </a:p>
        </p:txBody>
      </p:sp>
      <p:sp>
        <p:nvSpPr>
          <p:cNvPr id="35" name="TextBox 13"/>
          <p:cNvSpPr txBox="1"/>
          <p:nvPr>
            <p:custDataLst>
              <p:tags r:id="rId9"/>
            </p:custDataLst>
          </p:nvPr>
        </p:nvSpPr>
        <p:spPr>
          <a:xfrm>
            <a:off x="7012305" y="1690370"/>
            <a:ext cx="1897380" cy="937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200"/>
              <a:t> </a:t>
            </a:r>
            <a:r>
              <a:rPr lang="zh-CN" altLang="en-US" sz="1200"/>
              <a:t>指令</a:t>
            </a:r>
            <a:r>
              <a:rPr lang="en-US" altLang="zh-CN" sz="1200"/>
              <a:t>Cache   2周期流水</a:t>
            </a: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200"/>
              <a:t> </a:t>
            </a:r>
            <a:r>
              <a:rPr lang="zh-CN" altLang="en-US" sz="1200"/>
              <a:t>数据</a:t>
            </a:r>
            <a:r>
              <a:rPr lang="en-US" altLang="zh-CN" sz="1200"/>
              <a:t>Cache   3周期流水</a:t>
            </a: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zh-CN" altLang="en-US" sz="1200"/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1050" dirty="0">
              <a:latin typeface="+mn-ea"/>
              <a:cs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79295" y="1059815"/>
            <a:ext cx="4889500" cy="2858135"/>
          </a:xfrm>
          <a:prstGeom prst="rect">
            <a:avLst/>
          </a:prstGeom>
        </p:spPr>
      </p:pic>
      <p:cxnSp>
        <p:nvCxnSpPr>
          <p:cNvPr id="37" name="直接连接符 36"/>
          <p:cNvCxnSpPr/>
          <p:nvPr>
            <p:custDataLst>
              <p:tags r:id="rId10"/>
            </p:custDataLst>
          </p:nvPr>
        </p:nvCxnSpPr>
        <p:spPr>
          <a:xfrm>
            <a:off x="7083644" y="2989310"/>
            <a:ext cx="1897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11"/>
            </p:custDataLst>
          </p:nvPr>
        </p:nvSpPr>
        <p:spPr>
          <a:xfrm>
            <a:off x="7084060" y="2625725"/>
            <a:ext cx="189611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/>
              <a:t>Cache</a:t>
            </a:r>
            <a:r>
              <a:rPr lang="zh-CN" altLang="en-US" sz="1600"/>
              <a:t>命中率</a:t>
            </a:r>
          </a:p>
        </p:txBody>
      </p:sp>
      <p:sp>
        <p:nvSpPr>
          <p:cNvPr id="39" name="TextBox 13"/>
          <p:cNvSpPr txBox="1"/>
          <p:nvPr>
            <p:custDataLst>
              <p:tags r:id="rId12"/>
            </p:custDataLst>
          </p:nvPr>
        </p:nvSpPr>
        <p:spPr>
          <a:xfrm>
            <a:off x="7084060" y="3053715"/>
            <a:ext cx="1897380" cy="937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/>
              <a:t>指令Cache：</a:t>
            </a:r>
            <a:r>
              <a:rPr lang="en-US" altLang="zh-CN" sz="1200"/>
              <a:t>99.1%</a:t>
            </a: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/>
              <a:t>数据</a:t>
            </a:r>
            <a:r>
              <a:rPr lang="en-US" altLang="zh-CN" sz="1200"/>
              <a:t>Cache</a:t>
            </a:r>
            <a:r>
              <a:rPr lang="zh-CN" altLang="en-US" sz="1200"/>
              <a:t>：</a:t>
            </a:r>
            <a:r>
              <a:rPr lang="en-US" altLang="zh-CN" sz="1200"/>
              <a:t>99.6%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  <p:bldP spid="34" grpId="0"/>
      <p:bldP spid="35" grpId="0"/>
      <p:bldP spid="38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cs typeface="+mn-ea"/>
              </a:rPr>
              <a:t>Soc</a:t>
            </a:r>
            <a:r>
              <a:rPr lang="zh-CN" altLang="en-US" sz="4000" b="1" dirty="0">
                <a:cs typeface="+mn-ea"/>
              </a:rPr>
              <a:t>外设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05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1084617" name="图片 2" descr="图示&#10;&#10;中度可信度描述已自动生成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247" y="1563638"/>
            <a:ext cx="7693232" cy="357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6B7E187-779C-4521-E3EF-A6410F7FCE58}"/>
              </a:ext>
            </a:extLst>
          </p:cNvPr>
          <p:cNvSpPr txBox="1"/>
          <p:nvPr/>
        </p:nvSpPr>
        <p:spPr>
          <a:xfrm>
            <a:off x="179512" y="498952"/>
            <a:ext cx="464091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基于官方提供的</a:t>
            </a:r>
            <a:r>
              <a:rPr lang="en-US" altLang="zh-CN" sz="1600" dirty="0"/>
              <a:t>SoC</a:t>
            </a:r>
            <a:r>
              <a:rPr lang="zh-CN" altLang="en-US" sz="1600" dirty="0"/>
              <a:t>进行修改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实现了</a:t>
            </a:r>
            <a:r>
              <a:rPr lang="en-US" altLang="zh-CN" sz="1600" dirty="0"/>
              <a:t>VGA</a:t>
            </a:r>
            <a:r>
              <a:rPr lang="zh-CN" altLang="en-US" sz="1600" dirty="0"/>
              <a:t>控制器，用于图片显示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实现</a:t>
            </a:r>
            <a:r>
              <a:rPr lang="en-US" altLang="zh-CN" sz="1600" dirty="0"/>
              <a:t>LCD</a:t>
            </a:r>
            <a:r>
              <a:rPr lang="zh-CN" altLang="en-US" sz="1600" dirty="0"/>
              <a:t>触摸屏功能，可以进行人机互动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5C7E4B-5D20-A95A-550A-376FBE8CB33A}"/>
              </a:ext>
            </a:extLst>
          </p:cNvPr>
          <p:cNvGrpSpPr/>
          <p:nvPr/>
        </p:nvGrpSpPr>
        <p:grpSpPr>
          <a:xfrm>
            <a:off x="0" y="51470"/>
            <a:ext cx="2016224" cy="612528"/>
            <a:chOff x="-47903" y="0"/>
            <a:chExt cx="2016224" cy="61252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B199EF-F3A8-4B1D-F901-04E37AC82EC1}"/>
                </a:ext>
              </a:extLst>
            </p:cNvPr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DB9ED4-6BBD-70BB-E5D3-DFE54E5D65AF}"/>
                  </a:ext>
                </a:extLst>
              </p:cNvPr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328169A-C976-5E8F-2313-096A57A5DFBD}"/>
                    </a:ext>
                  </a:extLst>
                </p:cNvPr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B6F1BE2-025F-B8F5-FD64-E797ABFD79B0}"/>
                    </a:ext>
                  </a:extLst>
                </p:cNvPr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629594B-E3AC-2527-A60A-AA0BBACB46D4}"/>
                    </a:ext>
                  </a:extLst>
                </p:cNvPr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947B91B-5618-91D5-25A0-217186B10F0E}"/>
                  </a:ext>
                </a:extLst>
              </p:cNvPr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596D026-F231-FECE-434E-AC00DFCC6682}"/>
                  </a:ext>
                </a:extLst>
              </p:cNvPr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2A53A65-2AD3-C085-5072-DE49621EE887}"/>
                </a:ext>
              </a:extLst>
            </p:cNvPr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SoC</a:t>
              </a:r>
              <a:r>
                <a:rPr lang="zh-CN" altLang="en-US" sz="1600" b="1" dirty="0">
                  <a:cs typeface="+mn-ea"/>
                </a:rPr>
                <a:t>设计</a:t>
              </a:r>
            </a:p>
          </p:txBody>
        </p:sp>
      </p:grpSp>
      <p:pic>
        <p:nvPicPr>
          <p:cNvPr id="4" name="图片 3" descr="OIP">
            <a:extLst>
              <a:ext uri="{FF2B5EF4-FFF2-40B4-BE49-F238E27FC236}">
                <a16:creationId xmlns:a16="http://schemas.microsoft.com/office/drawing/2014/main" id="{A36BC8E9-B991-8C81-9957-B66836393F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7019925" y="66675"/>
            <a:ext cx="2038985" cy="43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B7E187-779C-4521-E3EF-A6410F7FCE58}"/>
              </a:ext>
            </a:extLst>
          </p:cNvPr>
          <p:cNvSpPr txBox="1"/>
          <p:nvPr/>
        </p:nvSpPr>
        <p:spPr>
          <a:xfrm>
            <a:off x="179511" y="498952"/>
            <a:ext cx="89165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ym typeface="+mn-ea"/>
              </a:rPr>
              <a:t>CPU和外设之间可以实现实时交互，从而操作LCD的显示和绘制LCD。目前集成了页面刷新，方块变色，随机数生成等几个小游戏。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5C7E4B-5D20-A95A-550A-376FBE8CB33A}"/>
              </a:ext>
            </a:extLst>
          </p:cNvPr>
          <p:cNvGrpSpPr/>
          <p:nvPr/>
        </p:nvGrpSpPr>
        <p:grpSpPr>
          <a:xfrm>
            <a:off x="0" y="51470"/>
            <a:ext cx="2016224" cy="612528"/>
            <a:chOff x="-47903" y="0"/>
            <a:chExt cx="2016224" cy="61252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B199EF-F3A8-4B1D-F901-04E37AC82EC1}"/>
                </a:ext>
              </a:extLst>
            </p:cNvPr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DB9ED4-6BBD-70BB-E5D3-DFE54E5D65AF}"/>
                  </a:ext>
                </a:extLst>
              </p:cNvPr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328169A-C976-5E8F-2313-096A57A5DFBD}"/>
                    </a:ext>
                  </a:extLst>
                </p:cNvPr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EB6F1BE2-025F-B8F5-FD64-E797ABFD79B0}"/>
                    </a:ext>
                  </a:extLst>
                </p:cNvPr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629594B-E3AC-2527-A60A-AA0BBACB46D4}"/>
                    </a:ext>
                  </a:extLst>
                </p:cNvPr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E947B91B-5618-91D5-25A0-217186B10F0E}"/>
                  </a:ext>
                </a:extLst>
              </p:cNvPr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1596D026-F231-FECE-434E-AC00DFCC6682}"/>
                  </a:ext>
                </a:extLst>
              </p:cNvPr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2A53A65-2AD3-C085-5072-DE49621EE887}"/>
                </a:ext>
              </a:extLst>
            </p:cNvPr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cs typeface="+mn-ea"/>
                </a:rPr>
                <a:t>LCD</a:t>
              </a:r>
              <a:r>
                <a:rPr lang="zh-CN" altLang="en-US" sz="1600" b="1" dirty="0">
                  <a:cs typeface="+mn-ea"/>
                </a:rPr>
                <a:t>触摸屏</a:t>
              </a:r>
            </a:p>
          </p:txBody>
        </p:sp>
      </p:grpSp>
      <p:pic>
        <p:nvPicPr>
          <p:cNvPr id="3" name="flush">
            <a:hlinkClick r:id="" action="ppaction://media"/>
            <a:extLst>
              <a:ext uri="{FF2B5EF4-FFF2-40B4-BE49-F238E27FC236}">
                <a16:creationId xmlns:a16="http://schemas.microsoft.com/office/drawing/2014/main" id="{A9B2E7E2-8462-51B4-8DC5-AA221C2E1E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967410" y="1396560"/>
            <a:ext cx="1882684" cy="3346075"/>
          </a:xfrm>
          <a:prstGeom prst="rect">
            <a:avLst/>
          </a:prstGeom>
        </p:spPr>
      </p:pic>
      <p:pic>
        <p:nvPicPr>
          <p:cNvPr id="4" name="random">
            <a:hlinkClick r:id="" action="ppaction://media"/>
            <a:extLst>
              <a:ext uri="{FF2B5EF4-FFF2-40B4-BE49-F238E27FC236}">
                <a16:creationId xmlns:a16="http://schemas.microsoft.com/office/drawing/2014/main" id="{FFC50BD4-24F7-ED57-597D-C723219389C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 rot="16200000">
            <a:off x="3369029" y="2127796"/>
            <a:ext cx="3346994" cy="18826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B6B391-05AA-8205-E79C-A07DB7EE4D50}"/>
              </a:ext>
            </a:extLst>
          </p:cNvPr>
          <p:cNvSpPr txBox="1"/>
          <p:nvPr/>
        </p:nvSpPr>
        <p:spPr>
          <a:xfrm>
            <a:off x="4257695" y="4774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随机数生成器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BC854-8160-55A0-2FF2-79CED6255536}"/>
              </a:ext>
            </a:extLst>
          </p:cNvPr>
          <p:cNvSpPr txBox="1"/>
          <p:nvPr/>
        </p:nvSpPr>
        <p:spPr>
          <a:xfrm>
            <a:off x="6804248" y="4780270"/>
            <a:ext cx="39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方块变色和页面更新</a:t>
            </a:r>
          </a:p>
        </p:txBody>
      </p:sp>
      <p:pic>
        <p:nvPicPr>
          <p:cNvPr id="8" name="图片 7" descr="电脑显示屏&#10;&#10;描述已自动生成">
            <a:extLst>
              <a:ext uri="{FF2B5EF4-FFF2-40B4-BE49-F238E27FC236}">
                <a16:creationId xmlns:a16="http://schemas.microsoft.com/office/drawing/2014/main" id="{DD153879-EA93-ABB1-06F6-88AD78DA78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86" y="1396478"/>
            <a:ext cx="2509617" cy="334615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C094CE1-C77C-4587-93E5-073DF4317F48}"/>
              </a:ext>
            </a:extLst>
          </p:cNvPr>
          <p:cNvSpPr txBox="1"/>
          <p:nvPr/>
        </p:nvSpPr>
        <p:spPr>
          <a:xfrm>
            <a:off x="1029278" y="47720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开机页面</a:t>
            </a:r>
            <a:r>
              <a:rPr lang="en-US" altLang="zh-CN" dirty="0"/>
              <a:t>-</a:t>
            </a:r>
            <a:r>
              <a:rPr lang="zh-CN" altLang="en-US" dirty="0"/>
              <a:t>校徽</a:t>
            </a:r>
          </a:p>
        </p:txBody>
      </p:sp>
      <p:pic>
        <p:nvPicPr>
          <p:cNvPr id="10" name="图片 9" descr="OIP">
            <a:extLst>
              <a:ext uri="{FF2B5EF4-FFF2-40B4-BE49-F238E27FC236}">
                <a16:creationId xmlns:a16="http://schemas.microsoft.com/office/drawing/2014/main" id="{96AE3350-99C5-2859-0772-340B7608878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198" t="40198" r="3802" b="40198"/>
          <a:stretch>
            <a:fillRect/>
          </a:stretch>
        </p:blipFill>
        <p:spPr>
          <a:xfrm>
            <a:off x="7019925" y="66675"/>
            <a:ext cx="2038985" cy="43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2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0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总结展望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06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</a:rPr>
                <a:t>性能优化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099533" y="77155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482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latin typeface="+mn-ea"/>
                  <a:cs typeface="+mn-ea"/>
                  <a:sym typeface="Calibri" panose="020F0502020204030204" charset="0"/>
                </a:rPr>
                <a:t>流水化 </a:t>
              </a:r>
              <a:r>
                <a:rPr lang="en-US" altLang="zh-CN" sz="1200">
                  <a:latin typeface="+mn-ea"/>
                  <a:cs typeface="+mn-ea"/>
                  <a:sym typeface="Calibri" panose="020F0502020204030204" charset="0"/>
                </a:rPr>
                <a:t>DCache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将 </a:t>
              </a:r>
              <a:r>
                <a:rPr lang="en-US" altLang="zh-CN" sz="1050">
                  <a:latin typeface="+mn-ea"/>
                  <a:cs typeface="+mn-ea"/>
                  <a:sym typeface="Calibri" panose="020F0502020204030204" charset="0"/>
                </a:rPr>
                <a:t>DCache </a:t>
              </a: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划分为三个流水级，</a:t>
              </a:r>
              <a:endParaRPr lang="en-US" altLang="zh-CN" sz="1050">
                <a:latin typeface="+mn-ea"/>
                <a:cs typeface="+mn-ea"/>
                <a:sym typeface="Calibri" panose="020F050202020403020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降低访存的路径延迟。</a:t>
              </a:r>
              <a:endParaRPr lang="en-US" altLang="zh-CN" sz="1050" dirty="0">
                <a:latin typeface="+mn-ea"/>
                <a:cs typeface="+mn-ea"/>
                <a:sym typeface="Calibri" panose="020F050202020403020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099533" y="1793452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205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乘法器</a:t>
              </a:r>
              <a:endParaRPr lang="en-US" altLang="zh-CN" sz="1050">
                <a:latin typeface="+mn-ea"/>
                <a:cs typeface="+mn-ea"/>
                <a:sym typeface="Calibri" panose="020F050202020403020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</a:rPr>
                <a:t>放弃传统的华莱士树，</a:t>
              </a:r>
              <a:endParaRPr lang="en-US" altLang="zh-CN" sz="1050">
                <a:latin typeface="+mn-ea"/>
                <a:cs typeface="+mn-ea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</a:rPr>
                <a:t>采用 </a:t>
              </a:r>
              <a:r>
                <a:rPr lang="en-US" altLang="zh-CN" sz="1050">
                  <a:latin typeface="+mn-ea"/>
                  <a:cs typeface="+mn-ea"/>
                </a:rPr>
                <a:t>dsp </a:t>
              </a:r>
              <a:r>
                <a:rPr lang="zh-CN" altLang="en-US" sz="1050">
                  <a:latin typeface="+mn-ea"/>
                  <a:cs typeface="+mn-ea"/>
                </a:rPr>
                <a:t>资源实现。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2101590" y="2796378"/>
            <a:ext cx="4918682" cy="874470"/>
            <a:chOff x="1475656" y="1779662"/>
            <a:chExt cx="4918682" cy="87447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87447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latin typeface="+mn-ea"/>
                  <a:cs typeface="+mn-ea"/>
                  <a:sym typeface="Calibri" panose="020F0502020204030204" charset="0"/>
                </a:rPr>
                <a:t>除法器</a:t>
              </a:r>
              <a:endParaRPr lang="en-US" altLang="zh-CN" sz="1200">
                <a:latin typeface="+mn-ea"/>
                <a:cs typeface="+mn-ea"/>
                <a:sym typeface="Calibri" panose="020F050202020403020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基于前导零的快速除法，参考论文 </a:t>
              </a:r>
              <a:r>
                <a:rPr lang="en-US" altLang="zh-CN" sz="1050">
                  <a:latin typeface="+mn-ea"/>
                  <a:cs typeface="+mn-ea"/>
                  <a:sym typeface="Calibri" panose="020F0502020204030204" charset="0"/>
                </a:rPr>
                <a:t>Rethinking Integer 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>
                  <a:latin typeface="+mn-ea"/>
                  <a:cs typeface="+mn-ea"/>
                  <a:sym typeface="Calibri" panose="020F0502020204030204" charset="0"/>
                </a:rPr>
                <a:t>Divider Design for FPGA-Based Soft-Processors</a:t>
              </a: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。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 descr="OIP"/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6950710" y="76835"/>
            <a:ext cx="2085975" cy="44958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2099533" y="3831160"/>
            <a:ext cx="4918682" cy="874470"/>
            <a:chOff x="1475656" y="1779662"/>
            <a:chExt cx="4918682" cy="874470"/>
          </a:xfrm>
        </p:grpSpPr>
        <p:sp>
          <p:nvSpPr>
            <p:cNvPr id="17" name="TextBox 13"/>
            <p:cNvSpPr txBox="1"/>
            <p:nvPr/>
          </p:nvSpPr>
          <p:spPr>
            <a:xfrm>
              <a:off x="1907704" y="1779662"/>
              <a:ext cx="4486634" cy="87447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latin typeface="+mn-ea"/>
                  <a:cs typeface="+mn-ea"/>
                  <a:sym typeface="Calibri" panose="020F0502020204030204" charset="0"/>
                </a:rPr>
                <a:t>寄存器堆</a:t>
              </a:r>
              <a:endParaRPr lang="en-US" altLang="zh-CN" sz="1200">
                <a:latin typeface="+mn-ea"/>
                <a:cs typeface="+mn-ea"/>
                <a:sym typeface="Calibri" panose="020F050202020403020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基于 </a:t>
              </a:r>
              <a:r>
                <a:rPr lang="en-US" altLang="zh-CN" sz="1050">
                  <a:latin typeface="+mn-ea"/>
                  <a:cs typeface="+mn-ea"/>
                  <a:sym typeface="Calibri" panose="020F0502020204030204" charset="0"/>
                </a:rPr>
                <a:t>LVT </a:t>
              </a: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的多端口寄存器堆，</a:t>
              </a:r>
              <a:endParaRPr lang="en-US" altLang="zh-CN" sz="1050">
                <a:latin typeface="+mn-ea"/>
                <a:cs typeface="+mn-ea"/>
                <a:sym typeface="Calibri" panose="020F050202020403020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参考开源 </a:t>
              </a:r>
              <a:r>
                <a:rPr lang="en-US" altLang="zh-CN" sz="1050">
                  <a:latin typeface="+mn-ea"/>
                  <a:cs typeface="+mn-ea"/>
                  <a:sym typeface="Calibri" panose="020F0502020204030204" charset="0"/>
                </a:rPr>
                <a:t>RISC-V </a:t>
              </a: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核心 </a:t>
              </a:r>
              <a:r>
                <a:rPr lang="en-US" altLang="zh-CN" sz="1050">
                  <a:latin typeface="+mn-ea"/>
                  <a:cs typeface="+mn-ea"/>
                  <a:sym typeface="Calibri" panose="020F0502020204030204" charset="0"/>
                </a:rPr>
                <a:t>cva5</a:t>
              </a:r>
              <a:r>
                <a:rPr lang="zh-CN" altLang="en-US" sz="1050">
                  <a:latin typeface="+mn-ea"/>
                  <a:cs typeface="+mn-ea"/>
                  <a:sym typeface="Calibri" panose="020F0502020204030204" charset="0"/>
                </a:rPr>
                <a:t>。</a:t>
              </a: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8" name="直接连接符 27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</a:rPr>
                <a:t>性能成绩</a:t>
              </a:r>
              <a:endParaRPr lang="zh-CN" altLang="en-US" sz="1600" b="1" dirty="0">
                <a:cs typeface="+mn-ea"/>
              </a:endParaRPr>
            </a:p>
          </p:txBody>
        </p:sp>
      </p:grpSp>
      <p:sp>
        <p:nvSpPr>
          <p:cNvPr id="53" name="Making money is art…"/>
          <p:cNvSpPr txBox="1"/>
          <p:nvPr/>
        </p:nvSpPr>
        <p:spPr>
          <a:xfrm>
            <a:off x="5921745" y="987574"/>
            <a:ext cx="3141886" cy="195662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在大赛提供的性能测试程序中，</a:t>
            </a:r>
            <a:endParaRPr lang="en-US" altLang="zh-CN" sz="175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我们的 </a:t>
            </a:r>
            <a:r>
              <a:rPr lang="en-US" altLang="zh-CN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CPU </a:t>
            </a: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主频达到了</a:t>
            </a:r>
            <a:r>
              <a:rPr lang="en-US" altLang="zh-CN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80MHz</a:t>
            </a: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，</a:t>
            </a:r>
            <a:endParaRPr lang="en-US" altLang="zh-CN" sz="175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与性能测试基准的</a:t>
            </a:r>
            <a:r>
              <a:rPr lang="en-US" altLang="zh-CN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openLA500</a:t>
            </a: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处</a:t>
            </a:r>
            <a:endParaRPr lang="en-US" altLang="zh-CN" sz="175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理器的</a:t>
            </a:r>
            <a:r>
              <a:rPr lang="en-US" altLang="zh-CN" sz="1750" kern="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IPC</a:t>
            </a:r>
            <a:r>
              <a:rPr lang="zh-CN" altLang="en-US" sz="175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比值</a:t>
            </a:r>
            <a:r>
              <a:rPr lang="en-US" altLang="zh-CN" sz="175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1.06,</a:t>
            </a:r>
            <a:r>
              <a:rPr lang="zh-CN" altLang="en-US" sz="175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整体加速比</a:t>
            </a:r>
            <a:endParaRPr lang="en-US" altLang="zh-CN" sz="1750" ker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lang="zh-CN" altLang="en-US" sz="175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达到了</a:t>
            </a:r>
            <a:r>
              <a:rPr lang="en-US" altLang="zh-CN" sz="175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1.94</a:t>
            </a:r>
            <a:r>
              <a:rPr lang="zh-CN" altLang="en-US" sz="175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。</a:t>
            </a:r>
            <a:endParaRPr sz="1750" kern="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Light"/>
            </a:endParaRPr>
          </a:p>
        </p:txBody>
      </p:sp>
      <p:sp>
        <p:nvSpPr>
          <p:cNvPr id="55" name="43"/>
          <p:cNvSpPr txBox="1"/>
          <p:nvPr/>
        </p:nvSpPr>
        <p:spPr>
          <a:xfrm>
            <a:off x="5937039" y="3921866"/>
            <a:ext cx="496931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lang="en-US"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80</a:t>
            </a:r>
            <a:endParaRPr sz="35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6" name="Tittle Here…"/>
          <p:cNvSpPr txBox="1"/>
          <p:nvPr/>
        </p:nvSpPr>
        <p:spPr>
          <a:xfrm>
            <a:off x="5937039" y="4458780"/>
            <a:ext cx="1227900" cy="194733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lang="en-US" altLang="zh-CN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SemiBold"/>
              </a:rPr>
              <a:t>CPU </a:t>
            </a:r>
            <a:r>
              <a:rPr lang="zh-CN" altLang="en-US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SemiBold"/>
              </a:rPr>
              <a:t>频率（</a:t>
            </a:r>
            <a:r>
              <a:rPr lang="en-US" altLang="zh-CN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SemiBold"/>
              </a:rPr>
              <a:t>MHz</a:t>
            </a:r>
            <a:r>
              <a:rPr lang="zh-CN" altLang="en-US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SemiBold"/>
              </a:rPr>
              <a:t>）</a:t>
            </a:r>
            <a:endParaRPr lang="en-US" altLang="zh-CN" sz="1000" ker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SemiBold"/>
            </a:endParaRPr>
          </a:p>
        </p:txBody>
      </p:sp>
      <p:sp>
        <p:nvSpPr>
          <p:cNvPr id="57" name="65"/>
          <p:cNvSpPr txBox="1"/>
          <p:nvPr/>
        </p:nvSpPr>
        <p:spPr>
          <a:xfrm>
            <a:off x="7773584" y="3928334"/>
            <a:ext cx="870431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lang="en-US" sz="3500" kern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1.06</a:t>
            </a:r>
            <a:endParaRPr sz="3500" kern="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8" name="Tittle Here…"/>
          <p:cNvSpPr txBox="1"/>
          <p:nvPr/>
        </p:nvSpPr>
        <p:spPr>
          <a:xfrm>
            <a:off x="7773584" y="4465249"/>
            <a:ext cx="512961" cy="1947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lang="en-US" altLang="zh-CN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SemiBold"/>
              </a:rPr>
              <a:t>IPC</a:t>
            </a:r>
            <a:r>
              <a:rPr lang="en-US" altLang="zh-CN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 </a:t>
            </a:r>
            <a:r>
              <a:rPr lang="zh-CN" altLang="en-US" sz="1000" kern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Montserrat Light"/>
              </a:rPr>
              <a:t>比值</a:t>
            </a:r>
            <a:endParaRPr sz="1000" kern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Montserrat Light"/>
            </a:endParaRPr>
          </a:p>
        </p:txBody>
      </p:sp>
      <p:pic>
        <p:nvPicPr>
          <p:cNvPr id="64" name="图片 63" descr="OIP"/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7051675" y="49530"/>
            <a:ext cx="2013585" cy="43370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931859"/>
            <a:ext cx="5616624" cy="3864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02377" y="2847589"/>
            <a:ext cx="3434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cs typeface="+mn-ea"/>
              </a:rPr>
              <a:t>汇报人：金正达</a:t>
            </a:r>
            <a:r>
              <a:rPr lang="en-US" altLang="zh-CN" sz="1400" b="1">
                <a:cs typeface="+mn-ea"/>
              </a:rPr>
              <a:t> </a:t>
            </a:r>
            <a:r>
              <a:rPr lang="zh-CN" altLang="en-US" sz="1400" b="1">
                <a:cs typeface="+mn-ea"/>
              </a:rPr>
              <a:t>董佳鹏</a:t>
            </a:r>
            <a:r>
              <a:rPr lang="en-US" altLang="zh-CN" sz="1400" b="1">
                <a:cs typeface="+mn-ea"/>
              </a:rPr>
              <a:t> </a:t>
            </a:r>
            <a:r>
              <a:rPr lang="zh-CN" altLang="en-US" sz="1400" b="1">
                <a:cs typeface="+mn-ea"/>
              </a:rPr>
              <a:t>官佳文</a:t>
            </a:r>
            <a:r>
              <a:rPr lang="en-US" altLang="zh-CN" sz="1400" b="1">
                <a:cs typeface="+mn-ea"/>
              </a:rPr>
              <a:t> </a:t>
            </a:r>
            <a:r>
              <a:rPr lang="zh-CN" altLang="en-US" sz="1400" b="1">
                <a:cs typeface="+mn-ea"/>
              </a:rPr>
              <a:t>章晨冉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汇报完毕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</a:p>
        </p:txBody>
      </p:sp>
    </p:spTree>
    <p:extLst>
      <p:ext uri="{BB962C8B-B14F-4D97-AF65-F5344CB8AC3E}">
        <p14:creationId xmlns:p14="http://schemas.microsoft.com/office/powerpoint/2010/main" val="26182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213100" y="992505"/>
            <a:ext cx="3394710" cy="614045"/>
            <a:chOff x="3212859" y="1207896"/>
            <a:chExt cx="3394810" cy="441802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44180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整体架构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endCxn id="14" idx="2"/>
            </p:cNvCxnSpPr>
            <p:nvPr/>
          </p:nvCxnSpPr>
          <p:spPr>
            <a:xfrm>
              <a:off x="3284867" y="1649480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213100" y="2092960"/>
            <a:ext cx="3394710" cy="614680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1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</a:p>
            <a:p>
              <a:r>
                <a:rPr lang="zh-CN" sz="2000" b="1" dirty="0">
                  <a:latin typeface="+mn-ea"/>
                  <a:cs typeface="+mn-ea"/>
                </a:rPr>
                <a:t>后端架构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940425" y="991870"/>
            <a:ext cx="1833880" cy="614680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86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前端架构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78525" y="2092960"/>
            <a:ext cx="1833880" cy="614680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86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</a:p>
            <a:p>
              <a:r>
                <a:rPr lang="zh-CN" sz="2000" b="1" dirty="0">
                  <a:latin typeface="+mn-ea"/>
                  <a:cs typeface="+mn-ea"/>
                </a:rPr>
                <a:t>高速缓存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3213100" y="3241040"/>
            <a:ext cx="3394710" cy="614045"/>
            <a:chOff x="3212859" y="3097656"/>
            <a:chExt cx="3394810" cy="871555"/>
          </a:xfrm>
        </p:grpSpPr>
        <p:sp>
          <p:nvSpPr>
            <p:cNvPr id="18" name="文本框 17"/>
            <p:cNvSpPr txBox="1"/>
            <p:nvPr/>
          </p:nvSpPr>
          <p:spPr>
            <a:xfrm>
              <a:off x="3212859" y="3097656"/>
              <a:ext cx="3394810" cy="8715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05</a:t>
              </a:r>
            </a:p>
            <a:p>
              <a:r>
                <a:rPr lang="en-US" altLang="zh-CN" sz="2000" b="1" dirty="0">
                  <a:latin typeface="+mn-ea"/>
                  <a:cs typeface="+mn-ea"/>
                </a:rPr>
                <a:t>Soc</a:t>
              </a:r>
              <a:r>
                <a:rPr lang="zh-CN" altLang="en-US" sz="2000" b="1" dirty="0">
                  <a:latin typeface="+mn-ea"/>
                  <a:cs typeface="+mn-ea"/>
                </a:rPr>
                <a:t>外设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5978525" y="3241040"/>
            <a:ext cx="1833880" cy="614680"/>
            <a:chOff x="5978782" y="3097656"/>
            <a:chExt cx="1833578" cy="839499"/>
          </a:xfrm>
        </p:grpSpPr>
        <p:sp>
          <p:nvSpPr>
            <p:cNvPr id="22" name="文本框 21"/>
            <p:cNvSpPr txBox="1"/>
            <p:nvPr/>
          </p:nvSpPr>
          <p:spPr>
            <a:xfrm>
              <a:off x="5978782" y="3097656"/>
              <a:ext cx="1833578" cy="8386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06</a:t>
              </a:r>
            </a:p>
            <a:p>
              <a:r>
                <a:rPr lang="zh-CN" altLang="en-US" sz="2000" b="1" dirty="0">
                  <a:latin typeface="+mn-ea"/>
                  <a:cs typeface="+mn-ea"/>
                </a:rPr>
                <a:t>总结展望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整体架构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106486" name="图片 1"/>
          <p:cNvPicPr>
            <a:picLocks noChangeAspect="1"/>
          </p:cNvPicPr>
          <p:nvPr/>
        </p:nvPicPr>
        <p:blipFill>
          <a:blip r:embed="rId2"/>
          <a:srcRect l="4477" t="6889" r="4764" b="8789"/>
          <a:stretch>
            <a:fillRect/>
          </a:stretch>
        </p:blipFill>
        <p:spPr>
          <a:xfrm>
            <a:off x="2411730" y="139065"/>
            <a:ext cx="6060440" cy="3155315"/>
          </a:xfrm>
          <a:prstGeom prst="rect">
            <a:avLst/>
          </a:prstGeom>
          <a:ln>
            <a:noFill/>
          </a:ln>
        </p:spPr>
      </p:pic>
      <p:grpSp>
        <p:nvGrpSpPr>
          <p:cNvPr id="10" name="组合 9"/>
          <p:cNvGrpSpPr/>
          <p:nvPr/>
        </p:nvGrpSpPr>
        <p:grpSpPr>
          <a:xfrm>
            <a:off x="107037" y="51435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整体架构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69615" y="3370600"/>
            <a:ext cx="3960440" cy="720080"/>
            <a:chOff x="1475656" y="1779662"/>
            <a:chExt cx="3960440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456" y="1779662"/>
              <a:ext cx="3512820" cy="66357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sym typeface="+mn-ea"/>
                </a:rPr>
                <a:t>项目实现了一款基于龙芯架构 32 位精简版指令集的八级静态流水线的超标量顺序双发射 CPU。该 CPU 实现了大赛要求的指令，支持例外的精确处理。</a:t>
              </a:r>
              <a:endParaRPr lang="en-US" altLang="zh-CN" sz="1200" dirty="0">
                <a:latin typeface="+mn-ea"/>
                <a:cs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785995" y="3435985"/>
            <a:ext cx="4250501" cy="671824"/>
            <a:chOff x="1475656" y="1851670"/>
            <a:chExt cx="4918710" cy="648072"/>
          </a:xfrm>
        </p:grpSpPr>
        <p:sp>
          <p:nvSpPr>
            <p:cNvPr id="32" name="TextBox 13"/>
            <p:cNvSpPr txBox="1"/>
            <p:nvPr/>
          </p:nvSpPr>
          <p:spPr>
            <a:xfrm>
              <a:off x="1907456" y="1875165"/>
              <a:ext cx="4486910" cy="5099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sym typeface="+mn-ea"/>
                </a:rPr>
                <a:t>拥有一级动态分支预测单元。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69570" y="4253865"/>
            <a:ext cx="3970688" cy="720090"/>
            <a:chOff x="1475656" y="1779662"/>
            <a:chExt cx="3960440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608" y="1779662"/>
              <a:ext cx="3521487" cy="44195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sym typeface="+mn-ea"/>
                </a:rPr>
                <a:t>拥有 8KB 大小的一级指令缓存和 8KB 大小的一级数据缓存。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4716190" y="4300463"/>
            <a:ext cx="4055745" cy="648072"/>
            <a:chOff x="1475656" y="1851670"/>
            <a:chExt cx="4055745" cy="648072"/>
          </a:xfrm>
        </p:grpSpPr>
        <p:sp>
          <p:nvSpPr>
            <p:cNvPr id="13" name="TextBox 13"/>
            <p:cNvSpPr txBox="1"/>
            <p:nvPr/>
          </p:nvSpPr>
          <p:spPr>
            <a:xfrm>
              <a:off x="1907456" y="1851670"/>
              <a:ext cx="3623945" cy="4191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>
                  <a:sym typeface="+mn-ea"/>
                </a:rPr>
                <a:t>通过 AXI 协议接口与外部进行通信。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16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8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1547664" y="2499107"/>
              <a:ext cx="3456305" cy="63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334010" y="800100"/>
            <a:ext cx="1555115" cy="1468755"/>
            <a:chOff x="3419872" y="1419622"/>
            <a:chExt cx="2304256" cy="2304256"/>
          </a:xfrm>
        </p:grpSpPr>
        <p:sp>
          <p:nvSpPr>
            <p:cNvPr id="20" name="椭圆 19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2" name="Freeform 30"/>
              <p:cNvSpPr/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10600030101010101" charset="-122"/>
                  <a:cs typeface="+mn-ea"/>
                </a:endParaRPr>
              </a:p>
            </p:txBody>
          </p:sp>
          <p:sp>
            <p:nvSpPr>
              <p:cNvPr id="28" name="Freeform 31"/>
              <p:cNvSpPr/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10600030101010101" charset="-122"/>
                  <a:cs typeface="+mn-ea"/>
                </a:endParaRPr>
              </a:p>
            </p:txBody>
          </p:sp>
          <p:sp>
            <p:nvSpPr>
              <p:cNvPr id="45" name="Freeform 32"/>
              <p:cNvSpPr/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10600030101010101" charset="-122"/>
                  <a:cs typeface="+mn-ea"/>
                </a:endParaRPr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10600030101010101" charset="-122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前端架构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037" y="51435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前端架构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843280"/>
            <a:ext cx="5610225" cy="313372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5723890" y="915670"/>
            <a:ext cx="444500" cy="203835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155690" y="843280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Arial Black" panose="020B0A04020102020204" charset="0"/>
              </a:rPr>
              <a:t>分支预测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652135" y="1275715"/>
            <a:ext cx="374205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2bit饱和计数器和分支目标缓存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•结合预解码的目标预测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•90%的预测准确率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723890" y="2571750"/>
            <a:ext cx="444500" cy="203835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168390" y="2499995"/>
            <a:ext cx="186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cs typeface="+mn-lt"/>
              </a:rPr>
              <a:t>InstBuffer</a:t>
            </a:r>
            <a:endParaRPr lang="en-US" altLang="zh-CN" b="1" dirty="0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52135" y="2931795"/>
            <a:ext cx="3391535" cy="1539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两个指令缓存队列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•一周期最多压入两条指令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•一周期最多发射两条指令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•分开产生前后端暂停信号，实现解耦</a:t>
            </a:r>
          </a:p>
        </p:txBody>
      </p:sp>
      <p:pic>
        <p:nvPicPr>
          <p:cNvPr id="18" name="图片 17" descr="OIP">
            <a:extLst>
              <a:ext uri="{FF2B5EF4-FFF2-40B4-BE49-F238E27FC236}">
                <a16:creationId xmlns:a16="http://schemas.microsoft.com/office/drawing/2014/main" id="{0779C6B1-77E5-4305-356F-CEB6012D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7019925" y="66675"/>
            <a:ext cx="2038985" cy="43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7037" y="51435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7" name="直接连接符 6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-47903" y="144445"/>
              <a:ext cx="2016224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分支预测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203325"/>
            <a:ext cx="3962400" cy="244792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4709846" y="900145"/>
            <a:ext cx="3607071" cy="3216250"/>
            <a:chOff x="6695518" y="1957799"/>
            <a:chExt cx="4488077" cy="4001799"/>
          </a:xfrm>
        </p:grpSpPr>
        <p:sp>
          <p:nvSpPr>
            <p:cNvPr id="23" name="文本框 22"/>
            <p:cNvSpPr txBox="1"/>
            <p:nvPr/>
          </p:nvSpPr>
          <p:spPr>
            <a:xfrm>
              <a:off x="6695518" y="1975971"/>
              <a:ext cx="1776133" cy="100658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2bit</a:t>
              </a:r>
              <a:r>
                <a:rPr lang="zh-CN" altLang="en-US" sz="1400" dirty="0">
                  <a:latin typeface="+mn-ea"/>
                  <a:cs typeface="+mn-ea"/>
                  <a:sym typeface="+mn-lt"/>
                </a:rPr>
                <a:t>饱和计数器</a:t>
              </a:r>
            </a:p>
            <a:p>
              <a:pPr algn="r"/>
              <a:r>
                <a:rPr lang="zh-CN" altLang="en-US" sz="1400" dirty="0">
                  <a:latin typeface="+mn-ea"/>
                  <a:cs typeface="+mn-ea"/>
                  <a:sym typeface="+mn-lt"/>
                </a:rPr>
                <a:t>和分支目标缓存</a:t>
              </a:r>
            </a:p>
            <a:p>
              <a:pPr algn="r"/>
              <a:endParaRPr lang="zh-CN" altLang="en-US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PHT and BTB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8588511" y="2083237"/>
              <a:ext cx="2595084" cy="5348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latin typeface="+mn-ea"/>
                  <a:cs typeface="+mn-ea"/>
                  <a:sym typeface="+mn-lt"/>
                </a:rPr>
                <a:t>对于占据大多数的条件分支进行方向和目标地址的预测。</a:t>
              </a:r>
              <a:r>
                <a:rPr lang="en-US" altLang="zh-CN" sz="1100" dirty="0">
                  <a:latin typeface="+mn-ea"/>
                  <a:cs typeface="+mn-ea"/>
                  <a:sym typeface="+mn-lt"/>
                </a:rPr>
                <a:t>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38655" y="3556423"/>
              <a:ext cx="1096652" cy="802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1400" dirty="0">
                  <a:latin typeface="+mn-ea"/>
                  <a:cs typeface="+mn-ea"/>
                  <a:sym typeface="+mn-lt"/>
                </a:rPr>
                <a:t>预译码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endParaRPr lang="zh-CN" altLang="en-US" sz="1100" i="1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Predecoder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588511" y="3547720"/>
              <a:ext cx="2595084" cy="74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latin typeface="+mn-ea"/>
                  <a:cs typeface="+mn-ea"/>
                  <a:sym typeface="+mn-lt"/>
                </a:rPr>
                <a:t>对于无条件直接跳转分支，默认方向为跳转，跳转地址由预译码得到。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916745" y="4864558"/>
              <a:ext cx="1554907" cy="95443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r"/>
              <a:r>
                <a:rPr lang="zh-CN" altLang="en-US" sz="1400" dirty="0">
                  <a:latin typeface="+mn-ea"/>
                  <a:cs typeface="+mn-ea"/>
                  <a:sym typeface="+mn-lt"/>
                </a:rPr>
                <a:t>优先级多选器</a:t>
              </a:r>
            </a:p>
            <a:p>
              <a:pPr algn="r"/>
              <a:endParaRPr lang="zh-CN" altLang="en-US" sz="1400" dirty="0">
                <a:latin typeface="+mn-ea"/>
                <a:cs typeface="+mn-ea"/>
                <a:sym typeface="+mn-lt"/>
              </a:endParaRPr>
            </a:p>
            <a:p>
              <a:pPr algn="r">
                <a:buClrTx/>
                <a:buSzTx/>
                <a:buFontTx/>
              </a:pPr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Priority</a:t>
              </a:r>
            </a:p>
            <a:p>
              <a:pPr algn="r"/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8588511" y="4865295"/>
              <a:ext cx="2595084" cy="7450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latin typeface="+mn-ea"/>
                  <a:cs typeface="+mn-ea"/>
                  <a:sym typeface="+mn-lt"/>
                </a:rPr>
                <a:t>如果该分支为无条件直接跳转分支，则优先输出预译码的结果，否则输出</a:t>
              </a:r>
              <a:r>
                <a:rPr lang="en-US" altLang="zh-CN" sz="1100" dirty="0">
                  <a:latin typeface="+mn-ea"/>
                  <a:cs typeface="+mn-ea"/>
                  <a:sym typeface="+mn-lt"/>
                </a:rPr>
                <a:t>PHT</a:t>
              </a:r>
              <a:r>
                <a:rPr lang="zh-CN" altLang="en-US" sz="1100" dirty="0">
                  <a:latin typeface="+mn-ea"/>
                  <a:cs typeface="+mn-ea"/>
                  <a:sym typeface="+mn-lt"/>
                </a:rPr>
                <a:t>和</a:t>
              </a:r>
              <a:r>
                <a:rPr lang="en-US" altLang="zh-CN" sz="1100" dirty="0">
                  <a:latin typeface="+mn-ea"/>
                  <a:cs typeface="+mn-ea"/>
                  <a:sym typeface="+mn-lt"/>
                </a:rPr>
                <a:t>BTB</a:t>
              </a:r>
              <a:r>
                <a:rPr lang="zh-CN" altLang="en-US" sz="1100" dirty="0">
                  <a:latin typeface="+mn-ea"/>
                  <a:cs typeface="+mn-ea"/>
                  <a:sym typeface="+mn-lt"/>
                </a:rPr>
                <a:t>的结果。</a:t>
              </a:r>
            </a:p>
          </p:txBody>
        </p:sp>
      </p:grpSp>
      <p:pic>
        <p:nvPicPr>
          <p:cNvPr id="12" name="图片 11" descr="OIP">
            <a:extLst>
              <a:ext uri="{FF2B5EF4-FFF2-40B4-BE49-F238E27FC236}">
                <a16:creationId xmlns:a16="http://schemas.microsoft.com/office/drawing/2014/main" id="{93B5104F-0CAE-FA14-51ED-502686BD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7019925" y="66675"/>
            <a:ext cx="2038985" cy="43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后端架构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cs typeface="+mn-ea"/>
                </a:rPr>
                <a:t>后端架构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27884" y="155471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682964" y="2249769"/>
              <a:ext cx="1611143" cy="827948"/>
              <a:chOff x="8187153" y="4388890"/>
              <a:chExt cx="848739" cy="436157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/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187153" y="4388890"/>
                <a:ext cx="112990" cy="3392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900">
                  <a:solidFill>
                    <a:prstClr val="black"/>
                  </a:solidFill>
                  <a:latin typeface="+mn-ea"/>
                  <a:cs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>
                    <a:solidFill>
                      <a:prstClr val="black"/>
                    </a:solidFill>
                    <a:latin typeface="+mn-ea"/>
                    <a:cs typeface="+mn-ea"/>
                  </a:rPr>
                  <a:t>译码</a:t>
                </a: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389182" y="4388890"/>
                <a:ext cx="112990" cy="3392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900">
                  <a:solidFill>
                    <a:prstClr val="black"/>
                  </a:solidFill>
                  <a:latin typeface="+mn-ea"/>
                  <a:cs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>
                    <a:solidFill>
                      <a:prstClr val="black"/>
                    </a:solidFill>
                    <a:latin typeface="+mn-ea"/>
                    <a:cs typeface="+mn-ea"/>
                  </a:rPr>
                  <a:t>发射</a:t>
                </a: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598341" y="4390898"/>
                <a:ext cx="105460" cy="3392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900" dirty="0">
                  <a:solidFill>
                    <a:prstClr val="black"/>
                  </a:solidFill>
                  <a:latin typeface="+mn-ea"/>
                  <a:cs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 dirty="0">
                    <a:solidFill>
                      <a:prstClr val="black"/>
                    </a:solidFill>
                    <a:latin typeface="+mn-ea"/>
                    <a:cs typeface="+mn-ea"/>
                  </a:rPr>
                  <a:t>执行</a:t>
                </a: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01672" y="4390229"/>
                <a:ext cx="112990" cy="33655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900">
                  <a:solidFill>
                    <a:prstClr val="black"/>
                  </a:solidFill>
                  <a:latin typeface="+mn-ea"/>
                  <a:cs typeface="+mn-ea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900">
                    <a:solidFill>
                      <a:prstClr val="black"/>
                    </a:solidFill>
                    <a:latin typeface="+mn-ea"/>
                    <a:cs typeface="+mn-ea"/>
                  </a:rPr>
                  <a:t>访存</a:t>
                </a: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1999479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163564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Century Gothic" panose="020B0502020202020204" pitchFamily="34" charset="0"/>
                <a:cs typeface="+mn-ea"/>
              </a:rPr>
              <a:t>流水级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2734" y="2063874"/>
            <a:ext cx="2182378" cy="168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>
                <a:latin typeface="+mn-ea"/>
                <a:cs typeface="+mn-ea"/>
              </a:rPr>
              <a:t>译码、发射、执行、访存、提交</a:t>
            </a: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6017144" y="1999479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5988018" y="163564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Century Gothic" panose="020B0502020202020204" pitchFamily="34" charset="0"/>
                <a:cs typeface="+mn-ea"/>
              </a:rPr>
              <a:t>执行单元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5988018" y="2063874"/>
            <a:ext cx="2182378" cy="4137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>
                <a:latin typeface="+mn-ea"/>
                <a:cs typeface="+mn-ea"/>
                <a:sym typeface="Calibri" panose="020F0502020204030204" charset="0"/>
              </a:rPr>
              <a:t>两个对称的执行单元，均包含算数执行单元与访存单元</a:t>
            </a:r>
            <a:endParaRPr lang="en-US" altLang="zh-CN" sz="1050" dirty="0">
              <a:latin typeface="+mn-ea"/>
              <a:cs typeface="+mn-ea"/>
            </a:endParaRPr>
          </a:p>
        </p:txBody>
      </p:sp>
      <p:sp>
        <p:nvSpPr>
          <p:cNvPr id="22" name="Rectangle 1677">
            <a:extLst>
              <a:ext uri="{FF2B5EF4-FFF2-40B4-BE49-F238E27FC236}">
                <a16:creationId xmlns:a16="http://schemas.microsoft.com/office/drawing/2014/main" id="{C65F639B-219A-69FB-B109-D4FA14583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4147" y="2279390"/>
            <a:ext cx="214486" cy="6388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altLang="zh-CN" sz="900">
              <a:solidFill>
                <a:prstClr val="black"/>
              </a:solidFill>
              <a:latin typeface="+mn-ea"/>
              <a:cs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900">
                <a:solidFill>
                  <a:prstClr val="black"/>
                </a:solidFill>
                <a:latin typeface="+mn-ea"/>
                <a:cs typeface="+mn-ea"/>
              </a:rPr>
              <a:t>提交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56D575-188B-C0B2-3888-BBAA6CCE412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897450" y="2598829"/>
            <a:ext cx="169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0EABB70-1BE5-542C-E6F7-26FBF55E3B9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280957" y="2598829"/>
            <a:ext cx="182556" cy="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033557-4628-9550-70D9-1BC20C9ABB4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663705" y="2598829"/>
            <a:ext cx="185787" cy="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CD6803-2C76-B1DA-0B59-1ED876B0F0D0}"/>
              </a:ext>
            </a:extLst>
          </p:cNvPr>
          <p:cNvCxnSpPr>
            <a:stCxn id="17" idx="3"/>
            <a:endCxn id="22" idx="1"/>
          </p:cNvCxnSpPr>
          <p:nvPr/>
        </p:nvCxnSpPr>
        <p:spPr>
          <a:xfrm flipV="1">
            <a:off x="5063978" y="2598828"/>
            <a:ext cx="1401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60D9F89-F6BF-655D-8996-31BB948FB93D}"/>
              </a:ext>
            </a:extLst>
          </p:cNvPr>
          <p:cNvCxnSpPr/>
          <p:nvPr/>
        </p:nvCxnSpPr>
        <p:spPr>
          <a:xfrm>
            <a:off x="1072734" y="320332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3ED0337-979E-D804-626E-6FE21DD5197B}"/>
              </a:ext>
            </a:extLst>
          </p:cNvPr>
          <p:cNvSpPr txBox="1"/>
          <p:nvPr/>
        </p:nvSpPr>
        <p:spPr>
          <a:xfrm>
            <a:off x="1058765" y="283074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Century Gothic" panose="020B0502020202020204" pitchFamily="34" charset="0"/>
                <a:cs typeface="+mn-ea"/>
              </a:rPr>
              <a:t>发射队列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33" name="TextBox 13">
            <a:extLst>
              <a:ext uri="{FF2B5EF4-FFF2-40B4-BE49-F238E27FC236}">
                <a16:creationId xmlns:a16="http://schemas.microsoft.com/office/drawing/2014/main" id="{0301E4EE-B131-4E35-9088-BEBCC850BC54}"/>
              </a:ext>
            </a:extLst>
          </p:cNvPr>
          <p:cNvSpPr txBox="1"/>
          <p:nvPr/>
        </p:nvSpPr>
        <p:spPr>
          <a:xfrm>
            <a:off x="1035469" y="3264676"/>
            <a:ext cx="2182378" cy="168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>
                <a:latin typeface="+mn-ea"/>
                <a:cs typeface="+mn-ea"/>
              </a:rPr>
              <a:t>深度为 </a:t>
            </a:r>
            <a:r>
              <a:rPr lang="en-US" altLang="zh-CN" sz="1050">
                <a:latin typeface="+mn-ea"/>
                <a:cs typeface="+mn-ea"/>
              </a:rPr>
              <a:t>8</a:t>
            </a:r>
            <a:r>
              <a:rPr lang="zh-CN" altLang="en-US" sz="1050">
                <a:latin typeface="+mn-ea"/>
                <a:cs typeface="+mn-ea"/>
              </a:rPr>
              <a:t>，非压缩式，非数据捕捉</a:t>
            </a: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4D0AB7E-CD69-E96C-A8D5-4A01E5A84D36}"/>
              </a:ext>
            </a:extLst>
          </p:cNvPr>
          <p:cNvCxnSpPr/>
          <p:nvPr/>
        </p:nvCxnSpPr>
        <p:spPr>
          <a:xfrm>
            <a:off x="6041286" y="322361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5FCD5CD-0A7B-FBDA-A226-FF55D5EEA168}"/>
              </a:ext>
            </a:extLst>
          </p:cNvPr>
          <p:cNvSpPr txBox="1"/>
          <p:nvPr/>
        </p:nvSpPr>
        <p:spPr>
          <a:xfrm>
            <a:off x="6012160" y="285978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latin typeface="Century Gothic" panose="020B0502020202020204" pitchFamily="34" charset="0"/>
                <a:cs typeface="+mn-ea"/>
              </a:rPr>
              <a:t>提交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43" name="TextBox 13">
            <a:extLst>
              <a:ext uri="{FF2B5EF4-FFF2-40B4-BE49-F238E27FC236}">
                <a16:creationId xmlns:a16="http://schemas.microsoft.com/office/drawing/2014/main" id="{45A32242-F91F-672D-E68E-EBEE832D1562}"/>
              </a:ext>
            </a:extLst>
          </p:cNvPr>
          <p:cNvSpPr txBox="1"/>
          <p:nvPr/>
        </p:nvSpPr>
        <p:spPr>
          <a:xfrm>
            <a:off x="6012160" y="3288010"/>
            <a:ext cx="2182378" cy="1921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>
                <a:latin typeface="+mn-ea"/>
                <a:cs typeface="+mn-ea"/>
                <a:sym typeface="Calibri" panose="020F0502020204030204" charset="0"/>
              </a:rPr>
              <a:t>提交阶段进行异常处理</a:t>
            </a:r>
            <a:endParaRPr lang="en-US" altLang="zh-CN" sz="1050" dirty="0">
              <a:latin typeface="+mn-ea"/>
              <a:cs typeface="+mn-ea"/>
            </a:endParaRPr>
          </a:p>
        </p:txBody>
      </p:sp>
      <p:pic>
        <p:nvPicPr>
          <p:cNvPr id="44" name="图片 43" descr="OIP">
            <a:extLst>
              <a:ext uri="{FF2B5EF4-FFF2-40B4-BE49-F238E27FC236}">
                <a16:creationId xmlns:a16="http://schemas.microsoft.com/office/drawing/2014/main" id="{45292058-17D5-1940-3961-AA97A1105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98" t="40198" r="3802" b="40198"/>
          <a:stretch>
            <a:fillRect/>
          </a:stretch>
        </p:blipFill>
        <p:spPr>
          <a:xfrm>
            <a:off x="6950710" y="76835"/>
            <a:ext cx="2085975" cy="44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  <p:bldP spid="22" grpId="0" animBg="1"/>
      <p:bldP spid="32" grpId="0"/>
      <p:bldP spid="33" grpId="0"/>
      <p:bldP spid="35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洁2018运营总结报告ppt模板"/>
  <p:tag name="ISPRING_FIRST_PUBLISH" val="1"/>
  <p:tag name="COMMONDATA" val="eyJoZGlkIjoiZjAwM2JlMWUxYzdmMzE1ODFmNWFmNTFlYmE0ZTYzYm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2.65,&quot;left&quot;:5.367244094488184,&quot;top&quot;:95.05,&quot;width&quot;:149.432755905511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614</Words>
  <Application>Microsoft Office PowerPoint</Application>
  <PresentationFormat>全屏显示(16:9)</PresentationFormat>
  <Paragraphs>141</Paragraphs>
  <Slides>18</Slides>
  <Notes>13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宋体</vt:lpstr>
      <vt:lpstr>Arial</vt:lpstr>
      <vt:lpstr>Arial Black</vt:lpstr>
      <vt:lpstr>Calibri</vt:lpstr>
      <vt:lpstr>Century Gothic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正达 金</cp:lastModifiedBy>
  <cp:revision>117</cp:revision>
  <dcterms:created xsi:type="dcterms:W3CDTF">2018-11-28T05:41:00Z</dcterms:created>
  <dcterms:modified xsi:type="dcterms:W3CDTF">2024-08-17T15:40:01Z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606584E1320E43CE87A458F76FA811C5_12</vt:lpwstr>
  </property>
  <property fmtid="{D5CDD505-2E9C-101B-9397-08002B2CF9AE}" pid="3" name="KSOProductBuildVer">
    <vt:lpwstr>2052-12.1.0.17827</vt:lpwstr>
  </property>
</Properties>
</file>