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3326" r:id="rId3"/>
    <p:sldId id="3368" r:id="rId5"/>
    <p:sldId id="3350" r:id="rId6"/>
    <p:sldId id="3349" r:id="rId7"/>
    <p:sldId id="3352" r:id="rId8"/>
    <p:sldId id="3190" r:id="rId9"/>
    <p:sldId id="3346" r:id="rId10"/>
    <p:sldId id="3353" r:id="rId11"/>
    <p:sldId id="3369" r:id="rId12"/>
    <p:sldId id="3390" r:id="rId13"/>
    <p:sldId id="3341" r:id="rId14"/>
    <p:sldId id="3402" r:id="rId15"/>
    <p:sldId id="3342" r:id="rId16"/>
    <p:sldId id="3354" r:id="rId17"/>
    <p:sldId id="3355" r:id="rId18"/>
    <p:sldId id="3343" r:id="rId19"/>
    <p:sldId id="3347" r:id="rId20"/>
    <p:sldId id="3401" r:id="rId21"/>
    <p:sldId id="3348" r:id="rId22"/>
    <p:sldId id="3387" r:id="rId23"/>
    <p:sldId id="3351" r:id="rId24"/>
    <p:sldId id="3340" r:id="rId25"/>
  </p:sldIdLst>
  <p:sldSz cx="9001125" cy="5039995"/>
  <p:notesSz cx="7099300" cy="10234295"/>
  <p:custDataLst>
    <p:tags r:id="rId3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orient="horz" pos="2896" userDrawn="1">
          <p15:clr>
            <a:srgbClr val="A4A3A4"/>
          </p15:clr>
        </p15:guide>
        <p15:guide id="3" pos="2863" userDrawn="1">
          <p15:clr>
            <a:srgbClr val="A4A3A4"/>
          </p15:clr>
        </p15:guide>
        <p15:guide id="4" pos="390" userDrawn="1">
          <p15:clr>
            <a:srgbClr val="A4A3A4"/>
          </p15:clr>
        </p15:guide>
        <p15:guide id="5" pos="5248" userDrawn="1">
          <p15:clr>
            <a:srgbClr val="A4A3A4"/>
          </p15:clr>
        </p15:guide>
        <p15:guide id="6" pos="4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AO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C00000"/>
    <a:srgbClr val="17406D"/>
    <a:srgbClr val="9933FF"/>
    <a:srgbClr val="009999"/>
    <a:srgbClr val="CCFFCC"/>
    <a:srgbClr val="BBE5E7"/>
    <a:srgbClr val="0070C0"/>
    <a:srgbClr val="FFFFC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9" autoAdjust="0"/>
    <p:restoredTop sz="88927" autoAdjust="0"/>
  </p:normalViewPr>
  <p:slideViewPr>
    <p:cSldViewPr showGuides="1">
      <p:cViewPr varScale="1">
        <p:scale>
          <a:sx n="123" d="100"/>
          <a:sy n="123" d="100"/>
        </p:scale>
        <p:origin x="-156" y="-64"/>
      </p:cViewPr>
      <p:guideLst>
        <p:guide orient="horz" pos="255"/>
        <p:guide orient="horz" pos="2896"/>
        <p:guide pos="2863"/>
        <p:guide pos="390"/>
        <p:guide pos="5248"/>
        <p:guide pos="487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44"/>
        <p:guide pos="2258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8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8380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8590" indent="0" algn="ctr">
              <a:buNone/>
              <a:defRPr sz="11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06313" y="237066"/>
            <a:ext cx="8034573" cy="571666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506313" y="923999"/>
            <a:ext cx="8034442" cy="3555996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506313" y="4591995"/>
            <a:ext cx="2467928" cy="3360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19284" y="4591995"/>
            <a:ext cx="2711270" cy="3360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989103" y="4591995"/>
            <a:ext cx="2551784" cy="3360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B4502-5570-4FB2-86C0-5BAFA47D358D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89436" y="863332"/>
            <a:ext cx="8038295" cy="0"/>
          </a:xfrm>
          <a:prstGeom prst="line">
            <a:avLst/>
          </a:prstGeom>
          <a:solidFill>
            <a:schemeClr val="accent1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838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859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8380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8590" indent="0">
              <a:buNone/>
              <a:defRPr sz="117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8380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8590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8380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8590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848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838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859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.jpeg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docs.qq.com/doc/DWm5nQlViWmhqbmtx" TargetMode="External"/><Relationship Id="rId4" Type="http://schemas.openxmlformats.org/officeDocument/2006/relationships/hyperlink" Target="http://10.249.12.98:8000/" TargetMode="External"/><Relationship Id="rId3" Type="http://schemas.openxmlformats.org/officeDocument/2006/relationships/hyperlink" Target="https://hitsz-cslab.gitee.io/diglogic" TargetMode="External"/><Relationship Id="rId2" Type="http://schemas.openxmlformats.org/officeDocument/2006/relationships/hyperlink" Target="https://gitee.com/hitsz-cslab/diglogic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728640" y="1568676"/>
            <a:ext cx="5630160" cy="192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5" b="1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数字逻辑设计</a:t>
            </a:r>
            <a:endParaRPr lang="en-US" altLang="zh-CN" sz="2645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</a:t>
            </a:r>
            <a:r>
              <a:rPr lang="en-US" altLang="zh-CN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 Vivado</a:t>
            </a:r>
            <a:r>
              <a:rPr lang="zh-CN" altLang="en-US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使用与多路复用器实现</a:t>
            </a:r>
            <a:endParaRPr lang="en-US" altLang="zh-CN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645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xxx</a:t>
            </a:r>
            <a:endParaRPr lang="en-US" altLang="zh-CN" sz="2645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多路复用器接口定义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00350" y="1799594"/>
          <a:ext cx="5472456" cy="22409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0460"/>
                <a:gridCol w="939800"/>
                <a:gridCol w="700714"/>
                <a:gridCol w="2691482"/>
              </a:tblGrid>
              <a:tr h="386715"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enable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使能信号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select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input_a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输入数据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input_b</a:t>
                      </a:r>
                      <a:endParaRPr lang="en-US" altLang="zh-CN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输入数据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225" y="647700"/>
            <a:ext cx="839279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开发板介绍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主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芯片型号：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xc7a100tfgg484-1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下图旧版开发板需单独接电源线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供电，另接一根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microUSB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通信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025" name="图片 4" descr="电子仪器&#10;&#10;中度可信度描述已自动生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8" y="1800096"/>
            <a:ext cx="5276850" cy="2919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225" y="647700"/>
            <a:ext cx="7463790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新版开发板，无需单独接电源线，只需接一根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TypeC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线即可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7995" y="1439545"/>
            <a:ext cx="5395595" cy="2952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648000"/>
            <a:ext cx="4728430" cy="4216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开发板外设介绍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开关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24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板上标注：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SW23 ~ SW0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作用：作为数据输入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取值：向下拨为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按键开关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5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板上标注：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S5 ~ S1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作用：作为数据输入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取值：默认为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，按下为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306" y="431982"/>
            <a:ext cx="5490122" cy="131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648000"/>
            <a:ext cx="7464658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开发板外设介绍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灯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数量：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24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个（红、黄、绿各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8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个）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板上标注：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RLD7~0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YLD7~0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GLD7~0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作用：显示信号值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123952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取值：输入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点亮</a:t>
            </a: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50" y="2952192"/>
            <a:ext cx="5490122" cy="131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116241" y="3795241"/>
            <a:ext cx="4250298" cy="360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75186" y="761334"/>
            <a:ext cx="1013250" cy="3600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8239" y="648000"/>
            <a:ext cx="7464658" cy="3507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开发板使用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注意事项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插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拔接插件前请关闭电路总开关，否则容易损坏器件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防止静电：不要用手摸电路板、使用完毕装回防静电袋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保持电路板清洁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小心轻放，避免不必要的硬件损伤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用</a:t>
            </a:r>
            <a:r>
              <a:rPr lang="en-US" altLang="zh-CN" sz="2000" dirty="0" err="1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microUSB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线将实验板的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JTAG (J22) 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与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PC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机的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USB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口相连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插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拔</a:t>
            </a:r>
            <a:r>
              <a:rPr lang="en-US" altLang="zh-CN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USB</a:t>
            </a:r>
            <a:r>
              <a:rPr lang="zh-CN" altLang="en-US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线务必先对准，再稍稍用力插拔即可</a:t>
            </a:r>
            <a:endParaRPr lang="en-US" altLang="zh-CN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789940" lvl="1" indent="-342900">
              <a:lnSpc>
                <a:spcPct val="150000"/>
              </a:lnSpc>
              <a:buClr>
                <a:srgbClr val="17406D"/>
              </a:buClr>
              <a:buFont typeface="Wingdings" panose="05000000000000000000" pitchFamily="2" charset="2"/>
              <a:buChar char="q"/>
            </a:pPr>
            <a:r>
              <a:rPr lang="zh-CN" altLang="en-US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禁止过度用力从而损坏</a:t>
            </a:r>
            <a:r>
              <a:rPr lang="en-US" altLang="zh-CN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micro USB</a:t>
            </a:r>
            <a:r>
              <a:rPr lang="zh-CN" altLang="en-US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接口！</a:t>
            </a:r>
            <a:endParaRPr lang="en-US" altLang="zh-CN" b="1" u="sng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3905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实验步骤：</a:t>
            </a:r>
            <a:r>
              <a:rPr lang="en-US" altLang="zh-CN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225" y="678180"/>
            <a:ext cx="6365875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基于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Vivado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的开发流程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: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详细步骤参考在线指导书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8256" y="1208085"/>
            <a:ext cx="3852322" cy="2245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建立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工程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设计文件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进行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仿真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添加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约束文件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综合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、实现和生成比特流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板上板操作验证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92725" y="1439545"/>
            <a:ext cx="3381375" cy="2972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3923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实验步骤：多路复用器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10" y="864018"/>
            <a:ext cx="7020586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创建工程，工程名为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multiplexer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并添加设计文件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multiplexer.v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添加提供的仿真文件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testbench.v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，并完成仿真；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并添加约束文件，并综合实现，生成比特流；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将生成的比特流下载到开发板验证；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90" y="144145"/>
            <a:ext cx="39230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864235"/>
            <a:ext cx="7743190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参照在线指导书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一节，对比3个RTL代码的RTL Analysis和Synthesis schematic截图、仿真的差异，并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作出整体分析说明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将RTL Analysis和Synthesis schematic截图、仿真与实验的仿真分析写到同一个文件。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验收要求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864235"/>
            <a:ext cx="8093710" cy="40925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课上检查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多路复用器仿真、开发板验证通过（1分）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课后提交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多路复用器仿真波形分析、RTL Analysis和Synthesis schematic截图及代码（0.5分）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sz="1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课后作业的RTL Analysis和Synthesis schematic截图、仿真和整体分析说明（0.5分）</a:t>
            </a: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20398" y="772835"/>
            <a:ext cx="6268510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深入理解数字逻辑设计的理论知识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掌握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数字设计基础知识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具备基于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FPGA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设计数字系统的能力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为后续课程打好基础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447" y="1368695"/>
            <a:ext cx="3842524" cy="30496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仿真分析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0385" y="3298190"/>
            <a:ext cx="410400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详细分析说明参看</a:t>
            </a:r>
            <a:r>
              <a:rPr 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指导书</a:t>
            </a:r>
            <a:endParaRPr 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079500"/>
            <a:ext cx="75819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提交要求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8290" y="864235"/>
            <a:ext cx="7623810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：见作业提交系统，一般为当前实验的下个周末。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注意：如有雷同，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雷同者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无出勤记录的同学提交作业不给分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2599558" y="1944108"/>
            <a:ext cx="3888324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开始实验</a:t>
            </a:r>
            <a:endParaRPr lang="en-US" altLang="zh-CN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课程介绍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20398" y="772835"/>
            <a:ext cx="626851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实验安排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244" y="1284714"/>
            <a:ext cx="201616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20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成绩：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28406" y="2016114"/>
          <a:ext cx="5472456" cy="26117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6244"/>
                <a:gridCol w="3126570"/>
                <a:gridCol w="841916"/>
                <a:gridCol w="757726"/>
              </a:tblGrid>
              <a:tr h="386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实验项目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分值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Vivado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使用与多路复用器实现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计数器设计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数码管控制器设计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状态机设计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综合实验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相关链接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396331" y="864018"/>
            <a:ext cx="8280690" cy="373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实验指导书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" action="ppaction://hlinkfile"/>
              </a:rPr>
              <a:t>仓库地址：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2" action="ppaction://hlinkfile"/>
              </a:rPr>
              <a:t>https://gitee.com/hitsz-cslab/diglogic</a:t>
            </a:r>
            <a:endParaRPr lang="en-US" altLang="zh-CN" sz="2000" dirty="0" smtClean="0"/>
          </a:p>
          <a:p>
            <a:pPr lvl="1" indent="0">
              <a:lnSpc>
                <a:spcPct val="150000"/>
              </a:lnSpc>
            </a:pP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网页版：</a:t>
            </a:r>
            <a:r>
              <a:rPr lang="en-US" altLang="zh-CN" sz="200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hlinkClick r:id="rId3"/>
              </a:rPr>
              <a:t>https://hitsz-cslab.gitee.io/diglogic/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作业提交网址</a:t>
            </a:r>
            <a:endParaRPr lang="en-US" altLang="zh-CN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hlinkClick r:id="rId4"/>
              </a:rPr>
              <a:t>http://10.249.12.98:800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hlinkClick r:id="rId4"/>
              </a:rPr>
              <a:t>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hlinkClick r:id="rId4"/>
              </a:rPr>
              <a:t>/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腾讯文档答疑</a:t>
            </a:r>
            <a:endParaRPr lang="zh-CN" altLang="en-US" sz="2000" dirty="0" smtClean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45720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hlinkClick r:id="rId5" action="ppaction://hlinkfile"/>
              </a:rPr>
              <a:t>https://docs.qq.com/doc/DWm5nQlViWmhqbmtx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lvl="1" indent="0">
              <a:lnSpc>
                <a:spcPct val="150000"/>
              </a:lnSpc>
            </a:pPr>
            <a:endParaRPr lang="zh-CN" altLang="en-US" sz="1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2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10"/>
          <p:cNvSpPr txBox="1"/>
          <p:nvPr/>
        </p:nvSpPr>
        <p:spPr>
          <a:xfrm>
            <a:off x="405221" y="864018"/>
            <a:ext cx="828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熟悉MINISYS实验板的功能和使用方法；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掌握 Vivado 的开发环境及开发流程；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运用Verilog语言描述组合逻辑电路，理解仿真波形。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77665" y="935891"/>
            <a:ext cx="833469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、以</a:t>
            </a:r>
            <a:r>
              <a:rPr 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3-8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译码器为例，在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Vivado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中建立工程，导入提供的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代码，运行综合、实现、生成比特流文件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，下载到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Minisys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开发板，验证结果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2068" y="2166798"/>
          <a:ext cx="2061845" cy="170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2" imgW="1464945" imgH="1219200" progId="Visio.Drawing.15">
                  <p:embed/>
                </p:oleObj>
              </mc:Choice>
              <mc:Fallback>
                <p:oleObj name="Visio" r:id="rId2" imgW="1464945" imgH="12192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68" y="2166798"/>
                        <a:ext cx="2061845" cy="17037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456742" y="2016262"/>
          <a:ext cx="5388610" cy="263144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462280"/>
                <a:gridCol w="474980"/>
                <a:gridCol w="490220"/>
                <a:gridCol w="486410"/>
                <a:gridCol w="456565"/>
                <a:gridCol w="509905"/>
                <a:gridCol w="537210"/>
                <a:gridCol w="485775"/>
                <a:gridCol w="495300"/>
                <a:gridCol w="504190"/>
                <a:gridCol w="485775"/>
              </a:tblGrid>
              <a:tr h="271145">
                <a:tc gridSpan="3"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Y7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58" y="4032031"/>
            <a:ext cx="799266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defRPr>
            </a:lvl1pPr>
          </a:lstStyle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使能信号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E3E2E1==3</a:t>
            </a:r>
            <a:r>
              <a:rPr lang="en-US" altLang="zh-CN" sz="1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b100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有效，</a:t>
            </a:r>
            <a:endPara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否则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Y7-0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始终输出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8" name="TextBox 10"/>
          <p:cNvSpPr txBox="1"/>
          <p:nvPr/>
        </p:nvSpPr>
        <p:spPr>
          <a:xfrm>
            <a:off x="288210" y="143958"/>
            <a:ext cx="21241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174" y="807975"/>
            <a:ext cx="4500692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3-8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译码器接口定义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67915" y="1799594"/>
          <a:ext cx="5472456" cy="14992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9985"/>
                <a:gridCol w="921385"/>
                <a:gridCol w="710239"/>
                <a:gridCol w="2690847"/>
              </a:tblGrid>
              <a:tr h="3867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信号名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位宽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译码器使能信号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data_in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译码器输入信号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data_out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LED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显示信号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0"/>
          <p:cNvSpPr txBox="1"/>
          <p:nvPr/>
        </p:nvSpPr>
        <p:spPr>
          <a:xfrm>
            <a:off x="333375" y="1080135"/>
            <a:ext cx="8721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、使用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实现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2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位多路复用器，拨码开关作为输入，输出驱动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LED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显示，运行仿真、上板验证。</a:t>
            </a:r>
            <a:endParaRPr lang="en-US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004435" y="1871980"/>
            <a:ext cx="1834515" cy="1328420"/>
            <a:chOff x="7881" y="2948"/>
            <a:chExt cx="2889" cy="2092"/>
          </a:xfrm>
        </p:grpSpPr>
        <p:sp>
          <p:nvSpPr>
            <p:cNvPr id="15" name="圆角矩形 14"/>
            <p:cNvSpPr/>
            <p:nvPr/>
          </p:nvSpPr>
          <p:spPr>
            <a:xfrm>
              <a:off x="8620" y="2948"/>
              <a:ext cx="1412" cy="20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>
            <a:xfrm>
              <a:off x="7881" y="3292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7881" y="3771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7881" y="4250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7881" y="4729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8467" y="2991"/>
              <a:ext cx="1280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enable</a:t>
              </a:r>
              <a:endParaRPr lang="en-US" altLang="zh-CN" sz="10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467" y="3511"/>
              <a:ext cx="1280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select</a:t>
              </a:r>
              <a:endParaRPr lang="en-US" altLang="zh-CN" sz="1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467" y="3990"/>
              <a:ext cx="1485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input_a</a:t>
              </a:r>
              <a:endParaRPr lang="en-US" altLang="zh-CN" sz="10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67" y="4469"/>
              <a:ext cx="1485" cy="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input_b</a:t>
              </a:r>
              <a:endParaRPr lang="en-US" altLang="zh-CN" sz="100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0022" y="4082"/>
              <a:ext cx="748" cy="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9582" y="3851"/>
              <a:ext cx="576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led</a:t>
              </a:r>
              <a:endParaRPr lang="en-US" altLang="zh-CN" sz="100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090" y="4645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978" y="4147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0228" y="3975"/>
              <a:ext cx="213" cy="21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941" y="3902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993" y="4400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024" y="3807"/>
              <a:ext cx="335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4</a:t>
              </a:r>
              <a:endParaRPr lang="en-US" altLang="zh-CN" sz="800"/>
            </a:p>
          </p:txBody>
        </p:sp>
      </p:grpSp>
      <p:sp>
        <p:nvSpPr>
          <p:cNvPr id="25" name="文本框 10"/>
          <p:cNvSpPr txBox="1"/>
          <p:nvPr/>
        </p:nvSpPr>
        <p:spPr>
          <a:xfrm>
            <a:off x="396240" y="2929255"/>
            <a:ext cx="87210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要求：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a.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SW23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作为使能信号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b.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SW22</a:t>
            </a:r>
            <a:r>
              <a:rPr 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作为功能选择信号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    c.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拨码开关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SW3-SW0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作为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input_a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SW7-SW4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作为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input_b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输入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  <a:sym typeface="+mn-ea"/>
              </a:rPr>
              <a:t>；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  d. 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输出信号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需连接</a:t>
            </a: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到开发板的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GLED3-GLED0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288210" y="143958"/>
            <a:ext cx="2124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zh-CN" altLang="en-US" sz="28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71987" y="3024007"/>
          <a:ext cx="5566410" cy="1573530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778510"/>
                <a:gridCol w="1012190"/>
                <a:gridCol w="949325"/>
                <a:gridCol w="1155700"/>
                <a:gridCol w="1670685"/>
              </a:tblGrid>
              <a:tr h="262255">
                <a:tc gridSpan="4"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 indent="127000" algn="ctr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Output</a:t>
                      </a:r>
                      <a:endParaRPr 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enable</a:t>
                      </a:r>
                      <a:endParaRPr lang="en-US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selcect</a:t>
                      </a:r>
                      <a:endParaRPr 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input_a</a:t>
                      </a:r>
                      <a:endParaRPr 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input_b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led[3:0]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5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input_a - input_b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b="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</a:t>
                      </a:r>
                      <a:endParaRPr lang="en-US" altLang="zh-CN" sz="12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input_a + input_b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1111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  <a:tr h="262235"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sz="1200" b="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200" b="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0</a:t>
                      </a:r>
                      <a:endParaRPr lang="en-US" altLang="zh-CN" sz="12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xxxx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  <a:sym typeface="+mn-ea"/>
                        </a:rPr>
                        <a:t>xxxx</a:t>
                      </a:r>
                      <a:endParaRPr lang="zh-CN" altLang="en-US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indent="127000" algn="l">
                        <a:spcAft>
                          <a:spcPts val="0"/>
                        </a:spcAft>
                      </a:pPr>
                      <a:r>
                        <a:rPr lang="en-US" altLang="zh-CN" sz="12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 (正文 CS 字体)"/>
                        </a:rPr>
                        <a:t>1111</a:t>
                      </a:r>
                      <a:endParaRPr lang="en-US" alt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 (正文 CS 字体)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25" name="文本框 10"/>
          <p:cNvSpPr txBox="1"/>
          <p:nvPr/>
        </p:nvSpPr>
        <p:spPr>
          <a:xfrm>
            <a:off x="396240" y="864235"/>
            <a:ext cx="872109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详细</a:t>
            </a:r>
            <a:r>
              <a:rPr lang="zh-CN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要求：</a:t>
            </a:r>
            <a:endParaRPr lang="zh-CN" altLang="zh-CN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  e.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使能enable=0时，输出全</a:t>
            </a:r>
            <a:r>
              <a:rPr lang="en-US" altLang="zh-CN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 smtClean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enable=1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时，若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1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，计算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a-b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作为输出；若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select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为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0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，计算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a+b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作为输出。无符号处理，加法无需考虑溢出，减法只测试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a&gt;b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的情况。可以直接用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Verilog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的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+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、</a:t>
            </a:r>
            <a:r>
              <a:rPr lang="en-US" altLang="zh-CN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2000" dirty="0">
                <a:solidFill>
                  <a:srgbClr val="1740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haroni" panose="02010803020104030203" pitchFamily="2" charset="-79"/>
              </a:rPr>
              <a:t>操作符。</a:t>
            </a:r>
            <a:endParaRPr lang="zh-CN" altLang="en-US" sz="2000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9dbd6734-ec7d-4def-bc37-de9f1207188f}"/>
</p:tagLst>
</file>

<file path=ppt/tags/tag2.xml><?xml version="1.0" encoding="utf-8"?>
<p:tagLst xmlns:p="http://schemas.openxmlformats.org/presentationml/2006/main">
  <p:tag name="KSO_WM_UNIT_TABLE_BEAUTIFY" val="smartTable{7777aa6c-fc53-4dd6-ad57-4e8e022a1f52}"/>
</p:tagLst>
</file>

<file path=ppt/tags/tag3.xml><?xml version="1.0" encoding="utf-8"?>
<p:tagLst xmlns:p="http://schemas.openxmlformats.org/presentationml/2006/main">
  <p:tag name="KSO_WM_UNIT_TABLE_BEAUTIFY" val="smartTable{fd677e21-c3f4-46ba-bc3b-7aca2fa63f6f}"/>
</p:tagLst>
</file>

<file path=ppt/tags/tag4.xml><?xml version="1.0" encoding="utf-8"?>
<p:tagLst xmlns:p="http://schemas.openxmlformats.org/presentationml/2006/main">
  <p:tag name="KSO_WM_UNIT_TABLE_BEAUTIFY" val="smartTable{7777aa6c-fc53-4dd6-ad57-4e8e022a1f52}"/>
</p:tagLst>
</file>

<file path=ppt/tags/tag5.xml><?xml version="1.0" encoding="utf-8"?>
<p:tagLst xmlns:p="http://schemas.openxmlformats.org/presentationml/2006/main">
  <p:tag name="KSO_WM_UNIT_TABLE_BEAUTIFY" val="smartTable{4a45dc44-42e6-4636-b14a-ee7fec13e306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ISPRING_PRESENTATION_TITLE" val="bt578455"/>
  <p:tag name="KSO_WPP_MARK_KEY" val="9638f202-552a-4b8a-af14-4b67bc3acd94"/>
  <p:tag name="COMMONDATA" val="eyJoZGlkIjoiZTBlNWM1YzJkNTFiMzQ0MjViMjRjMjhjZTcwYmMwN2E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2408</Words>
  <Application>WPS 演示</Application>
  <PresentationFormat>自定义</PresentationFormat>
  <Paragraphs>591</Paragraphs>
  <Slides>22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Times New Roman</vt:lpstr>
      <vt:lpstr>微软雅黑</vt:lpstr>
      <vt:lpstr>Aharoni</vt:lpstr>
      <vt:lpstr>Yu Gothic UI Semibold</vt:lpstr>
      <vt:lpstr>楷体</vt:lpstr>
      <vt:lpstr>Times New Roman (正文 CS 字体)</vt:lpstr>
      <vt:lpstr>Cambria Math</vt:lpstr>
      <vt:lpstr>Arial Unicode MS</vt:lpstr>
      <vt:lpstr>Calibri Light</vt:lpstr>
      <vt:lpstr>Office Theme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>郑海刚</cp:lastModifiedBy>
  <cp:revision>153</cp:revision>
  <dcterms:created xsi:type="dcterms:W3CDTF">2017-05-21T03:30:00Z</dcterms:created>
  <dcterms:modified xsi:type="dcterms:W3CDTF">2023-10-25T01:10:50Z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2A84AAE08F384EB89876D18B71D923D9</vt:lpwstr>
  </property>
  <property fmtid="{D5CDD505-2E9C-101B-9397-08002B2CF9AE}" pid="3" name="KSOProductBuildVer">
    <vt:lpwstr>2052-12.1.0.15712</vt:lpwstr>
  </property>
</Properties>
</file>