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3326" r:id="rId3"/>
    <p:sldId id="3545" r:id="rId5"/>
    <p:sldId id="3190" r:id="rId6"/>
    <p:sldId id="3375" r:id="rId7"/>
    <p:sldId id="3325" r:id="rId8"/>
    <p:sldId id="3559" r:id="rId9"/>
    <p:sldId id="3542" r:id="rId10"/>
    <p:sldId id="3567" r:id="rId11"/>
    <p:sldId id="3568" r:id="rId12"/>
    <p:sldId id="3347" r:id="rId13"/>
    <p:sldId id="3358" r:id="rId14"/>
    <p:sldId id="3560" r:id="rId15"/>
    <p:sldId id="3557" r:id="rId16"/>
    <p:sldId id="3351" r:id="rId17"/>
    <p:sldId id="3340" r:id="rId18"/>
  </p:sldIdLst>
  <p:sldSz cx="9001125" cy="5039995"/>
  <p:notesSz cx="7099300" cy="10234295"/>
  <p:custDataLst>
    <p:tags r:id="rId24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47040" indent="-12763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896620" indent="-2571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45565" indent="-3873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795145" indent="-51689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1597660" algn="l" defTabSz="63881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1917065" algn="l" defTabSz="63881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2236470" algn="l" defTabSz="63881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2555875" algn="l" defTabSz="63881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orient="horz" pos="2915" userDrawn="1">
          <p15:clr>
            <a:srgbClr val="A4A3A4"/>
          </p15:clr>
        </p15:guide>
        <p15:guide id="3" pos="2863" userDrawn="1">
          <p15:clr>
            <a:srgbClr val="A4A3A4"/>
          </p15:clr>
        </p15:guide>
        <p15:guide id="4" pos="388" userDrawn="1">
          <p15:clr>
            <a:srgbClr val="A4A3A4"/>
          </p15:clr>
        </p15:guide>
        <p15:guide id="5" pos="5280" userDrawn="1">
          <p15:clr>
            <a:srgbClr val="A4A3A4"/>
          </p15:clr>
        </p15:guide>
        <p15:guide id="6" pos="48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AO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0000"/>
    <a:srgbClr val="0099FF"/>
    <a:srgbClr val="CC00FF"/>
    <a:srgbClr val="9933FF"/>
    <a:srgbClr val="C00000"/>
    <a:srgbClr val="17406D"/>
    <a:srgbClr val="FFFFFF"/>
    <a:srgbClr val="009999"/>
    <a:srgbClr val="CCFFCC"/>
    <a:srgbClr val="BBE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69" autoAdjust="0"/>
    <p:restoredTop sz="90655" autoAdjust="0"/>
  </p:normalViewPr>
  <p:slideViewPr>
    <p:cSldViewPr showGuides="1">
      <p:cViewPr varScale="1">
        <p:scale>
          <a:sx n="142" d="100"/>
          <a:sy n="142" d="100"/>
        </p:scale>
        <p:origin x="384" y="108"/>
      </p:cViewPr>
      <p:guideLst>
        <p:guide orient="horz" pos="255"/>
        <p:guide orient="horz" pos="2915"/>
        <p:guide pos="2863"/>
        <p:guide pos="388"/>
        <p:guide pos="5280"/>
        <p:guide pos="4836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298" y="-84"/>
      </p:cViewPr>
      <p:guideLst>
        <p:guide orient="horz" pos="3223"/>
        <p:guide pos="2258"/>
      </p:guideLst>
    </p:cSldViewPr>
  </p:notes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6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defRPr sz="13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hangingPunct="1">
              <a:defRPr sz="1300" noProof="1" smtClean="0"/>
            </a:lvl1pPr>
          </a:lstStyle>
          <a:p>
            <a:pPr>
              <a:defRPr/>
            </a:pPr>
            <a:fld id="{843730D4-DAA0-4961-8D66-8018B71D47DD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defRPr sz="13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 noProof="1"/>
            </a:lvl1pPr>
          </a:lstStyle>
          <a:p>
            <a:fld id="{53CB15B2-6539-414E-885F-134AB7BAEF7A}" type="slidenum">
              <a:rPr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defRPr sz="13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hangingPunct="1">
              <a:defRPr sz="1300" noProof="1"/>
            </a:lvl1pPr>
          </a:lstStyle>
          <a:p>
            <a:pPr>
              <a:defRPr/>
            </a:pPr>
            <a:fld id="{F20F0E08-FCD4-40FB-9946-C51233C97953}" type="datetimeFigureOut">
              <a:rPr lang="zh-CN" altLang="en-US"/>
            </a:fld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23825" y="768350"/>
            <a:ext cx="6851650" cy="3836988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defRPr sz="13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 noProof="1"/>
            </a:lvl1pPr>
          </a:lstStyle>
          <a:p>
            <a:fld id="{70CA4341-F6FF-475E-A543-0194832CB00B}" type="slidenum">
              <a:rPr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1813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3817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5758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27698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597025" algn="l" defTabSz="63881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16430" algn="l" defTabSz="63881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35835" algn="l" defTabSz="63881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555240" algn="l" defTabSz="63881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04BB-4E7C-4696-ABE1-CB17E268D1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04BB-4E7C-4696-ABE1-CB17E268D1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https://xilinx.eetrend.com/blog/2023/100568503.html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141" y="824885"/>
            <a:ext cx="675084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141" y="2647331"/>
            <a:ext cx="6750844" cy="1216909"/>
          </a:xfrm>
        </p:spPr>
        <p:txBody>
          <a:bodyPr/>
          <a:lstStyle>
            <a:lvl1pPr marL="0" indent="0" algn="ctr">
              <a:buNone/>
              <a:defRPr sz="1765"/>
            </a:lvl1pPr>
            <a:lvl2pPr marL="335915" indent="0" algn="ctr">
              <a:buNone/>
              <a:defRPr sz="1470"/>
            </a:lvl2pPr>
            <a:lvl3pPr marL="671830" indent="0" algn="ctr">
              <a:buNone/>
              <a:defRPr sz="1325"/>
            </a:lvl3pPr>
            <a:lvl4pPr marL="1008380" indent="0" algn="ctr">
              <a:buNone/>
              <a:defRPr sz="1175"/>
            </a:lvl4pPr>
            <a:lvl5pPr marL="1344295" indent="0" algn="ctr">
              <a:buNone/>
              <a:defRPr sz="1175"/>
            </a:lvl5pPr>
            <a:lvl6pPr marL="1680210" indent="0" algn="ctr">
              <a:buNone/>
              <a:defRPr sz="1175"/>
            </a:lvl6pPr>
            <a:lvl7pPr marL="2016125" indent="0" algn="ctr">
              <a:buNone/>
              <a:defRPr sz="1175"/>
            </a:lvl7pPr>
            <a:lvl8pPr marL="2352040" indent="0" algn="ctr">
              <a:buNone/>
              <a:defRPr sz="1175"/>
            </a:lvl8pPr>
            <a:lvl9pPr marL="2688590" indent="0" algn="ctr">
              <a:buNone/>
              <a:defRPr sz="117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E8E1-2156-44D8-985A-B7DE18793C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B3F3-2A3A-4B2D-BA10-444E79601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1430" y="268350"/>
            <a:ext cx="1940868" cy="427143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827" y="268350"/>
            <a:ext cx="5710089" cy="427143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506313" y="237082"/>
            <a:ext cx="8034573" cy="571702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506313" y="924057"/>
            <a:ext cx="8034442" cy="3556221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>
          <a:xfrm>
            <a:off x="506313" y="4592285"/>
            <a:ext cx="2467928" cy="336021"/>
          </a:xfrm>
        </p:spPr>
        <p:txBody>
          <a:bodyPr/>
          <a:lstStyle/>
          <a:p>
            <a:pPr defTabSz="671830" eaLnBrk="1" hangingPunct="1">
              <a:defRPr/>
            </a:pPr>
            <a:endParaRPr kumimoji="1" lang="en-US" altLang="zh-CN" sz="1030" dirty="0">
              <a:solidFill>
                <a:schemeClr val="tx1"/>
              </a:solidFill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19284" y="4592285"/>
            <a:ext cx="2711270" cy="336021"/>
          </a:xfrm>
        </p:spPr>
        <p:txBody>
          <a:bodyPr/>
          <a:lstStyle/>
          <a:p>
            <a:pPr defTabSz="671830" eaLnBrk="1" hangingPunct="1">
              <a:defRPr/>
            </a:pPr>
            <a:endParaRPr kumimoji="1" lang="en-US" altLang="zh-CN" sz="1030" dirty="0">
              <a:solidFill>
                <a:schemeClr val="tx1"/>
              </a:solidFill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989103" y="4592285"/>
            <a:ext cx="2551784" cy="336021"/>
          </a:xfrm>
        </p:spPr>
        <p:txBody>
          <a:bodyPr/>
          <a:lstStyle/>
          <a:p>
            <a:pPr defTabSz="671830" eaLnBrk="1" hangingPunct="1">
              <a:defRPr/>
            </a:pPr>
            <a:fld id="{855B4502-5570-4FB2-86C0-5BAFA47D358D}" type="slidenum">
              <a:rPr kumimoji="1" lang="en-US" altLang="zh-CN" sz="1030" smtClean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kumimoji="1" lang="en-US" altLang="zh-CN" sz="103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489436" y="863387"/>
            <a:ext cx="8038295" cy="0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139" y="1256579"/>
            <a:ext cx="776347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139" y="3373044"/>
            <a:ext cx="7763470" cy="1102568"/>
          </a:xfrm>
        </p:spPr>
        <p:txBody>
          <a:bodyPr/>
          <a:lstStyle>
            <a:lvl1pPr marL="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1pPr>
            <a:lvl2pPr marL="335915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183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3pPr>
            <a:lvl4pPr marL="100838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4pPr>
            <a:lvl5pPr marL="1344295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6pPr>
            <a:lvl7pPr marL="2016125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7pPr>
            <a:lvl8pPr marL="235204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8pPr>
            <a:lvl9pPr marL="268859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827" y="1341750"/>
            <a:ext cx="3825478" cy="31980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820" y="1341750"/>
            <a:ext cx="3825478" cy="31980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268350"/>
            <a:ext cx="7763470" cy="97422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0000" y="1235577"/>
            <a:ext cx="3807897" cy="605537"/>
          </a:xfrm>
        </p:spPr>
        <p:txBody>
          <a:bodyPr anchor="b"/>
          <a:lstStyle>
            <a:lvl1pPr marL="0" indent="0">
              <a:buNone/>
              <a:defRPr sz="1765" b="1"/>
            </a:lvl1pPr>
            <a:lvl2pPr marL="335915" indent="0">
              <a:buNone/>
              <a:defRPr sz="1470" b="1"/>
            </a:lvl2pPr>
            <a:lvl3pPr marL="671830" indent="0">
              <a:buNone/>
              <a:defRPr sz="1325" b="1"/>
            </a:lvl3pPr>
            <a:lvl4pPr marL="1008380" indent="0">
              <a:buNone/>
              <a:defRPr sz="1175" b="1"/>
            </a:lvl4pPr>
            <a:lvl5pPr marL="1344295" indent="0">
              <a:buNone/>
              <a:defRPr sz="1175" b="1"/>
            </a:lvl5pPr>
            <a:lvl6pPr marL="1680210" indent="0">
              <a:buNone/>
              <a:defRPr sz="1175" b="1"/>
            </a:lvl6pPr>
            <a:lvl7pPr marL="2016125" indent="0">
              <a:buNone/>
              <a:defRPr sz="1175" b="1"/>
            </a:lvl7pPr>
            <a:lvl8pPr marL="2352040" indent="0">
              <a:buNone/>
              <a:defRPr sz="1175" b="1"/>
            </a:lvl8pPr>
            <a:lvl9pPr marL="2688590" indent="0">
              <a:buNone/>
              <a:defRPr sz="117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00" y="1841114"/>
            <a:ext cx="3807897" cy="270800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819" y="1235577"/>
            <a:ext cx="3826651" cy="605537"/>
          </a:xfrm>
        </p:spPr>
        <p:txBody>
          <a:bodyPr anchor="b"/>
          <a:lstStyle>
            <a:lvl1pPr marL="0" indent="0">
              <a:buNone/>
              <a:defRPr sz="1765" b="1"/>
            </a:lvl1pPr>
            <a:lvl2pPr marL="335915" indent="0">
              <a:buNone/>
              <a:defRPr sz="1470" b="1"/>
            </a:lvl2pPr>
            <a:lvl3pPr marL="671830" indent="0">
              <a:buNone/>
              <a:defRPr sz="1325" b="1"/>
            </a:lvl3pPr>
            <a:lvl4pPr marL="1008380" indent="0">
              <a:buNone/>
              <a:defRPr sz="1175" b="1"/>
            </a:lvl4pPr>
            <a:lvl5pPr marL="1344295" indent="0">
              <a:buNone/>
              <a:defRPr sz="1175" b="1"/>
            </a:lvl5pPr>
            <a:lvl6pPr marL="1680210" indent="0">
              <a:buNone/>
              <a:defRPr sz="1175" b="1"/>
            </a:lvl6pPr>
            <a:lvl7pPr marL="2016125" indent="0">
              <a:buNone/>
              <a:defRPr sz="1175" b="1"/>
            </a:lvl7pPr>
            <a:lvl8pPr marL="2352040" indent="0">
              <a:buNone/>
              <a:defRPr sz="1175" b="1"/>
            </a:lvl8pPr>
            <a:lvl9pPr marL="2688590" indent="0">
              <a:buNone/>
              <a:defRPr sz="117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819" y="1841114"/>
            <a:ext cx="3826651" cy="270800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156C02-6AC0-4150-BF14-3C2902387D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9ED6-FA7E-4333-AD61-EE26BDBEFB97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336021"/>
            <a:ext cx="2903097" cy="1176073"/>
          </a:xfrm>
        </p:spPr>
        <p:txBody>
          <a:bodyPr anchor="b"/>
          <a:lstStyle>
            <a:lvl1pPr>
              <a:defRPr sz="23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6650" y="725712"/>
            <a:ext cx="4556820" cy="3581889"/>
          </a:xfrm>
        </p:spPr>
        <p:txBody>
          <a:bodyPr/>
          <a:lstStyle>
            <a:lvl1pPr>
              <a:defRPr sz="2350"/>
            </a:lvl1pPr>
            <a:lvl2pPr>
              <a:defRPr sz="2060"/>
            </a:lvl2pPr>
            <a:lvl3pPr>
              <a:defRPr sz="1765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000" y="1512094"/>
            <a:ext cx="2903097" cy="2801341"/>
          </a:xfrm>
        </p:spPr>
        <p:txBody>
          <a:bodyPr/>
          <a:lstStyle>
            <a:lvl1pPr marL="0" indent="0">
              <a:buNone/>
              <a:defRPr sz="1175"/>
            </a:lvl1pPr>
            <a:lvl2pPr marL="335915" indent="0">
              <a:buNone/>
              <a:defRPr sz="1030"/>
            </a:lvl2pPr>
            <a:lvl3pPr marL="671830" indent="0">
              <a:buNone/>
              <a:defRPr sz="880"/>
            </a:lvl3pPr>
            <a:lvl4pPr marL="1008380" indent="0">
              <a:buNone/>
              <a:defRPr sz="735"/>
            </a:lvl4pPr>
            <a:lvl5pPr marL="1344295" indent="0">
              <a:buNone/>
              <a:defRPr sz="735"/>
            </a:lvl5pPr>
            <a:lvl6pPr marL="1680210" indent="0">
              <a:buNone/>
              <a:defRPr sz="735"/>
            </a:lvl6pPr>
            <a:lvl7pPr marL="2016125" indent="0">
              <a:buNone/>
              <a:defRPr sz="735"/>
            </a:lvl7pPr>
            <a:lvl8pPr marL="2352040" indent="0">
              <a:buNone/>
              <a:defRPr sz="735"/>
            </a:lvl8pPr>
            <a:lvl9pPr marL="2688590" indent="0">
              <a:buNone/>
              <a:defRPr sz="7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336021"/>
            <a:ext cx="2903097" cy="1176073"/>
          </a:xfrm>
        </p:spPr>
        <p:txBody>
          <a:bodyPr anchor="b"/>
          <a:lstStyle>
            <a:lvl1pPr>
              <a:defRPr sz="23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6650" y="725712"/>
            <a:ext cx="4556820" cy="3581889"/>
          </a:xfrm>
        </p:spPr>
        <p:txBody>
          <a:bodyPr anchor="t"/>
          <a:lstStyle>
            <a:lvl1pPr marL="0" indent="0">
              <a:buNone/>
              <a:defRPr sz="2350"/>
            </a:lvl1pPr>
            <a:lvl2pPr marL="335915" indent="0">
              <a:buNone/>
              <a:defRPr sz="2060"/>
            </a:lvl2pPr>
            <a:lvl3pPr marL="671830" indent="0">
              <a:buNone/>
              <a:defRPr sz="1765"/>
            </a:lvl3pPr>
            <a:lvl4pPr marL="1008380" indent="0">
              <a:buNone/>
              <a:defRPr sz="1470"/>
            </a:lvl4pPr>
            <a:lvl5pPr marL="1344295" indent="0">
              <a:buNone/>
              <a:defRPr sz="1470"/>
            </a:lvl5pPr>
            <a:lvl6pPr marL="1680210" indent="0">
              <a:buNone/>
              <a:defRPr sz="1470"/>
            </a:lvl6pPr>
            <a:lvl7pPr marL="2016125" indent="0">
              <a:buNone/>
              <a:defRPr sz="1470"/>
            </a:lvl7pPr>
            <a:lvl8pPr marL="2352040" indent="0">
              <a:buNone/>
              <a:defRPr sz="1470"/>
            </a:lvl8pPr>
            <a:lvl9pPr marL="2688590" indent="0">
              <a:buNone/>
              <a:defRPr sz="147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000" y="1512094"/>
            <a:ext cx="2903097" cy="2801341"/>
          </a:xfrm>
        </p:spPr>
        <p:txBody>
          <a:bodyPr/>
          <a:lstStyle>
            <a:lvl1pPr marL="0" indent="0">
              <a:buNone/>
              <a:defRPr sz="1175"/>
            </a:lvl1pPr>
            <a:lvl2pPr marL="335915" indent="0">
              <a:buNone/>
              <a:defRPr sz="1030"/>
            </a:lvl2pPr>
            <a:lvl3pPr marL="671830" indent="0">
              <a:buNone/>
              <a:defRPr sz="880"/>
            </a:lvl3pPr>
            <a:lvl4pPr marL="1008380" indent="0">
              <a:buNone/>
              <a:defRPr sz="735"/>
            </a:lvl4pPr>
            <a:lvl5pPr marL="1344295" indent="0">
              <a:buNone/>
              <a:defRPr sz="735"/>
            </a:lvl5pPr>
            <a:lvl6pPr marL="1680210" indent="0">
              <a:buNone/>
              <a:defRPr sz="735"/>
            </a:lvl6pPr>
            <a:lvl7pPr marL="2016125" indent="0">
              <a:buNone/>
              <a:defRPr sz="735"/>
            </a:lvl7pPr>
            <a:lvl8pPr marL="2352040" indent="0">
              <a:buNone/>
              <a:defRPr sz="735"/>
            </a:lvl8pPr>
            <a:lvl9pPr marL="2688590" indent="0">
              <a:buNone/>
              <a:defRPr sz="7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828" y="268350"/>
            <a:ext cx="776347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828" y="1341750"/>
            <a:ext cx="776347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827" y="4671624"/>
            <a:ext cx="2025253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623" y="4671624"/>
            <a:ext cx="303788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7045" y="4671624"/>
            <a:ext cx="2025253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71830" rtl="0" eaLnBrk="1" latinLnBrk="0" hangingPunct="1">
        <a:lnSpc>
          <a:spcPct val="90000"/>
        </a:lnSpc>
        <a:spcBef>
          <a:spcPct val="0"/>
        </a:spcBef>
        <a:buNone/>
        <a:defRPr sz="32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275" indent="-168275" algn="l" defTabSz="671830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60" kern="1200">
          <a:solidFill>
            <a:schemeClr val="tx1"/>
          </a:solidFill>
          <a:latin typeface="+mn-lt"/>
          <a:ea typeface="+mn-ea"/>
          <a:cs typeface="+mn-cs"/>
        </a:defRPr>
      </a:lvl1pPr>
      <a:lvl2pPr marL="504190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020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4pPr>
      <a:lvl5pPr marL="1511935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5pPr>
      <a:lvl6pPr marL="1848485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6pPr>
      <a:lvl7pPr marL="2184400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8pPr>
      <a:lvl9pPr marL="2856230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1pPr>
      <a:lvl2pPr marL="33591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2pPr>
      <a:lvl3pPr marL="67183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3pPr>
      <a:lvl4pPr marL="100838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4pPr>
      <a:lvl5pPr marL="134429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6pPr>
      <a:lvl7pPr marL="201612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7pPr>
      <a:lvl8pPr marL="235204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8pPr>
      <a:lvl9pPr marL="268859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4.png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6.xml"/><Relationship Id="rId5" Type="http://schemas.openxmlformats.org/officeDocument/2006/relationships/hyperlink" Target="https://xilinx.eetrend.com/blog/2019/100045571.html" TargetMode="External"/><Relationship Id="rId4" Type="http://schemas.openxmlformats.org/officeDocument/2006/relationships/tags" Target="../tags/tag5.xml"/><Relationship Id="rId3" Type="http://schemas.openxmlformats.org/officeDocument/2006/relationships/image" Target="../media/image5.png"/><Relationship Id="rId2" Type="http://schemas.openxmlformats.org/officeDocument/2006/relationships/tags" Target="../tags/tag4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 flipV="1">
            <a:off x="7308796" y="3429780"/>
            <a:ext cx="1610533" cy="1610533"/>
          </a:xfrm>
          <a:prstGeom prst="line">
            <a:avLst/>
          </a:prstGeom>
          <a:noFill/>
          <a:ln w="63500" cap="rnd" cmpd="sng" algn="ctr">
            <a:gradFill>
              <a:gsLst>
                <a:gs pos="0">
                  <a:srgbClr val="17406D">
                    <a:alpha val="0"/>
                  </a:srgbClr>
                </a:gs>
                <a:gs pos="50000">
                  <a:srgbClr val="17406D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22" name="直接连接符 21"/>
          <p:cNvCxnSpPr/>
          <p:nvPr/>
        </p:nvCxnSpPr>
        <p:spPr>
          <a:xfrm flipV="1">
            <a:off x="6876760" y="3322015"/>
            <a:ext cx="1651665" cy="1651664"/>
          </a:xfrm>
          <a:prstGeom prst="line">
            <a:avLst/>
          </a:prstGeom>
          <a:noFill/>
          <a:ln w="50800" cap="rnd" cmpd="sng" algn="ctr">
            <a:gradFill>
              <a:gsLst>
                <a:gs pos="8000">
                  <a:srgbClr val="C00000">
                    <a:alpha val="0"/>
                  </a:srgbClr>
                </a:gs>
                <a:gs pos="100000">
                  <a:srgbClr val="C00000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23" name="直接连接符 22"/>
          <p:cNvCxnSpPr/>
          <p:nvPr/>
        </p:nvCxnSpPr>
        <p:spPr>
          <a:xfrm flipV="1">
            <a:off x="7596820" y="2592162"/>
            <a:ext cx="1368114" cy="1368115"/>
          </a:xfrm>
          <a:prstGeom prst="line">
            <a:avLst/>
          </a:prstGeom>
          <a:noFill/>
          <a:ln w="38100" cap="rnd" cmpd="sng" algn="ctr">
            <a:gradFill>
              <a:gsLst>
                <a:gs pos="0">
                  <a:srgbClr val="17406D">
                    <a:alpha val="0"/>
                  </a:srgbClr>
                </a:gs>
                <a:gs pos="50000">
                  <a:srgbClr val="17406D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78" y="4392312"/>
            <a:ext cx="2873085" cy="320828"/>
          </a:xfrm>
          <a:prstGeom prst="rect">
            <a:avLst/>
          </a:prstGeom>
        </p:spPr>
      </p:pic>
      <p:sp>
        <p:nvSpPr>
          <p:cNvPr id="7" name="文本框 7"/>
          <p:cNvSpPr txBox="1"/>
          <p:nvPr/>
        </p:nvSpPr>
        <p:spPr>
          <a:xfrm>
            <a:off x="1728640" y="1568676"/>
            <a:ext cx="5630160" cy="1238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实验</a:t>
            </a:r>
            <a:r>
              <a:rPr lang="en-US" altLang="zh-CN" sz="3200" b="1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2 </a:t>
            </a:r>
            <a:r>
              <a:rPr lang="zh-CN" altLang="en-US" sz="3200" b="1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寄存器文件设计</a:t>
            </a:r>
            <a:endParaRPr lang="en-US" altLang="zh-CN" sz="3200" b="1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endParaRPr lang="zh-CN" altLang="en-US" sz="1765" b="1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8" name="TextBox 10"/>
          <p:cNvSpPr txBox="1"/>
          <p:nvPr/>
        </p:nvSpPr>
        <p:spPr>
          <a:xfrm>
            <a:off x="288210" y="143958"/>
            <a:ext cx="212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实验步骤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2216" y="676446"/>
            <a:ext cx="7020586" cy="37846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17406D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触发器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创建工程，工程名为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dff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编写并添加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设计文件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dff.v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根据仿真分析要求，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编写并添加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仿真文件；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编写并添加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约束文件，并综合实现，生成比特流；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将生成的比特流下载到开发板验证。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8" name="TextBox 10"/>
          <p:cNvSpPr txBox="1"/>
          <p:nvPr/>
        </p:nvSpPr>
        <p:spPr>
          <a:xfrm>
            <a:off x="288210" y="143958"/>
            <a:ext cx="212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实验步骤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2216" y="676446"/>
            <a:ext cx="7020586" cy="37846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17406D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位寄存器文件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创建工程，工程名为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reg8file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200000"/>
              </a:lnSpc>
              <a:buClrTx/>
              <a:buSzTx/>
              <a:buFont typeface="Wingdings" panose="05000000000000000000" pitchFamily="2" charset="2"/>
              <a:buChar char="q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编写并添加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设计文件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reg8file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.v；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根据仿真分析要求，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编写并添加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仿真文件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testbench.v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编写并添加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约束文件，并综合实现，生成比特流；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将生成的比特流下载到开发板验证；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8" name="TextBox 10"/>
          <p:cNvSpPr txBox="1"/>
          <p:nvPr/>
        </p:nvSpPr>
        <p:spPr>
          <a:xfrm>
            <a:off x="288210" y="143958"/>
            <a:ext cx="212417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课后作业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2216" y="676446"/>
            <a:ext cx="7020586" cy="19380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17406D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defRPr>
            </a:lvl1pPr>
          </a:lstStyle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always 块被触发时信号取的什么时刻的值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200000"/>
              </a:lnSpc>
              <a:buClrTx/>
              <a:buSzTx/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编写testbench对所给代码进行仿真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并结合波形分析说明做出回答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8" name="TextBox 10"/>
          <p:cNvSpPr txBox="1"/>
          <p:nvPr/>
        </p:nvSpPr>
        <p:spPr>
          <a:xfrm>
            <a:off x="288210" y="143958"/>
            <a:ext cx="212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验收要求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8290" y="720090"/>
            <a:ext cx="8093710" cy="40925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17406D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defRPr>
            </a:lvl1pPr>
          </a:lstStyle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课上检查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 algn="l">
              <a:lnSpc>
                <a:spcPct val="200000"/>
              </a:lnSpc>
              <a:buClrTx/>
              <a:buSzTx/>
              <a:buFont typeface="Wingdings" panose="05000000000000000000" pitchFamily="2" charset="2"/>
              <a:buChar char="q"/>
            </a:pPr>
            <a:r>
              <a:rPr lang="zh-CN" altLang="en-US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D触发器仿真、上板验证，检查内容：跟随、保持、清零</a:t>
            </a:r>
            <a:endParaRPr lang="zh-CN" altLang="en-US" sz="1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  <a:sym typeface="+mn-ea"/>
            </a:endParaRPr>
          </a:p>
          <a:p>
            <a:pPr marL="800100" lvl="2" indent="-342900" algn="l">
              <a:lnSpc>
                <a:spcPct val="200000"/>
              </a:lnSpc>
              <a:buClrTx/>
              <a:buSzTx/>
              <a:buFont typeface="Wingdings" panose="05000000000000000000" pitchFamily="2" charset="2"/>
              <a:buChar char="q"/>
            </a:pPr>
            <a:r>
              <a:rPr lang="zh-CN" altLang="en-US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寄存器文件上板验证，检查内容：先向2个不同编号的寄存器写入2个随机数据，再按写入顺序读取</a:t>
            </a:r>
            <a:endParaRPr lang="zh-CN" altLang="en-US" sz="1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课后提交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 algn="l">
              <a:lnSpc>
                <a:spcPct val="200000"/>
              </a:lnSpc>
              <a:buClrTx/>
              <a:buSzTx/>
              <a:buFont typeface="Wingdings" panose="05000000000000000000" pitchFamily="2" charset="2"/>
              <a:buChar char="q"/>
            </a:pPr>
            <a:r>
              <a:rPr lang="zh-CN" altLang="en-US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寄存器文件仿真波形分析、代码、RTL 分析和综合后原理图截图</a:t>
            </a:r>
            <a:endParaRPr lang="zh-CN" altLang="en-US" sz="1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800100" lvl="2" indent="-342900" algn="l">
              <a:lnSpc>
                <a:spcPct val="200000"/>
              </a:lnSpc>
              <a:buClrTx/>
              <a:buSzTx/>
              <a:buFont typeface="Wingdings" panose="05000000000000000000" pitchFamily="2" charset="2"/>
              <a:buChar char="q"/>
            </a:pPr>
            <a:r>
              <a:rPr lang="zh-CN" altLang="en-US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课后作业的仿真分析说明</a:t>
            </a:r>
            <a:endParaRPr lang="zh-CN" altLang="en-US" sz="1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8" name="TextBox 10"/>
          <p:cNvSpPr txBox="1"/>
          <p:nvPr/>
        </p:nvSpPr>
        <p:spPr>
          <a:xfrm>
            <a:off x="288210" y="143958"/>
            <a:ext cx="212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提交要求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2238" y="1008030"/>
            <a:ext cx="7020586" cy="19380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17406D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defRPr>
            </a:lvl1pPr>
          </a:lstStyle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提交时间：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详见作业提交系统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提交格式：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.zip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注意：如有雷同，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雷同者均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分！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 flipV="1">
            <a:off x="7308796" y="3429780"/>
            <a:ext cx="1610533" cy="1610533"/>
          </a:xfrm>
          <a:prstGeom prst="line">
            <a:avLst/>
          </a:prstGeom>
          <a:noFill/>
          <a:ln w="63500" cap="rnd" cmpd="sng" algn="ctr">
            <a:gradFill>
              <a:gsLst>
                <a:gs pos="0">
                  <a:srgbClr val="17406D">
                    <a:alpha val="0"/>
                  </a:srgbClr>
                </a:gs>
                <a:gs pos="50000">
                  <a:srgbClr val="17406D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22" name="直接连接符 21"/>
          <p:cNvCxnSpPr/>
          <p:nvPr/>
        </p:nvCxnSpPr>
        <p:spPr>
          <a:xfrm flipV="1">
            <a:off x="6876760" y="3322015"/>
            <a:ext cx="1651665" cy="1651664"/>
          </a:xfrm>
          <a:prstGeom prst="line">
            <a:avLst/>
          </a:prstGeom>
          <a:noFill/>
          <a:ln w="50800" cap="rnd" cmpd="sng" algn="ctr">
            <a:gradFill>
              <a:gsLst>
                <a:gs pos="8000">
                  <a:srgbClr val="C00000">
                    <a:alpha val="0"/>
                  </a:srgbClr>
                </a:gs>
                <a:gs pos="100000">
                  <a:srgbClr val="C00000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23" name="直接连接符 22"/>
          <p:cNvCxnSpPr/>
          <p:nvPr/>
        </p:nvCxnSpPr>
        <p:spPr>
          <a:xfrm flipV="1">
            <a:off x="7596820" y="2592162"/>
            <a:ext cx="1368114" cy="1368115"/>
          </a:xfrm>
          <a:prstGeom prst="line">
            <a:avLst/>
          </a:prstGeom>
          <a:noFill/>
          <a:ln w="38100" cap="rnd" cmpd="sng" algn="ctr">
            <a:gradFill>
              <a:gsLst>
                <a:gs pos="0">
                  <a:srgbClr val="17406D">
                    <a:alpha val="0"/>
                  </a:srgbClr>
                </a:gs>
                <a:gs pos="50000">
                  <a:srgbClr val="17406D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78" y="4392312"/>
            <a:ext cx="2873085" cy="320828"/>
          </a:xfrm>
          <a:prstGeom prst="rect">
            <a:avLst/>
          </a:prstGeom>
        </p:spPr>
      </p:pic>
      <p:sp>
        <p:nvSpPr>
          <p:cNvPr id="7" name="文本框 7"/>
          <p:cNvSpPr txBox="1"/>
          <p:nvPr/>
        </p:nvSpPr>
        <p:spPr>
          <a:xfrm>
            <a:off x="2599558" y="1944108"/>
            <a:ext cx="3888324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开始实验</a:t>
            </a:r>
            <a:endParaRPr lang="en-US" altLang="zh-CN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295651"/>
            <a:ext cx="1968668" cy="219834"/>
          </a:xfrm>
          <a:prstGeom prst="rect">
            <a:avLst/>
          </a:prstGeom>
        </p:spPr>
      </p:pic>
      <p:cxnSp>
        <p:nvCxnSpPr>
          <p:cNvPr id="17" name="直接连接符 16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22" name="TextBox 10"/>
          <p:cNvSpPr txBox="1"/>
          <p:nvPr/>
        </p:nvSpPr>
        <p:spPr>
          <a:xfrm>
            <a:off x="288210" y="143958"/>
            <a:ext cx="212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实验目的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0"/>
          <p:cNvSpPr txBox="1"/>
          <p:nvPr/>
        </p:nvSpPr>
        <p:spPr>
          <a:xfrm>
            <a:off x="484288" y="1190519"/>
            <a:ext cx="82806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运用Verilog语言描述时序逻辑电路，理解仿真波形。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掌握约束文件、仿真文件的编写；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9" name="TextBox 10"/>
          <p:cNvSpPr txBox="1"/>
          <p:nvPr/>
        </p:nvSpPr>
        <p:spPr>
          <a:xfrm>
            <a:off x="288210" y="143958"/>
            <a:ext cx="212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10"/>
          <p:cNvSpPr txBox="1"/>
          <p:nvPr/>
        </p:nvSpPr>
        <p:spPr>
          <a:xfrm>
            <a:off x="252208" y="552437"/>
            <a:ext cx="9097261" cy="4159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（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1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）实现异步复位、同步使能的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D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触发器，完成仿真、下板测试。</a:t>
            </a: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20000"/>
              </a:lnSpc>
            </a:pPr>
            <a:endParaRPr lang="en-US" altLang="zh-CN" sz="2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功能说明：</a:t>
            </a:r>
            <a:endParaRPr lang="zh-CN" altLang="en-US" sz="2000" b="1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   A. 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按键开关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S1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为异步复位信号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clr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输入，高电平复位，按键开关</a:t>
            </a:r>
            <a:endParaRPr lang="en-US" altLang="zh-CN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       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按下对应的输入为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1</a:t>
            </a:r>
            <a:endParaRPr lang="zh-CN" altLang="en-US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   B. SW23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为使能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en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输入，高电平使能；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SW0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为数据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d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的输入</a:t>
            </a:r>
            <a:endParaRPr lang="en-US" altLang="zh-CN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   C. 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时钟信号连接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Y18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管脚的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100MHz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的晶振，输出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q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自选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led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连接</a:t>
            </a:r>
            <a:endParaRPr lang="en-US" altLang="zh-CN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要求说明：</a:t>
            </a:r>
            <a:endParaRPr lang="zh-CN" altLang="en-US" sz="2000" b="1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  A. 编写仿真文件，需覆盖写入（跟随）、读寄存器（保持）、清零（复位）的情况</a:t>
            </a:r>
            <a:endParaRPr lang="zh-CN" altLang="en-US" sz="1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  B. 下板测试，独立设计测试步骤，需验证写入、保持、清零三种状态</a:t>
            </a:r>
            <a:endParaRPr lang="zh-CN" altLang="en-US" sz="1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295651"/>
            <a:ext cx="1968668" cy="219834"/>
          </a:xfrm>
          <a:prstGeom prst="rect">
            <a:avLst/>
          </a:prstGeom>
        </p:spPr>
      </p:pic>
      <p:grpSp>
        <p:nvGrpSpPr>
          <p:cNvPr id="48" name="组合 47"/>
          <p:cNvGrpSpPr/>
          <p:nvPr/>
        </p:nvGrpSpPr>
        <p:grpSpPr>
          <a:xfrm>
            <a:off x="6949326" y="2022989"/>
            <a:ext cx="1799590" cy="1328420"/>
            <a:chOff x="6949234" y="1656084"/>
            <a:chExt cx="1799590" cy="1328420"/>
          </a:xfrm>
        </p:grpSpPr>
        <p:grpSp>
          <p:nvGrpSpPr>
            <p:cNvPr id="7" name="组合 6"/>
            <p:cNvGrpSpPr/>
            <p:nvPr/>
          </p:nvGrpSpPr>
          <p:grpSpPr>
            <a:xfrm>
              <a:off x="6949234" y="1656084"/>
              <a:ext cx="1799590" cy="1328420"/>
              <a:chOff x="4253" y="5669"/>
              <a:chExt cx="2834" cy="2092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4933" y="5669"/>
                <a:ext cx="2154" cy="2092"/>
                <a:chOff x="8561" y="2948"/>
                <a:chExt cx="2154" cy="2092"/>
              </a:xfrm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8620" y="2948"/>
                  <a:ext cx="1412" cy="209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文本框 21"/>
                <p:cNvSpPr txBox="1"/>
                <p:nvPr/>
              </p:nvSpPr>
              <p:spPr>
                <a:xfrm>
                  <a:off x="8561" y="3062"/>
                  <a:ext cx="1280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/>
                    <a:t>clk</a:t>
                  </a:r>
                  <a:endParaRPr lang="en-US" altLang="zh-CN" sz="1000"/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8570" y="3515"/>
                  <a:ext cx="1280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 err="1"/>
                    <a:t>clr</a:t>
                  </a:r>
                  <a:endParaRPr lang="en-US" altLang="zh-CN" sz="1000" dirty="0"/>
                </a:p>
              </p:txBody>
            </p:sp>
            <p:cxnSp>
              <p:nvCxnSpPr>
                <p:cNvPr id="28" name="直接箭头连接符 27"/>
                <p:cNvCxnSpPr/>
                <p:nvPr/>
              </p:nvCxnSpPr>
              <p:spPr>
                <a:xfrm>
                  <a:off x="10032" y="3938"/>
                  <a:ext cx="683" cy="0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文本框 28"/>
                <p:cNvSpPr txBox="1"/>
                <p:nvPr/>
              </p:nvSpPr>
              <p:spPr>
                <a:xfrm>
                  <a:off x="9642" y="3745"/>
                  <a:ext cx="576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/>
                    <a:t>q</a:t>
                  </a:r>
                  <a:endParaRPr lang="en-US" altLang="zh-CN" sz="1000"/>
                </a:p>
              </p:txBody>
            </p:sp>
          </p:grpSp>
          <p:sp>
            <p:nvSpPr>
              <p:cNvPr id="12" name="文本框 11"/>
              <p:cNvSpPr txBox="1"/>
              <p:nvPr/>
            </p:nvSpPr>
            <p:spPr>
              <a:xfrm>
                <a:off x="4933" y="6644"/>
                <a:ext cx="1280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/>
                  <a:t>en</a:t>
                </a:r>
                <a:endParaRPr lang="en-US" altLang="zh-CN" sz="1000" dirty="0"/>
              </a:p>
            </p:txBody>
          </p:sp>
          <p:cxnSp>
            <p:nvCxnSpPr>
              <p:cNvPr id="13" name="直接箭头连接符 12"/>
              <p:cNvCxnSpPr/>
              <p:nvPr/>
            </p:nvCxnSpPr>
            <p:spPr>
              <a:xfrm>
                <a:off x="4253" y="7256"/>
                <a:ext cx="731" cy="1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文本框 13"/>
              <p:cNvSpPr txBox="1"/>
              <p:nvPr/>
            </p:nvSpPr>
            <p:spPr>
              <a:xfrm>
                <a:off x="4946" y="7074"/>
                <a:ext cx="1485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d</a:t>
                </a:r>
                <a:endParaRPr lang="en-US" altLang="zh-CN" sz="1000" dirty="0"/>
              </a:p>
            </p:txBody>
          </p:sp>
        </p:grpSp>
        <p:cxnSp>
          <p:nvCxnSpPr>
            <p:cNvPr id="45" name="直接箭头连接符 44"/>
            <p:cNvCxnSpPr/>
            <p:nvPr/>
          </p:nvCxnSpPr>
          <p:spPr>
            <a:xfrm>
              <a:off x="6949234" y="2404601"/>
              <a:ext cx="464185" cy="63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>
              <a:off x="6952891" y="2159491"/>
              <a:ext cx="464185" cy="63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>
              <a:off x="6951773" y="1893574"/>
              <a:ext cx="464185" cy="63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9" name="TextBox 10"/>
          <p:cNvSpPr txBox="1"/>
          <p:nvPr/>
        </p:nvSpPr>
        <p:spPr>
          <a:xfrm>
            <a:off x="288210" y="143958"/>
            <a:ext cx="212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10"/>
          <p:cNvSpPr txBox="1"/>
          <p:nvPr/>
        </p:nvSpPr>
        <p:spPr>
          <a:xfrm>
            <a:off x="324214" y="665166"/>
            <a:ext cx="8424702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（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2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）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8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位寄存器文件设计与实现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  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将（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1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）中的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D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触发器扩展为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8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位，将数量扩展到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8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个，并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增加译码器和多路选择器，实现8个8位寄存器组成的寄存器文件。</a:t>
            </a:r>
            <a:endParaRPr lang="zh-CN" altLang="en-US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3" name="文本框 10"/>
          <p:cNvSpPr txBox="1"/>
          <p:nvPr/>
        </p:nvSpPr>
        <p:spPr>
          <a:xfrm>
            <a:off x="2524409" y="2019218"/>
            <a:ext cx="7084695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功能说明：</a:t>
            </a:r>
            <a:endParaRPr lang="zh-CN" altLang="en-US" sz="2000" b="1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   A. 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按键开关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S1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为异步复位信号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clr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输入，高电平复位</a:t>
            </a:r>
            <a:endParaRPr lang="zh-CN" altLang="en-US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   B. </a:t>
            </a:r>
            <a:r>
              <a:rPr 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en,d[7:0],wsel[2:0],rsel[2:0]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从拨码开关输入，</a:t>
            </a:r>
            <a:endParaRPr lang="zh-CN" altLang="en-US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       拨码开关自行决定</a:t>
            </a:r>
            <a:endParaRPr lang="en-US" altLang="zh-CN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   C. 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时钟连接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Y18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管脚的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100MHz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的晶振，输出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q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自选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led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连接</a:t>
            </a:r>
            <a:endParaRPr lang="en-US" altLang="zh-CN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295651"/>
            <a:ext cx="1968668" cy="219834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50504" y="2211273"/>
            <a:ext cx="1799590" cy="1328420"/>
            <a:chOff x="180202" y="2516913"/>
            <a:chExt cx="1799590" cy="1328420"/>
          </a:xfrm>
        </p:grpSpPr>
        <p:grpSp>
          <p:nvGrpSpPr>
            <p:cNvPr id="34" name="组合 33"/>
            <p:cNvGrpSpPr/>
            <p:nvPr/>
          </p:nvGrpSpPr>
          <p:grpSpPr>
            <a:xfrm>
              <a:off x="180202" y="2516913"/>
              <a:ext cx="1799590" cy="1328420"/>
              <a:chOff x="4253" y="5669"/>
              <a:chExt cx="2834" cy="2092"/>
            </a:xfrm>
          </p:grpSpPr>
          <p:grpSp>
            <p:nvGrpSpPr>
              <p:cNvPr id="35" name="组合 34"/>
              <p:cNvGrpSpPr/>
              <p:nvPr/>
            </p:nvGrpSpPr>
            <p:grpSpPr>
              <a:xfrm>
                <a:off x="4253" y="5669"/>
                <a:ext cx="2834" cy="2092"/>
                <a:chOff x="7881" y="2948"/>
                <a:chExt cx="2834" cy="2092"/>
              </a:xfrm>
            </p:grpSpPr>
            <p:sp>
              <p:nvSpPr>
                <p:cNvPr id="41" name="圆角矩形 40"/>
                <p:cNvSpPr/>
                <p:nvPr/>
              </p:nvSpPr>
              <p:spPr>
                <a:xfrm>
                  <a:off x="8620" y="2948"/>
                  <a:ext cx="1412" cy="209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2" name="直接箭头连接符 41"/>
                <p:cNvCxnSpPr/>
                <p:nvPr/>
              </p:nvCxnSpPr>
              <p:spPr>
                <a:xfrm>
                  <a:off x="7881" y="4444"/>
                  <a:ext cx="739" cy="3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箭头连接符 42"/>
                <p:cNvCxnSpPr/>
                <p:nvPr/>
              </p:nvCxnSpPr>
              <p:spPr>
                <a:xfrm flipV="1">
                  <a:off x="7881" y="4740"/>
                  <a:ext cx="748" cy="2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文本框 43"/>
                <p:cNvSpPr txBox="1"/>
                <p:nvPr/>
              </p:nvSpPr>
              <p:spPr>
                <a:xfrm>
                  <a:off x="8561" y="3062"/>
                  <a:ext cx="1280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/>
                    <a:t>clk</a:t>
                  </a:r>
                  <a:endParaRPr lang="en-US" altLang="zh-CN" sz="1000"/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8570" y="3409"/>
                  <a:ext cx="1280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 err="1"/>
                    <a:t>clr</a:t>
                  </a:r>
                  <a:endParaRPr lang="en-US" altLang="zh-CN" sz="1000" dirty="0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8570" y="4232"/>
                  <a:ext cx="1485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 err="1"/>
                    <a:t>wsel</a:t>
                  </a:r>
                  <a:endParaRPr lang="en-US" altLang="zh-CN" sz="1000" dirty="0"/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8570" y="4527"/>
                  <a:ext cx="1485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/>
                    <a:t>rsel</a:t>
                  </a:r>
                  <a:endParaRPr lang="en-US" altLang="zh-CN" sz="1000"/>
                </a:p>
              </p:txBody>
            </p:sp>
            <p:cxnSp>
              <p:nvCxnSpPr>
                <p:cNvPr id="48" name="直接箭头连接符 47"/>
                <p:cNvCxnSpPr/>
                <p:nvPr/>
              </p:nvCxnSpPr>
              <p:spPr>
                <a:xfrm>
                  <a:off x="10032" y="4105"/>
                  <a:ext cx="683" cy="0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文本框 48"/>
                <p:cNvSpPr txBox="1"/>
                <p:nvPr/>
              </p:nvSpPr>
              <p:spPr>
                <a:xfrm>
                  <a:off x="9582" y="3851"/>
                  <a:ext cx="576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/>
                    <a:t>q</a:t>
                  </a:r>
                  <a:endParaRPr lang="en-US" altLang="zh-CN" sz="1000"/>
                </a:p>
              </p:txBody>
            </p:sp>
            <p:cxnSp>
              <p:nvCxnSpPr>
                <p:cNvPr id="50" name="直接连接符 49"/>
                <p:cNvCxnSpPr/>
                <p:nvPr/>
              </p:nvCxnSpPr>
              <p:spPr>
                <a:xfrm>
                  <a:off x="8090" y="4645"/>
                  <a:ext cx="213" cy="21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连接符 50"/>
                <p:cNvCxnSpPr/>
                <p:nvPr/>
              </p:nvCxnSpPr>
              <p:spPr>
                <a:xfrm>
                  <a:off x="8054" y="4332"/>
                  <a:ext cx="213" cy="21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 51"/>
                <p:cNvCxnSpPr/>
                <p:nvPr/>
              </p:nvCxnSpPr>
              <p:spPr>
                <a:xfrm>
                  <a:off x="10228" y="3975"/>
                  <a:ext cx="213" cy="21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文本框 52"/>
                <p:cNvSpPr txBox="1"/>
                <p:nvPr/>
              </p:nvSpPr>
              <p:spPr>
                <a:xfrm>
                  <a:off x="8039" y="4207"/>
                  <a:ext cx="335" cy="3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800"/>
                    <a:t>3</a:t>
                  </a:r>
                  <a:endParaRPr lang="en-US" altLang="zh-CN" sz="800"/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8029" y="4512"/>
                  <a:ext cx="273" cy="2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r>
                    <a:rPr lang="en-US" altLang="zh-CN" sz="800"/>
                    <a:t>3</a:t>
                  </a:r>
                  <a:endParaRPr lang="en-US" altLang="zh-CN" sz="800"/>
                </a:p>
              </p:txBody>
            </p:sp>
            <p:sp>
              <p:nvSpPr>
                <p:cNvPr id="55" name="文本框 54"/>
                <p:cNvSpPr txBox="1"/>
                <p:nvPr/>
              </p:nvSpPr>
              <p:spPr>
                <a:xfrm>
                  <a:off x="10197" y="3857"/>
                  <a:ext cx="335" cy="3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800"/>
                    <a:t>8</a:t>
                  </a:r>
                  <a:endParaRPr lang="en-US" altLang="zh-CN" sz="800"/>
                </a:p>
              </p:txBody>
            </p:sp>
          </p:grpSp>
          <p:sp>
            <p:nvSpPr>
              <p:cNvPr id="36" name="文本框 35"/>
              <p:cNvSpPr txBox="1"/>
              <p:nvPr/>
            </p:nvSpPr>
            <p:spPr>
              <a:xfrm>
                <a:off x="4933" y="6443"/>
                <a:ext cx="1280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err="1"/>
                  <a:t>en</a:t>
                </a:r>
                <a:endParaRPr lang="en-US" altLang="zh-CN" sz="1000" dirty="0"/>
              </a:p>
            </p:txBody>
          </p:sp>
          <p:cxnSp>
            <p:nvCxnSpPr>
              <p:cNvPr id="37" name="直接箭头连接符 36"/>
              <p:cNvCxnSpPr/>
              <p:nvPr/>
            </p:nvCxnSpPr>
            <p:spPr>
              <a:xfrm>
                <a:off x="4253" y="6914"/>
                <a:ext cx="731" cy="1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文本框 37"/>
              <p:cNvSpPr txBox="1"/>
              <p:nvPr/>
            </p:nvSpPr>
            <p:spPr>
              <a:xfrm>
                <a:off x="4956" y="6719"/>
                <a:ext cx="1485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/>
                  <a:t>d</a:t>
                </a:r>
                <a:endParaRPr lang="en-US" altLang="zh-CN" sz="1000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4417" y="6675"/>
                <a:ext cx="335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/>
                  <a:t>8</a:t>
                </a:r>
                <a:endParaRPr lang="en-US" altLang="zh-CN" sz="800"/>
              </a:p>
            </p:txBody>
          </p:sp>
          <p:cxnSp>
            <p:nvCxnSpPr>
              <p:cNvPr id="40" name="直接连接符 39"/>
              <p:cNvCxnSpPr/>
              <p:nvPr/>
            </p:nvCxnSpPr>
            <p:spPr>
              <a:xfrm>
                <a:off x="4431" y="6797"/>
                <a:ext cx="213" cy="21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直接箭头连接符 55"/>
            <p:cNvCxnSpPr/>
            <p:nvPr/>
          </p:nvCxnSpPr>
          <p:spPr>
            <a:xfrm>
              <a:off x="184673" y="3130958"/>
              <a:ext cx="464185" cy="63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>
              <a:off x="183859" y="2948949"/>
              <a:ext cx="464185" cy="63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>
              <a:off x="182741" y="2754403"/>
              <a:ext cx="464185" cy="63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8" name="TextBox 10"/>
          <p:cNvSpPr txBox="1"/>
          <p:nvPr/>
        </p:nvSpPr>
        <p:spPr>
          <a:xfrm>
            <a:off x="288290" y="144145"/>
            <a:ext cx="6827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实验原理：寄存器文件（Register file）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89406" y="2893654"/>
            <a:ext cx="7200600" cy="197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algn="l">
              <a:lnSpc>
                <a:spcPct val="12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w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sel 是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写选择端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，输入写寄存器编号</a:t>
            </a:r>
            <a:endParaRPr lang="zh-CN" altLang="en-US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342900" lvl="1" indent="-342900" algn="l">
              <a:lnSpc>
                <a:spcPct val="12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r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sel 是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读选择端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，输入读寄存器编号</a:t>
            </a:r>
            <a:endParaRPr lang="zh-CN" altLang="en-US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342900" lvl="1" indent="-342900" algn="l">
              <a:lnSpc>
                <a:spcPct val="12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en 是高电平有效的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写使能端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342900" lvl="1" indent="-342900" algn="l">
              <a:lnSpc>
                <a:spcPct val="12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内部信号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en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[0]-</a:t>
            </a:r>
            <a:r>
              <a:rPr lang="en-US" altLang="zh-CN" dirty="0" err="1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en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[7] 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是连接各触发器的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使能端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342900" lvl="1" indent="-342900" algn="l">
              <a:lnSpc>
                <a:spcPct val="12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ri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是内部信号，为触发器i的输出</a:t>
            </a:r>
            <a:endParaRPr lang="zh-CN" altLang="en-US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295651"/>
            <a:ext cx="1968668" cy="219834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07975" y="1007745"/>
            <a:ext cx="3973830" cy="1873250"/>
            <a:chOff x="1622" y="1476"/>
            <a:chExt cx="6258" cy="2950"/>
          </a:xfrm>
        </p:grpSpPr>
        <p:pic>
          <p:nvPicPr>
            <p:cNvPr id="15" name="图片 14" descr="图片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22" y="1476"/>
              <a:ext cx="6258" cy="2951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2225" y="1476"/>
              <a:ext cx="4989" cy="2378"/>
            </a:xfrm>
            <a:prstGeom prst="rect">
              <a:avLst/>
            </a:prstGeom>
            <a:noFill/>
            <a:ln w="254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4572423" y="1196746"/>
            <a:ext cx="4320360" cy="10147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寄存器文件为一组寄存器与读写控制电路构成的模块，是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CPU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的核心单元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8" name="TextBox 10"/>
          <p:cNvSpPr txBox="1"/>
          <p:nvPr/>
        </p:nvSpPr>
        <p:spPr>
          <a:xfrm>
            <a:off x="288210" y="143958"/>
            <a:ext cx="212417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补充说明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8290" y="720090"/>
            <a:ext cx="8093710" cy="396938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17406D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defRPr>
            </a:lvl1pPr>
          </a:lstStyle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一个文件只定义一个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module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module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名应与文件名一致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寄存器文件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实现，8位D触发器和寄存器文件各一个module，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其他module不限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寄存器文件按照电路结构图，通过例化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位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触发器实现，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直接定义reg [7:0] regfile [7:0] 实现，功能上没问题，但不符合本实验的要求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时钟使用上升沿</a:t>
            </a:r>
            <a:r>
              <a:rPr lang="en-US" altLang="zh-CN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posedge</a:t>
            </a:r>
            <a:r>
              <a:rPr lang="zh-CN" altLang="en-US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触发</a:t>
            </a:r>
            <a:endParaRPr lang="zh-CN" altLang="en-US" sz="1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  <a:sym typeface="+mn-ea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按键开关，只要按一下，不是一直按着！！！</a:t>
            </a:r>
            <a:endParaRPr lang="zh-CN" altLang="en-US" sz="1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hitsz-cslab.gitee.io/diglogic/lab2/s6-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93" y="863610"/>
            <a:ext cx="6142951" cy="173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288210" y="1458"/>
            <a:ext cx="7128594" cy="727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8" name="TextBox 10"/>
          <p:cNvSpPr txBox="1"/>
          <p:nvPr/>
        </p:nvSpPr>
        <p:spPr>
          <a:xfrm>
            <a:off x="288210" y="143958"/>
            <a:ext cx="486040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时钟信号的仿真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295651"/>
            <a:ext cx="1968668" cy="21983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53465" y="2879725"/>
            <a:ext cx="1476375" cy="192468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543300" y="3314700"/>
            <a:ext cx="54394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定义时钟信号clk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首先在initial块中将clk初始化为0，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另用一个always块周期性的让clk信号翻转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8210" y="1458"/>
            <a:ext cx="7128594" cy="727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8" name="TextBox 10"/>
          <p:cNvSpPr txBox="1"/>
          <p:nvPr/>
        </p:nvSpPr>
        <p:spPr>
          <a:xfrm>
            <a:off x="288210" y="143958"/>
            <a:ext cx="486040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模块例化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295651"/>
            <a:ext cx="1968668" cy="219834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252095" y="2339975"/>
            <a:ext cx="8512175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latinLnBrk="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调用模块的过程称为实例化（instantiation）。</a:t>
            </a: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342900" indent="-342900" latinLnBrk="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每个例化模块称为模块的实例（instance）</a:t>
            </a: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342900" indent="-342900" latinLnBrk="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端口连接规则：命名例化方法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800100" lvl="1" indent="-342900" latinLnBrk="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明确定义将信号连接到的端口的名称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4485" y="863600"/>
            <a:ext cx="61175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&lt;</a:t>
            </a:r>
            <a:r>
              <a:rPr lang="zh-CN" altLang="en-US">
                <a:solidFill>
                  <a:schemeClr val="accent5"/>
                </a:solidFill>
              </a:rPr>
              <a:t>module_name</a:t>
            </a:r>
            <a:r>
              <a:rPr lang="zh-CN" altLang="en-US"/>
              <a:t>&gt;  &lt;</a:t>
            </a:r>
            <a:r>
              <a:rPr lang="zh-CN" altLang="en-US">
                <a:solidFill>
                  <a:srgbClr val="FF0000"/>
                </a:solidFill>
              </a:rPr>
              <a:t>instance_name</a:t>
            </a:r>
            <a:r>
              <a:rPr lang="zh-CN" altLang="en-US"/>
              <a:t>&gt; (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//被例化的端口与例化的端口</a:t>
            </a:r>
            <a:endParaRPr lang="zh-CN" alt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zh-CN" altLang="en-US"/>
              <a:t>    .&lt;port_name&gt; (&lt;signal_name&gt;),</a:t>
            </a:r>
            <a:endParaRPr lang="zh-CN" altLang="en-US"/>
          </a:p>
          <a:p>
            <a:r>
              <a:rPr lang="zh-CN" altLang="en-US"/>
              <a:t>    .&lt;port_name&gt; (signal_name&gt;)</a:t>
            </a:r>
            <a:endParaRPr lang="zh-CN" altLang="en-US"/>
          </a:p>
          <a:p>
            <a:r>
              <a:rPr lang="zh-CN" altLang="en-US"/>
              <a:t>);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8210" y="1458"/>
            <a:ext cx="7128594" cy="727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8" name="TextBox 10"/>
          <p:cNvSpPr txBox="1"/>
          <p:nvPr/>
        </p:nvSpPr>
        <p:spPr>
          <a:xfrm>
            <a:off x="288210" y="143958"/>
            <a:ext cx="486040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寄存器例化举例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295651"/>
            <a:ext cx="1968668" cy="2198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18465" y="940435"/>
            <a:ext cx="2117725" cy="158305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467995" y="2663825"/>
            <a:ext cx="832485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latinLnBrk="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dff8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为模块名，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u_dff8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为实例名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342900" indent="-342900" latinLnBrk="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当例化多个相同的模块时，一个一个的手动例化比较繁琐。可用 generate 语句进行多个模块的重复例化。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800100" lvl="1" indent="-342900" latinLnBrk="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参考：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hlinkClick r:id="rId5" action="ppaction://hlinkfile"/>
              </a:rPr>
              <a:t>https://xilinx.eetrend.com/blog/2019/100045571.html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ISPRING_PRESENTATION_TITLE" val="bt578455"/>
  <p:tag name="KSO_WPP_MARK_KEY" val="f5deaed1-f04e-4df0-b279-829491a1919b"/>
  <p:tag name="COMMONDATA" val="eyJoZGlkIjoiZTBlNWM1YzJkNTFiMzQ0MjViMjRjMjhjZTcwYmMwN2EifQ=="/>
</p:tagLst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1724</Words>
  <Application>WPS 演示</Application>
  <PresentationFormat>自定义</PresentationFormat>
  <Paragraphs>149</Paragraphs>
  <Slides>15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Times New Roman</vt:lpstr>
      <vt:lpstr>微软雅黑</vt:lpstr>
      <vt:lpstr>Aharoni</vt:lpstr>
      <vt:lpstr>Yu Gothic UI Semibold</vt:lpstr>
      <vt:lpstr>Cambria Math</vt:lpstr>
      <vt:lpstr>Wingdings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http:/www.ypppt.com</cp:keywords>
  <cp:lastModifiedBy>郑海刚</cp:lastModifiedBy>
  <cp:revision>159</cp:revision>
  <dcterms:created xsi:type="dcterms:W3CDTF">2017-05-21T03:30:00Z</dcterms:created>
  <dcterms:modified xsi:type="dcterms:W3CDTF">2023-10-30T07:12:08Z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ACB79639F3F74DA4BC6BC3CF6A46C1B7</vt:lpwstr>
  </property>
  <property fmtid="{D5CDD505-2E9C-101B-9397-08002B2CF9AE}" pid="3" name="KSOProductBuildVer">
    <vt:lpwstr>2052-12.1.0.15712</vt:lpwstr>
  </property>
</Properties>
</file>