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26" r:id="rId3"/>
    <p:sldId id="3378" r:id="rId5"/>
    <p:sldId id="3190" r:id="rId6"/>
    <p:sldId id="3363" r:id="rId7"/>
    <p:sldId id="3362" r:id="rId8"/>
    <p:sldId id="3391" r:id="rId9"/>
    <p:sldId id="3354" r:id="rId10"/>
    <p:sldId id="3364" r:id="rId11"/>
    <p:sldId id="3347" r:id="rId12"/>
    <p:sldId id="3388" r:id="rId13"/>
    <p:sldId id="3387" r:id="rId14"/>
    <p:sldId id="3340" r:id="rId15"/>
  </p:sldIdLst>
  <p:sldSz cx="9001125" cy="5039995"/>
  <p:notesSz cx="7099300" cy="10234295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orient="horz" pos="2948" userDrawn="1">
          <p15:clr>
            <a:srgbClr val="A4A3A4"/>
          </p15:clr>
        </p15:guide>
        <p15:guide id="3" pos="2792" userDrawn="1">
          <p15:clr>
            <a:srgbClr val="A4A3A4"/>
          </p15:clr>
        </p15:guide>
        <p15:guide id="4" pos="390" userDrawn="1">
          <p15:clr>
            <a:srgbClr val="A4A3A4"/>
          </p15:clr>
        </p15:guide>
        <p15:guide id="5" pos="5248" userDrawn="1">
          <p15:clr>
            <a:srgbClr val="A4A3A4"/>
          </p15:clr>
        </p15:guide>
        <p15:guide id="6" pos="48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O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99FF"/>
    <a:srgbClr val="CC00FF"/>
    <a:srgbClr val="9933FF"/>
    <a:srgbClr val="C00000"/>
    <a:srgbClr val="17406D"/>
    <a:srgbClr val="FFFFFF"/>
    <a:srgbClr val="009999"/>
    <a:srgbClr val="CCFFCC"/>
    <a:srgbClr val="BBE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0" autoAdjust="0"/>
    <p:restoredTop sz="90655" autoAdjust="0"/>
  </p:normalViewPr>
  <p:slideViewPr>
    <p:cSldViewPr showGuides="1">
      <p:cViewPr varScale="1">
        <p:scale>
          <a:sx n="72" d="100"/>
          <a:sy n="72" d="100"/>
        </p:scale>
        <p:origin x="52" y="276"/>
      </p:cViewPr>
      <p:guideLst>
        <p:guide orient="horz" pos="255"/>
        <p:guide orient="horz" pos="2948"/>
        <p:guide pos="2792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172"/>
        <p:guide pos="2202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6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.png"/><Relationship Id="rId21" Type="http://schemas.openxmlformats.org/officeDocument/2006/relationships/notesSlide" Target="../notesSlides/notesSlide3.xml"/><Relationship Id="rId20" Type="http://schemas.openxmlformats.org/officeDocument/2006/relationships/vmlDrawing" Target="../drawings/vmlDrawing1.vml"/><Relationship Id="rId2" Type="http://schemas.openxmlformats.org/officeDocument/2006/relationships/image" Target="../media/image3.emf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package" Target="../embeddings/Document1.docx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268730" y="1727835"/>
            <a:ext cx="6550660" cy="151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5" b="1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</a:t>
            </a:r>
            <a:r>
              <a:rPr lang="zh-CN" altLang="en-US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三：计数器设计</a:t>
            </a:r>
            <a:endParaRPr lang="zh-CN" altLang="en-US" sz="264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zh-CN" altLang="en-US" sz="176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16" y="676446"/>
            <a:ext cx="7020586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阻塞和非阻塞赋值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对所提供的两组代码在vivado中进行RTL分析、综合、仿真，下板不做要求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将RTL分析schematic、综合后schematic、仿真及相关分析说明与实验内容写到一起进行提交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720090"/>
            <a:ext cx="8378190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课上检查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流水灯开发板验证通过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课后提交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流水灯仿真波形分析、代码、RTL Analysis和Synthesis schematic截图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课后作业的RTL Analysis和Synthesis schematic截图、仿真截图、整体的分析说明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开始实验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612238" y="1152042"/>
            <a:ext cx="8280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熟悉时序电路的开发与调试；</a:t>
            </a:r>
            <a:endParaRPr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掌握计数器电路的设计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与实现</a:t>
            </a:r>
            <a:r>
              <a:rPr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180340" y="739775"/>
            <a:ext cx="8504555" cy="4072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基于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计数器，实现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时间间隔可调的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8bit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循环左移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的硬件流水灯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详细要求：</a:t>
            </a:r>
            <a:endParaRPr lang="zh-CN" altLang="en-US" sz="20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按键开关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作为异步复位：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按下流水灯</a:t>
            </a:r>
            <a:r>
              <a:rPr 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复位，只亮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LED0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按键开关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S2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作为流水灯启停：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S2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按下流水灯开始工作，再次按下停止工作，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       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按键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S2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都是按一下，不是一直按着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C.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流水灯输出信号连接到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LED7-LED0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D. 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拨码开关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SW1-SW0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控制频率，间隔可在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0.01s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0.1s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0.25s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切换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4338" name="Picture 2" descr="C:\Users\lenovo\Desktop\新建文件夹\0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80798" y="1583960"/>
            <a:ext cx="4392365" cy="52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306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接口定义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-3492104" y="2668045"/>
          <a:ext cx="15519400" cy="24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Document" r:id="rId1" imgW="9144000" imgH="1447800" progId="Word.Document.12">
                  <p:embed/>
                </p:oleObj>
              </mc:Choice>
              <mc:Fallback>
                <p:oleObj name="Document" r:id="rId1" imgW="9144000" imgH="1447800" progId="Word.Document.12">
                  <p:embed/>
                  <p:pic>
                    <p:nvPicPr>
                      <p:cNvPr id="0" name="图片 163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3492104" y="2668045"/>
                        <a:ext cx="15519400" cy="245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32744" y="1117803"/>
            <a:ext cx="1802130" cy="1078230"/>
            <a:chOff x="180202" y="2516913"/>
            <a:chExt cx="1802130" cy="1078230"/>
          </a:xfrm>
        </p:grpSpPr>
        <p:grpSp>
          <p:nvGrpSpPr>
            <p:cNvPr id="34" name="组合 33"/>
            <p:cNvGrpSpPr/>
            <p:nvPr/>
          </p:nvGrpSpPr>
          <p:grpSpPr>
            <a:xfrm>
              <a:off x="180202" y="2516913"/>
              <a:ext cx="1802130" cy="1078230"/>
              <a:chOff x="4253" y="5669"/>
              <a:chExt cx="2838" cy="1698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4933" y="5669"/>
                <a:ext cx="2158" cy="1698"/>
                <a:chOff x="8561" y="2948"/>
                <a:chExt cx="2158" cy="1698"/>
              </a:xfrm>
            </p:grpSpPr>
            <p:sp>
              <p:nvSpPr>
                <p:cNvPr id="41" name="圆角矩形 40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8620" y="2948"/>
                  <a:ext cx="1412" cy="169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文本框 43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8561" y="3062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clk</a:t>
                  </a:r>
                  <a:endParaRPr lang="en-US" altLang="zh-CN" sz="1000"/>
                </a:p>
              </p:txBody>
            </p:sp>
            <p:sp>
              <p:nvSpPr>
                <p:cNvPr id="45" name="文本框 44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570" y="3409"/>
                  <a:ext cx="1280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rst</a:t>
                  </a:r>
                  <a:endParaRPr lang="en-US" altLang="zh-CN" sz="1000" dirty="0"/>
                </a:p>
              </p:txBody>
            </p:sp>
            <p:cxnSp>
              <p:nvCxnSpPr>
                <p:cNvPr id="48" name="直接箭头连接符 47"/>
                <p:cNvCxnSpPr/>
                <p:nvPr>
                  <p:custDataLst>
                    <p:tags r:id="rId7"/>
                  </p:custDataLst>
                </p:nvPr>
              </p:nvCxnSpPr>
              <p:spPr>
                <a:xfrm>
                  <a:off x="10036" y="3742"/>
                  <a:ext cx="683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9583" y="3497"/>
                  <a:ext cx="57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led</a:t>
                  </a:r>
                  <a:endParaRPr lang="en-US" altLang="zh-CN" sz="1000"/>
                </a:p>
              </p:txBody>
            </p:sp>
            <p:cxnSp>
              <p:nvCxnSpPr>
                <p:cNvPr id="52" name="直接连接符 51"/>
                <p:cNvCxnSpPr/>
                <p:nvPr>
                  <p:custDataLst>
                    <p:tags r:id="rId9"/>
                  </p:custDataLst>
                </p:nvPr>
              </p:nvCxnSpPr>
              <p:spPr>
                <a:xfrm>
                  <a:off x="10228" y="3602"/>
                  <a:ext cx="213" cy="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文本框 54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0174" y="3448"/>
                  <a:ext cx="33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800"/>
                    <a:t>8</a:t>
                  </a:r>
                  <a:endParaRPr lang="en-US" altLang="zh-CN" sz="800"/>
                </a:p>
              </p:txBody>
            </p:sp>
          </p:grpSp>
          <p:sp>
            <p:nvSpPr>
              <p:cNvPr id="36" name="文本框 3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4940" y="6438"/>
                <a:ext cx="1280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dirty="0"/>
                  <a:t>button</a:t>
                </a:r>
                <a:endParaRPr lang="en-US" altLang="zh-CN" sz="1000" dirty="0"/>
              </a:p>
            </p:txBody>
          </p:sp>
          <p:cxnSp>
            <p:nvCxnSpPr>
              <p:cNvPr id="37" name="直接箭头连接符 36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4253" y="6914"/>
                <a:ext cx="731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933" y="6729"/>
                <a:ext cx="148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freq_set</a:t>
                </a:r>
                <a:endParaRPr lang="en-US" altLang="zh-CN" sz="1000"/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4417" y="6675"/>
                <a:ext cx="335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/>
                  <a:t>2</a:t>
                </a:r>
                <a:endParaRPr lang="en-US" altLang="zh-CN" sz="800"/>
              </a:p>
            </p:txBody>
          </p:sp>
          <p:cxnSp>
            <p:nvCxnSpPr>
              <p:cNvPr id="40" name="直接连接符 39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4431" y="6797"/>
                <a:ext cx="213" cy="21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/>
            <p:cNvCxnSpPr/>
            <p:nvPr>
              <p:custDataLst>
                <p:tags r:id="rId16"/>
              </p:custDataLst>
            </p:nvPr>
          </p:nvCxnSpPr>
          <p:spPr>
            <a:xfrm>
              <a:off x="184673" y="3130958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>
              <p:custDataLst>
                <p:tags r:id="rId17"/>
              </p:custDataLst>
            </p:nvPr>
          </p:nvCxnSpPr>
          <p:spPr>
            <a:xfrm>
              <a:off x="183859" y="2948949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>
              <p:custDataLst>
                <p:tags r:id="rId18"/>
              </p:custDataLst>
            </p:nvPr>
          </p:nvCxnSpPr>
          <p:spPr>
            <a:xfrm>
              <a:off x="182741" y="2754403"/>
              <a:ext cx="464185" cy="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91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374" y="924528"/>
            <a:ext cx="8256724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计时信号生成：计数器实现分频，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100MH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z -&gt; (1/T)Hz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每隔时间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，显示位向左移动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分频后的信号作为控制信号，不应该作为时钟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986054" y="1728090"/>
          <a:ext cx="2568466" cy="265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Visio" r:id="rId2" imgW="1908175" imgH="2326005" progId="Visio.Drawing.15">
                  <p:embed/>
                </p:oleObj>
              </mc:Choice>
              <mc:Fallback>
                <p:oleObj name="Visio" r:id="rId2" imgW="1908175" imgH="2326005" progId="Visio.Drawing.15">
                  <p:embed/>
                  <p:pic>
                    <p:nvPicPr>
                      <p:cNvPr id="0" name="图片 18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054" y="1728090"/>
                        <a:ext cx="2568466" cy="2657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5895880" y="1703690"/>
            <a:ext cx="0" cy="28129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/>
          <p:cNvSpPr txBox="1"/>
          <p:nvPr/>
        </p:nvSpPr>
        <p:spPr>
          <a:xfrm>
            <a:off x="5598362" y="45087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9162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启停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535" y="924560"/>
            <a:ext cx="8256905" cy="37287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不能将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button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信号作为上升沿触发的敏感信号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 @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posedge button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）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不规范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边沿触发除了时钟只能是全局复位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0" lvl="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信号边沿判断：将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button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用两个寄存器打两拍，判断上升沿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216" y="1008030"/>
            <a:ext cx="7993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assign </a:t>
            </a:r>
            <a:r>
              <a:rPr lang="en-US" altLang="zh-CN" dirty="0">
                <a:latin typeface="Consolas" panose="020B0609020204030204" pitchFamily="49" charset="0"/>
              </a:rPr>
              <a:t>cnt_end =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结束条件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  <a:r>
              <a:rPr lang="en-US" altLang="zh-CN" dirty="0">
                <a:latin typeface="Consolas" panose="020B0609020204030204" pitchFamily="49" charset="0"/>
              </a:rPr>
              <a:t>;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计数结束</a:t>
            </a:r>
            <a:r>
              <a:rPr lang="zh-CN" alt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条件</a:t>
            </a:r>
            <a:endParaRPr lang="en-US" altLang="zh-CN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assign </a:t>
            </a:r>
            <a:r>
              <a:rPr lang="en-US" altLang="zh-CN" dirty="0">
                <a:latin typeface="Consolas" panose="020B0609020204030204" pitchFamily="49" charset="0"/>
              </a:rPr>
              <a:t>cnt_inc =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加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条件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  <a:r>
              <a:rPr lang="en-US" altLang="zh-CN" dirty="0">
                <a:latin typeface="Consolas" panose="020B0609020204030204" pitchFamily="49" charset="0"/>
              </a:rPr>
              <a:t>;	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计数器自增条件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always </a:t>
            </a:r>
            <a:r>
              <a:rPr lang="en-US" altLang="zh-CN" dirty="0">
                <a:latin typeface="Consolas" panose="020B0609020204030204" pitchFamily="49" charset="0"/>
              </a:rPr>
              <a:t>@ (</a:t>
            </a:r>
            <a:r>
              <a:rPr lang="en-US" altLang="zh-CN" dirty="0">
                <a:solidFill>
                  <a:srgbClr val="0099FF"/>
                </a:solidFill>
                <a:latin typeface="Consolas" panose="020B0609020204030204" pitchFamily="49" charset="0"/>
              </a:rPr>
              <a:t>posedge </a:t>
            </a:r>
            <a:r>
              <a:rPr lang="en-US" altLang="zh-CN" dirty="0">
                <a:latin typeface="Consolas" panose="020B0609020204030204" pitchFamily="49" charset="0"/>
              </a:rPr>
              <a:t>clk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or </a:t>
            </a:r>
            <a:r>
              <a:rPr lang="en-US" altLang="zh-CN" dirty="0">
                <a:solidFill>
                  <a:srgbClr val="0099FF"/>
                </a:solidFill>
                <a:latin typeface="Consolas" panose="020B0609020204030204" pitchFamily="49" charset="0"/>
              </a:rPr>
              <a:t>negedge </a:t>
            </a:r>
            <a:r>
              <a:rPr lang="en-US" altLang="zh-CN" dirty="0">
                <a:latin typeface="Consolas" panose="020B0609020204030204" pitchFamily="49" charset="0"/>
              </a:rPr>
              <a:t>rst_n)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begin</a:t>
            </a:r>
            <a:endParaRPr lang="en-US" altLang="zh-CN" dirty="0">
              <a:solidFill>
                <a:srgbClr val="CC00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dirty="0">
                <a:latin typeface="Consolas" panose="020B0609020204030204" pitchFamily="49" charset="0"/>
              </a:rPr>
              <a:t>(!rst_n)        cnt &lt;=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4’h0</a:t>
            </a:r>
            <a:r>
              <a:rPr lang="en-US" altLang="zh-CN" dirty="0">
                <a:latin typeface="Consolas" panose="020B0609020204030204" pitchFamily="49" charset="0"/>
              </a:rPr>
              <a:t>;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计数器位宽为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else if 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cnt_end</a:t>
            </a:r>
            <a:r>
              <a:rPr lang="en-US" altLang="zh-CN" dirty="0" smtClean="0">
                <a:latin typeface="Consolas" panose="020B0609020204030204" pitchFamily="49" charset="0"/>
              </a:rPr>
              <a:t>)  </a:t>
            </a:r>
            <a:r>
              <a:rPr lang="en-US" altLang="zh-CN" dirty="0">
                <a:latin typeface="Consolas" panose="020B0609020204030204" pitchFamily="49" charset="0"/>
              </a:rPr>
              <a:t>cnt &lt;=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4’h0</a:t>
            </a:r>
            <a:r>
              <a:rPr lang="en-US" altLang="zh-CN" dirty="0">
                <a:latin typeface="Consolas" panose="020B0609020204030204" pitchFamily="49" charset="0"/>
              </a:rPr>
              <a:t>;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判断何时结束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else if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cnt_inc</a:t>
            </a:r>
            <a:r>
              <a:rPr lang="en-US" altLang="zh-CN" dirty="0">
                <a:latin typeface="Consolas" panose="020B0609020204030204" pitchFamily="49" charset="0"/>
              </a:rPr>
              <a:t>)  cnt &lt;= cnt +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4’h1</a:t>
            </a:r>
            <a:r>
              <a:rPr lang="en-US" altLang="zh-CN" dirty="0">
                <a:latin typeface="Consolas" panose="020B0609020204030204" pitchFamily="49" charset="0"/>
              </a:rPr>
              <a:t>;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判断是否继续加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end</a:t>
            </a:r>
            <a:endParaRPr lang="en-US" altLang="zh-CN" dirty="0">
              <a:solidFill>
                <a:srgbClr val="CC00FF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always </a:t>
            </a:r>
            <a:r>
              <a:rPr lang="en-US" altLang="zh-CN" dirty="0">
                <a:latin typeface="Consolas" panose="020B0609020204030204" pitchFamily="49" charset="0"/>
              </a:rPr>
              <a:t>@ (</a:t>
            </a:r>
            <a:r>
              <a:rPr lang="en-US" altLang="zh-CN" dirty="0">
                <a:solidFill>
                  <a:srgbClr val="0099FF"/>
                </a:solidFill>
                <a:latin typeface="Consolas" panose="020B0609020204030204" pitchFamily="49" charset="0"/>
              </a:rPr>
              <a:t>posedge </a:t>
            </a:r>
            <a:r>
              <a:rPr lang="en-US" altLang="zh-CN" dirty="0">
                <a:latin typeface="Consolas" panose="020B0609020204030204" pitchFamily="49" charset="0"/>
              </a:rPr>
              <a:t>clk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or </a:t>
            </a:r>
            <a:r>
              <a:rPr lang="en-US" altLang="zh-CN" dirty="0">
                <a:solidFill>
                  <a:srgbClr val="0099FF"/>
                </a:solidFill>
                <a:latin typeface="Consolas" panose="020B0609020204030204" pitchFamily="49" charset="0"/>
              </a:rPr>
              <a:t>negedge </a:t>
            </a:r>
            <a:r>
              <a:rPr lang="en-US" altLang="zh-CN" dirty="0">
                <a:latin typeface="Consolas" panose="020B0609020204030204" pitchFamily="49" charset="0"/>
              </a:rPr>
              <a:t>rst_n) </a:t>
            </a:r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begin</a:t>
            </a:r>
            <a:endParaRPr lang="en-US" altLang="zh-CN" dirty="0">
              <a:solidFill>
                <a:srgbClr val="CC00F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根据计数器的值产生相应的输出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C00FF"/>
                </a:solidFill>
                <a:latin typeface="Consolas" panose="020B0609020204030204" pitchFamily="49" charset="0"/>
              </a:rPr>
              <a:t>end</a:t>
            </a:r>
            <a:endParaRPr lang="zh-CN" altLang="en-US" dirty="0">
              <a:solidFill>
                <a:srgbClr val="CC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478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计数器实现模板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1202" y="1543408"/>
            <a:ext cx="6759935" cy="43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13223" y="1606112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always</a:t>
            </a:r>
            <a:r>
              <a:rPr lang="zh-CN" altLang="en-US" dirty="0" smtClean="0">
                <a:solidFill>
                  <a:srgbClr val="FF0000"/>
                </a:solidFill>
              </a:rPr>
              <a:t>块描述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232" y="880320"/>
            <a:ext cx="3613150" cy="385572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4140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计数器实例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268" y="2539880"/>
            <a:ext cx="648054" cy="2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68376" y="3024198"/>
            <a:ext cx="648054" cy="45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871" y="772835"/>
            <a:ext cx="70205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工程，工程名为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flowing_water_lights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编写并添加设计文件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flowing_water_lights.v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添加提供的仿真文件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testbench.v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，并完成仿真；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编写并添加约束文件，并综合实现，生成比特流；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295651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ISPRING_PRESENTATION_TITLE" val="bt578455"/>
  <p:tag name="KSO_WPP_MARK_KEY" val="038a9c67-8679-4ec9-b925-4fb7e0f1bbae"/>
  <p:tag name="COMMONDATA" val="eyJoZGlkIjoiZTBlNWM1YzJkNTFiMzQ0MjViMjRjMjhjZTcwYmMwN2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1216</Words>
  <Application>WPS 演示</Application>
  <PresentationFormat>自定义</PresentationFormat>
  <Paragraphs>98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Aharoni</vt:lpstr>
      <vt:lpstr>Yu Gothic UI Semibold</vt:lpstr>
      <vt:lpstr>Consolas</vt:lpstr>
      <vt:lpstr>Cambria Math</vt:lpstr>
      <vt:lpstr>Arial Unicode MS</vt:lpstr>
      <vt:lpstr>Calibri Light</vt:lpstr>
      <vt:lpstr>Office Theme</vt:lpstr>
      <vt:lpstr>Word.Document.12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郑海刚</cp:lastModifiedBy>
  <cp:revision>113</cp:revision>
  <dcterms:created xsi:type="dcterms:W3CDTF">2017-05-21T03:30:00Z</dcterms:created>
  <dcterms:modified xsi:type="dcterms:W3CDTF">2023-11-09T02:31:24Z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42E598B200C14D07B849C07E7E5F5BA6</vt:lpwstr>
  </property>
  <property fmtid="{D5CDD505-2E9C-101B-9397-08002B2CF9AE}" pid="3" name="KSOProductBuildVer">
    <vt:lpwstr>2052-12.1.0.15712</vt:lpwstr>
  </property>
</Properties>
</file>