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326" r:id="rId3"/>
    <p:sldId id="3349" r:id="rId5"/>
    <p:sldId id="3360" r:id="rId6"/>
    <p:sldId id="3403" r:id="rId7"/>
    <p:sldId id="3404" r:id="rId8"/>
    <p:sldId id="3390" r:id="rId9"/>
    <p:sldId id="3384" r:id="rId10"/>
    <p:sldId id="3407" r:id="rId11"/>
    <p:sldId id="3405" r:id="rId12"/>
    <p:sldId id="3409" r:id="rId13"/>
    <p:sldId id="3410" r:id="rId14"/>
    <p:sldId id="3414" r:id="rId15"/>
    <p:sldId id="3411" r:id="rId16"/>
    <p:sldId id="3412" r:id="rId17"/>
    <p:sldId id="3413" r:id="rId18"/>
    <p:sldId id="3415" r:id="rId19"/>
    <p:sldId id="3416" r:id="rId20"/>
    <p:sldId id="3351" r:id="rId21"/>
    <p:sldId id="3340" r:id="rId22"/>
  </p:sldIdLst>
  <p:sldSz cx="9001125" cy="5039995"/>
  <p:notesSz cx="7099300" cy="10234295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34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248" userDrawn="1">
          <p15:clr>
            <a:srgbClr val="A4A3A4"/>
          </p15:clr>
        </p15:guide>
        <p15:guide id="6" pos="4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0000"/>
    <a:srgbClr val="17406D"/>
    <a:srgbClr val="9933FF"/>
    <a:srgbClr val="009999"/>
    <a:srgbClr val="CCFFCC"/>
    <a:srgbClr val="BBE5E7"/>
    <a:srgbClr val="0070C0"/>
    <a:srgbClr val="FFFF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9" autoAdjust="0"/>
    <p:restoredTop sz="88927" autoAdjust="0"/>
  </p:normalViewPr>
  <p:slideViewPr>
    <p:cSldViewPr showGuides="1">
      <p:cViewPr varScale="1">
        <p:scale>
          <a:sx n="133" d="100"/>
          <a:sy n="133" d="100"/>
        </p:scale>
        <p:origin x="84" y="198"/>
      </p:cViewPr>
      <p:guideLst>
        <p:guide orient="horz" pos="242"/>
        <p:guide orient="horz" pos="2915"/>
        <p:guide pos="2834"/>
        <p:guide pos="385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19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行，</a:t>
            </a:r>
            <a:r>
              <a:rPr lang="en-US" altLang="zh-CN" dirty="0"/>
              <a:t>1</a:t>
            </a:r>
            <a:r>
              <a:rPr lang="zh-CN" altLang="en-US" dirty="0"/>
              <a:t>行连接线只是示意，实际是没有这段线的。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jpe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691971" y="1511969"/>
            <a:ext cx="5630160" cy="162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实验五 状态机设计：按键识别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645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/>
            <a:endParaRPr lang="zh-CN" altLang="en-US" sz="176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5209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Moore型状态机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65" y="1296035"/>
            <a:ext cx="46386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输出取决于现态，与当前输入无关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93432" y="2526786"/>
          <a:ext cx="7043420" cy="130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2" imgW="4114800" imgH="770255" progId="Visio.Drawing.15">
                  <p:embed/>
                </p:oleObj>
              </mc:Choice>
              <mc:Fallback>
                <p:oleObj name="Visio" r:id="rId2" imgW="4114800" imgH="7702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432" y="2526786"/>
                        <a:ext cx="7043420" cy="1307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476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Mealy型状态机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216" y="1223664"/>
            <a:ext cx="84067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输出取决于现态及当前输入</a:t>
            </a:r>
            <a:endParaRPr lang="zh-CN" altLang="en-US" sz="2000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22913" y="2198163"/>
          <a:ext cx="6694237" cy="16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2" imgW="4830445" imgH="1183005" progId="Visio.Drawing.15">
                  <p:embed/>
                </p:oleObj>
              </mc:Choice>
              <mc:Fallback>
                <p:oleObj name="Visio" r:id="rId2" imgW="4830445" imgH="11830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13" y="2198163"/>
                        <a:ext cx="6694237" cy="1628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476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状态机电路结构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10"/>
          <p:cNvSpPr txBox="1"/>
          <p:nvPr>
            <p:custDataLst>
              <p:tags r:id="rId2"/>
            </p:custDataLst>
          </p:nvPr>
        </p:nvSpPr>
        <p:spPr>
          <a:xfrm>
            <a:off x="467996" y="1079500"/>
            <a:ext cx="864058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无论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Moore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型还是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Mealy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型，结构上看，都包含以下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部分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次态逻辑：组合电路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endParaRPr lang="en-US" alt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状态寄存器：时序电路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输出逻辑：可以是组合电路，也可以是时序电路，时序电路输出比较稳定</a:t>
            </a:r>
            <a:endParaRPr 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5920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状态机的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7180" y="725805"/>
            <a:ext cx="8406765" cy="38017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32740" lvl="0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一段式：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整个状态机写到一个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块里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32740" lvl="0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en-US" altLang="zh-CN" sz="1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二段式：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2320" lvl="1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块采用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同步时序描述次态到现态的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转移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2320" lvl="1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块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组合逻辑描述状态转移条件判断以及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25120" lvl="0" indent="-342900" algn="l">
              <a:lnSpc>
                <a:spcPct val="130000"/>
              </a:lnSpc>
              <a:buClr>
                <a:srgbClr val="17406D"/>
              </a:buClr>
              <a:buSzTx/>
              <a:buFont typeface="Wingdings" panose="05000000000000000000" charset="0"/>
              <a:buChar char="p"/>
            </a:pPr>
            <a:r>
              <a:rPr lang="en-US" altLang="zh-CN" sz="1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三段式：</a:t>
            </a:r>
            <a:endParaRPr lang="en-US" altLang="zh-CN" sz="18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2320" lvl="1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块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采用同步时序描述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次态到现态的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转移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2320" lvl="1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采用组合逻辑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描述状态转移条件判断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2320" lvl="1" indent="-342900">
              <a:lnSpc>
                <a:spcPct val="130000"/>
              </a:lnSpc>
              <a:buClr>
                <a:srgbClr val="17406D"/>
              </a:buClr>
              <a:buFont typeface="Wingdings" panose="05000000000000000000" charset="0"/>
              <a:buChar char="p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一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always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模块描述状态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输出（可用组合逻辑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/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时序电路）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601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三段式实现模板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3" y="1178629"/>
            <a:ext cx="3748700" cy="19960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56" y="1074958"/>
            <a:ext cx="3559052" cy="3682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52015" y="7156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附加题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80341" y="789305"/>
            <a:ext cx="8640582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以下功能任选其一用状态机实现，未说明的细节可自行定义</a:t>
            </a:r>
            <a:endParaRPr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双符号功能，类似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PC</a:t>
            </a: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键盘双符号，</a:t>
            </a:r>
            <a:r>
              <a:rPr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要求“*+A/B/C/D ” 组合识别为另一个自定义符号（与0-F不同），*键单独按下无符号对应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。组合按下是先后按下，即先按*键松开后，再按A，识别为自定义符号。同时按下比如同时按*A不做要求，鼓励实现。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密码判断，预置一个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位</a:t>
            </a: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密码，通过矩阵键盘输入解锁密码，如果密码对则解锁成功，失败则提示失败。示例，预置密码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123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，连续按下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1,2,3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之后自动判断解锁，如果连续按下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1,1,1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则判断为失败。输入位数满足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位时自动判断，不能另设置按键开关作为确认按键。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720090"/>
            <a:ext cx="8093710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课上检查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矩阵键盘状态机实现上板、代码检查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若做附加题，必做内容仍需实现，课后提交需要。课上检查可只检查附加题部分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720090"/>
            <a:ext cx="8093710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课后提交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状态机实现的仿真波形分析、代码，要体现一次完整扫描、有按键按下的状态变化过程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状态定义、状态转移图及说明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800100" lvl="2" indent="-34290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参考实现和状态机实现的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RTL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分析原理图截图、说明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342900" lvl="1" indent="-342900" algn="l">
              <a:lnSpc>
                <a:spcPct val="200000"/>
              </a:lnSpc>
              <a:buClrTx/>
              <a:buSzTx/>
              <a:buFont typeface="Wingdings" panose="05000000000000000000" charset="0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附加题的设计说明、状态转移图、仿真分析，与必做题提交内容写在一个文档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76460" y="168025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提交时间：见作业提交系统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注意：如有出现雷同，雷同者均不得分！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628133" y="2015228"/>
            <a:ext cx="388832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开始实验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405221" y="864018"/>
            <a:ext cx="82806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（1）熟练使用状态转换图描述状态机；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（2）掌握使用verilog语言描述Moore状态机的方法；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（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3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）掌握状态机架构时序电路的应用。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4681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实验原理：4*4矩阵键盘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6715" y="935990"/>
            <a:ext cx="857758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标准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4*4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矩阵键盘，与电话按键布局一致，加了一列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A/B/C/D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方便十六进制处理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通过行列交叉编码连接，通过分时扫描的方法识别按键，节约I/O资源，编程相对复杂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被动原件，通常对外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8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个引脚，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个行信号，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个列信号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290185" y="2350770"/>
            <a:ext cx="3080385" cy="243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4530" y="2807970"/>
            <a:ext cx="2095500" cy="2036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782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矩阵键盘电路连接图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240" y="3041650"/>
            <a:ext cx="699452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开发板对行列信号都加了上拉电阻，行扫描、列扫描都支持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图中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FPGA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引脚K4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J4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L3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K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3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接行信号，L5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J6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K6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/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M2接列信号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只需考虑同一时刻只有一个按键按下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实验讲解列扫描法，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行信号由FPGA读入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列信号由FPGA输出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pic>
        <p:nvPicPr>
          <p:cNvPr id="103" name="图片 102"/>
          <p:cNvPicPr/>
          <p:nvPr>
            <p:custDataLst>
              <p:tags r:id="rId2"/>
            </p:custDataLst>
          </p:nvPr>
        </p:nvPicPr>
        <p:blipFill>
          <a:blip r:embed="rId3"/>
          <a:srcRect l="8672" b="7538"/>
          <a:stretch>
            <a:fillRect/>
          </a:stretch>
        </p:blipFill>
        <p:spPr>
          <a:xfrm>
            <a:off x="2412365" y="814070"/>
            <a:ext cx="307594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3782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列扫描法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2265" y="864235"/>
            <a:ext cx="84766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若无按键按下，读取到的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位行信号值是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4b1111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，即通过上拉电阻接电源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若有一个按键按下，按键所在行信号等于列信号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列信号的值是多少？默认也是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，接了上拉电阻，但可以由</a:t>
            </a:r>
            <a:r>
              <a:rPr lang="en-US" altLang="zh-CN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改变</a:t>
            </a:r>
            <a:endParaRPr lang="zh-CN" altLang="en-US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不断循环：依次拉低列信号，读取行信号的值，译码判断按下的按键</a:t>
            </a: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spcBef>
                <a:spcPts val="600"/>
              </a:spcBef>
            </a:pPr>
            <a:endParaRPr lang="en-US" altLang="zh-CN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pic>
        <p:nvPicPr>
          <p:cNvPr id="5" name="图片 4" descr="keyboard-col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096260"/>
            <a:ext cx="4572635" cy="1663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8" name="TextBox 10"/>
          <p:cNvSpPr txBox="1"/>
          <p:nvPr/>
        </p:nvSpPr>
        <p:spPr>
          <a:xfrm>
            <a:off x="288290" y="144145"/>
            <a:ext cx="4798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列扫描过程说明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581" y="935778"/>
            <a:ext cx="8440307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首先，列信号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COL3~0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输出4b111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0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，读取一次行信号，若没有按键按下，读取到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4b1111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；若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K13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按下，读取到的应是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4b1110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，即按下的按键所在行为0。</a:t>
            </a:r>
            <a:endParaRPr lang="en-US" alt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列信号依次为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4b1101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4b1011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4b0111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，对应读取行信号判断按下的按键。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按键编码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6600" y="2304415"/>
            <a:ext cx="2580640" cy="2655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690673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4784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列扫描上板测试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8290" y="863516"/>
            <a:ext cx="8425815" cy="2168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PKG目录下提供了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4*4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矩阵按键列扫描实现代码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请先阅读代码，理解矩阵键盘列扫描工作原理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下板测试按键是否全部有效，按键按下对应的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led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灯亮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，如发现按键失灵，可用其他按键代替。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按键和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Led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对应关系是：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DCBA#9630852*741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对应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GLD0-GLD7:YLD0-YLD7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690673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782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列扫描仿真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00262" y="2153103"/>
            <a:ext cx="112240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8290" y="720006"/>
            <a:ext cx="842581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实验提供了矩阵键盘列扫描简单的仿真</a:t>
            </a:r>
            <a:endParaRPr lang="en-US" alt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keyboard_num和keyboard_en只维持一个时钟周期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2140" y="2087880"/>
            <a:ext cx="5993765" cy="2417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TextBox 10"/>
          <p:cNvSpPr txBox="1"/>
          <p:nvPr/>
        </p:nvSpPr>
        <p:spPr>
          <a:xfrm>
            <a:off x="252015" y="7156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80341" y="789305"/>
            <a:ext cx="8640582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将所提供的矩阵键盘列扫描法改为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Moore</a:t>
            </a: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状态机实现，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并送到数码管显示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扫描周期分4个时刻对应4个状态，状态机在4个状态</a:t>
            </a: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间</a:t>
            </a:r>
            <a:r>
              <a:rPr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跳转</a:t>
            </a:r>
            <a:r>
              <a:rPr lang="en-US" alt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endParaRPr lang="en-US" alt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状态之间的跳转仅依赖扫描控制信号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4个核心状态如下</a:t>
            </a: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，其他状态自行添加，若检测到按键可提前结束本轮扫描</a:t>
            </a:r>
            <a:endParaRPr 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要求使用三段式风格实现</a:t>
            </a:r>
            <a:endParaRPr lang="en-US" altLang="zh-CN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48" y="275003"/>
            <a:ext cx="1968668" cy="219834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2773045" y="3023870"/>
          <a:ext cx="405574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3192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STATE0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FPGA</a:t>
                      </a:r>
                      <a:r>
                        <a:rPr lang="zh-CN" altLang="en-US"/>
                        <a:t>输出列信号</a:t>
                      </a:r>
                      <a:r>
                        <a:rPr lang="en-US" altLang="zh-CN"/>
                        <a:t>4b1110</a:t>
                      </a:r>
                      <a:r>
                        <a:rPr lang="zh-CN" altLang="en-US"/>
                        <a:t>，读取行信号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STATE1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FPGA</a:t>
                      </a:r>
                      <a:r>
                        <a:rPr lang="zh-CN" altLang="en-US" sz="1325">
                          <a:sym typeface="+mn-ea"/>
                        </a:rPr>
                        <a:t>输出列信号</a:t>
                      </a:r>
                      <a:r>
                        <a:rPr lang="en-US" altLang="zh-CN" sz="1325">
                          <a:sym typeface="+mn-ea"/>
                        </a:rPr>
                        <a:t>4b1101</a:t>
                      </a:r>
                      <a:r>
                        <a:rPr lang="zh-CN" altLang="en-US" sz="1325">
                          <a:sym typeface="+mn-ea"/>
                        </a:rPr>
                        <a:t>，读取行信号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STATE2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FPGA</a:t>
                      </a:r>
                      <a:r>
                        <a:rPr lang="zh-CN" altLang="en-US" sz="1325">
                          <a:sym typeface="+mn-ea"/>
                        </a:rPr>
                        <a:t>输出列信号</a:t>
                      </a:r>
                      <a:r>
                        <a:rPr lang="en-US" altLang="zh-CN" sz="1325">
                          <a:sym typeface="+mn-ea"/>
                        </a:rPr>
                        <a:t>4b1011</a:t>
                      </a:r>
                      <a:r>
                        <a:rPr lang="zh-CN" altLang="en-US" sz="1325">
                          <a:sym typeface="+mn-ea"/>
                        </a:rPr>
                        <a:t>，读取行信号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STATE3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25">
                          <a:sym typeface="+mn-ea"/>
                        </a:rPr>
                        <a:t>FPGA</a:t>
                      </a:r>
                      <a:r>
                        <a:rPr lang="zh-CN" altLang="en-US" sz="1325">
                          <a:sym typeface="+mn-ea"/>
                        </a:rPr>
                        <a:t>输出列信号</a:t>
                      </a:r>
                      <a:r>
                        <a:rPr lang="en-US" altLang="zh-CN" sz="1325">
                          <a:sym typeface="+mn-ea"/>
                        </a:rPr>
                        <a:t>4b0111</a:t>
                      </a:r>
                      <a:r>
                        <a:rPr lang="zh-CN" altLang="en-US" sz="1325">
                          <a:sym typeface="+mn-ea"/>
                        </a:rPr>
                        <a:t>，读取行信号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PRING_PRESENTATION_TITLE" val="bt578455"/>
  <p:tag name="KSO_WPP_MARK_KEY" val="8f1a0b45-ff7a-4b6d-8044-fc29be689d85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1812</Words>
  <Application>WPS 演示</Application>
  <PresentationFormat>自定义</PresentationFormat>
  <Paragraphs>132</Paragraphs>
  <Slides>19</Slides>
  <Notes>15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楷体</vt:lpstr>
      <vt:lpstr>Aharoni</vt:lpstr>
      <vt:lpstr>Yu Gothic UI Semibold</vt:lpstr>
      <vt:lpstr>Wingdings</vt:lpstr>
      <vt:lpstr>Cambria Math</vt:lpstr>
      <vt:lpstr>Arial Unicode MS</vt:lpstr>
      <vt:lpstr>Calibri Light</vt:lpstr>
      <vt:lpstr>Office Theme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284</cp:revision>
  <dcterms:created xsi:type="dcterms:W3CDTF">2017-05-21T03:30:00Z</dcterms:created>
  <dcterms:modified xsi:type="dcterms:W3CDTF">2023-11-16T03:08:16Z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479E8A28609545CA96DDDAA71AC44C29</vt:lpwstr>
  </property>
  <property fmtid="{D5CDD505-2E9C-101B-9397-08002B2CF9AE}" pid="3" name="KSOProductBuildVer">
    <vt:lpwstr>2052-12.1.0.15712</vt:lpwstr>
  </property>
</Properties>
</file>