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459" r:id="rId6"/>
    <p:sldId id="4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1"/>
    <p:restoredTop sz="94656"/>
  </p:normalViewPr>
  <p:slideViewPr>
    <p:cSldViewPr snapToGrid="0">
      <p:cViewPr varScale="1">
        <p:scale>
          <a:sx n="107" d="100"/>
          <a:sy n="107" d="100"/>
        </p:scale>
        <p:origin x="17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bd893b8fe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2bd893b8fe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12bd893b8fe_1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bd893b8f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2bd893b8fe_2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2bd893b8fe_2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bd893b8fe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2bd893b8fe_2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12bd893b8fe_2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bd893b8fe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12bd893b8fe_1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12bd893b8fe_1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bd893b8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2bd893b8f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2bd893b8fe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bd893b8fe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bd893b8fe_1_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12bd893b8fe_1_1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bd893b8fe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2bd893b8fe_1_1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2bd893b8fe_1_1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bd893b8fe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12bd893b8fe_1_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12bd893b8fe_1_2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bd893b8fe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12bd893b8fe_1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12bd893b8fe_1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bd893b8fe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12bd893b8fe_5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12bd893b8fe_5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bd893b8fe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12bd893b8fe_1_2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12bd893b8fe_1_2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a5c7f2e0a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12a5c7f2e0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bd893b8f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12bd893b8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bd893b8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g12bd893b8f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12bd893b8fe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a5c7f2e0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g12a5c7f2e0a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12a5c7f2e0a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1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57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bd893b8fe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2bd893b8fe_1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2bd893b8fe_1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2">
  <p:cSld name="Cover2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/>
          <p:nvPr/>
        </p:nvSpPr>
        <p:spPr>
          <a:xfrm>
            <a:off x="744879" y="3218975"/>
            <a:ext cx="11447121" cy="815975"/>
          </a:xfrm>
          <a:custGeom>
            <a:avLst/>
            <a:gdLst/>
            <a:ahLst/>
            <a:cxnLst/>
            <a:rect l="l" t="t" r="r" b="b"/>
            <a:pathLst>
              <a:path w="11447121" h="815975" extrusionOk="0">
                <a:moveTo>
                  <a:pt x="894666" y="0"/>
                </a:moveTo>
                <a:lnTo>
                  <a:pt x="3944254" y="0"/>
                </a:lnTo>
                <a:lnTo>
                  <a:pt x="8397534" y="0"/>
                </a:lnTo>
                <a:lnTo>
                  <a:pt x="11447121" y="0"/>
                </a:lnTo>
                <a:cubicBezTo>
                  <a:pt x="11447121" y="815975"/>
                  <a:pt x="11447121" y="815975"/>
                  <a:pt x="11447121" y="815975"/>
                </a:cubicBezTo>
                <a:cubicBezTo>
                  <a:pt x="10420793" y="815975"/>
                  <a:pt x="9522756" y="815975"/>
                  <a:pt x="8736973" y="815975"/>
                </a:cubicBezTo>
                <a:lnTo>
                  <a:pt x="8397534" y="815975"/>
                </a:lnTo>
                <a:lnTo>
                  <a:pt x="7640486" y="815975"/>
                </a:lnTo>
                <a:lnTo>
                  <a:pt x="6952256" y="815975"/>
                </a:lnTo>
                <a:lnTo>
                  <a:pt x="6700354" y="815975"/>
                </a:lnTo>
                <a:lnTo>
                  <a:pt x="5904548" y="815975"/>
                </a:lnTo>
                <a:lnTo>
                  <a:pt x="5687386" y="815975"/>
                </a:lnTo>
                <a:lnTo>
                  <a:pt x="5241043" y="815975"/>
                </a:lnTo>
                <a:lnTo>
                  <a:pt x="4697811" y="815975"/>
                </a:lnTo>
                <a:lnTo>
                  <a:pt x="4590899" y="815975"/>
                </a:lnTo>
                <a:lnTo>
                  <a:pt x="4262824" y="815975"/>
                </a:lnTo>
                <a:lnTo>
                  <a:pt x="3669478" y="815975"/>
                </a:lnTo>
                <a:lnTo>
                  <a:pt x="3650766" y="815975"/>
                </a:lnTo>
                <a:lnTo>
                  <a:pt x="3364787" y="815975"/>
                </a:lnTo>
                <a:lnTo>
                  <a:pt x="3252532" y="815975"/>
                </a:lnTo>
                <a:lnTo>
                  <a:pt x="3236496" y="815975"/>
                </a:lnTo>
                <a:lnTo>
                  <a:pt x="2854961" y="815975"/>
                </a:lnTo>
                <a:cubicBezTo>
                  <a:pt x="186909" y="815975"/>
                  <a:pt x="186909" y="815975"/>
                  <a:pt x="186909" y="815975"/>
                </a:cubicBezTo>
                <a:cubicBezTo>
                  <a:pt x="94868" y="815975"/>
                  <a:pt x="31392" y="755650"/>
                  <a:pt x="9176" y="682625"/>
                </a:cubicBezTo>
                <a:cubicBezTo>
                  <a:pt x="6002" y="673100"/>
                  <a:pt x="6002" y="673100"/>
                  <a:pt x="6002" y="673100"/>
                </a:cubicBezTo>
                <a:cubicBezTo>
                  <a:pt x="-13041" y="596900"/>
                  <a:pt x="12350" y="511175"/>
                  <a:pt x="94868" y="463550"/>
                </a:cubicBezTo>
                <a:cubicBezTo>
                  <a:pt x="894666" y="0"/>
                  <a:pt x="894666" y="0"/>
                  <a:pt x="894666" y="0"/>
                </a:cubicBezTo>
                <a:close/>
              </a:path>
            </a:pathLst>
          </a:custGeom>
          <a:gradFill>
            <a:gsLst>
              <a:gs pos="0">
                <a:srgbClr val="425C90"/>
              </a:gs>
              <a:gs pos="80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31838" y="3218975"/>
            <a:ext cx="908050" cy="815975"/>
          </a:xfrm>
          <a:custGeom>
            <a:avLst/>
            <a:gdLst/>
            <a:ahLst/>
            <a:cxnLst/>
            <a:rect l="l" t="t" r="r" b="b"/>
            <a:pathLst>
              <a:path w="286" h="257" extrusionOk="0">
                <a:moveTo>
                  <a:pt x="286" y="0"/>
                </a:moveTo>
                <a:cubicBezTo>
                  <a:pt x="286" y="257"/>
                  <a:pt x="286" y="257"/>
                  <a:pt x="286" y="257"/>
                </a:cubicBezTo>
                <a:cubicBezTo>
                  <a:pt x="63" y="257"/>
                  <a:pt x="63" y="257"/>
                  <a:pt x="63" y="257"/>
                </a:cubicBezTo>
                <a:cubicBezTo>
                  <a:pt x="34" y="257"/>
                  <a:pt x="14" y="238"/>
                  <a:pt x="7" y="215"/>
                </a:cubicBez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lnTo>
                  <a:pt x="286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731838" y="3218975"/>
            <a:ext cx="2525713" cy="673100"/>
          </a:xfrm>
          <a:custGeom>
            <a:avLst/>
            <a:gdLst/>
            <a:ahLst/>
            <a:cxnLst/>
            <a:rect l="l" t="t" r="r" b="b"/>
            <a:pathLst>
              <a:path w="796" h="212" extrusionOk="0">
                <a:moveTo>
                  <a:pt x="796" y="0"/>
                </a:move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cubicBezTo>
                  <a:pt x="286" y="0"/>
                  <a:pt x="286" y="0"/>
                  <a:pt x="286" y="0"/>
                </a:cubicBezTo>
                <a:lnTo>
                  <a:pt x="796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547688" y="2425225"/>
            <a:ext cx="1966913" cy="1466850"/>
          </a:xfrm>
          <a:custGeom>
            <a:avLst/>
            <a:gdLst/>
            <a:ahLst/>
            <a:cxnLst/>
            <a:rect l="l" t="t" r="r" b="b"/>
            <a:pathLst>
              <a:path w="620" h="462" extrusionOk="0">
                <a:moveTo>
                  <a:pt x="586" y="111"/>
                </a:moveTo>
                <a:cubicBezTo>
                  <a:pt x="564" y="123"/>
                  <a:pt x="564" y="123"/>
                  <a:pt x="564" y="123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66" y="411"/>
                  <a:pt x="58" y="438"/>
                  <a:pt x="64" y="462"/>
                </a:cubicBezTo>
                <a:cubicBezTo>
                  <a:pt x="52" y="419"/>
                  <a:pt x="52" y="419"/>
                  <a:pt x="52" y="419"/>
                </a:cubicBezTo>
                <a:cubicBezTo>
                  <a:pt x="4" y="238"/>
                  <a:pt x="4" y="238"/>
                  <a:pt x="4" y="238"/>
                </a:cubicBezTo>
                <a:cubicBezTo>
                  <a:pt x="2" y="230"/>
                  <a:pt x="1" y="221"/>
                  <a:pt x="0" y="213"/>
                </a:cubicBezTo>
                <a:cubicBezTo>
                  <a:pt x="0" y="177"/>
                  <a:pt x="19" y="142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cubicBezTo>
                  <a:pt x="614" y="46"/>
                  <a:pt x="614" y="46"/>
                  <a:pt x="614" y="46"/>
                </a:cubicBezTo>
                <a:cubicBezTo>
                  <a:pt x="620" y="69"/>
                  <a:pt x="612" y="96"/>
                  <a:pt x="586" y="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588" y="1609250"/>
            <a:ext cx="2490788" cy="952500"/>
          </a:xfrm>
          <a:custGeom>
            <a:avLst/>
            <a:gdLst/>
            <a:ahLst/>
            <a:cxnLst/>
            <a:rect l="l" t="t" r="r" b="b"/>
            <a:pathLst>
              <a:path w="785" h="300" extrusionOk="0">
                <a:moveTo>
                  <a:pt x="785" y="300"/>
                </a:moveTo>
                <a:cubicBezTo>
                  <a:pt x="779" y="277"/>
                  <a:pt x="758" y="257"/>
                  <a:pt x="728" y="257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0"/>
                  <a:pt x="0" y="0"/>
                  <a:pt x="0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73" y="0"/>
                  <a:pt x="713" y="31"/>
                  <a:pt x="725" y="76"/>
                </a:cubicBezTo>
                <a:cubicBezTo>
                  <a:pt x="774" y="257"/>
                  <a:pt x="774" y="257"/>
                  <a:pt x="774" y="257"/>
                </a:cubicBezTo>
                <a:lnTo>
                  <a:pt x="785" y="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608138" y="2425225"/>
            <a:ext cx="906463" cy="812800"/>
          </a:xfrm>
          <a:custGeom>
            <a:avLst/>
            <a:gdLst/>
            <a:ahLst/>
            <a:cxnLst/>
            <a:rect l="l" t="t" r="r" b="b"/>
            <a:pathLst>
              <a:path w="286" h="256" extrusionOk="0">
                <a:moveTo>
                  <a:pt x="0" y="256"/>
                </a:moveTo>
                <a:cubicBezTo>
                  <a:pt x="0" y="0"/>
                  <a:pt x="0" y="0"/>
                  <a:pt x="0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52" y="0"/>
                  <a:pt x="272" y="19"/>
                  <a:pt x="279" y="42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6" y="68"/>
                  <a:pt x="278" y="96"/>
                  <a:pt x="252" y="111"/>
                </a:cubicBezTo>
                <a:lnTo>
                  <a:pt x="0" y="256"/>
                </a:ln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547688" y="2425225"/>
            <a:ext cx="1947863" cy="663575"/>
          </a:xfrm>
          <a:custGeom>
            <a:avLst/>
            <a:gdLst/>
            <a:ahLst/>
            <a:cxnLst/>
            <a:rect l="l" t="t" r="r" b="b"/>
            <a:pathLst>
              <a:path w="614" h="209" extrusionOk="0">
                <a:moveTo>
                  <a:pt x="614" y="45"/>
                </a:moveTo>
                <a:cubicBezTo>
                  <a:pt x="0" y="209"/>
                  <a:pt x="0" y="209"/>
                  <a:pt x="0" y="209"/>
                </a:cubicBezTo>
                <a:cubicBezTo>
                  <a:pt x="1" y="174"/>
                  <a:pt x="20" y="141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lnTo>
                  <a:pt x="614" y="45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2"/>
          <p:cNvCxnSpPr/>
          <p:nvPr/>
        </p:nvCxnSpPr>
        <p:spPr>
          <a:xfrm>
            <a:off x="1846499" y="3626963"/>
            <a:ext cx="9521892" cy="0"/>
          </a:xfrm>
          <a:prstGeom prst="straightConnector1">
            <a:avLst/>
          </a:prstGeom>
          <a:noFill/>
          <a:ln w="12700" cap="flat" cmpd="sng">
            <a:solidFill>
              <a:schemeClr val="dk2">
                <a:alpha val="29803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2"/>
          <p:cNvSpPr/>
          <p:nvPr/>
        </p:nvSpPr>
        <p:spPr>
          <a:xfrm rot="5400000">
            <a:off x="11384309" y="3574943"/>
            <a:ext cx="120689" cy="104042"/>
          </a:xfrm>
          <a:prstGeom prst="triangle">
            <a:avLst>
              <a:gd name="adj" fmla="val 50000"/>
            </a:avLst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808050" y="1124384"/>
            <a:ext cx="8688625" cy="177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i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2808050" y="4313978"/>
            <a:ext cx="8688625" cy="134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ftr" idx="11"/>
          </p:nvPr>
        </p:nvSpPr>
        <p:spPr>
          <a:xfrm>
            <a:off x="1200000" y="5981484"/>
            <a:ext cx="3736623" cy="49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9405937" y="5924509"/>
            <a:ext cx="1585913" cy="605019"/>
            <a:chOff x="7099300" y="5270500"/>
            <a:chExt cx="1462086" cy="557781"/>
          </a:xfrm>
        </p:grpSpPr>
        <p:sp>
          <p:nvSpPr>
            <p:cNvPr id="35" name="Google Shape;35;p2"/>
            <p:cNvSpPr/>
            <p:nvPr/>
          </p:nvSpPr>
          <p:spPr>
            <a:xfrm>
              <a:off x="7099300" y="5270500"/>
              <a:ext cx="1457325" cy="328613"/>
            </a:xfrm>
            <a:custGeom>
              <a:avLst/>
              <a:gdLst/>
              <a:ahLst/>
              <a:cxnLst/>
              <a:rect l="l" t="t" r="r" b="b"/>
              <a:pathLst>
                <a:path w="386" h="86" extrusionOk="0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119690" y="5691050"/>
              <a:ext cx="1441696" cy="137231"/>
            </a:xfrm>
            <a:custGeom>
              <a:avLst/>
              <a:gdLst/>
              <a:ahLst/>
              <a:cxnLst/>
              <a:rect l="l" t="t" r="r" b="b"/>
              <a:pathLst>
                <a:path w="393" h="37" extrusionOk="0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s">
  <p:cSld name="Conten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180975" y="180975"/>
            <a:ext cx="11818313" cy="6496050"/>
          </a:xfrm>
          <a:prstGeom prst="roundRect">
            <a:avLst>
              <a:gd name="adj" fmla="val 4407"/>
            </a:avLst>
          </a:prstGeom>
          <a:solidFill>
            <a:schemeClr val="lt1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501251" y="2663825"/>
            <a:ext cx="11690748" cy="282575"/>
          </a:xfrm>
          <a:custGeom>
            <a:avLst/>
            <a:gdLst/>
            <a:ahLst/>
            <a:cxnLst/>
            <a:rect l="l" t="t" r="r" b="b"/>
            <a:pathLst>
              <a:path w="11690748" h="282575" extrusionOk="0">
                <a:moveTo>
                  <a:pt x="311432" y="0"/>
                </a:moveTo>
                <a:lnTo>
                  <a:pt x="3362607" y="0"/>
                </a:lnTo>
                <a:lnTo>
                  <a:pt x="8639573" y="0"/>
                </a:lnTo>
                <a:lnTo>
                  <a:pt x="11690748" y="0"/>
                </a:lnTo>
                <a:cubicBezTo>
                  <a:pt x="11690748" y="282575"/>
                  <a:pt x="11690748" y="282575"/>
                  <a:pt x="11690748" y="282575"/>
                </a:cubicBezTo>
                <a:cubicBezTo>
                  <a:pt x="10649730" y="282575"/>
                  <a:pt x="9738840" y="282575"/>
                  <a:pt x="8941811" y="282575"/>
                </a:cubicBezTo>
                <a:lnTo>
                  <a:pt x="8639573" y="282575"/>
                </a:lnTo>
                <a:lnTo>
                  <a:pt x="6876042" y="282575"/>
                </a:lnTo>
                <a:lnTo>
                  <a:pt x="5890636" y="282575"/>
                </a:lnTo>
                <a:lnTo>
                  <a:pt x="5395844" y="282575"/>
                </a:lnTo>
                <a:cubicBezTo>
                  <a:pt x="4989197" y="282575"/>
                  <a:pt x="4663879" y="282575"/>
                  <a:pt x="4403625" y="282575"/>
                </a:cubicBezTo>
                <a:lnTo>
                  <a:pt x="3824867" y="282575"/>
                </a:lnTo>
                <a:lnTo>
                  <a:pt x="3801786" y="282575"/>
                </a:lnTo>
                <a:cubicBezTo>
                  <a:pt x="3362607" y="282575"/>
                  <a:pt x="3362607" y="282575"/>
                  <a:pt x="3362607" y="282575"/>
                </a:cubicBezTo>
                <a:cubicBezTo>
                  <a:pt x="3118222" y="282575"/>
                  <a:pt x="3118222" y="282575"/>
                  <a:pt x="3118222" y="282575"/>
                </a:cubicBezTo>
                <a:lnTo>
                  <a:pt x="2344669" y="282575"/>
                </a:lnTo>
                <a:cubicBezTo>
                  <a:pt x="311432" y="282575"/>
                  <a:pt x="311432" y="282575"/>
                  <a:pt x="311432" y="282575"/>
                </a:cubicBezTo>
                <a:cubicBezTo>
                  <a:pt x="67046" y="282575"/>
                  <a:pt x="67046" y="282575"/>
                  <a:pt x="67046" y="282575"/>
                </a:cubicBezTo>
                <a:cubicBezTo>
                  <a:pt x="32134" y="282575"/>
                  <a:pt x="9917" y="263525"/>
                  <a:pt x="3570" y="238125"/>
                </a:cubicBezTo>
                <a:cubicBezTo>
                  <a:pt x="3570" y="234950"/>
                  <a:pt x="3570" y="234950"/>
                  <a:pt x="3570" y="234950"/>
                </a:cubicBezTo>
                <a:cubicBezTo>
                  <a:pt x="-5952" y="206375"/>
                  <a:pt x="3570" y="177800"/>
                  <a:pt x="32134" y="161925"/>
                </a:cubicBezTo>
                <a:cubicBezTo>
                  <a:pt x="311432" y="0"/>
                  <a:pt x="311432" y="0"/>
                  <a:pt x="311432" y="0"/>
                </a:cubicBezTo>
                <a:close/>
              </a:path>
            </a:pathLst>
          </a:custGeom>
          <a:gradFill>
            <a:gsLst>
              <a:gs pos="0">
                <a:srgbClr val="425C90"/>
              </a:gs>
              <a:gs pos="80000">
                <a:srgbClr val="425C90"/>
              </a:gs>
              <a:gs pos="100000">
                <a:srgbClr val="425C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495300" y="2663825"/>
            <a:ext cx="317500" cy="282575"/>
          </a:xfrm>
          <a:custGeom>
            <a:avLst/>
            <a:gdLst/>
            <a:ahLst/>
            <a:cxnLst/>
            <a:rect l="l" t="t" r="r" b="b"/>
            <a:pathLst>
              <a:path w="100" h="89" extrusionOk="0">
                <a:moveTo>
                  <a:pt x="100" y="0"/>
                </a:moveTo>
                <a:cubicBezTo>
                  <a:pt x="100" y="89"/>
                  <a:pt x="100" y="89"/>
                  <a:pt x="100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12" y="89"/>
                  <a:pt x="5" y="83"/>
                  <a:pt x="3" y="75"/>
                </a:cubicBezTo>
                <a:cubicBezTo>
                  <a:pt x="3" y="74"/>
                  <a:pt x="3" y="74"/>
                  <a:pt x="3" y="74"/>
                </a:cubicBezTo>
                <a:cubicBezTo>
                  <a:pt x="0" y="65"/>
                  <a:pt x="3" y="56"/>
                  <a:pt x="12" y="51"/>
                </a:cubicBezTo>
                <a:lnTo>
                  <a:pt x="10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495300" y="2663825"/>
            <a:ext cx="885825" cy="234950"/>
          </a:xfrm>
          <a:custGeom>
            <a:avLst/>
            <a:gdLst/>
            <a:ahLst/>
            <a:cxnLst/>
            <a:rect l="l" t="t" r="r" b="b"/>
            <a:pathLst>
              <a:path w="279" h="74" extrusionOk="0">
                <a:moveTo>
                  <a:pt x="279" y="0"/>
                </a:moveTo>
                <a:cubicBezTo>
                  <a:pt x="3" y="74"/>
                  <a:pt x="3" y="74"/>
                  <a:pt x="3" y="74"/>
                </a:cubicBezTo>
                <a:cubicBezTo>
                  <a:pt x="0" y="65"/>
                  <a:pt x="3" y="56"/>
                  <a:pt x="12" y="51"/>
                </a:cubicBezTo>
                <a:cubicBezTo>
                  <a:pt x="100" y="0"/>
                  <a:pt x="100" y="0"/>
                  <a:pt x="100" y="0"/>
                </a:cubicBezTo>
                <a:lnTo>
                  <a:pt x="279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431800" y="2384425"/>
            <a:ext cx="688975" cy="514350"/>
          </a:xfrm>
          <a:custGeom>
            <a:avLst/>
            <a:gdLst/>
            <a:ahLst/>
            <a:cxnLst/>
            <a:rect l="l" t="t" r="r" b="b"/>
            <a:pathLst>
              <a:path w="217" h="162" extrusionOk="0">
                <a:moveTo>
                  <a:pt x="205" y="39"/>
                </a:moveTo>
                <a:cubicBezTo>
                  <a:pt x="197" y="43"/>
                  <a:pt x="197" y="43"/>
                  <a:pt x="197" y="43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23" y="144"/>
                  <a:pt x="20" y="153"/>
                  <a:pt x="23" y="162"/>
                </a:cubicBezTo>
                <a:cubicBezTo>
                  <a:pt x="19" y="147"/>
                  <a:pt x="19" y="147"/>
                  <a:pt x="19" y="147"/>
                </a:cubicBezTo>
                <a:cubicBezTo>
                  <a:pt x="2" y="83"/>
                  <a:pt x="2" y="83"/>
                  <a:pt x="2" y="83"/>
                </a:cubicBezTo>
                <a:cubicBezTo>
                  <a:pt x="1" y="80"/>
                  <a:pt x="0" y="78"/>
                  <a:pt x="0" y="75"/>
                </a:cubicBezTo>
                <a:cubicBezTo>
                  <a:pt x="0" y="62"/>
                  <a:pt x="7" y="50"/>
                  <a:pt x="18" y="43"/>
                </a:cubicBezTo>
                <a:cubicBezTo>
                  <a:pt x="93" y="0"/>
                  <a:pt x="93" y="0"/>
                  <a:pt x="9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05" y="0"/>
                  <a:pt x="212" y="7"/>
                  <a:pt x="214" y="15"/>
                </a:cubicBezTo>
                <a:cubicBezTo>
                  <a:pt x="215" y="16"/>
                  <a:pt x="215" y="16"/>
                  <a:pt x="215" y="16"/>
                </a:cubicBezTo>
                <a:cubicBezTo>
                  <a:pt x="217" y="24"/>
                  <a:pt x="214" y="34"/>
                  <a:pt x="205" y="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0" y="2101850"/>
            <a:ext cx="1111250" cy="330200"/>
          </a:xfrm>
          <a:custGeom>
            <a:avLst/>
            <a:gdLst/>
            <a:ahLst/>
            <a:cxnLst/>
            <a:rect l="l" t="t" r="r" b="b"/>
            <a:pathLst>
              <a:path w="350" h="104" extrusionOk="0">
                <a:moveTo>
                  <a:pt x="350" y="104"/>
                </a:moveTo>
                <a:cubicBezTo>
                  <a:pt x="348" y="96"/>
                  <a:pt x="341" y="89"/>
                  <a:pt x="331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0"/>
                  <a:pt x="0" y="0"/>
                  <a:pt x="0" y="0"/>
                </a:cubicBezTo>
                <a:cubicBezTo>
                  <a:pt x="295" y="0"/>
                  <a:pt x="295" y="0"/>
                  <a:pt x="295" y="0"/>
                </a:cubicBezTo>
                <a:cubicBezTo>
                  <a:pt x="311" y="0"/>
                  <a:pt x="325" y="11"/>
                  <a:pt x="329" y="26"/>
                </a:cubicBezTo>
                <a:cubicBezTo>
                  <a:pt x="346" y="89"/>
                  <a:pt x="346" y="89"/>
                  <a:pt x="346" y="89"/>
                </a:cubicBezTo>
                <a:lnTo>
                  <a:pt x="350" y="1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431800" y="2384425"/>
            <a:ext cx="682625" cy="231775"/>
          </a:xfrm>
          <a:custGeom>
            <a:avLst/>
            <a:gdLst/>
            <a:ahLst/>
            <a:cxnLst/>
            <a:rect l="l" t="t" r="r" b="b"/>
            <a:pathLst>
              <a:path w="215" h="73" extrusionOk="0">
                <a:moveTo>
                  <a:pt x="215" y="16"/>
                </a:moveTo>
                <a:cubicBezTo>
                  <a:pt x="0" y="73"/>
                  <a:pt x="0" y="73"/>
                  <a:pt x="0" y="73"/>
                </a:cubicBezTo>
                <a:cubicBezTo>
                  <a:pt x="1" y="61"/>
                  <a:pt x="7" y="50"/>
                  <a:pt x="18" y="43"/>
                </a:cubicBezTo>
                <a:cubicBezTo>
                  <a:pt x="93" y="0"/>
                  <a:pt x="93" y="0"/>
                  <a:pt x="9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05" y="0"/>
                  <a:pt x="212" y="7"/>
                  <a:pt x="214" y="15"/>
                </a:cubicBezTo>
                <a:lnTo>
                  <a:pt x="215" y="16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3"/>
          <p:cNvCxnSpPr/>
          <p:nvPr/>
        </p:nvCxnSpPr>
        <p:spPr>
          <a:xfrm>
            <a:off x="1844911" y="2805113"/>
            <a:ext cx="10347089" cy="0"/>
          </a:xfrm>
          <a:prstGeom prst="straightConnector1">
            <a:avLst/>
          </a:prstGeom>
          <a:noFill/>
          <a:ln w="12700" cap="flat" cmpd="sng">
            <a:solidFill>
              <a:schemeClr val="dk2">
                <a:alpha val="29803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1687137" y="1303181"/>
            <a:ext cx="8877665" cy="59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1687831" y="2010197"/>
            <a:ext cx="8876407" cy="564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>
                <a:solidFill>
                  <a:schemeClr val="lt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>
                <a:solidFill>
                  <a:schemeClr val="lt2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>
                <a:solidFill>
                  <a:schemeClr val="lt2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body" idx="2"/>
          </p:nvPr>
        </p:nvSpPr>
        <p:spPr>
          <a:xfrm>
            <a:off x="1687831" y="3096424"/>
            <a:ext cx="8876407" cy="286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9" name="Google Shape;49;p3"/>
          <p:cNvGrpSpPr/>
          <p:nvPr/>
        </p:nvGrpSpPr>
        <p:grpSpPr>
          <a:xfrm>
            <a:off x="9405937" y="5924508"/>
            <a:ext cx="1585913" cy="605019"/>
            <a:chOff x="7099300" y="5270500"/>
            <a:chExt cx="1462086" cy="557781"/>
          </a:xfrm>
        </p:grpSpPr>
        <p:sp>
          <p:nvSpPr>
            <p:cNvPr id="50" name="Google Shape;50;p3"/>
            <p:cNvSpPr/>
            <p:nvPr/>
          </p:nvSpPr>
          <p:spPr>
            <a:xfrm>
              <a:off x="7099300" y="5270500"/>
              <a:ext cx="1457325" cy="328613"/>
            </a:xfrm>
            <a:custGeom>
              <a:avLst/>
              <a:gdLst/>
              <a:ahLst/>
              <a:cxnLst/>
              <a:rect l="l" t="t" r="r" b="b"/>
              <a:pathLst>
                <a:path w="386" h="86" extrusionOk="0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119690" y="5691050"/>
              <a:ext cx="1441696" cy="137231"/>
            </a:xfrm>
            <a:custGeom>
              <a:avLst/>
              <a:gdLst/>
              <a:ahLst/>
              <a:cxnLst/>
              <a:rect l="l" t="t" r="r" b="b"/>
              <a:pathLst>
                <a:path w="393" h="37" extrusionOk="0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56">
          <p15:clr>
            <a:srgbClr val="FBAE40"/>
          </p15:clr>
        </p15:guide>
        <p15:guide id="3" pos="6924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Break">
  <p:cSld name="Section Brea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180975" y="180975"/>
            <a:ext cx="11818313" cy="6496050"/>
          </a:xfrm>
          <a:prstGeom prst="roundRect">
            <a:avLst>
              <a:gd name="adj" fmla="val 440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4"/>
          <p:cNvGrpSpPr/>
          <p:nvPr/>
        </p:nvGrpSpPr>
        <p:grpSpPr>
          <a:xfrm>
            <a:off x="1588" y="0"/>
            <a:ext cx="3421063" cy="2041525"/>
            <a:chOff x="1588" y="0"/>
            <a:chExt cx="3421063" cy="2041525"/>
          </a:xfrm>
        </p:grpSpPr>
        <p:sp>
          <p:nvSpPr>
            <p:cNvPr id="55" name="Google Shape;55;p4"/>
            <p:cNvSpPr/>
            <p:nvPr/>
          </p:nvSpPr>
          <p:spPr>
            <a:xfrm>
              <a:off x="1211263" y="0"/>
              <a:ext cx="2211388" cy="2041525"/>
            </a:xfrm>
            <a:custGeom>
              <a:avLst/>
              <a:gdLst/>
              <a:ahLst/>
              <a:cxnLst/>
              <a:rect l="l" t="t" r="r" b="b"/>
              <a:pathLst>
                <a:path w="697" h="643" extrusionOk="0">
                  <a:moveTo>
                    <a:pt x="697" y="0"/>
                  </a:moveTo>
                  <a:cubicBezTo>
                    <a:pt x="67" y="630"/>
                    <a:pt x="67" y="630"/>
                    <a:pt x="67" y="630"/>
                  </a:cubicBezTo>
                  <a:cubicBezTo>
                    <a:pt x="54" y="643"/>
                    <a:pt x="37" y="643"/>
                    <a:pt x="23" y="636"/>
                  </a:cubicBezTo>
                  <a:cubicBezTo>
                    <a:pt x="22" y="635"/>
                    <a:pt x="22" y="635"/>
                    <a:pt x="22" y="635"/>
                  </a:cubicBezTo>
                  <a:cubicBezTo>
                    <a:pt x="9" y="627"/>
                    <a:pt x="0" y="612"/>
                    <a:pt x="5" y="594"/>
                  </a:cubicBezTo>
                  <a:cubicBezTo>
                    <a:pt x="52" y="417"/>
                    <a:pt x="52" y="417"/>
                    <a:pt x="52" y="417"/>
                  </a:cubicBezTo>
                  <a:cubicBezTo>
                    <a:pt x="278" y="192"/>
                    <a:pt x="278" y="192"/>
                    <a:pt x="278" y="192"/>
                  </a:cubicBezTo>
                  <a:cubicBezTo>
                    <a:pt x="278" y="191"/>
                    <a:pt x="278" y="191"/>
                    <a:pt x="278" y="191"/>
                  </a:cubicBezTo>
                  <a:cubicBezTo>
                    <a:pt x="470" y="0"/>
                    <a:pt x="470" y="0"/>
                    <a:pt x="470" y="0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rgbClr val="425C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211263" y="1323975"/>
              <a:ext cx="527050" cy="717550"/>
            </a:xfrm>
            <a:custGeom>
              <a:avLst/>
              <a:gdLst/>
              <a:ahLst/>
              <a:cxnLst/>
              <a:rect l="l" t="t" r="r" b="b"/>
              <a:pathLst>
                <a:path w="166" h="226" extrusionOk="0">
                  <a:moveTo>
                    <a:pt x="52" y="0"/>
                  </a:moveTo>
                  <a:cubicBezTo>
                    <a:pt x="166" y="114"/>
                    <a:pt x="166" y="114"/>
                    <a:pt x="166" y="114"/>
                  </a:cubicBezTo>
                  <a:cubicBezTo>
                    <a:pt x="67" y="213"/>
                    <a:pt x="67" y="213"/>
                    <a:pt x="67" y="213"/>
                  </a:cubicBezTo>
                  <a:cubicBezTo>
                    <a:pt x="54" y="226"/>
                    <a:pt x="37" y="226"/>
                    <a:pt x="23" y="219"/>
                  </a:cubicBezTo>
                  <a:cubicBezTo>
                    <a:pt x="22" y="218"/>
                    <a:pt x="22" y="218"/>
                    <a:pt x="22" y="218"/>
                  </a:cubicBezTo>
                  <a:cubicBezTo>
                    <a:pt x="9" y="210"/>
                    <a:pt x="0" y="195"/>
                    <a:pt x="5" y="177"/>
                  </a:cubicBezTo>
                  <a:lnTo>
                    <a:pt x="52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20000"/>
                  </a:srgbClr>
                </a:gs>
                <a:gs pos="50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211263" y="606425"/>
              <a:ext cx="882650" cy="1409700"/>
            </a:xfrm>
            <a:custGeom>
              <a:avLst/>
              <a:gdLst/>
              <a:ahLst/>
              <a:cxnLst/>
              <a:rect l="l" t="t" r="r" b="b"/>
              <a:pathLst>
                <a:path w="278" h="444" extrusionOk="0">
                  <a:moveTo>
                    <a:pt x="278" y="0"/>
                  </a:moveTo>
                  <a:cubicBezTo>
                    <a:pt x="22" y="444"/>
                    <a:pt x="22" y="444"/>
                    <a:pt x="22" y="444"/>
                  </a:cubicBezTo>
                  <a:cubicBezTo>
                    <a:pt x="9" y="436"/>
                    <a:pt x="0" y="421"/>
                    <a:pt x="5" y="403"/>
                  </a:cubicBezTo>
                  <a:cubicBezTo>
                    <a:pt x="52" y="226"/>
                    <a:pt x="52" y="226"/>
                    <a:pt x="52" y="226"/>
                  </a:cubicBezTo>
                  <a:lnTo>
                    <a:pt x="27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66763" y="631825"/>
              <a:ext cx="768350" cy="1384300"/>
            </a:xfrm>
            <a:custGeom>
              <a:avLst/>
              <a:gdLst/>
              <a:ahLst/>
              <a:cxnLst/>
              <a:rect l="l" t="t" r="r" b="b"/>
              <a:pathLst>
                <a:path w="242" h="436" extrusionOk="0">
                  <a:moveTo>
                    <a:pt x="237" y="49"/>
                  </a:moveTo>
                  <a:cubicBezTo>
                    <a:pt x="233" y="65"/>
                    <a:pt x="233" y="65"/>
                    <a:pt x="233" y="65"/>
                  </a:cubicBezTo>
                  <a:cubicBezTo>
                    <a:pt x="145" y="395"/>
                    <a:pt x="145" y="395"/>
                    <a:pt x="145" y="395"/>
                  </a:cubicBezTo>
                  <a:cubicBezTo>
                    <a:pt x="145" y="395"/>
                    <a:pt x="145" y="395"/>
                    <a:pt x="145" y="395"/>
                  </a:cubicBezTo>
                  <a:cubicBezTo>
                    <a:pt x="140" y="413"/>
                    <a:pt x="149" y="428"/>
                    <a:pt x="162" y="436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36" y="364"/>
                    <a:pt x="36" y="364"/>
                    <a:pt x="36" y="364"/>
                  </a:cubicBezTo>
                  <a:cubicBezTo>
                    <a:pt x="31" y="361"/>
                    <a:pt x="27" y="358"/>
                    <a:pt x="23" y="354"/>
                  </a:cubicBezTo>
                  <a:cubicBezTo>
                    <a:pt x="7" y="338"/>
                    <a:pt x="0" y="314"/>
                    <a:pt x="6" y="292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175" y="13"/>
                    <a:pt x="175" y="13"/>
                    <a:pt x="175" y="13"/>
                  </a:cubicBezTo>
                  <a:cubicBezTo>
                    <a:pt x="189" y="0"/>
                    <a:pt x="206" y="0"/>
                    <a:pt x="220" y="7"/>
                  </a:cubicBezTo>
                  <a:cubicBezTo>
                    <a:pt x="221" y="8"/>
                    <a:pt x="221" y="8"/>
                    <a:pt x="221" y="8"/>
                  </a:cubicBezTo>
                  <a:cubicBezTo>
                    <a:pt x="234" y="16"/>
                    <a:pt x="242" y="32"/>
                    <a:pt x="23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588" y="377825"/>
              <a:ext cx="1463675" cy="1619250"/>
            </a:xfrm>
            <a:custGeom>
              <a:avLst/>
              <a:gdLst/>
              <a:ahLst/>
              <a:cxnLst/>
              <a:rect l="l" t="t" r="r" b="b"/>
              <a:pathLst>
                <a:path w="461" h="510" extrusionOk="0">
                  <a:moveTo>
                    <a:pt x="461" y="87"/>
                  </a:moveTo>
                  <a:cubicBezTo>
                    <a:pt x="459" y="87"/>
                    <a:pt x="458" y="86"/>
                    <a:pt x="456" y="85"/>
                  </a:cubicBezTo>
                  <a:cubicBezTo>
                    <a:pt x="455" y="85"/>
                    <a:pt x="453" y="84"/>
                    <a:pt x="452" y="84"/>
                  </a:cubicBezTo>
                  <a:cubicBezTo>
                    <a:pt x="452" y="84"/>
                    <a:pt x="452" y="84"/>
                    <a:pt x="452" y="84"/>
                  </a:cubicBezTo>
                  <a:cubicBezTo>
                    <a:pt x="451" y="84"/>
                    <a:pt x="451" y="83"/>
                    <a:pt x="451" y="83"/>
                  </a:cubicBezTo>
                  <a:cubicBezTo>
                    <a:pt x="450" y="83"/>
                    <a:pt x="450" y="83"/>
                    <a:pt x="450" y="83"/>
                  </a:cubicBezTo>
                  <a:cubicBezTo>
                    <a:pt x="450" y="83"/>
                    <a:pt x="450" y="83"/>
                    <a:pt x="449" y="83"/>
                  </a:cubicBezTo>
                  <a:cubicBezTo>
                    <a:pt x="449" y="83"/>
                    <a:pt x="448" y="83"/>
                    <a:pt x="447" y="83"/>
                  </a:cubicBezTo>
                  <a:cubicBezTo>
                    <a:pt x="446" y="83"/>
                    <a:pt x="446" y="83"/>
                    <a:pt x="445" y="83"/>
                  </a:cubicBezTo>
                  <a:cubicBezTo>
                    <a:pt x="439" y="82"/>
                    <a:pt x="433" y="83"/>
                    <a:pt x="427" y="86"/>
                  </a:cubicBezTo>
                  <a:cubicBezTo>
                    <a:pt x="426" y="86"/>
                    <a:pt x="426" y="86"/>
                    <a:pt x="426" y="87"/>
                  </a:cubicBezTo>
                  <a:cubicBezTo>
                    <a:pt x="426" y="87"/>
                    <a:pt x="426" y="87"/>
                    <a:pt x="426" y="87"/>
                  </a:cubicBezTo>
                  <a:cubicBezTo>
                    <a:pt x="425" y="87"/>
                    <a:pt x="424" y="87"/>
                    <a:pt x="424" y="87"/>
                  </a:cubicBezTo>
                  <a:cubicBezTo>
                    <a:pt x="423" y="88"/>
                    <a:pt x="422" y="88"/>
                    <a:pt x="422" y="89"/>
                  </a:cubicBezTo>
                  <a:cubicBezTo>
                    <a:pt x="420" y="90"/>
                    <a:pt x="419" y="91"/>
                    <a:pt x="418" y="92"/>
                  </a:cubicBezTo>
                  <a:cubicBezTo>
                    <a:pt x="418" y="92"/>
                    <a:pt x="418" y="92"/>
                    <a:pt x="418" y="92"/>
                  </a:cubicBezTo>
                  <a:cubicBezTo>
                    <a:pt x="417" y="93"/>
                    <a:pt x="417" y="93"/>
                    <a:pt x="416" y="93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287" y="223"/>
                    <a:pt x="287" y="223"/>
                    <a:pt x="287" y="223"/>
                  </a:cubicBezTo>
                  <a:cubicBezTo>
                    <a:pt x="287" y="223"/>
                    <a:pt x="287" y="223"/>
                    <a:pt x="287" y="223"/>
                  </a:cubicBezTo>
                  <a:cubicBezTo>
                    <a:pt x="0" y="510"/>
                    <a:pt x="0" y="510"/>
                    <a:pt x="0" y="510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58" y="25"/>
                    <a:pt x="258" y="25"/>
                    <a:pt x="258" y="25"/>
                  </a:cubicBezTo>
                  <a:cubicBezTo>
                    <a:pt x="278" y="4"/>
                    <a:pt x="310" y="0"/>
                    <a:pt x="335" y="15"/>
                  </a:cubicBezTo>
                  <a:cubicBezTo>
                    <a:pt x="436" y="73"/>
                    <a:pt x="436" y="73"/>
                    <a:pt x="436" y="73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60" y="87"/>
                    <a:pt x="460" y="87"/>
                    <a:pt x="460" y="87"/>
                  </a:cubicBezTo>
                  <a:lnTo>
                    <a:pt x="461" y="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011238" y="631825"/>
              <a:ext cx="523875" cy="717550"/>
            </a:xfrm>
            <a:custGeom>
              <a:avLst/>
              <a:gdLst/>
              <a:ahLst/>
              <a:cxnLst/>
              <a:rect l="l" t="t" r="r" b="b"/>
              <a:pathLst>
                <a:path w="165" h="226" extrusionOk="0">
                  <a:moveTo>
                    <a:pt x="113" y="226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111" y="0"/>
                    <a:pt x="129" y="0"/>
                    <a:pt x="142" y="7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57" y="16"/>
                    <a:pt x="165" y="31"/>
                    <a:pt x="160" y="49"/>
                  </a:cubicBezTo>
                  <a:lnTo>
                    <a:pt x="113" y="226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20000"/>
                  </a:srgbClr>
                </a:gs>
                <a:gs pos="50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766763" y="631825"/>
              <a:ext cx="701675" cy="1117600"/>
            </a:xfrm>
            <a:custGeom>
              <a:avLst/>
              <a:gdLst/>
              <a:ahLst/>
              <a:cxnLst/>
              <a:rect l="l" t="t" r="r" b="b"/>
              <a:pathLst>
                <a:path w="221" h="352" extrusionOk="0">
                  <a:moveTo>
                    <a:pt x="221" y="8"/>
                  </a:moveTo>
                  <a:cubicBezTo>
                    <a:pt x="22" y="352"/>
                    <a:pt x="22" y="352"/>
                    <a:pt x="22" y="352"/>
                  </a:cubicBezTo>
                  <a:cubicBezTo>
                    <a:pt x="7" y="336"/>
                    <a:pt x="0" y="314"/>
                    <a:pt x="6" y="292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175" y="13"/>
                    <a:pt x="175" y="13"/>
                    <a:pt x="175" y="13"/>
                  </a:cubicBezTo>
                  <a:cubicBezTo>
                    <a:pt x="189" y="0"/>
                    <a:pt x="206" y="0"/>
                    <a:pt x="220" y="7"/>
                  </a:cubicBezTo>
                  <a:lnTo>
                    <a:pt x="221" y="8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4"/>
          <p:cNvGrpSpPr/>
          <p:nvPr/>
        </p:nvGrpSpPr>
        <p:grpSpPr>
          <a:xfrm>
            <a:off x="8770938" y="4816475"/>
            <a:ext cx="3421062" cy="2041525"/>
            <a:chOff x="5721351" y="4816475"/>
            <a:chExt cx="3421062" cy="2041525"/>
          </a:xfrm>
        </p:grpSpPr>
        <p:sp>
          <p:nvSpPr>
            <p:cNvPr id="63" name="Google Shape;63;p4"/>
            <p:cNvSpPr/>
            <p:nvPr/>
          </p:nvSpPr>
          <p:spPr>
            <a:xfrm>
              <a:off x="5721351" y="4816475"/>
              <a:ext cx="2211388" cy="2041525"/>
            </a:xfrm>
            <a:custGeom>
              <a:avLst/>
              <a:gdLst/>
              <a:ahLst/>
              <a:cxnLst/>
              <a:rect l="l" t="t" r="r" b="b"/>
              <a:pathLst>
                <a:path w="697" h="643" extrusionOk="0">
                  <a:moveTo>
                    <a:pt x="692" y="49"/>
                  </a:moveTo>
                  <a:cubicBezTo>
                    <a:pt x="645" y="226"/>
                    <a:pt x="645" y="226"/>
                    <a:pt x="645" y="226"/>
                  </a:cubicBezTo>
                  <a:cubicBezTo>
                    <a:pt x="419" y="451"/>
                    <a:pt x="419" y="451"/>
                    <a:pt x="419" y="451"/>
                  </a:cubicBezTo>
                  <a:cubicBezTo>
                    <a:pt x="419" y="452"/>
                    <a:pt x="419" y="452"/>
                    <a:pt x="419" y="452"/>
                  </a:cubicBezTo>
                  <a:cubicBezTo>
                    <a:pt x="227" y="643"/>
                    <a:pt x="227" y="643"/>
                    <a:pt x="227" y="643"/>
                  </a:cubicBezTo>
                  <a:cubicBezTo>
                    <a:pt x="0" y="643"/>
                    <a:pt x="0" y="643"/>
                    <a:pt x="0" y="643"/>
                  </a:cubicBezTo>
                  <a:cubicBezTo>
                    <a:pt x="531" y="112"/>
                    <a:pt x="531" y="112"/>
                    <a:pt x="531" y="112"/>
                  </a:cubicBezTo>
                  <a:cubicBezTo>
                    <a:pt x="630" y="13"/>
                    <a:pt x="630" y="13"/>
                    <a:pt x="630" y="13"/>
                  </a:cubicBezTo>
                  <a:cubicBezTo>
                    <a:pt x="643" y="0"/>
                    <a:pt x="660" y="0"/>
                    <a:pt x="674" y="7"/>
                  </a:cubicBezTo>
                  <a:cubicBezTo>
                    <a:pt x="675" y="8"/>
                    <a:pt x="675" y="8"/>
                    <a:pt x="675" y="8"/>
                  </a:cubicBezTo>
                  <a:cubicBezTo>
                    <a:pt x="688" y="16"/>
                    <a:pt x="697" y="31"/>
                    <a:pt x="692" y="49"/>
                  </a:cubicBezTo>
                  <a:close/>
                </a:path>
              </a:pathLst>
            </a:custGeom>
            <a:solidFill>
              <a:srgbClr val="425C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405688" y="4816475"/>
              <a:ext cx="527050" cy="717550"/>
            </a:xfrm>
            <a:custGeom>
              <a:avLst/>
              <a:gdLst/>
              <a:ahLst/>
              <a:cxnLst/>
              <a:rect l="l" t="t" r="r" b="b"/>
              <a:pathLst>
                <a:path w="166" h="226" extrusionOk="0">
                  <a:moveTo>
                    <a:pt x="114" y="226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12" y="0"/>
                    <a:pt x="129" y="0"/>
                    <a:pt x="143" y="7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57" y="16"/>
                    <a:pt x="166" y="31"/>
                    <a:pt x="161" y="49"/>
                  </a:cubicBezTo>
                  <a:lnTo>
                    <a:pt x="114" y="226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20000"/>
                  </a:srgbClr>
                </a:gs>
                <a:gs pos="50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050088" y="4841875"/>
              <a:ext cx="882650" cy="1409700"/>
            </a:xfrm>
            <a:custGeom>
              <a:avLst/>
              <a:gdLst/>
              <a:ahLst/>
              <a:cxnLst/>
              <a:rect l="l" t="t" r="r" b="b"/>
              <a:pathLst>
                <a:path w="278" h="444" extrusionOk="0">
                  <a:moveTo>
                    <a:pt x="0" y="444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69" y="8"/>
                    <a:pt x="278" y="23"/>
                    <a:pt x="273" y="41"/>
                  </a:cubicBezTo>
                  <a:cubicBezTo>
                    <a:pt x="226" y="218"/>
                    <a:pt x="226" y="218"/>
                    <a:pt x="226" y="218"/>
                  </a:cubicBezTo>
                  <a:lnTo>
                    <a:pt x="0" y="444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7608888" y="4841875"/>
              <a:ext cx="768350" cy="1384300"/>
            </a:xfrm>
            <a:custGeom>
              <a:avLst/>
              <a:gdLst/>
              <a:ahLst/>
              <a:cxnLst/>
              <a:rect l="l" t="t" r="r" b="b"/>
              <a:pathLst>
                <a:path w="242" h="436" extrusionOk="0">
                  <a:moveTo>
                    <a:pt x="5" y="387"/>
                  </a:moveTo>
                  <a:cubicBezTo>
                    <a:pt x="9" y="371"/>
                    <a:pt x="9" y="371"/>
                    <a:pt x="9" y="37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102" y="23"/>
                    <a:pt x="93" y="8"/>
                    <a:pt x="80" y="0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206" y="72"/>
                    <a:pt x="206" y="72"/>
                    <a:pt x="206" y="72"/>
                  </a:cubicBezTo>
                  <a:cubicBezTo>
                    <a:pt x="211" y="75"/>
                    <a:pt x="215" y="78"/>
                    <a:pt x="219" y="82"/>
                  </a:cubicBezTo>
                  <a:cubicBezTo>
                    <a:pt x="235" y="98"/>
                    <a:pt x="242" y="122"/>
                    <a:pt x="236" y="144"/>
                  </a:cubicBezTo>
                  <a:cubicBezTo>
                    <a:pt x="196" y="293"/>
                    <a:pt x="196" y="293"/>
                    <a:pt x="196" y="293"/>
                  </a:cubicBezTo>
                  <a:cubicBezTo>
                    <a:pt x="67" y="423"/>
                    <a:pt x="67" y="423"/>
                    <a:pt x="67" y="423"/>
                  </a:cubicBezTo>
                  <a:cubicBezTo>
                    <a:pt x="53" y="436"/>
                    <a:pt x="36" y="436"/>
                    <a:pt x="22" y="429"/>
                  </a:cubicBezTo>
                  <a:cubicBezTo>
                    <a:pt x="21" y="428"/>
                    <a:pt x="21" y="428"/>
                    <a:pt x="21" y="428"/>
                  </a:cubicBezTo>
                  <a:cubicBezTo>
                    <a:pt x="8" y="420"/>
                    <a:pt x="0" y="404"/>
                    <a:pt x="5" y="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678738" y="4860925"/>
              <a:ext cx="1463675" cy="1619250"/>
            </a:xfrm>
            <a:custGeom>
              <a:avLst/>
              <a:gdLst/>
              <a:ahLst/>
              <a:cxnLst/>
              <a:rect l="l" t="t" r="r" b="b"/>
              <a:pathLst>
                <a:path w="461" h="510" extrusionOk="0">
                  <a:moveTo>
                    <a:pt x="461" y="0"/>
                  </a:moveTo>
                  <a:cubicBezTo>
                    <a:pt x="461" y="227"/>
                    <a:pt x="461" y="227"/>
                    <a:pt x="461" y="227"/>
                  </a:cubicBezTo>
                  <a:cubicBezTo>
                    <a:pt x="203" y="485"/>
                    <a:pt x="203" y="485"/>
                    <a:pt x="203" y="485"/>
                  </a:cubicBezTo>
                  <a:cubicBezTo>
                    <a:pt x="183" y="506"/>
                    <a:pt x="151" y="510"/>
                    <a:pt x="126" y="495"/>
                  </a:cubicBezTo>
                  <a:cubicBezTo>
                    <a:pt x="25" y="437"/>
                    <a:pt x="25" y="437"/>
                    <a:pt x="25" y="437"/>
                  </a:cubicBezTo>
                  <a:cubicBezTo>
                    <a:pt x="2" y="423"/>
                    <a:pt x="2" y="423"/>
                    <a:pt x="2" y="423"/>
                  </a:cubicBezTo>
                  <a:cubicBezTo>
                    <a:pt x="1" y="423"/>
                    <a:pt x="1" y="423"/>
                    <a:pt x="1" y="4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2" y="423"/>
                    <a:pt x="3" y="424"/>
                    <a:pt x="5" y="425"/>
                  </a:cubicBezTo>
                  <a:cubicBezTo>
                    <a:pt x="6" y="425"/>
                    <a:pt x="8" y="426"/>
                    <a:pt x="9" y="426"/>
                  </a:cubicBezTo>
                  <a:cubicBezTo>
                    <a:pt x="9" y="426"/>
                    <a:pt x="9" y="426"/>
                    <a:pt x="9" y="426"/>
                  </a:cubicBezTo>
                  <a:cubicBezTo>
                    <a:pt x="10" y="426"/>
                    <a:pt x="10" y="427"/>
                    <a:pt x="10" y="427"/>
                  </a:cubicBezTo>
                  <a:cubicBezTo>
                    <a:pt x="11" y="427"/>
                    <a:pt x="11" y="427"/>
                    <a:pt x="11" y="427"/>
                  </a:cubicBezTo>
                  <a:cubicBezTo>
                    <a:pt x="11" y="427"/>
                    <a:pt x="11" y="427"/>
                    <a:pt x="12" y="427"/>
                  </a:cubicBezTo>
                  <a:cubicBezTo>
                    <a:pt x="12" y="427"/>
                    <a:pt x="13" y="427"/>
                    <a:pt x="14" y="427"/>
                  </a:cubicBezTo>
                  <a:cubicBezTo>
                    <a:pt x="15" y="427"/>
                    <a:pt x="15" y="427"/>
                    <a:pt x="16" y="427"/>
                  </a:cubicBezTo>
                  <a:cubicBezTo>
                    <a:pt x="22" y="428"/>
                    <a:pt x="29" y="427"/>
                    <a:pt x="35" y="423"/>
                  </a:cubicBezTo>
                  <a:cubicBezTo>
                    <a:pt x="35" y="423"/>
                    <a:pt x="35" y="423"/>
                    <a:pt x="35" y="423"/>
                  </a:cubicBezTo>
                  <a:cubicBezTo>
                    <a:pt x="36" y="423"/>
                    <a:pt x="37" y="423"/>
                    <a:pt x="37" y="423"/>
                  </a:cubicBezTo>
                  <a:cubicBezTo>
                    <a:pt x="38" y="422"/>
                    <a:pt x="39" y="422"/>
                    <a:pt x="39" y="421"/>
                  </a:cubicBezTo>
                  <a:cubicBezTo>
                    <a:pt x="41" y="420"/>
                    <a:pt x="42" y="419"/>
                    <a:pt x="43" y="418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4" y="417"/>
                    <a:pt x="44" y="417"/>
                    <a:pt x="45" y="417"/>
                  </a:cubicBezTo>
                  <a:cubicBezTo>
                    <a:pt x="143" y="318"/>
                    <a:pt x="143" y="318"/>
                    <a:pt x="143" y="318"/>
                  </a:cubicBezTo>
                  <a:cubicBezTo>
                    <a:pt x="174" y="287"/>
                    <a:pt x="174" y="287"/>
                    <a:pt x="174" y="287"/>
                  </a:cubicBezTo>
                  <a:cubicBezTo>
                    <a:pt x="174" y="287"/>
                    <a:pt x="174" y="287"/>
                    <a:pt x="174" y="287"/>
                  </a:cubicBezTo>
                  <a:lnTo>
                    <a:pt x="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08888" y="5508625"/>
              <a:ext cx="523875" cy="717550"/>
            </a:xfrm>
            <a:custGeom>
              <a:avLst/>
              <a:gdLst/>
              <a:ahLst/>
              <a:cxnLst/>
              <a:rect l="l" t="t" r="r" b="b"/>
              <a:pathLst>
                <a:path w="165" h="226" extrusionOk="0">
                  <a:moveTo>
                    <a:pt x="52" y="0"/>
                  </a:moveTo>
                  <a:cubicBezTo>
                    <a:pt x="165" y="114"/>
                    <a:pt x="165" y="114"/>
                    <a:pt x="165" y="114"/>
                  </a:cubicBezTo>
                  <a:cubicBezTo>
                    <a:pt x="67" y="213"/>
                    <a:pt x="67" y="213"/>
                    <a:pt x="67" y="213"/>
                  </a:cubicBezTo>
                  <a:cubicBezTo>
                    <a:pt x="54" y="226"/>
                    <a:pt x="36" y="226"/>
                    <a:pt x="23" y="219"/>
                  </a:cubicBezTo>
                  <a:cubicBezTo>
                    <a:pt x="21" y="218"/>
                    <a:pt x="21" y="218"/>
                    <a:pt x="21" y="218"/>
                  </a:cubicBezTo>
                  <a:cubicBezTo>
                    <a:pt x="8" y="210"/>
                    <a:pt x="0" y="195"/>
                    <a:pt x="5" y="177"/>
                  </a:cubicBezTo>
                  <a:lnTo>
                    <a:pt x="52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20000"/>
                  </a:srgbClr>
                </a:gs>
                <a:gs pos="50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675563" y="5108575"/>
              <a:ext cx="701675" cy="1117600"/>
            </a:xfrm>
            <a:custGeom>
              <a:avLst/>
              <a:gdLst/>
              <a:ahLst/>
              <a:cxnLst/>
              <a:rect l="l" t="t" r="r" b="b"/>
              <a:pathLst>
                <a:path w="221" h="352" extrusionOk="0">
                  <a:moveTo>
                    <a:pt x="0" y="344"/>
                  </a:moveTo>
                  <a:cubicBezTo>
                    <a:pt x="199" y="0"/>
                    <a:pt x="199" y="0"/>
                    <a:pt x="199" y="0"/>
                  </a:cubicBezTo>
                  <a:cubicBezTo>
                    <a:pt x="214" y="16"/>
                    <a:pt x="221" y="38"/>
                    <a:pt x="215" y="60"/>
                  </a:cubicBezTo>
                  <a:cubicBezTo>
                    <a:pt x="175" y="209"/>
                    <a:pt x="175" y="209"/>
                    <a:pt x="175" y="209"/>
                  </a:cubicBezTo>
                  <a:cubicBezTo>
                    <a:pt x="46" y="339"/>
                    <a:pt x="46" y="339"/>
                    <a:pt x="46" y="339"/>
                  </a:cubicBezTo>
                  <a:cubicBezTo>
                    <a:pt x="32" y="352"/>
                    <a:pt x="15" y="352"/>
                    <a:pt x="1" y="345"/>
                  </a:cubicBezTo>
                  <a:lnTo>
                    <a:pt x="0" y="344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814918" y="1778356"/>
            <a:ext cx="10562167" cy="166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4"/>
          <p:cNvCxnSpPr/>
          <p:nvPr/>
        </p:nvCxnSpPr>
        <p:spPr>
          <a:xfrm>
            <a:off x="5871323" y="3661031"/>
            <a:ext cx="44935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814918" y="3917306"/>
            <a:ext cx="10562167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_Center">
  <p:cSld name="Grid_Cent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1"/>
          </p:nvPr>
        </p:nvSpPr>
        <p:spPr>
          <a:xfrm>
            <a:off x="695326" y="1429125"/>
            <a:ext cx="2232024" cy="474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just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2911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body" idx="2"/>
          </p:nvPr>
        </p:nvSpPr>
        <p:spPr>
          <a:xfrm>
            <a:off x="10966315" y="1"/>
            <a:ext cx="1225685" cy="38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252">
          <p15:clr>
            <a:srgbClr val="FBAE40"/>
          </p15:clr>
        </p15:guide>
        <p15:guide id="3" pos="3364">
          <p15:clr>
            <a:srgbClr val="FBAE40"/>
          </p15:clr>
        </p15:guide>
        <p15:guide id="4" pos="3545">
          <p15:clr>
            <a:srgbClr val="FBAE40"/>
          </p15:clr>
        </p15:guide>
        <p15:guide id="5" pos="4656">
          <p15:clr>
            <a:srgbClr val="FBAE40"/>
          </p15:clr>
        </p15:guide>
        <p15:guide id="6" pos="4838">
          <p15:clr>
            <a:srgbClr val="FBAE40"/>
          </p15:clr>
        </p15:guide>
        <p15:guide id="7" pos="438">
          <p15:clr>
            <a:srgbClr val="FBAE40"/>
          </p15:clr>
        </p15:guide>
        <p15:guide id="8" pos="7242">
          <p15:clr>
            <a:srgbClr val="FBAE40"/>
          </p15:clr>
        </p15:guide>
        <p15:guide id="9" pos="5949">
          <p15:clr>
            <a:srgbClr val="FBAE40"/>
          </p15:clr>
        </p15:guide>
        <p15:guide id="10" pos="613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">
  <p:cSld name="Cover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/>
          <p:nvPr/>
        </p:nvSpPr>
        <p:spPr>
          <a:xfrm>
            <a:off x="744879" y="3218975"/>
            <a:ext cx="11447121" cy="815975"/>
          </a:xfrm>
          <a:custGeom>
            <a:avLst/>
            <a:gdLst/>
            <a:ahLst/>
            <a:cxnLst/>
            <a:rect l="l" t="t" r="r" b="b"/>
            <a:pathLst>
              <a:path w="11447121" h="815975" extrusionOk="0">
                <a:moveTo>
                  <a:pt x="894666" y="0"/>
                </a:moveTo>
                <a:lnTo>
                  <a:pt x="3944254" y="0"/>
                </a:lnTo>
                <a:lnTo>
                  <a:pt x="8397534" y="0"/>
                </a:lnTo>
                <a:lnTo>
                  <a:pt x="11447121" y="0"/>
                </a:lnTo>
                <a:cubicBezTo>
                  <a:pt x="11447121" y="815975"/>
                  <a:pt x="11447121" y="815975"/>
                  <a:pt x="11447121" y="815975"/>
                </a:cubicBezTo>
                <a:cubicBezTo>
                  <a:pt x="10420793" y="815975"/>
                  <a:pt x="9522756" y="815975"/>
                  <a:pt x="8736973" y="815975"/>
                </a:cubicBezTo>
                <a:lnTo>
                  <a:pt x="8397534" y="815975"/>
                </a:lnTo>
                <a:lnTo>
                  <a:pt x="7640486" y="815975"/>
                </a:lnTo>
                <a:lnTo>
                  <a:pt x="6952256" y="815975"/>
                </a:lnTo>
                <a:lnTo>
                  <a:pt x="6700354" y="815975"/>
                </a:lnTo>
                <a:lnTo>
                  <a:pt x="5904548" y="815975"/>
                </a:lnTo>
                <a:lnTo>
                  <a:pt x="5687386" y="815975"/>
                </a:lnTo>
                <a:lnTo>
                  <a:pt x="5241043" y="815975"/>
                </a:lnTo>
                <a:lnTo>
                  <a:pt x="4697811" y="815975"/>
                </a:lnTo>
                <a:lnTo>
                  <a:pt x="4590899" y="815975"/>
                </a:lnTo>
                <a:lnTo>
                  <a:pt x="4262824" y="815975"/>
                </a:lnTo>
                <a:lnTo>
                  <a:pt x="3669478" y="815975"/>
                </a:lnTo>
                <a:lnTo>
                  <a:pt x="3650766" y="815975"/>
                </a:lnTo>
                <a:lnTo>
                  <a:pt x="3364787" y="815975"/>
                </a:lnTo>
                <a:lnTo>
                  <a:pt x="3252532" y="815975"/>
                </a:lnTo>
                <a:lnTo>
                  <a:pt x="3236496" y="815975"/>
                </a:lnTo>
                <a:lnTo>
                  <a:pt x="2854961" y="815975"/>
                </a:lnTo>
                <a:cubicBezTo>
                  <a:pt x="186909" y="815975"/>
                  <a:pt x="186909" y="815975"/>
                  <a:pt x="186909" y="815975"/>
                </a:cubicBezTo>
                <a:cubicBezTo>
                  <a:pt x="94868" y="815975"/>
                  <a:pt x="31392" y="755650"/>
                  <a:pt x="9176" y="682625"/>
                </a:cubicBezTo>
                <a:cubicBezTo>
                  <a:pt x="6002" y="673100"/>
                  <a:pt x="6002" y="673100"/>
                  <a:pt x="6002" y="673100"/>
                </a:cubicBezTo>
                <a:cubicBezTo>
                  <a:pt x="-13041" y="596900"/>
                  <a:pt x="12350" y="511175"/>
                  <a:pt x="94868" y="463550"/>
                </a:cubicBezTo>
                <a:cubicBezTo>
                  <a:pt x="894666" y="0"/>
                  <a:pt x="894666" y="0"/>
                  <a:pt x="894666" y="0"/>
                </a:cubicBezTo>
                <a:close/>
              </a:path>
            </a:pathLst>
          </a:custGeom>
          <a:gradFill>
            <a:gsLst>
              <a:gs pos="0">
                <a:srgbClr val="425C90"/>
              </a:gs>
              <a:gs pos="80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731838" y="3218975"/>
            <a:ext cx="908050" cy="815975"/>
          </a:xfrm>
          <a:custGeom>
            <a:avLst/>
            <a:gdLst/>
            <a:ahLst/>
            <a:cxnLst/>
            <a:rect l="l" t="t" r="r" b="b"/>
            <a:pathLst>
              <a:path w="286" h="257" extrusionOk="0">
                <a:moveTo>
                  <a:pt x="286" y="0"/>
                </a:moveTo>
                <a:cubicBezTo>
                  <a:pt x="286" y="257"/>
                  <a:pt x="286" y="257"/>
                  <a:pt x="286" y="257"/>
                </a:cubicBezTo>
                <a:cubicBezTo>
                  <a:pt x="63" y="257"/>
                  <a:pt x="63" y="257"/>
                  <a:pt x="63" y="257"/>
                </a:cubicBezTo>
                <a:cubicBezTo>
                  <a:pt x="34" y="257"/>
                  <a:pt x="14" y="238"/>
                  <a:pt x="7" y="215"/>
                </a:cubicBez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lnTo>
                  <a:pt x="286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731838" y="3218975"/>
            <a:ext cx="2525713" cy="673100"/>
          </a:xfrm>
          <a:custGeom>
            <a:avLst/>
            <a:gdLst/>
            <a:ahLst/>
            <a:cxnLst/>
            <a:rect l="l" t="t" r="r" b="b"/>
            <a:pathLst>
              <a:path w="796" h="212" extrusionOk="0">
                <a:moveTo>
                  <a:pt x="796" y="0"/>
                </a:move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cubicBezTo>
                  <a:pt x="286" y="0"/>
                  <a:pt x="286" y="0"/>
                  <a:pt x="286" y="0"/>
                </a:cubicBezTo>
                <a:lnTo>
                  <a:pt x="796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547688" y="2425225"/>
            <a:ext cx="1966913" cy="1466850"/>
          </a:xfrm>
          <a:custGeom>
            <a:avLst/>
            <a:gdLst/>
            <a:ahLst/>
            <a:cxnLst/>
            <a:rect l="l" t="t" r="r" b="b"/>
            <a:pathLst>
              <a:path w="620" h="462" extrusionOk="0">
                <a:moveTo>
                  <a:pt x="586" y="111"/>
                </a:moveTo>
                <a:cubicBezTo>
                  <a:pt x="564" y="123"/>
                  <a:pt x="564" y="123"/>
                  <a:pt x="564" y="123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66" y="411"/>
                  <a:pt x="58" y="438"/>
                  <a:pt x="64" y="462"/>
                </a:cubicBezTo>
                <a:cubicBezTo>
                  <a:pt x="52" y="419"/>
                  <a:pt x="52" y="419"/>
                  <a:pt x="52" y="419"/>
                </a:cubicBezTo>
                <a:cubicBezTo>
                  <a:pt x="4" y="238"/>
                  <a:pt x="4" y="238"/>
                  <a:pt x="4" y="238"/>
                </a:cubicBezTo>
                <a:cubicBezTo>
                  <a:pt x="2" y="230"/>
                  <a:pt x="1" y="221"/>
                  <a:pt x="0" y="213"/>
                </a:cubicBezTo>
                <a:cubicBezTo>
                  <a:pt x="0" y="177"/>
                  <a:pt x="19" y="142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cubicBezTo>
                  <a:pt x="614" y="46"/>
                  <a:pt x="614" y="46"/>
                  <a:pt x="614" y="46"/>
                </a:cubicBezTo>
                <a:cubicBezTo>
                  <a:pt x="620" y="69"/>
                  <a:pt x="612" y="96"/>
                  <a:pt x="586" y="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1588" y="1609250"/>
            <a:ext cx="2490788" cy="952500"/>
          </a:xfrm>
          <a:custGeom>
            <a:avLst/>
            <a:gdLst/>
            <a:ahLst/>
            <a:cxnLst/>
            <a:rect l="l" t="t" r="r" b="b"/>
            <a:pathLst>
              <a:path w="785" h="300" extrusionOk="0">
                <a:moveTo>
                  <a:pt x="785" y="300"/>
                </a:moveTo>
                <a:cubicBezTo>
                  <a:pt x="779" y="277"/>
                  <a:pt x="758" y="257"/>
                  <a:pt x="728" y="257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0"/>
                  <a:pt x="0" y="0"/>
                  <a:pt x="0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73" y="0"/>
                  <a:pt x="713" y="31"/>
                  <a:pt x="725" y="76"/>
                </a:cubicBezTo>
                <a:cubicBezTo>
                  <a:pt x="774" y="257"/>
                  <a:pt x="774" y="257"/>
                  <a:pt x="774" y="257"/>
                </a:cubicBezTo>
                <a:lnTo>
                  <a:pt x="785" y="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1608138" y="2425225"/>
            <a:ext cx="906463" cy="812800"/>
          </a:xfrm>
          <a:custGeom>
            <a:avLst/>
            <a:gdLst/>
            <a:ahLst/>
            <a:cxnLst/>
            <a:rect l="l" t="t" r="r" b="b"/>
            <a:pathLst>
              <a:path w="286" h="256" extrusionOk="0">
                <a:moveTo>
                  <a:pt x="0" y="256"/>
                </a:moveTo>
                <a:cubicBezTo>
                  <a:pt x="0" y="0"/>
                  <a:pt x="0" y="0"/>
                  <a:pt x="0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52" y="0"/>
                  <a:pt x="272" y="19"/>
                  <a:pt x="279" y="42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6" y="68"/>
                  <a:pt x="278" y="96"/>
                  <a:pt x="252" y="111"/>
                </a:cubicBezTo>
                <a:lnTo>
                  <a:pt x="0" y="256"/>
                </a:ln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547688" y="2425225"/>
            <a:ext cx="1947863" cy="663575"/>
          </a:xfrm>
          <a:custGeom>
            <a:avLst/>
            <a:gdLst/>
            <a:ahLst/>
            <a:cxnLst/>
            <a:rect l="l" t="t" r="r" b="b"/>
            <a:pathLst>
              <a:path w="614" h="209" extrusionOk="0">
                <a:moveTo>
                  <a:pt x="614" y="45"/>
                </a:moveTo>
                <a:cubicBezTo>
                  <a:pt x="0" y="209"/>
                  <a:pt x="0" y="209"/>
                  <a:pt x="0" y="209"/>
                </a:cubicBezTo>
                <a:cubicBezTo>
                  <a:pt x="1" y="174"/>
                  <a:pt x="20" y="141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lnTo>
                  <a:pt x="614" y="45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6"/>
          <p:cNvCxnSpPr/>
          <p:nvPr/>
        </p:nvCxnSpPr>
        <p:spPr>
          <a:xfrm>
            <a:off x="1846499" y="3626963"/>
            <a:ext cx="9521892" cy="0"/>
          </a:xfrm>
          <a:prstGeom prst="straightConnector1">
            <a:avLst/>
          </a:prstGeom>
          <a:noFill/>
          <a:ln w="12700" cap="flat" cmpd="sng">
            <a:solidFill>
              <a:schemeClr val="dk2">
                <a:alpha val="29803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6"/>
          <p:cNvSpPr/>
          <p:nvPr/>
        </p:nvSpPr>
        <p:spPr>
          <a:xfrm rot="5400000">
            <a:off x="11384309" y="3574943"/>
            <a:ext cx="120689" cy="104042"/>
          </a:xfrm>
          <a:prstGeom prst="triangle">
            <a:avLst>
              <a:gd name="adj" fmla="val 50000"/>
            </a:avLst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 txBox="1">
            <a:spLocks noGrp="1"/>
          </p:cNvSpPr>
          <p:nvPr>
            <p:ph type="ctrTitle"/>
          </p:nvPr>
        </p:nvSpPr>
        <p:spPr>
          <a:xfrm>
            <a:off x="2808050" y="1124384"/>
            <a:ext cx="8688625" cy="177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i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subTitle" idx="1"/>
          </p:nvPr>
        </p:nvSpPr>
        <p:spPr>
          <a:xfrm>
            <a:off x="2808050" y="4313978"/>
            <a:ext cx="8688625" cy="134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ftr" idx="11"/>
          </p:nvPr>
        </p:nvSpPr>
        <p:spPr>
          <a:xfrm>
            <a:off x="1200000" y="5981484"/>
            <a:ext cx="3736623" cy="49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6"/>
          <p:cNvGrpSpPr/>
          <p:nvPr/>
        </p:nvGrpSpPr>
        <p:grpSpPr>
          <a:xfrm>
            <a:off x="9405937" y="5924509"/>
            <a:ext cx="1585913" cy="605019"/>
            <a:chOff x="7099300" y="5270500"/>
            <a:chExt cx="1462086" cy="557781"/>
          </a:xfrm>
        </p:grpSpPr>
        <p:sp>
          <p:nvSpPr>
            <p:cNvPr id="93" name="Google Shape;93;p6"/>
            <p:cNvSpPr/>
            <p:nvPr/>
          </p:nvSpPr>
          <p:spPr>
            <a:xfrm>
              <a:off x="7099300" y="5270500"/>
              <a:ext cx="1457325" cy="328613"/>
            </a:xfrm>
            <a:custGeom>
              <a:avLst/>
              <a:gdLst/>
              <a:ahLst/>
              <a:cxnLst/>
              <a:rect l="l" t="t" r="r" b="b"/>
              <a:pathLst>
                <a:path w="386" h="86" extrusionOk="0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119690" y="5691050"/>
              <a:ext cx="1441696" cy="137231"/>
            </a:xfrm>
            <a:custGeom>
              <a:avLst/>
              <a:gdLst/>
              <a:ahLst/>
              <a:cxnLst/>
              <a:rect l="l" t="t" r="r" b="b"/>
              <a:pathLst>
                <a:path w="393" h="37" extrusionOk="0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id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aseline="0"/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695326" y="1429125"/>
            <a:ext cx="2232024" cy="47494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just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2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409FBBB-C588-4B8D-A7FF-E25C81CC2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966315" y="1"/>
            <a:ext cx="1225685" cy="389106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900" b="1" kern="1200" spc="-2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Key Message</a:t>
            </a:r>
          </a:p>
        </p:txBody>
      </p:sp>
    </p:spTree>
    <p:extLst>
      <p:ext uri="{BB962C8B-B14F-4D97-AF65-F5344CB8AC3E}">
        <p14:creationId xmlns:p14="http://schemas.microsoft.com/office/powerpoint/2010/main" val="800097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252">
          <p15:clr>
            <a:srgbClr val="FBAE40"/>
          </p15:clr>
        </p15:guide>
        <p15:guide id="3" pos="3364">
          <p15:clr>
            <a:srgbClr val="FBAE40"/>
          </p15:clr>
        </p15:guide>
        <p15:guide id="4" pos="3545">
          <p15:clr>
            <a:srgbClr val="FBAE40"/>
          </p15:clr>
        </p15:guide>
        <p15:guide id="5" pos="4656">
          <p15:clr>
            <a:srgbClr val="FBAE40"/>
          </p15:clr>
        </p15:guide>
        <p15:guide id="6" pos="4838">
          <p15:clr>
            <a:srgbClr val="FBAE40"/>
          </p15:clr>
        </p15:guide>
        <p15:guide id="7" pos="438">
          <p15:clr>
            <a:srgbClr val="FBAE40"/>
          </p15:clr>
        </p15:guide>
        <p15:guide id="8" pos="7242">
          <p15:clr>
            <a:srgbClr val="FBAE40"/>
          </p15:clr>
        </p15:guide>
        <p15:guide id="9" pos="5949">
          <p15:clr>
            <a:srgbClr val="FBAE40"/>
          </p15:clr>
        </p15:guide>
        <p15:guide id="10" pos="613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" y="0"/>
            <a:ext cx="11738620" cy="1160833"/>
          </a:xfrm>
          <a:custGeom>
            <a:avLst/>
            <a:gdLst/>
            <a:ahLst/>
            <a:cxnLst/>
            <a:rect l="l" t="t" r="r" b="b"/>
            <a:pathLst>
              <a:path w="11738620" h="1160833" extrusionOk="0">
                <a:moveTo>
                  <a:pt x="0" y="0"/>
                </a:moveTo>
                <a:cubicBezTo>
                  <a:pt x="1423289" y="0"/>
                  <a:pt x="2579712" y="0"/>
                  <a:pt x="3519305" y="0"/>
                </a:cubicBezTo>
                <a:lnTo>
                  <a:pt x="3773767" y="0"/>
                </a:lnTo>
                <a:lnTo>
                  <a:pt x="4388476" y="0"/>
                </a:lnTo>
                <a:lnTo>
                  <a:pt x="5109954" y="0"/>
                </a:lnTo>
                <a:lnTo>
                  <a:pt x="5124212" y="0"/>
                </a:lnTo>
                <a:lnTo>
                  <a:pt x="5737635" y="0"/>
                </a:lnTo>
                <a:lnTo>
                  <a:pt x="6239864" y="0"/>
                </a:lnTo>
                <a:lnTo>
                  <a:pt x="6279350" y="0"/>
                </a:lnTo>
                <a:lnTo>
                  <a:pt x="6642017" y="0"/>
                </a:lnTo>
                <a:lnTo>
                  <a:pt x="6955215" y="0"/>
                </a:lnTo>
                <a:lnTo>
                  <a:pt x="7190577" y="0"/>
                </a:lnTo>
                <a:lnTo>
                  <a:pt x="7293073" y="0"/>
                </a:lnTo>
                <a:lnTo>
                  <a:pt x="7472269" y="0"/>
                </a:lnTo>
                <a:lnTo>
                  <a:pt x="7576051" y="0"/>
                </a:lnTo>
                <a:lnTo>
                  <a:pt x="7590877" y="0"/>
                </a:lnTo>
                <a:lnTo>
                  <a:pt x="8162243" y="0"/>
                </a:lnTo>
                <a:cubicBezTo>
                  <a:pt x="11364644" y="0"/>
                  <a:pt x="11364644" y="0"/>
                  <a:pt x="11364644" y="0"/>
                </a:cubicBezTo>
                <a:cubicBezTo>
                  <a:pt x="11364644" y="660827"/>
                  <a:pt x="11364644" y="660827"/>
                  <a:pt x="11364644" y="660827"/>
                </a:cubicBezTo>
                <a:cubicBezTo>
                  <a:pt x="11694936" y="991240"/>
                  <a:pt x="11694936" y="991240"/>
                  <a:pt x="11694936" y="991240"/>
                </a:cubicBezTo>
                <a:cubicBezTo>
                  <a:pt x="11732934" y="1014632"/>
                  <a:pt x="11744626" y="1055569"/>
                  <a:pt x="11735857" y="1093581"/>
                </a:cubicBezTo>
                <a:cubicBezTo>
                  <a:pt x="11735857" y="1096505"/>
                  <a:pt x="11735857" y="1096505"/>
                  <a:pt x="11735857" y="1096505"/>
                </a:cubicBezTo>
                <a:cubicBezTo>
                  <a:pt x="11724166" y="1131593"/>
                  <a:pt x="11694936" y="1160833"/>
                  <a:pt x="11648169" y="1160833"/>
                </a:cubicBezTo>
                <a:cubicBezTo>
                  <a:pt x="10171719" y="1160833"/>
                  <a:pt x="8972103" y="1160833"/>
                  <a:pt x="7997415" y="1160833"/>
                </a:cubicBezTo>
                <a:lnTo>
                  <a:pt x="7874402" y="1160833"/>
                </a:lnTo>
                <a:lnTo>
                  <a:pt x="7095781" y="1160833"/>
                </a:lnTo>
                <a:lnTo>
                  <a:pt x="6488308" y="1160833"/>
                </a:lnTo>
                <a:lnTo>
                  <a:pt x="6332564" y="1160833"/>
                </a:lnTo>
                <a:cubicBezTo>
                  <a:pt x="6099946" y="1160833"/>
                  <a:pt x="5888475" y="1160833"/>
                  <a:pt x="5696229" y="1160833"/>
                </a:cubicBezTo>
                <a:lnTo>
                  <a:pt x="5275234" y="1160833"/>
                </a:lnTo>
                <a:lnTo>
                  <a:pt x="5175242" y="1160833"/>
                </a:lnTo>
                <a:cubicBezTo>
                  <a:pt x="4863803" y="1160833"/>
                  <a:pt x="4621573" y="1160833"/>
                  <a:pt x="4433172" y="1160833"/>
                </a:cubicBezTo>
                <a:lnTo>
                  <a:pt x="4223648" y="1160833"/>
                </a:lnTo>
                <a:lnTo>
                  <a:pt x="4189019" y="1160833"/>
                </a:lnTo>
                <a:cubicBezTo>
                  <a:pt x="3773767" y="1160833"/>
                  <a:pt x="3773767" y="1160833"/>
                  <a:pt x="3773767" y="1160833"/>
                </a:cubicBezTo>
                <a:lnTo>
                  <a:pt x="3322013" y="1160833"/>
                </a:lnTo>
                <a:cubicBezTo>
                  <a:pt x="0" y="1160833"/>
                  <a:pt x="0" y="1160833"/>
                  <a:pt x="0" y="1160833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0890814" y="356730"/>
            <a:ext cx="944456" cy="736851"/>
          </a:xfrm>
          <a:custGeom>
            <a:avLst/>
            <a:gdLst/>
            <a:ahLst/>
            <a:cxnLst/>
            <a:rect l="l" t="t" r="r" b="b"/>
            <a:pathLst>
              <a:path w="323" h="252" extrusionOk="0">
                <a:moveTo>
                  <a:pt x="18" y="69"/>
                </a:moveTo>
                <a:cubicBezTo>
                  <a:pt x="29" y="75"/>
                  <a:pt x="29" y="75"/>
                  <a:pt x="29" y="75"/>
                </a:cubicBezTo>
                <a:cubicBezTo>
                  <a:pt x="275" y="217"/>
                  <a:pt x="275" y="217"/>
                  <a:pt x="275" y="217"/>
                </a:cubicBezTo>
                <a:cubicBezTo>
                  <a:pt x="275" y="217"/>
                  <a:pt x="275" y="217"/>
                  <a:pt x="275" y="217"/>
                </a:cubicBezTo>
                <a:cubicBezTo>
                  <a:pt x="288" y="225"/>
                  <a:pt x="292" y="239"/>
                  <a:pt x="289" y="252"/>
                </a:cubicBezTo>
                <a:cubicBezTo>
                  <a:pt x="295" y="229"/>
                  <a:pt x="295" y="229"/>
                  <a:pt x="295" y="229"/>
                </a:cubicBezTo>
                <a:cubicBezTo>
                  <a:pt x="321" y="135"/>
                  <a:pt x="321" y="135"/>
                  <a:pt x="321" y="135"/>
                </a:cubicBezTo>
                <a:cubicBezTo>
                  <a:pt x="322" y="131"/>
                  <a:pt x="322" y="126"/>
                  <a:pt x="322" y="122"/>
                </a:cubicBezTo>
                <a:cubicBezTo>
                  <a:pt x="323" y="103"/>
                  <a:pt x="313" y="85"/>
                  <a:pt x="296" y="75"/>
                </a:cubicBezTo>
                <a:cubicBezTo>
                  <a:pt x="165" y="0"/>
                  <a:pt x="165" y="0"/>
                  <a:pt x="165" y="0"/>
                </a:cubicBezTo>
                <a:cubicBezTo>
                  <a:pt x="33" y="6"/>
                  <a:pt x="33" y="6"/>
                  <a:pt x="33" y="6"/>
                </a:cubicBezTo>
                <a:cubicBezTo>
                  <a:pt x="18" y="6"/>
                  <a:pt x="7" y="22"/>
                  <a:pt x="4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0" y="47"/>
                  <a:pt x="5" y="61"/>
                  <a:pt x="18" y="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0902510" y="0"/>
            <a:ext cx="1289490" cy="456146"/>
          </a:xfrm>
          <a:custGeom>
            <a:avLst/>
            <a:gdLst/>
            <a:ahLst/>
            <a:cxnLst/>
            <a:rect l="l" t="t" r="r" b="b"/>
            <a:pathLst>
              <a:path w="441" h="156" extrusionOk="0">
                <a:moveTo>
                  <a:pt x="0" y="156"/>
                </a:moveTo>
                <a:cubicBezTo>
                  <a:pt x="3" y="144"/>
                  <a:pt x="14" y="133"/>
                  <a:pt x="29" y="133"/>
                </a:cubicBezTo>
                <a:cubicBezTo>
                  <a:pt x="441" y="133"/>
                  <a:pt x="441" y="133"/>
                  <a:pt x="441" y="133"/>
                </a:cubicBezTo>
                <a:cubicBezTo>
                  <a:pt x="441" y="0"/>
                  <a:pt x="441" y="0"/>
                  <a:pt x="441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8" y="0"/>
                  <a:pt x="37" y="16"/>
                  <a:pt x="31" y="39"/>
                </a:cubicBezTo>
                <a:cubicBezTo>
                  <a:pt x="6" y="133"/>
                  <a:pt x="6" y="133"/>
                  <a:pt x="6" y="133"/>
                </a:cubicBezTo>
                <a:lnTo>
                  <a:pt x="0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1311872" y="771939"/>
            <a:ext cx="432754" cy="388894"/>
          </a:xfrm>
          <a:custGeom>
            <a:avLst/>
            <a:gdLst/>
            <a:ahLst/>
            <a:cxnLst/>
            <a:rect l="l" t="t" r="r" b="b"/>
            <a:pathLst>
              <a:path w="148" h="133" extrusionOk="0">
                <a:moveTo>
                  <a:pt x="0" y="0"/>
                </a:moveTo>
                <a:cubicBezTo>
                  <a:pt x="0" y="133"/>
                  <a:pt x="0" y="133"/>
                  <a:pt x="0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31" y="133"/>
                  <a:pt x="141" y="123"/>
                  <a:pt x="145" y="111"/>
                </a:cubicBezTo>
                <a:cubicBezTo>
                  <a:pt x="145" y="110"/>
                  <a:pt x="145" y="110"/>
                  <a:pt x="145" y="110"/>
                </a:cubicBezTo>
                <a:cubicBezTo>
                  <a:pt x="148" y="97"/>
                  <a:pt x="144" y="83"/>
                  <a:pt x="131" y="7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534085" y="771939"/>
            <a:ext cx="1210541" cy="321641"/>
          </a:xfrm>
          <a:custGeom>
            <a:avLst/>
            <a:gdLst/>
            <a:ahLst/>
            <a:cxnLst/>
            <a:rect l="l" t="t" r="r" b="b"/>
            <a:pathLst>
              <a:path w="414" h="110" extrusionOk="0">
                <a:moveTo>
                  <a:pt x="0" y="0"/>
                </a:moveTo>
                <a:cubicBezTo>
                  <a:pt x="411" y="110"/>
                  <a:pt x="411" y="110"/>
                  <a:pt x="411" y="110"/>
                </a:cubicBezTo>
                <a:cubicBezTo>
                  <a:pt x="414" y="97"/>
                  <a:pt x="410" y="83"/>
                  <a:pt x="397" y="75"/>
                </a:cubicBezTo>
                <a:cubicBezTo>
                  <a:pt x="266" y="0"/>
                  <a:pt x="266" y="0"/>
                  <a:pt x="26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0899586" y="388894"/>
            <a:ext cx="932760" cy="318717"/>
          </a:xfrm>
          <a:custGeom>
            <a:avLst/>
            <a:gdLst/>
            <a:ahLst/>
            <a:cxnLst/>
            <a:rect l="l" t="t" r="r" b="b"/>
            <a:pathLst>
              <a:path w="319" h="109" extrusionOk="0">
                <a:moveTo>
                  <a:pt x="0" y="24"/>
                </a:moveTo>
                <a:cubicBezTo>
                  <a:pt x="319" y="109"/>
                  <a:pt x="319" y="109"/>
                  <a:pt x="319" y="109"/>
                </a:cubicBezTo>
                <a:cubicBezTo>
                  <a:pt x="319" y="91"/>
                  <a:pt x="309" y="74"/>
                  <a:pt x="293" y="64"/>
                </a:cubicBezTo>
                <a:cubicBezTo>
                  <a:pt x="182" y="0"/>
                  <a:pt x="182" y="0"/>
                  <a:pt x="18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4" y="11"/>
                  <a:pt x="1" y="23"/>
                </a:cubicBezTo>
                <a:lnTo>
                  <a:pt x="0" y="24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2911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242">
          <p15:clr>
            <a:srgbClr val="F26B43"/>
          </p15:clr>
        </p15:guide>
        <p15:guide id="2" pos="4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ctrTitle"/>
          </p:nvPr>
        </p:nvSpPr>
        <p:spPr>
          <a:xfrm>
            <a:off x="2734112" y="562629"/>
            <a:ext cx="8662434" cy="2612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Churn Analysis in Subscription-Based Businesses from Prediction to Inference</a:t>
            </a:r>
            <a:br>
              <a:rPr lang="en-US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</p:txBody>
      </p:sp>
      <p:sp>
        <p:nvSpPr>
          <p:cNvPr id="101" name="Google Shape;101;p7"/>
          <p:cNvSpPr txBox="1">
            <a:spLocks noGrp="1"/>
          </p:cNvSpPr>
          <p:nvPr>
            <p:ph type="subTitle" idx="1"/>
          </p:nvPr>
        </p:nvSpPr>
        <p:spPr>
          <a:xfrm>
            <a:off x="8757295" y="5226634"/>
            <a:ext cx="3434705" cy="134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en-US" dirty="0">
                <a:solidFill>
                  <a:schemeClr val="dk2"/>
                </a:solidFill>
              </a:rPr>
              <a:t>Reported by Group 18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en-US" dirty="0">
                <a:solidFill>
                  <a:schemeClr val="dk2"/>
                </a:solidFill>
              </a:rPr>
              <a:t>Supervisor: David H</a:t>
            </a:r>
            <a:r>
              <a:rPr lang="en-US" altLang="zh-CN" dirty="0">
                <a:solidFill>
                  <a:schemeClr val="dk2"/>
                </a:solidFill>
              </a:rPr>
              <a:t>ASON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altLang="zh-CN" dirty="0">
                <a:solidFill>
                  <a:schemeClr val="dk2"/>
                </a:solidFill>
              </a:rPr>
              <a:t>RUDD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en-US" dirty="0">
                <a:solidFill>
                  <a:schemeClr val="dk2"/>
                </a:solidFill>
              </a:rPr>
              <a:t>Speakers: </a:t>
            </a:r>
            <a:r>
              <a:rPr lang="en-US" dirty="0" err="1">
                <a:solidFill>
                  <a:schemeClr val="dk2"/>
                </a:solidFill>
              </a:rPr>
              <a:t>Yangyang</a:t>
            </a:r>
            <a:r>
              <a:rPr lang="en-US" dirty="0">
                <a:solidFill>
                  <a:schemeClr val="dk2"/>
                </a:solidFill>
              </a:rPr>
              <a:t>, </a:t>
            </a:r>
            <a:r>
              <a:rPr lang="en-US" dirty="0" err="1">
                <a:solidFill>
                  <a:schemeClr val="dk2"/>
                </a:solidFill>
              </a:rPr>
              <a:t>Weilin</a:t>
            </a:r>
            <a:r>
              <a:rPr lang="en-US" dirty="0">
                <a:solidFill>
                  <a:schemeClr val="dk2"/>
                </a:solidFill>
              </a:rPr>
              <a:t>, Jim, Sammi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en-US" dirty="0">
                <a:solidFill>
                  <a:schemeClr val="dk2"/>
                </a:solidFill>
              </a:rPr>
              <a:t>The report date: 05/18/2022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2688818" y="2254295"/>
            <a:ext cx="8922629" cy="96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D8EA"/>
              </a:buClr>
              <a:buSzPts val="3200"/>
              <a:buFont typeface="Arial"/>
              <a:buNone/>
            </a:pPr>
            <a:r>
              <a:rPr lang="en-US" sz="3200" b="1" i="1">
                <a:solidFill>
                  <a:srgbClr val="CCD8EA"/>
                </a:solidFill>
                <a:latin typeface="Arial"/>
                <a:ea typeface="Arial"/>
                <a:cs typeface="Arial"/>
                <a:sym typeface="Arial"/>
              </a:rPr>
              <a:t> Final project and presentation</a:t>
            </a:r>
            <a:endParaRPr sz="3200" b="1" i="1">
              <a:solidFill>
                <a:srgbClr val="CCD8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 Analysis in Subscription-Based Businesses from Prediction to Inference</a:t>
            </a:r>
            <a:endParaRPr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30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2"/>
          </p:nvPr>
        </p:nvSpPr>
        <p:spPr>
          <a:xfrm>
            <a:off x="10966315" y="1"/>
            <a:ext cx="1225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/>
              <a:t>Churn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695325" y="57151"/>
            <a:ext cx="108015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2"/>
                </a:solidFill>
              </a:rPr>
              <a:t>Modelling</a:t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695325" y="1772175"/>
            <a:ext cx="7625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Baseline Model</a:t>
            </a:r>
            <a:endParaRPr sz="2500" b="1"/>
          </a:p>
        </p:txBody>
      </p:sp>
      <p:pic>
        <p:nvPicPr>
          <p:cNvPr id="209" name="Google Shape;2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325" y="2057962"/>
            <a:ext cx="7625100" cy="355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 Analysis in Subscription-Based Businesses from Prediction to Inference</a:t>
            </a:r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30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body" idx="2"/>
          </p:nvPr>
        </p:nvSpPr>
        <p:spPr>
          <a:xfrm>
            <a:off x="10966315" y="1"/>
            <a:ext cx="1225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/>
              <a:t>Churn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695325" y="57151"/>
            <a:ext cx="108015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2"/>
                </a:solidFill>
              </a:rPr>
              <a:t>Modelling</a:t>
            </a:r>
            <a:endParaRPr/>
          </a:p>
        </p:txBody>
      </p:sp>
      <p:sp>
        <p:nvSpPr>
          <p:cNvPr id="219" name="Google Shape;219;p17"/>
          <p:cNvSpPr txBox="1"/>
          <p:nvPr/>
        </p:nvSpPr>
        <p:spPr>
          <a:xfrm>
            <a:off x="872800" y="1848875"/>
            <a:ext cx="10497600" cy="3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Voting Ensemble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500">
                <a:solidFill>
                  <a:schemeClr val="dk1"/>
                </a:solidFill>
              </a:rPr>
              <a:t>an ensemble machine learning model that combines predictions from multiple other models.</a:t>
            </a:r>
            <a:endParaRPr sz="17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500">
                <a:solidFill>
                  <a:schemeClr val="dk1"/>
                </a:solidFill>
              </a:rPr>
              <a:t>a technique that can be used to improve the performance of a model, ideally achieving better performance than any individual model used in an integration.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 Analysis in Subscription-Based Businesses from Prediction to Inference</a:t>
            </a:r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30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body" idx="2"/>
          </p:nvPr>
        </p:nvSpPr>
        <p:spPr>
          <a:xfrm>
            <a:off x="10966315" y="1"/>
            <a:ext cx="1225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/>
              <a:t>Churn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695325" y="57151"/>
            <a:ext cx="108015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2"/>
                </a:solidFill>
              </a:rPr>
              <a:t>Modelling</a:t>
            </a:r>
            <a:endParaRPr/>
          </a:p>
        </p:txBody>
      </p:sp>
      <p:sp>
        <p:nvSpPr>
          <p:cNvPr id="229" name="Google Shape;229;p18"/>
          <p:cNvSpPr txBox="1"/>
          <p:nvPr/>
        </p:nvSpPr>
        <p:spPr>
          <a:xfrm>
            <a:off x="1124325" y="1637075"/>
            <a:ext cx="8167800" cy="17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RFE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Recursive feature elimination (RFE) is a feature selection algorithm with a wrapper that minimizes model complexity by selecting salient features and discarding weak features.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 Analysis in Subscription-Based Businesses from Prediction to Inference</a:t>
            </a:r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30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2"/>
          </p:nvPr>
        </p:nvSpPr>
        <p:spPr>
          <a:xfrm>
            <a:off x="10966315" y="1"/>
            <a:ext cx="1225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/>
              <a:t>Churn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695325" y="57151"/>
            <a:ext cx="108015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2"/>
                </a:solidFill>
              </a:rPr>
              <a:t>Modelling</a:t>
            </a:r>
            <a:endParaRPr/>
          </a:p>
        </p:txBody>
      </p:sp>
      <p:sp>
        <p:nvSpPr>
          <p:cNvPr id="239" name="Google Shape;239;p19"/>
          <p:cNvSpPr txBox="1"/>
          <p:nvPr/>
        </p:nvSpPr>
        <p:spPr>
          <a:xfrm>
            <a:off x="806600" y="1504700"/>
            <a:ext cx="4924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Final result of Modelling</a:t>
            </a:r>
            <a:endParaRPr sz="2500" b="1"/>
          </a:p>
        </p:txBody>
      </p:sp>
      <p:pic>
        <p:nvPicPr>
          <p:cNvPr id="240" name="Google Shape;2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225" y="2000300"/>
            <a:ext cx="7868300" cy="44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>
            <a:spLocks noGrp="1"/>
          </p:cNvSpPr>
          <p:nvPr>
            <p:ph type="title"/>
          </p:nvPr>
        </p:nvSpPr>
        <p:spPr>
          <a:xfrm>
            <a:off x="491534" y="2040674"/>
            <a:ext cx="10562167" cy="75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3.0 Experiment Analysis &amp; Finding</a:t>
            </a: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3213411" y="3015062"/>
            <a:ext cx="62874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-US" sz="1800">
                <a:solidFill>
                  <a:srgbClr val="F2F2F2"/>
                </a:solidFill>
              </a:rPr>
              <a:t>have we found based on experiments?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 Analysis in Subscription-Based Businesses from Prediction to Inference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30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2"/>
          </p:nvPr>
        </p:nvSpPr>
        <p:spPr>
          <a:xfrm>
            <a:off x="10966315" y="1"/>
            <a:ext cx="1225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/>
              <a:t>Churn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695325" y="57151"/>
            <a:ext cx="108015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rPr lang="en-US" sz="3700" b="1">
                <a:solidFill>
                  <a:schemeClr val="dk2"/>
                </a:solidFill>
              </a:rPr>
              <a:t>Experiment Analysis &amp; Finding</a:t>
            </a:r>
            <a:endParaRPr/>
          </a:p>
        </p:txBody>
      </p:sp>
      <p:sp>
        <p:nvSpPr>
          <p:cNvPr id="256" name="Google Shape;256;p21"/>
          <p:cNvSpPr txBox="1"/>
          <p:nvPr/>
        </p:nvSpPr>
        <p:spPr>
          <a:xfrm>
            <a:off x="598675" y="1332475"/>
            <a:ext cx="83655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Prediction Result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The most influential features pushing the prediction higher</a:t>
            </a:r>
            <a:endParaRPr sz="1700" b="1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age </a:t>
            </a:r>
            <a:endParaRPr sz="1700" b="1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acc_tenure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sg_recency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Features are pulling the model’s prediction lower:</a:t>
            </a:r>
            <a:endParaRPr sz="1700" b="1">
              <a:solidFill>
                <a:schemeClr val="dk1"/>
              </a:solidFill>
            </a:endParaRPr>
          </a:p>
          <a:p>
            <a:pPr marL="9144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acc_balance_change_amount</a:t>
            </a:r>
            <a:endParaRPr sz="1500">
              <a:solidFill>
                <a:schemeClr val="dk1"/>
              </a:solidFill>
            </a:endParaRPr>
          </a:p>
          <a:p>
            <a:pPr marL="9144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acc_balance</a:t>
            </a:r>
            <a:endParaRPr/>
          </a:p>
        </p:txBody>
      </p:sp>
      <p:pic>
        <p:nvPicPr>
          <p:cNvPr id="257" name="Google Shape;2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575" y="1483225"/>
            <a:ext cx="4884050" cy="41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 Analysis in Subscription-Based Businesses from Prediction to Inference</a:t>
            </a:r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30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65" name="Google Shape;265;p22"/>
          <p:cNvSpPr txBox="1">
            <a:spLocks noGrp="1"/>
          </p:cNvSpPr>
          <p:nvPr>
            <p:ph type="body" idx="2"/>
          </p:nvPr>
        </p:nvSpPr>
        <p:spPr>
          <a:xfrm>
            <a:off x="10966315" y="1"/>
            <a:ext cx="1225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/>
              <a:t>Churn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695325" y="57151"/>
            <a:ext cx="108015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rPr lang="en-US" sz="3700" b="1">
                <a:solidFill>
                  <a:schemeClr val="dk2"/>
                </a:solidFill>
              </a:rPr>
              <a:t>Experiment Analysis &amp; Finding</a:t>
            </a:r>
            <a:endParaRPr/>
          </a:p>
        </p:txBody>
      </p:sp>
      <p:sp>
        <p:nvSpPr>
          <p:cNvPr id="267" name="Google Shape;267;p22"/>
          <p:cNvSpPr txBox="1"/>
          <p:nvPr/>
        </p:nvSpPr>
        <p:spPr>
          <a:xfrm>
            <a:off x="987600" y="1574027"/>
            <a:ext cx="9585600" cy="40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Profitability Churner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High Profitability churner</a:t>
            </a:r>
            <a:endParaRPr b="1">
              <a:solidFill>
                <a:schemeClr val="dk1"/>
              </a:solidFill>
            </a:endParaRPr>
          </a:p>
          <a:p>
            <a:pPr marL="1371600" marR="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Contribution_frequency” &gt; 6</a:t>
            </a:r>
            <a:endParaRPr sz="1500">
              <a:solidFill>
                <a:schemeClr val="dk1"/>
              </a:solidFill>
            </a:endParaRPr>
          </a:p>
          <a:p>
            <a:pPr marL="1371600" marR="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Confidence (churned)” &gt;= 0.8</a:t>
            </a:r>
            <a:endParaRPr sz="1500">
              <a:solidFill>
                <a:schemeClr val="dk1"/>
              </a:solidFill>
            </a:endParaRPr>
          </a:p>
          <a:p>
            <a:pPr marL="1371600" marR="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Prediction(churn)” = churned</a:t>
            </a:r>
            <a:endParaRPr b="1">
              <a:solidFill>
                <a:schemeClr val="dk1"/>
              </a:solidFill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Low Profitability churner</a:t>
            </a:r>
            <a:endParaRPr sz="2000" b="1">
              <a:solidFill>
                <a:schemeClr val="dk1"/>
              </a:solidFill>
            </a:endParaRPr>
          </a:p>
          <a:p>
            <a:pPr marL="13716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Contribution_frequency” &lt;= 6</a:t>
            </a:r>
            <a:endParaRPr sz="1500">
              <a:solidFill>
                <a:schemeClr val="dk1"/>
              </a:solidFill>
            </a:endParaRPr>
          </a:p>
          <a:p>
            <a:pPr marL="13716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Confidence (churned)” &lt; 0.8</a:t>
            </a:r>
            <a:endParaRPr sz="1500">
              <a:solidFill>
                <a:schemeClr val="dk1"/>
              </a:solidFill>
            </a:endParaRPr>
          </a:p>
          <a:p>
            <a:pPr marL="13716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Prediction(churn)” = churned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22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3196" y="4729236"/>
            <a:ext cx="3258803" cy="1559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 Analysis in Subscription-Based Businesses from Prediction to Inference</a:t>
            </a:r>
            <a:endParaRPr/>
          </a:p>
        </p:txBody>
      </p:sp>
      <p:sp>
        <p:nvSpPr>
          <p:cNvPr id="275" name="Google Shape;275;p23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30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76" name="Google Shape;276;p23"/>
          <p:cNvSpPr txBox="1">
            <a:spLocks noGrp="1"/>
          </p:cNvSpPr>
          <p:nvPr>
            <p:ph type="body" idx="2"/>
          </p:nvPr>
        </p:nvSpPr>
        <p:spPr>
          <a:xfrm>
            <a:off x="10966315" y="1"/>
            <a:ext cx="1225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/>
              <a:t>Churn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695325" y="57151"/>
            <a:ext cx="108015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rPr lang="en-US" sz="3700" b="1">
                <a:solidFill>
                  <a:schemeClr val="dk2"/>
                </a:solidFill>
              </a:rPr>
              <a:t>Experiment Analysis &amp; Finding</a:t>
            </a:r>
            <a:endParaRPr/>
          </a:p>
        </p:txBody>
      </p:sp>
      <p:sp>
        <p:nvSpPr>
          <p:cNvPr id="278" name="Google Shape;278;p23"/>
          <p:cNvSpPr txBox="1"/>
          <p:nvPr/>
        </p:nvSpPr>
        <p:spPr>
          <a:xfrm>
            <a:off x="940150" y="1561550"/>
            <a:ext cx="4538400" cy="28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Gender Distribution</a:t>
            </a:r>
            <a:endParaRPr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Higher Profitability churner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925" y="2506600"/>
            <a:ext cx="4783201" cy="28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3"/>
          <p:cNvSpPr txBox="1"/>
          <p:nvPr/>
        </p:nvSpPr>
        <p:spPr>
          <a:xfrm>
            <a:off x="6039925" y="1821800"/>
            <a:ext cx="4538400" cy="2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Lower Profitability churner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150" y="2511221"/>
            <a:ext cx="4767482" cy="28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 Analysis in Subscription-Based Businesses from Prediction to Inference</a:t>
            </a:r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30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body" idx="2"/>
          </p:nvPr>
        </p:nvSpPr>
        <p:spPr>
          <a:xfrm>
            <a:off x="10966315" y="1"/>
            <a:ext cx="1225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/>
              <a:t>Churn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695325" y="57151"/>
            <a:ext cx="108015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rPr lang="en-US" sz="3700" b="1">
                <a:solidFill>
                  <a:schemeClr val="dk2"/>
                </a:solidFill>
              </a:rPr>
              <a:t>Experiment Analysis &amp; Finding</a:t>
            </a:r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940150" y="1561550"/>
            <a:ext cx="4538400" cy="28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Age Distribution</a:t>
            </a:r>
            <a:endParaRPr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Higher Profitability churner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4"/>
          <p:cNvSpPr txBox="1"/>
          <p:nvPr/>
        </p:nvSpPr>
        <p:spPr>
          <a:xfrm>
            <a:off x="6039925" y="1821800"/>
            <a:ext cx="4538400" cy="2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Lower Profitability churner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150" y="2476362"/>
            <a:ext cx="4783199" cy="287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2476358"/>
            <a:ext cx="4783199" cy="2875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 Analysis in Subscription-Based Businesses from Prediction to Inference</a:t>
            </a:r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30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body" idx="2"/>
          </p:nvPr>
        </p:nvSpPr>
        <p:spPr>
          <a:xfrm>
            <a:off x="10966315" y="1"/>
            <a:ext cx="1225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/>
              <a:t>Churn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3" name="Google Shape;303;p25"/>
          <p:cNvSpPr txBox="1"/>
          <p:nvPr/>
        </p:nvSpPr>
        <p:spPr>
          <a:xfrm>
            <a:off x="695325" y="57151"/>
            <a:ext cx="108015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rPr lang="en-US" sz="3700" b="1">
                <a:solidFill>
                  <a:schemeClr val="dk2"/>
                </a:solidFill>
              </a:rPr>
              <a:t>Experiment Analysis &amp; Finding</a:t>
            </a:r>
            <a:endParaRPr/>
          </a:p>
        </p:txBody>
      </p:sp>
      <p:pic>
        <p:nvPicPr>
          <p:cNvPr id="304" name="Google Shape;304;p25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3196" y="4729236"/>
            <a:ext cx="3258803" cy="155938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5"/>
          <p:cNvSpPr txBox="1"/>
          <p:nvPr/>
        </p:nvSpPr>
        <p:spPr>
          <a:xfrm>
            <a:off x="904575" y="1917975"/>
            <a:ext cx="95856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Causal Analysis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Identify the causal effect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Assess the estimated effect on the outcome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Measure causal effect estimation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Refute the obtained estimate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Our assumption is correct if the new estimate effect value is NOT changed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>
            <a:spLocks noGrp="1"/>
          </p:cNvSpPr>
          <p:nvPr>
            <p:ph type="title"/>
          </p:nvPr>
        </p:nvSpPr>
        <p:spPr>
          <a:xfrm>
            <a:off x="1679469" y="612969"/>
            <a:ext cx="8877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4900"/>
              <a:t>Contents</a:t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>
            <a:off x="1772199" y="2118085"/>
            <a:ext cx="356400" cy="37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2360080" y="2109275"/>
            <a:ext cx="30153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2371409" y="2758408"/>
            <a:ext cx="26682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</a:rPr>
              <a:t>Modelling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2370262" y="3384542"/>
            <a:ext cx="45405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Experiment Analysis &amp; Finding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2371408" y="4029005"/>
            <a:ext cx="30267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Recommendation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1772198" y="2768417"/>
            <a:ext cx="356400" cy="37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772198" y="3418749"/>
            <a:ext cx="356400" cy="37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1774156" y="4069081"/>
            <a:ext cx="356400" cy="37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772198" y="4721942"/>
            <a:ext cx="356400" cy="37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1774149" y="5374820"/>
            <a:ext cx="356400" cy="37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2371397" y="5322438"/>
            <a:ext cx="40479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Deployment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2360072" y="4673475"/>
            <a:ext cx="40479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Challenges Encountered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 Analysis in Subscription-Based Businesses from Prediction to Inference</a:t>
            </a:r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30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body" idx="2"/>
          </p:nvPr>
        </p:nvSpPr>
        <p:spPr>
          <a:xfrm>
            <a:off x="10966315" y="1"/>
            <a:ext cx="1225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/>
              <a:t>Churn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4" name="Google Shape;314;p26"/>
          <p:cNvSpPr txBox="1"/>
          <p:nvPr/>
        </p:nvSpPr>
        <p:spPr>
          <a:xfrm>
            <a:off x="695325" y="57151"/>
            <a:ext cx="108015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rPr lang="en-US" sz="3700" b="1">
                <a:solidFill>
                  <a:schemeClr val="dk2"/>
                </a:solidFill>
              </a:rPr>
              <a:t>Experiment Analysis &amp; Finding</a:t>
            </a:r>
            <a:endParaRPr/>
          </a:p>
        </p:txBody>
      </p:sp>
      <p:pic>
        <p:nvPicPr>
          <p:cNvPr id="315" name="Google Shape;315;p26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3196" y="4729236"/>
            <a:ext cx="3258803" cy="155938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6"/>
          <p:cNvSpPr txBox="1"/>
          <p:nvPr/>
        </p:nvSpPr>
        <p:spPr>
          <a:xfrm>
            <a:off x="904575" y="1917975"/>
            <a:ext cx="9585600" cy="3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‘Dowhy’ Python Library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Model</a:t>
            </a:r>
            <a:r>
              <a:rPr lang="en-US" sz="1800">
                <a:solidFill>
                  <a:schemeClr val="dk1"/>
                </a:solidFill>
              </a:rPr>
              <a:t> a causal inference problem using assumptions that we create.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Identify</a:t>
            </a:r>
            <a:r>
              <a:rPr lang="en-US" sz="1800">
                <a:solidFill>
                  <a:schemeClr val="dk1"/>
                </a:solidFill>
              </a:rPr>
              <a:t> an expression for the causal effect under these assumptions (“causal estimand”).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Estimate</a:t>
            </a:r>
            <a:r>
              <a:rPr lang="en-US" sz="1800">
                <a:solidFill>
                  <a:schemeClr val="dk1"/>
                </a:solidFill>
              </a:rPr>
              <a:t> uses statistical methods such as matching or instrumental variables for estimating the identified estimand.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Verify</a:t>
            </a:r>
            <a:r>
              <a:rPr lang="en-US" sz="1800">
                <a:solidFill>
                  <a:schemeClr val="dk1"/>
                </a:solidFill>
              </a:rPr>
              <a:t> the validity of the estimate using a variety of robustness checks. 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 Analysis in Subscription-Based Businesses from Prediction to Inference</a:t>
            </a:r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30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body" idx="2"/>
          </p:nvPr>
        </p:nvSpPr>
        <p:spPr>
          <a:xfrm>
            <a:off x="10966315" y="1"/>
            <a:ext cx="1225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/>
              <a:t>Churn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695325" y="57151"/>
            <a:ext cx="108015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rPr lang="en-US" sz="3700" b="1">
                <a:solidFill>
                  <a:schemeClr val="dk2"/>
                </a:solidFill>
              </a:rPr>
              <a:t>Experiment Analysis &amp; Finding</a:t>
            </a:r>
            <a:endParaRPr/>
          </a:p>
        </p:txBody>
      </p:sp>
      <p:pic>
        <p:nvPicPr>
          <p:cNvPr id="326" name="Google Shape;326;p27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3196" y="4729236"/>
            <a:ext cx="3258803" cy="1559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7350" y="2505626"/>
            <a:ext cx="594360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7"/>
          <p:cNvSpPr txBox="1"/>
          <p:nvPr/>
        </p:nvSpPr>
        <p:spPr>
          <a:xfrm>
            <a:off x="1221950" y="1792500"/>
            <a:ext cx="516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Causal Analysis Result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>
            <a:spLocks noGrp="1"/>
          </p:cNvSpPr>
          <p:nvPr>
            <p:ph type="title"/>
          </p:nvPr>
        </p:nvSpPr>
        <p:spPr>
          <a:xfrm>
            <a:off x="491534" y="2040674"/>
            <a:ext cx="10562167" cy="75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4.0 Recommendations</a:t>
            </a:r>
            <a:endParaRPr/>
          </a:p>
        </p:txBody>
      </p:sp>
      <p:sp>
        <p:nvSpPr>
          <p:cNvPr id="334" name="Google Shape;334;p28"/>
          <p:cNvSpPr txBox="1"/>
          <p:nvPr/>
        </p:nvSpPr>
        <p:spPr>
          <a:xfrm>
            <a:off x="3213411" y="3015062"/>
            <a:ext cx="6287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-US" sz="1800">
                <a:solidFill>
                  <a:srgbClr val="F2F2F2"/>
                </a:solidFill>
              </a:rPr>
              <a:t>can our client do to solve the business problem?</a:t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 Analysis in Subscription-Based Businesses from Prediction to Inference</a:t>
            </a:r>
            <a:endParaRPr/>
          </a:p>
        </p:txBody>
      </p:sp>
      <p:sp>
        <p:nvSpPr>
          <p:cNvPr id="341" name="Google Shape;341;p29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2911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42" name="Google Shape;342;p29"/>
          <p:cNvSpPr txBox="1">
            <a:spLocks noGrp="1"/>
          </p:cNvSpPr>
          <p:nvPr>
            <p:ph type="body" idx="2"/>
          </p:nvPr>
        </p:nvSpPr>
        <p:spPr>
          <a:xfrm>
            <a:off x="10966315" y="1"/>
            <a:ext cx="1225685" cy="38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/>
              <a:t>Churn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695325" y="57151"/>
            <a:ext cx="108015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rPr lang="en-US" sz="3700" b="1">
                <a:solidFill>
                  <a:schemeClr val="dk2"/>
                </a:solidFill>
              </a:rPr>
              <a:t>Recommendations</a:t>
            </a:r>
            <a:endParaRPr/>
          </a:p>
        </p:txBody>
      </p:sp>
      <p:sp>
        <p:nvSpPr>
          <p:cNvPr id="344" name="Google Shape;344;p29"/>
          <p:cNvSpPr txBox="1"/>
          <p:nvPr/>
        </p:nvSpPr>
        <p:spPr>
          <a:xfrm>
            <a:off x="1168150" y="1222175"/>
            <a:ext cx="8205000" cy="60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Proactively Communicate with Customers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Maintaining effective communication with customer could prevent customer lost sight of the value of a product as the initial novelty wears off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Define the Most Valuable Customers to the Company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Each churned customer is divided into high-profit members and low-profit members. Our client can offer reward program for high-profit members and encourage the low-profit member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Increase Customer Engagement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Focusing on customers satisfaction can build long-term relationship and increase customer engagement and retention rate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Define a Roadmap for New Customers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 roadmap to guide new customer through the features of the product or services could reduce the possibilities customer loss of interest due to not understanding the product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Collect Customer Feedback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Feedback from customer can help pour client to made immediate changes to increase customer satisfaction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5" name="Google Shape;3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3150" y="4533250"/>
            <a:ext cx="2818851" cy="186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>
            <a:spLocks noGrp="1"/>
          </p:cNvSpPr>
          <p:nvPr>
            <p:ph type="title"/>
          </p:nvPr>
        </p:nvSpPr>
        <p:spPr>
          <a:xfrm>
            <a:off x="491534" y="2040674"/>
            <a:ext cx="10562100" cy="7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5.0 Challenges Encountered</a:t>
            </a:r>
            <a:endParaRPr/>
          </a:p>
        </p:txBody>
      </p:sp>
      <p:sp>
        <p:nvSpPr>
          <p:cNvPr id="351" name="Google Shape;351;p30"/>
          <p:cNvSpPr txBox="1"/>
          <p:nvPr/>
        </p:nvSpPr>
        <p:spPr>
          <a:xfrm>
            <a:off x="2039850" y="3043325"/>
            <a:ext cx="81123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2F2F2"/>
                </a:solidFill>
              </a:rPr>
              <a:t>What challenges have we encountered so far?</a:t>
            </a:r>
            <a:endParaRPr sz="1800">
              <a:solidFill>
                <a:srgbClr val="F2F2F2"/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Char char="•"/>
            </a:pPr>
            <a:r>
              <a:rPr lang="en-US" sz="1800">
                <a:solidFill>
                  <a:srgbClr val="F2F2F2"/>
                </a:solidFill>
              </a:rPr>
              <a:t>How did we overcome them?</a:t>
            </a:r>
            <a:endParaRPr sz="1800">
              <a:solidFill>
                <a:srgbClr val="F2F2F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 Analysis in Subscription-Based Businesses from Prediction to Inference</a:t>
            </a:r>
            <a:endParaRPr/>
          </a:p>
        </p:txBody>
      </p:sp>
      <p:sp>
        <p:nvSpPr>
          <p:cNvPr id="358" name="Google Shape;358;p31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2911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2"/>
          </p:nvPr>
        </p:nvSpPr>
        <p:spPr>
          <a:xfrm>
            <a:off x="10966315" y="1"/>
            <a:ext cx="1225685" cy="38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/>
              <a:t>Churn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695325" y="57151"/>
            <a:ext cx="10801350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rPr lang="en-US" sz="3700" b="1">
                <a:solidFill>
                  <a:schemeClr val="dk2"/>
                </a:solidFill>
              </a:rPr>
              <a:t>Challenges Encountered</a:t>
            </a:r>
            <a:endParaRPr/>
          </a:p>
        </p:txBody>
      </p:sp>
      <p:sp>
        <p:nvSpPr>
          <p:cNvPr id="361" name="Google Shape;361;p31"/>
          <p:cNvSpPr txBox="1"/>
          <p:nvPr/>
        </p:nvSpPr>
        <p:spPr>
          <a:xfrm>
            <a:off x="633675" y="1420650"/>
            <a:ext cx="10588500" cy="4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Challenges: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Time-consuming feature engineering in a massive financial dataset with High-Dimensional Sparse Data.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How to improve prediction confidence in deep learning classification? What is the probability that a customer predicted as a churner is indeed churned?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How to provide a measure of uncertainty in the prediction of customer churn rate?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Solutions: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Using the intrinsic property of Artificial Neural Network (ANN) based on different weights of given historical data.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Propose a casualty analysis method (DoWhy )to predict the set of cause that lead to deliberate churn.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Calculating magnitude of causes by exploiting counterfactual conditions prediction method.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Magnitude of cause</a:t>
            </a:r>
            <a:r>
              <a:rPr lang="en-US"/>
              <a:t> = Actual Probability - Counterfactual Probability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Real-World Application:</a:t>
            </a:r>
            <a:r>
              <a:rPr lang="en-US"/>
              <a:t> Value-adding strategies for reducing customer churn rate. Marketing team can have better understanding on underlying factors and design better campaigns.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>
            <a:spLocks noGrp="1"/>
          </p:cNvSpPr>
          <p:nvPr>
            <p:ph type="title"/>
          </p:nvPr>
        </p:nvSpPr>
        <p:spPr>
          <a:xfrm>
            <a:off x="491534" y="2040674"/>
            <a:ext cx="10562100" cy="7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6.0 Deployment</a:t>
            </a:r>
            <a:endParaRPr/>
          </a:p>
        </p:txBody>
      </p:sp>
      <p:sp>
        <p:nvSpPr>
          <p:cNvPr id="367" name="Google Shape;367;p32"/>
          <p:cNvSpPr txBox="1"/>
          <p:nvPr/>
        </p:nvSpPr>
        <p:spPr>
          <a:xfrm>
            <a:off x="2039850" y="3043325"/>
            <a:ext cx="8112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2F2F2"/>
                </a:solidFill>
              </a:rPr>
              <a:t>How can the model be integrated into the business information system?</a:t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 Analysis in Subscription-Based Businesses from Prediction to Inference</a:t>
            </a:r>
            <a:endParaRPr/>
          </a:p>
        </p:txBody>
      </p:sp>
      <p:sp>
        <p:nvSpPr>
          <p:cNvPr id="374" name="Google Shape;374;p33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30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75" name="Google Shape;375;p33"/>
          <p:cNvSpPr txBox="1">
            <a:spLocks noGrp="1"/>
          </p:cNvSpPr>
          <p:nvPr>
            <p:ph type="body" idx="2"/>
          </p:nvPr>
        </p:nvSpPr>
        <p:spPr>
          <a:xfrm>
            <a:off x="10966315" y="1"/>
            <a:ext cx="1225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/>
              <a:t>Churn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6" name="Google Shape;376;p33"/>
          <p:cNvSpPr txBox="1"/>
          <p:nvPr/>
        </p:nvSpPr>
        <p:spPr>
          <a:xfrm>
            <a:off x="695325" y="57151"/>
            <a:ext cx="108015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rPr lang="en-US" sz="3700" b="1">
                <a:solidFill>
                  <a:schemeClr val="dk2"/>
                </a:solidFill>
              </a:rPr>
              <a:t>Deployment</a:t>
            </a:r>
            <a:endParaRPr/>
          </a:p>
        </p:txBody>
      </p:sp>
      <p:pic>
        <p:nvPicPr>
          <p:cNvPr id="377" name="Google Shape;3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449" y="1202538"/>
            <a:ext cx="5140502" cy="5150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>
            <a:spLocks noGrp="1"/>
          </p:cNvSpPr>
          <p:nvPr>
            <p:ph type="ctrTitle"/>
          </p:nvPr>
        </p:nvSpPr>
        <p:spPr>
          <a:xfrm>
            <a:off x="2808050" y="1124384"/>
            <a:ext cx="8688600" cy="17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Thanks for your listening</a:t>
            </a:r>
            <a:endParaRPr/>
          </a:p>
        </p:txBody>
      </p:sp>
      <p:sp>
        <p:nvSpPr>
          <p:cNvPr id="384" name="Google Shape;384;p34"/>
          <p:cNvSpPr txBox="1">
            <a:spLocks noGrp="1"/>
          </p:cNvSpPr>
          <p:nvPr>
            <p:ph type="subTitle" idx="1"/>
          </p:nvPr>
        </p:nvSpPr>
        <p:spPr>
          <a:xfrm>
            <a:off x="8757295" y="5226634"/>
            <a:ext cx="34347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en-US" dirty="0">
                <a:solidFill>
                  <a:schemeClr val="dk2"/>
                </a:solidFill>
              </a:rPr>
              <a:t>Reported by Group 18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en-US" dirty="0">
                <a:solidFill>
                  <a:schemeClr val="dk2"/>
                </a:solidFill>
              </a:rPr>
              <a:t>Supervisor: David </a:t>
            </a:r>
            <a:r>
              <a:rPr lang="en-US" dirty="0" err="1">
                <a:solidFill>
                  <a:schemeClr val="dk2"/>
                </a:solidFill>
              </a:rPr>
              <a:t>Hason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en-US" dirty="0">
                <a:solidFill>
                  <a:schemeClr val="dk2"/>
                </a:solidFill>
              </a:rPr>
              <a:t>Speakers: </a:t>
            </a:r>
            <a:r>
              <a:rPr lang="en-US" dirty="0" err="1">
                <a:solidFill>
                  <a:schemeClr val="dk2"/>
                </a:solidFill>
              </a:rPr>
              <a:t>Yangyang</a:t>
            </a:r>
            <a:r>
              <a:rPr lang="en-US" dirty="0">
                <a:solidFill>
                  <a:schemeClr val="dk2"/>
                </a:solidFill>
              </a:rPr>
              <a:t>, </a:t>
            </a:r>
            <a:r>
              <a:rPr lang="en-US" dirty="0" err="1">
                <a:solidFill>
                  <a:schemeClr val="dk2"/>
                </a:solidFill>
              </a:rPr>
              <a:t>Weilin</a:t>
            </a:r>
            <a:r>
              <a:rPr lang="en-US" dirty="0">
                <a:solidFill>
                  <a:schemeClr val="dk2"/>
                </a:solidFill>
              </a:rPr>
              <a:t>, Jim, Sammi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en-US" dirty="0">
                <a:solidFill>
                  <a:schemeClr val="dk2"/>
                </a:solidFill>
              </a:rPr>
              <a:t>The report date: 05/18/2022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491534" y="2040674"/>
            <a:ext cx="10562167" cy="75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1.0 Project Description</a:t>
            </a: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3559099" y="3026214"/>
            <a:ext cx="4175826" cy="307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Project Background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Business Problem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Available Solution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rPr lang="en-US" dirty="0"/>
              <a:t>Project Description</a:t>
            </a:r>
            <a:endParaRPr dirty="0"/>
          </a:p>
        </p:txBody>
      </p:sp>
      <p:sp>
        <p:nvSpPr>
          <p:cNvPr id="148" name="Google Shape;148;p11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 Analysis in Subscription-Based Businesses from Prediction to Inference</a:t>
            </a:r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2911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2"/>
          </p:nvPr>
        </p:nvSpPr>
        <p:spPr>
          <a:xfrm>
            <a:off x="10966315" y="1"/>
            <a:ext cx="1225685" cy="38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/>
              <a:t>Churn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1" name="Google Shape;151;p11"/>
          <p:cNvSpPr txBox="1"/>
          <p:nvPr/>
        </p:nvSpPr>
        <p:spPr>
          <a:xfrm>
            <a:off x="695325" y="1326507"/>
            <a:ext cx="27526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/>
          </a:p>
        </p:txBody>
      </p:sp>
      <p:sp>
        <p:nvSpPr>
          <p:cNvPr id="152" name="Google Shape;152;p11"/>
          <p:cNvSpPr txBox="1"/>
          <p:nvPr/>
        </p:nvSpPr>
        <p:spPr>
          <a:xfrm>
            <a:off x="967374" y="2007872"/>
            <a:ext cx="101586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cost of acquiring new customers and rate of customer churn, both are increasing at a rapid pace</a:t>
            </a:r>
            <a:endParaRPr/>
          </a:p>
          <a:p>
            <a:pPr marL="0" marR="0" lvl="0" indent="0" algn="l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average churn rate is high </a:t>
            </a:r>
            <a:endParaRPr/>
          </a:p>
          <a:p>
            <a:pPr marL="0" marR="0" lvl="0" indent="0" algn="l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high rate of customer churn leads to a decline in the company’s profitability</a:t>
            </a:r>
            <a:endParaRPr/>
          </a:p>
          <a:p>
            <a:pPr marL="0" marR="0" lvl="0" indent="0" algn="l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know very little about members data </a:t>
            </a:r>
            <a:endParaRPr/>
          </a:p>
          <a:p>
            <a:pPr marL="0" marR="0" lvl="0" indent="0" algn="l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4159" y="4454854"/>
            <a:ext cx="5150923" cy="1661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9964" y="2983289"/>
            <a:ext cx="1193800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Churn Analysis in Subscription-Based Businesses from Prediction to Inference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Churn Analysis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5C1DD-0217-E040-8993-A7FF5780A734}"/>
              </a:ext>
            </a:extLst>
          </p:cNvPr>
          <p:cNvSpPr txBox="1"/>
          <p:nvPr/>
        </p:nvSpPr>
        <p:spPr>
          <a:xfrm>
            <a:off x="695325" y="1326507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description:</a:t>
            </a:r>
            <a:endParaRPr lang="en-C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3F382-8F27-5C4C-B95A-01AC21A6F076}"/>
              </a:ext>
            </a:extLst>
          </p:cNvPr>
          <p:cNvSpPr txBox="1"/>
          <p:nvPr/>
        </p:nvSpPr>
        <p:spPr>
          <a:xfrm>
            <a:off x="1338146" y="2148551"/>
            <a:ext cx="9585618" cy="26320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The data set was collected from CFS customers' membership records for June and December 2015, including age, account tenure, savings plans, billing information, service records. etc.</a:t>
            </a:r>
            <a:endParaRPr lang="en-US" sz="1600"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The volume of this dataset is relatively large, a single dataset contains nearly 270,000 member records and 88 behavioural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N" sz="1600"/>
          </a:p>
          <a:p>
            <a:pPr>
              <a:lnSpc>
                <a:spcPct val="150000"/>
              </a:lnSpc>
            </a:pPr>
            <a:endParaRPr lang="en-CN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CD5D7-9184-034A-9759-5AE64F3C7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551" y="4360127"/>
            <a:ext cx="3584450" cy="205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7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Churn Analysis in Subscription-Based Businesses from Prediction to Inference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Churn Analysis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5C1DD-0217-E040-8993-A7FF5780A734}"/>
              </a:ext>
            </a:extLst>
          </p:cNvPr>
          <p:cNvSpPr txBox="1"/>
          <p:nvPr/>
        </p:nvSpPr>
        <p:spPr>
          <a:xfrm>
            <a:off x="695325" y="1326507"/>
            <a:ext cx="6125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we preprocess or clean the data?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62083-A332-FC4A-9C8E-2A71DF74A5CB}"/>
              </a:ext>
            </a:extLst>
          </p:cNvPr>
          <p:cNvSpPr txBox="1"/>
          <p:nvPr/>
        </p:nvSpPr>
        <p:spPr>
          <a:xfrm>
            <a:off x="1338146" y="1958979"/>
            <a:ext cx="9585618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Data integration: 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</a:t>
            </a:r>
            <a:r>
              <a:rPr lang="en-US" sz="1600" dirty="0"/>
              <a:t>To save data storage space and improve write performance, thereby improving the model 	       	 accuracy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One-Hot Encoding: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</a:t>
            </a:r>
            <a:r>
              <a:rPr lang="en-US" sz="1600" dirty="0"/>
              <a:t>Make our training data easier to use and more expressive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Data normalization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</a:t>
            </a:r>
            <a:r>
              <a:rPr lang="en-US" altLang="zh-CN" sz="1600" dirty="0"/>
              <a:t>	Eliminate the dimension and simplify the model, thus speeding up the calculation.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CN" sz="1600" dirty="0"/>
              <a:t>         </a:t>
            </a:r>
          </a:p>
          <a:p>
            <a:pPr>
              <a:lnSpc>
                <a:spcPct val="150000"/>
              </a:lnSpc>
            </a:pPr>
            <a:endParaRPr lang="en-CN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2A7F3E-9612-0B4A-AAE0-171BC3A6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214394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 Analysis in Subscription-Based Businesses from Prediction to Inference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2911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2"/>
          </p:nvPr>
        </p:nvSpPr>
        <p:spPr>
          <a:xfrm>
            <a:off x="10966315" y="1"/>
            <a:ext cx="1225685" cy="38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/>
              <a:t>Churn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695325" y="1326507"/>
            <a:ext cx="27150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 Solution: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3"/>
          <p:cNvSpPr txBox="1"/>
          <p:nvPr/>
        </p:nvSpPr>
        <p:spPr>
          <a:xfrm>
            <a:off x="1338146" y="1958979"/>
            <a:ext cx="9585618" cy="447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build a robust churn propensity model that can classify and score each customer's churn over the next six months.</a:t>
            </a:r>
            <a:endParaRPr/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Employed causal Bayesian networks to predict cause probabilities that lead to customer churn and determine dependency levels between features </a:t>
            </a:r>
            <a:endParaRPr/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4707" y="4198310"/>
            <a:ext cx="3584450" cy="205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1840" y="3661888"/>
            <a:ext cx="4597317" cy="2593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480383" y="1561171"/>
            <a:ext cx="10562167" cy="75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2.0 Modelling</a:t>
            </a:r>
            <a:endParaRPr/>
          </a:p>
        </p:txBody>
      </p:sp>
      <p:sp>
        <p:nvSpPr>
          <p:cNvPr id="185" name="Google Shape;185;p14"/>
          <p:cNvSpPr txBox="1"/>
          <p:nvPr/>
        </p:nvSpPr>
        <p:spPr>
          <a:xfrm>
            <a:off x="3821529" y="2409575"/>
            <a:ext cx="54609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F2F2F2"/>
                </a:solidFill>
              </a:rPr>
              <a:t>What have we found on Modelling?</a:t>
            </a:r>
            <a:endParaRPr sz="1600">
              <a:solidFill>
                <a:srgbClr val="F2F2F2"/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Char char="•"/>
            </a:pPr>
            <a:r>
              <a:rPr lang="en-US" sz="1600">
                <a:solidFill>
                  <a:srgbClr val="F2F2F2"/>
                </a:solidFill>
              </a:rPr>
              <a:t>What methods were used to improve the performance of our model</a:t>
            </a:r>
            <a:endParaRPr sz="1600">
              <a:solidFill>
                <a:srgbClr val="F2F2F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 Analysis in Subscription-Based Businesses from Prediction to Inference</a:t>
            </a:r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30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body" idx="2"/>
          </p:nvPr>
        </p:nvSpPr>
        <p:spPr>
          <a:xfrm>
            <a:off x="10966315" y="1"/>
            <a:ext cx="1225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/>
              <a:t>Churn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695325" y="57151"/>
            <a:ext cx="108015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2"/>
                </a:solidFill>
              </a:rPr>
              <a:t>Modelling</a:t>
            </a:r>
            <a:endParaRPr/>
          </a:p>
        </p:txBody>
      </p:sp>
      <p:sp>
        <p:nvSpPr>
          <p:cNvPr id="195" name="Google Shape;195;p15"/>
          <p:cNvSpPr txBox="1"/>
          <p:nvPr/>
        </p:nvSpPr>
        <p:spPr>
          <a:xfrm>
            <a:off x="810350" y="1464975"/>
            <a:ext cx="10533600" cy="3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/>
              <a:t>Precision (Confusion Matrix)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chemeClr val="dk1"/>
                </a:solidFill>
              </a:rPr>
              <a:t>Class agreement of the data labels with the positive labels given by the classifier.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/>
              <a:t>F1 Score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chemeClr val="dk1"/>
                </a:solidFill>
              </a:rPr>
              <a:t>Combination of precision (PRC) and sensitivity (SNS) in a single metric.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/>
              <a:t>AUC Score</a:t>
            </a:r>
            <a:endParaRPr sz="16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rgbClr val="333333"/>
                </a:solidFill>
              </a:rPr>
              <a:t>AUC score measures the total area underneath the ROC curve. </a:t>
            </a:r>
            <a:endParaRPr sz="1200"/>
          </a:p>
        </p:txBody>
      </p:sp>
      <p:pic>
        <p:nvPicPr>
          <p:cNvPr id="196" name="Google Shape;1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4113" y="1540500"/>
            <a:ext cx="3579875" cy="20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550" y="2119650"/>
            <a:ext cx="2397450" cy="9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4325" y="3808100"/>
            <a:ext cx="218589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006_1">
      <a:dk1>
        <a:srgbClr val="000000"/>
      </a:dk1>
      <a:lt1>
        <a:srgbClr val="314672"/>
      </a:lt1>
      <a:dk2>
        <a:srgbClr val="FFFFFF"/>
      </a:dk2>
      <a:lt2>
        <a:srgbClr val="85898F"/>
      </a:lt2>
      <a:accent1>
        <a:srgbClr val="1DBED0"/>
      </a:accent1>
      <a:accent2>
        <a:srgbClr val="00ADEF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1270</Words>
  <Application>Microsoft Macintosh PowerPoint</Application>
  <PresentationFormat>Widescreen</PresentationFormat>
  <Paragraphs>288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Churn Analysis in Subscription-Based Businesses from Prediction to Inference </vt:lpstr>
      <vt:lpstr>Contents</vt:lpstr>
      <vt:lpstr>1.0 Project Description</vt:lpstr>
      <vt:lpstr>Project Description</vt:lpstr>
      <vt:lpstr>Project Description</vt:lpstr>
      <vt:lpstr>Project Description</vt:lpstr>
      <vt:lpstr>Project Description</vt:lpstr>
      <vt:lpstr>2.0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3.0 Experiment Analysis &amp; Finding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4.0 Recommendations</vt:lpstr>
      <vt:lpstr>PowerPoint Presentation</vt:lpstr>
      <vt:lpstr>5.0 Challenges Encountered</vt:lpstr>
      <vt:lpstr>PowerPoint Presentation</vt:lpstr>
      <vt:lpstr>6.0 Deployment</vt:lpstr>
      <vt:lpstr>PowerPoint Presentation</vt:lpstr>
      <vt:lpstr>Thanks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Analysis in Subscription-Based Businesses from Prediction to Inference </dc:title>
  <cp:lastModifiedBy>Yangyang Jin</cp:lastModifiedBy>
  <cp:revision>4</cp:revision>
  <dcterms:modified xsi:type="dcterms:W3CDTF">2022-05-18T03:26:52Z</dcterms:modified>
</cp:coreProperties>
</file>