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66" r:id="rId2"/>
    <p:sldId id="256" r:id="rId3"/>
    <p:sldId id="466" r:id="rId4"/>
    <p:sldId id="493" r:id="rId5"/>
    <p:sldId id="494" r:id="rId6"/>
    <p:sldId id="492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BE9F5"/>
    <a:srgbClr val="EDF2F9"/>
    <a:srgbClr val="B7CFEB"/>
    <a:srgbClr val="ABC7D7"/>
    <a:srgbClr val="DFDFDF"/>
    <a:srgbClr val="002FC1"/>
    <a:srgbClr val="DADFF2"/>
    <a:srgbClr val="3975C0"/>
    <a:srgbClr val="D2A5EA"/>
    <a:srgbClr val="262626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4AC394C-2241-43D2-B814-389F8DC845B3}" v="18" dt="2024-11-22T01:32:49.5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479" autoAdjust="0"/>
    <p:restoredTop sz="86415" autoAdjust="0"/>
  </p:normalViewPr>
  <p:slideViewPr>
    <p:cSldViewPr snapToGrid="0" showGuides="1">
      <p:cViewPr varScale="1">
        <p:scale>
          <a:sx n="92" d="100"/>
          <a:sy n="92" d="100"/>
        </p:scale>
        <p:origin x="1800" y="96"/>
      </p:cViewPr>
      <p:guideLst>
        <p:guide orient="horz" pos="2160"/>
        <p:guide pos="3840"/>
      </p:guideLst>
    </p:cSldViewPr>
  </p:slideViewPr>
  <p:outlineViewPr>
    <p:cViewPr>
      <p:scale>
        <a:sx n="100" d="100"/>
        <a:sy n="100" d="100"/>
      </p:scale>
      <p:origin x="0" y="-118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A2A9A0-4D67-4BFE-9867-78AF9DCCBE48}" type="datetimeFigureOut">
              <a:rPr lang="ko-KR" altLang="en-US" smtClean="0"/>
              <a:t>2025-08-31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104325-A0F0-43EA-952A-A2716EF5C8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85965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04325-A0F0-43EA-952A-A2716EF5C84F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36942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09D7B5-541E-7EA4-2431-8F78BE04BA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33CA37B-C57C-098A-32EB-B2AFE1A283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2C6C70-62B1-7B5C-EBE7-FE4A7230F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7A746-2308-4D9D-AAD0-07174381C9E7}" type="datetimeFigureOut">
              <a:rPr lang="ko-KR" altLang="en-US" smtClean="0"/>
              <a:t>2025-08-31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5359D5-8CDC-CD84-065C-5658FDD79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DFC78A-403C-04FF-6E6F-FAD93BF31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F885F-BBA5-4FEF-9723-E4BF6E51B84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49812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E6FB79-9392-6620-A1A7-5C9257509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0056621-A6ED-CE76-E36C-21B0BF8C8E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B40BDA1-F941-F919-DF16-114F90736C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BF2FD7F-4A8F-8583-CDF1-458E30720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7A746-2308-4D9D-AAD0-07174381C9E7}" type="datetimeFigureOut">
              <a:rPr lang="ko-KR" altLang="en-US" smtClean="0"/>
              <a:t>2025-08-31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9E341BB-A4D1-E575-081E-C0DBBF451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414BDB8-8D99-582A-259E-83FFD8BBD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F885F-BBA5-4FEF-9723-E4BF6E51B8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7762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2F709F-0FD5-4D19-F5E1-17AF533AD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6BA15A8-A6E8-4AC9-BAB4-B22535C69C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A33A22-96FB-212B-BBE7-8267D70CC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7A746-2308-4D9D-AAD0-07174381C9E7}" type="datetimeFigureOut">
              <a:rPr lang="ko-KR" altLang="en-US" smtClean="0"/>
              <a:t>2025-08-31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DC0052-27D3-7155-AD41-80B272AF7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C09F5A-D05F-F996-192E-E9C5AE415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F885F-BBA5-4FEF-9723-E4BF6E51B8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47727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0A71C72-D2CC-EF51-F0BF-5B912D63C7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7FD075A-535D-8797-9AAA-9EC2504111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4691C4-D111-0993-1412-8842E9FA8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7A746-2308-4D9D-AAD0-07174381C9E7}" type="datetimeFigureOut">
              <a:rPr lang="ko-KR" altLang="en-US" smtClean="0"/>
              <a:t>2025-08-31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039303-D678-E2D3-F493-D7602E436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E01475-F44F-AEC7-9C73-2DC7A6B51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F885F-BBA5-4FEF-9723-E4BF6E51B8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8442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E4031E-E641-C4CA-21C9-7A1FE93EB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C8EEE0-ED24-4DA2-9A98-817AA59C5A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48F566-AE9A-C6E1-99C3-3EA692C8E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7A746-2308-4D9D-AAD0-07174381C9E7}" type="datetimeFigureOut">
              <a:rPr lang="ko-KR" altLang="en-US" smtClean="0"/>
              <a:t>2025-08-31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C6F62E-2FBF-A364-D9CE-D70B60E25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16CE53-F12D-0023-C90C-249606728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F885F-BBA5-4FEF-9723-E4BF6E51B84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30793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8DFEBF-AE13-21C4-B417-53C1912EC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3C383D3-0DFC-3B16-AFD9-ED826B49D6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77E0C2-CA57-1569-4BB6-794AAE9FF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7A746-2308-4D9D-AAD0-07174381C9E7}" type="datetimeFigureOut">
              <a:rPr lang="ko-KR" altLang="en-US" smtClean="0"/>
              <a:t>2025-08-31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E2A88B-A6E2-FDD7-A876-FA2C7A1F1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6CE3D9-A372-3E1C-8318-FD5849D3B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F885F-BBA5-4FEF-9723-E4BF6E51B84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4182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39459B-2F0C-11DA-17C7-CBC92F494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06E463-C691-C8B8-DA0F-39DE939C20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311B277-F030-EC73-A034-0956AEA09A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24020CB-4B74-3F91-6FE7-D42743DB1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7A746-2308-4D9D-AAD0-07174381C9E7}" type="datetimeFigureOut">
              <a:rPr lang="ko-KR" altLang="en-US" smtClean="0"/>
              <a:t>2025-08-31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A1C1C04-4D83-5A6B-660D-8D17C2593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263E102-AD39-A790-E46E-8FEDD3B18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F885F-BBA5-4FEF-9723-E4BF6E51B84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5685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19BC4F-AA18-765C-C0AE-9C7CE9923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8C3D5F2-0493-000D-ACB2-EDC390AFE6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794222C-B029-A967-3A86-E3E4D143B3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530AE79-EA7B-3764-44E0-9C801DD5B8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F7B8E2F-2266-F42F-38F4-B46D694EAE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01D2AC2-7CDC-D245-4827-8322C676E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7A746-2308-4D9D-AAD0-07174381C9E7}" type="datetimeFigureOut">
              <a:rPr lang="ko-KR" altLang="en-US" smtClean="0"/>
              <a:t>2025-08-31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415EC7F-0464-AD0F-5B19-BDB80CAB0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01FC341-77CF-4D3F-158F-B91AD7C23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F885F-BBA5-4FEF-9723-E4BF6E51B84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1508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C3CCDD-41F2-E828-F535-1D1310E35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15E5F0E-72FB-E641-00D1-527A9C807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7A746-2308-4D9D-AAD0-07174381C9E7}" type="datetimeFigureOut">
              <a:rPr lang="ko-KR" altLang="en-US" smtClean="0"/>
              <a:t>2025-08-31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C450683-88B0-DFCB-D629-227A8F94F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CD01974-FB93-1F53-CDAF-AC0793B7B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F885F-BBA5-4FEF-9723-E4BF6E51B84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2311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D4DF4E8-8A73-E2C8-978F-20062B952DBA}"/>
              </a:ext>
            </a:extLst>
          </p:cNvPr>
          <p:cNvSpPr txBox="1"/>
          <p:nvPr userDrawn="1"/>
        </p:nvSpPr>
        <p:spPr>
          <a:xfrm>
            <a:off x="9987228" y="6586181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C00000D-6716-6256-E191-88D9D9821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7A746-2308-4D9D-AAD0-07174381C9E7}" type="datetimeFigureOut">
              <a:rPr lang="ko-KR" altLang="en-US" smtClean="0"/>
              <a:t>2025-08-31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B4427CA-89C4-2B0E-67D9-1252E13F9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10A4040-0CE3-0F32-4BE3-66DA08724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F885F-BBA5-4FEF-9723-E4BF6E51B8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99065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D4DF4E8-8A73-E2C8-978F-20062B952DBA}"/>
              </a:ext>
            </a:extLst>
          </p:cNvPr>
          <p:cNvSpPr txBox="1"/>
          <p:nvPr userDrawn="1"/>
        </p:nvSpPr>
        <p:spPr>
          <a:xfrm>
            <a:off x="9987228" y="6586181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C00000D-6716-6256-E191-88D9D9821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7A746-2308-4D9D-AAD0-07174381C9E7}" type="datetimeFigureOut">
              <a:rPr lang="ko-KR" altLang="en-US" smtClean="0"/>
              <a:t>2025-08-31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B4427CA-89C4-2B0E-67D9-1252E13F9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10A4040-0CE3-0F32-4BE3-66DA08724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F885F-BBA5-4FEF-9723-E4BF6E51B8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79984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1D86FC-F761-4A6A-6C20-1CB915ABF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EE8658-6920-3C9E-00A3-3ACE837CFF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4B2EBC1-E24A-EFAA-E134-3525E75727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85FD1A-10F7-C603-E8EE-691FA5CCA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7A746-2308-4D9D-AAD0-07174381C9E7}" type="datetimeFigureOut">
              <a:rPr lang="ko-KR" altLang="en-US" smtClean="0"/>
              <a:t>2025-08-31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B3F40D-1E03-9A02-A3CA-38E2D8F38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C28D190-5C5B-BC4B-9CCA-FE839D35E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F885F-BBA5-4FEF-9723-E4BF6E51B8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475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1AD6FF6-A1B0-1E23-9753-E1348B469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711A424-84CF-9C90-DD87-9705BCD0E5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CD9DDE-7AC9-BDBE-F57B-7130F5A2FF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67A746-2308-4D9D-AAD0-07174381C9E7}" type="datetimeFigureOut">
              <a:rPr lang="ko-KR" altLang="en-US" smtClean="0"/>
              <a:t>2025-08-31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148121-D864-08AB-BAD3-63D9A030C6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A563BA-8FB1-C9EA-A62E-56F70D261C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6F885F-BBA5-4FEF-9723-E4BF6E51B84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87473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9227FE4-AE00-93CC-06BC-F3036DCD060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FDB185A-389C-1354-77FB-40F054D49CA0}"/>
              </a:ext>
            </a:extLst>
          </p:cNvPr>
          <p:cNvSpPr txBox="1"/>
          <p:nvPr/>
        </p:nvSpPr>
        <p:spPr>
          <a:xfrm>
            <a:off x="-197409" y="1186080"/>
            <a:ext cx="1258681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0" dirty="0">
                <a:solidFill>
                  <a:schemeClr val="bg1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Iterative RBFNN-PSO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FBE0A6-A618-3E78-FD7D-E3F7433F3C46}"/>
              </a:ext>
            </a:extLst>
          </p:cNvPr>
          <p:cNvSpPr txBox="1"/>
          <p:nvPr/>
        </p:nvSpPr>
        <p:spPr>
          <a:xfrm>
            <a:off x="9987228" y="6586181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E221A81-72B2-13E8-A760-0E2EAE9AE40D}"/>
              </a:ext>
            </a:extLst>
          </p:cNvPr>
          <p:cNvSpPr txBox="1"/>
          <p:nvPr/>
        </p:nvSpPr>
        <p:spPr>
          <a:xfrm>
            <a:off x="4287974" y="3472544"/>
            <a:ext cx="3669595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500" dirty="0">
                <a:solidFill>
                  <a:schemeClr val="bg1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Ha-Rang Kim</a:t>
            </a: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59FDFBBA-5E9A-D0D0-27B3-E1BBF22FA7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1" y="5646459"/>
            <a:ext cx="2124364" cy="1388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2F789D4-61C0-7766-7163-58ED0EA2A463}"/>
              </a:ext>
            </a:extLst>
          </p:cNvPr>
          <p:cNvSpPr txBox="1"/>
          <p:nvPr/>
        </p:nvSpPr>
        <p:spPr>
          <a:xfrm>
            <a:off x="5632948" y="6110386"/>
            <a:ext cx="10465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25.8.31</a:t>
            </a:r>
            <a:endParaRPr lang="ko-KR" alt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9234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B2F7190-AE4F-022C-E44F-4D31ACCA7477}"/>
              </a:ext>
            </a:extLst>
          </p:cNvPr>
          <p:cNvCxnSpPr>
            <a:cxnSpLocks/>
          </p:cNvCxnSpPr>
          <p:nvPr/>
        </p:nvCxnSpPr>
        <p:spPr>
          <a:xfrm>
            <a:off x="3802566" y="597034"/>
            <a:ext cx="8389434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C59BAF3-689F-2808-81D6-F83606F728F8}"/>
              </a:ext>
            </a:extLst>
          </p:cNvPr>
          <p:cNvSpPr txBox="1"/>
          <p:nvPr/>
        </p:nvSpPr>
        <p:spPr>
          <a:xfrm>
            <a:off x="412595" y="335424"/>
            <a:ext cx="3254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Table of contents</a:t>
            </a:r>
            <a:endParaRPr lang="ko-KR" altLang="en-US" sz="2800" dirty="0">
              <a:solidFill>
                <a:schemeClr val="bg1"/>
              </a:solidFill>
              <a:latin typeface="Pretendard Black" panose="02000A03000000020004" pitchFamily="50" charset="-127"/>
              <a:ea typeface="Pretendard Black" panose="02000A03000000020004" pitchFamily="50" charset="-127"/>
              <a:cs typeface="Pretendard Black" panose="02000A03000000020004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5A2EF62-B80D-E7C4-CCB7-3FB5430CB2A8}"/>
              </a:ext>
            </a:extLst>
          </p:cNvPr>
          <p:cNvSpPr txBox="1"/>
          <p:nvPr/>
        </p:nvSpPr>
        <p:spPr>
          <a:xfrm>
            <a:off x="1055804" y="1401303"/>
            <a:ext cx="3802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b="1" dirty="0">
                <a:solidFill>
                  <a:schemeClr val="bg1"/>
                </a:solidFill>
              </a:rPr>
              <a:t>1</a:t>
            </a:r>
            <a:endParaRPr lang="ko-KR" altLang="en-US" sz="3000" b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6EF052-5EA6-1296-1C88-0E4FAF7B384D}"/>
              </a:ext>
            </a:extLst>
          </p:cNvPr>
          <p:cNvSpPr txBox="1"/>
          <p:nvPr/>
        </p:nvSpPr>
        <p:spPr>
          <a:xfrm>
            <a:off x="1919741" y="1401303"/>
            <a:ext cx="1017568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Iterative RBFNN+PSO</a:t>
            </a:r>
            <a:endParaRPr lang="en-US" altLang="ko-KR" sz="3000" dirty="0">
              <a:solidFill>
                <a:schemeClr val="bg1"/>
              </a:solidFill>
              <a:latin typeface="+mj-lt"/>
              <a:ea typeface="Pretendard Black" panose="02000A03000000020004" pitchFamily="50" charset="-127"/>
              <a:cs typeface="Pretendard Black" panose="02000A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38578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2DB5AA-2CF5-D786-EF87-868AA8DBED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9F6F497-06DF-743F-88A5-705D3E4F53DF}"/>
              </a:ext>
            </a:extLst>
          </p:cNvPr>
          <p:cNvSpPr/>
          <p:nvPr/>
        </p:nvSpPr>
        <p:spPr>
          <a:xfrm>
            <a:off x="0" y="0"/>
            <a:ext cx="724829" cy="7631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슬라이드 번호 개체 틀 15">
            <a:extLst>
              <a:ext uri="{FF2B5EF4-FFF2-40B4-BE49-F238E27FC236}">
                <a16:creationId xmlns:a16="http://schemas.microsoft.com/office/drawing/2014/main" id="{2C9B5EE9-7F25-873A-D67C-08C6A0E5A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5990" y="6329908"/>
            <a:ext cx="500019" cy="524224"/>
          </a:xfrm>
        </p:spPr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-</a:t>
            </a:r>
            <a:fld id="{610B380D-38AE-4EBF-A47C-454FFE184D86}" type="slidenum">
              <a:rPr lang="ko-KR" altLang="en-US" smtClean="0">
                <a:solidFill>
                  <a:schemeClr val="tx1"/>
                </a:solidFill>
              </a:rPr>
              <a:t>3</a:t>
            </a:fld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5E2687-4E03-21B0-0587-FE46BC78BCE6}"/>
              </a:ext>
            </a:extLst>
          </p:cNvPr>
          <p:cNvSpPr txBox="1"/>
          <p:nvPr/>
        </p:nvSpPr>
        <p:spPr>
          <a:xfrm>
            <a:off x="724829" y="27653"/>
            <a:ext cx="520418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Iterative RBFNN+PSO</a:t>
            </a:r>
            <a:endParaRPr lang="en-US" altLang="ko-KR" sz="4000" dirty="0">
              <a:ea typeface="Pretendard Black" panose="02000A03000000020004" pitchFamily="50" charset="-127"/>
              <a:cs typeface="Pretendard Black" panose="02000A03000000020004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6C854B-B2EE-0918-E4B3-C63D3131E341}"/>
              </a:ext>
            </a:extLst>
          </p:cNvPr>
          <p:cNvSpPr txBox="1"/>
          <p:nvPr/>
        </p:nvSpPr>
        <p:spPr>
          <a:xfrm>
            <a:off x="724828" y="1365306"/>
            <a:ext cx="773337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dirty="0">
                <a:solidFill>
                  <a:schemeClr val="tx1"/>
                </a:solidFill>
              </a:rPr>
              <a:t>-hyperparameter ,</a:t>
            </a:r>
            <a:r>
              <a:rPr lang="en-US" altLang="ko-KR" sz="2000" dirty="0"/>
              <a:t>parameter </a:t>
            </a:r>
            <a:r>
              <a:rPr lang="en-US" altLang="ko-KR" sz="2000" dirty="0">
                <a:solidFill>
                  <a:schemeClr val="tx1"/>
                </a:solidFill>
              </a:rPr>
              <a:t>opti</a:t>
            </a:r>
            <a:r>
              <a:rPr lang="en-US" altLang="ko-KR" sz="2000" dirty="0"/>
              <a:t>mization /CE optimization</a:t>
            </a:r>
            <a:endParaRPr lang="en-US" altLang="ko-KR" sz="2000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60741A-B355-1A8C-EF2A-5D9AEECB2CD8}"/>
              </a:ext>
            </a:extLst>
          </p:cNvPr>
          <p:cNvSpPr txBox="1"/>
          <p:nvPr/>
        </p:nvSpPr>
        <p:spPr>
          <a:xfrm>
            <a:off x="724828" y="2794954"/>
            <a:ext cx="927019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/>
              <a:t>Hyperparameter optimization, Affects parameter optimization, </a:t>
            </a:r>
          </a:p>
          <a:p>
            <a:r>
              <a:rPr lang="en-US" altLang="ko-KR" sz="2500" dirty="0"/>
              <a:t>Store CE</a:t>
            </a:r>
            <a:r>
              <a:rPr lang="ko-KR" altLang="en-US" sz="2500" dirty="0"/>
              <a:t> </a:t>
            </a:r>
            <a:r>
              <a:rPr lang="en-US" altLang="ko-KR" sz="2500" dirty="0"/>
              <a:t>value (Hyperparameter selection)</a:t>
            </a:r>
          </a:p>
        </p:txBody>
      </p:sp>
    </p:spTree>
    <p:extLst>
      <p:ext uri="{BB962C8B-B14F-4D97-AF65-F5344CB8AC3E}">
        <p14:creationId xmlns:p14="http://schemas.microsoft.com/office/powerpoint/2010/main" val="3601772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B359B7-FCFC-9E7E-03EC-8C8B6D1541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D20750A-EFC4-D671-9458-12BF07E62ECC}"/>
              </a:ext>
            </a:extLst>
          </p:cNvPr>
          <p:cNvSpPr/>
          <p:nvPr/>
        </p:nvSpPr>
        <p:spPr>
          <a:xfrm>
            <a:off x="0" y="0"/>
            <a:ext cx="724829" cy="7631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슬라이드 번호 개체 틀 15">
            <a:extLst>
              <a:ext uri="{FF2B5EF4-FFF2-40B4-BE49-F238E27FC236}">
                <a16:creationId xmlns:a16="http://schemas.microsoft.com/office/drawing/2014/main" id="{DB377E77-AFAB-36F8-3150-8ABD0C272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5990" y="6329908"/>
            <a:ext cx="500019" cy="524224"/>
          </a:xfrm>
        </p:spPr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-</a:t>
            </a:r>
            <a:fld id="{610B380D-38AE-4EBF-A47C-454FFE184D86}" type="slidenum">
              <a:rPr lang="ko-KR" altLang="en-US" smtClean="0">
                <a:solidFill>
                  <a:schemeClr val="tx1"/>
                </a:solidFill>
              </a:rPr>
              <a:t>4</a:t>
            </a:fld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90B261-B824-FF28-8CF5-0751D5106762}"/>
              </a:ext>
            </a:extLst>
          </p:cNvPr>
          <p:cNvSpPr txBox="1"/>
          <p:nvPr/>
        </p:nvSpPr>
        <p:spPr>
          <a:xfrm>
            <a:off x="724829" y="27653"/>
            <a:ext cx="520418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Iterative RBFNN+PSO</a:t>
            </a:r>
            <a:endParaRPr lang="en-US" altLang="ko-KR" sz="4000" dirty="0">
              <a:ea typeface="Pretendard Black" panose="02000A03000000020004" pitchFamily="50" charset="-127"/>
              <a:cs typeface="Pretendard Black" panose="02000A03000000020004" pitchFamily="50" charset="-127"/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FD9DE69D-91E7-A4E5-FFE4-342D663FD2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4829" y="1643896"/>
            <a:ext cx="8897153" cy="1785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Hyperparameter optimization(random)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Compute CE for each fold -&gt; update </a:t>
            </a:r>
            <a:r>
              <a:rPr kumimoji="0" lang="en-US" altLang="ko-KR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pbest</a:t>
            </a:r>
            <a:r>
              <a:rPr kumimoji="0" lang="en-US" altLang="ko-KR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/</a:t>
            </a:r>
            <a:r>
              <a:rPr kumimoji="0" lang="en-US" altLang="ko-KR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gbest</a:t>
            </a:r>
            <a:r>
              <a:rPr kumimoji="0" lang="en-US" altLang="ko-KR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(if </a:t>
            </a:r>
            <a:r>
              <a:rPr kumimoji="0" lang="en-US" altLang="ko-KR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maller</a:t>
            </a:r>
            <a:r>
              <a:rPr kumimoji="0" lang="en-US" altLang="ko-KR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</a:t>
            </a:r>
            <a:r>
              <a:rPr kumimoji="0" lang="ko-KR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ko-KR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2200" dirty="0"/>
              <a:t>Select hyperparameters via PSO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Retrain with </a:t>
            </a:r>
            <a:r>
              <a:rPr lang="en-US" altLang="ko-KR" sz="2200" dirty="0"/>
              <a:t>new hyperparameters (parameters updated as well</a:t>
            </a:r>
            <a:r>
              <a:rPr kumimoji="0" lang="en-US" altLang="ko-KR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2200" dirty="0"/>
              <a:t>	- FCM/WFCM-&gt;LSSVM-&gt;</a:t>
            </a:r>
            <a:r>
              <a:rPr lang="en-US" altLang="ko-KR" sz="2200" dirty="0" err="1"/>
              <a:t>softmax</a:t>
            </a:r>
            <a:r>
              <a:rPr lang="en-US" altLang="ko-KR" sz="2200" dirty="0"/>
              <a:t>-&gt;CE</a:t>
            </a:r>
            <a:endParaRPr kumimoji="0" lang="ko-KR" altLang="ko-KR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81374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D923E0-E863-73EA-EE5A-AF05A02EE1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972D064-B1D1-9089-D965-102E3FD73BC5}"/>
              </a:ext>
            </a:extLst>
          </p:cNvPr>
          <p:cNvSpPr/>
          <p:nvPr/>
        </p:nvSpPr>
        <p:spPr>
          <a:xfrm>
            <a:off x="0" y="0"/>
            <a:ext cx="724829" cy="7631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슬라이드 번호 개체 틀 15">
            <a:extLst>
              <a:ext uri="{FF2B5EF4-FFF2-40B4-BE49-F238E27FC236}">
                <a16:creationId xmlns:a16="http://schemas.microsoft.com/office/drawing/2014/main" id="{70B8F95F-D81B-CC1B-8185-3BA1A50EB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5990" y="6329908"/>
            <a:ext cx="500019" cy="524224"/>
          </a:xfrm>
        </p:spPr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-</a:t>
            </a:r>
            <a:fld id="{610B380D-38AE-4EBF-A47C-454FFE184D86}" type="slidenum">
              <a:rPr lang="ko-KR" altLang="en-US" smtClean="0">
                <a:solidFill>
                  <a:schemeClr val="tx1"/>
                </a:solidFill>
              </a:rPr>
              <a:t>5</a:t>
            </a:fld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273D6F-ED91-AF8C-0DB0-D60BBA6AAF87}"/>
              </a:ext>
            </a:extLst>
          </p:cNvPr>
          <p:cNvSpPr txBox="1"/>
          <p:nvPr/>
        </p:nvSpPr>
        <p:spPr>
          <a:xfrm>
            <a:off x="724829" y="27653"/>
            <a:ext cx="520418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Iterative RBFNN+PSO</a:t>
            </a:r>
            <a:endParaRPr lang="en-US" altLang="ko-KR" sz="4000" dirty="0">
              <a:ea typeface="Pretendard Black" panose="02000A03000000020004" pitchFamily="50" charset="-127"/>
              <a:cs typeface="Pretendard Black" panose="02000A03000000020004" pitchFamily="50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E50D1C1-E35A-A130-33C7-09BE11A11850}"/>
                  </a:ext>
                </a:extLst>
              </p:cNvPr>
              <p:cNvSpPr txBox="1"/>
              <p:nvPr/>
            </p:nvSpPr>
            <p:spPr>
              <a:xfrm>
                <a:off x="724829" y="1490008"/>
                <a:ext cx="4667047" cy="19389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3000" dirty="0">
                    <a:ea typeface="Pretendard Black" panose="02000A03000000020004" pitchFamily="50" charset="-127"/>
                    <a:cs typeface="Pretendard Black" panose="02000A03000000020004" pitchFamily="50" charset="-127"/>
                  </a:rPr>
                  <a:t>C(No. of clusters)</a:t>
                </a:r>
              </a:p>
              <a:p>
                <a:r>
                  <a:rPr lang="en-US" altLang="ko-KR" sz="3000" dirty="0">
                    <a:ea typeface="Pretendard Black" panose="02000A03000000020004" pitchFamily="50" charset="-127"/>
                    <a:cs typeface="Pretendard Black" panose="02000A03000000020004" pitchFamily="50" charset="-127"/>
                  </a:rPr>
                  <a:t>m(Fuzzification coefficient)</a:t>
                </a:r>
              </a:p>
              <a:p>
                <a14:m>
                  <m:oMath xmlns:m="http://schemas.openxmlformats.org/officeDocument/2006/math">
                    <m:r>
                      <a:rPr lang="en-US" altLang="ko-KR" sz="3000" i="1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altLang="ko-KR" sz="3000" dirty="0"/>
                  <a:t>(</a:t>
                </a:r>
                <a:r>
                  <a:rPr lang="en-US" altLang="ko-KR" sz="3000" dirty="0">
                    <a:solidFill>
                      <a:srgbClr val="000000"/>
                    </a:solidFill>
                    <a:latin typeface="한양신명조"/>
                  </a:rPr>
                  <a:t>Regularization parameter </a:t>
                </a:r>
                <a:r>
                  <a:rPr lang="en-US" altLang="ko-KR" sz="3000" dirty="0"/>
                  <a:t>)</a:t>
                </a:r>
              </a:p>
              <a:p>
                <a14:m>
                  <m:oMath xmlns:m="http://schemas.openxmlformats.org/officeDocument/2006/math">
                    <m:r>
                      <a:rPr lang="ko-KR" altLang="en-US" sz="300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ko-KR" sz="3000" dirty="0">
                    <a:ea typeface="Pretendard Black" panose="02000A03000000020004" pitchFamily="50" charset="-127"/>
                  </a:rPr>
                  <a:t>(Inertia coefficient)</a:t>
                </a:r>
                <a:endParaRPr lang="en-US" altLang="ko-KR" sz="30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E50D1C1-E35A-A130-33C7-09BE11A118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829" y="1490008"/>
                <a:ext cx="4667047" cy="1938992"/>
              </a:xfrm>
              <a:prstGeom prst="rect">
                <a:avLst/>
              </a:prstGeom>
              <a:blipFill>
                <a:blip r:embed="rId2"/>
                <a:stretch>
                  <a:fillRect l="-3137" t="-3762" r="-2092" b="-87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A188AC81-ACB2-7A44-C0CC-FE53517752AE}"/>
              </a:ext>
            </a:extLst>
          </p:cNvPr>
          <p:cNvSpPr txBox="1"/>
          <p:nvPr/>
        </p:nvSpPr>
        <p:spPr>
          <a:xfrm>
            <a:off x="6003109" y="1504507"/>
            <a:ext cx="5739905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training/validation/test split ratio</a:t>
            </a:r>
          </a:p>
          <a:p>
            <a:r>
              <a:rPr lang="en-US" altLang="ko-KR" sz="3000" dirty="0">
                <a:ea typeface="Pretendard Black" panose="02000A03000000020004" pitchFamily="50" charset="-127"/>
                <a:cs typeface="Pretendard Black" panose="02000A03000000020004" pitchFamily="50" charset="-127"/>
              </a:rPr>
              <a:t>1:9 -&gt; 5:4:1</a:t>
            </a:r>
            <a:endParaRPr lang="en-US" altLang="ko-KR" sz="3000" dirty="0"/>
          </a:p>
        </p:txBody>
      </p:sp>
    </p:spTree>
    <p:extLst>
      <p:ext uri="{BB962C8B-B14F-4D97-AF65-F5344CB8AC3E}">
        <p14:creationId xmlns:p14="http://schemas.microsoft.com/office/powerpoint/2010/main" val="4121699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20998E-729D-D77B-818F-1475563220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BCB8A0F-73F7-D3AE-2247-9AF5666345E2}"/>
              </a:ext>
            </a:extLst>
          </p:cNvPr>
          <p:cNvSpPr/>
          <p:nvPr/>
        </p:nvSpPr>
        <p:spPr>
          <a:xfrm>
            <a:off x="0" y="0"/>
            <a:ext cx="724829" cy="7631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슬라이드 번호 개체 틀 15">
            <a:extLst>
              <a:ext uri="{FF2B5EF4-FFF2-40B4-BE49-F238E27FC236}">
                <a16:creationId xmlns:a16="http://schemas.microsoft.com/office/drawing/2014/main" id="{EDEF0676-0845-4184-A5AD-3AD2B6339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5990" y="6329908"/>
            <a:ext cx="500019" cy="524224"/>
          </a:xfrm>
        </p:spPr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-</a:t>
            </a:r>
            <a:fld id="{610B380D-38AE-4EBF-A47C-454FFE184D86}" type="slidenum">
              <a:rPr lang="ko-KR" altLang="en-US" smtClean="0">
                <a:solidFill>
                  <a:schemeClr val="tx1"/>
                </a:solidFill>
              </a:rPr>
              <a:t>6</a:t>
            </a:fld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8ABBB2-6A84-3E16-F82B-07E23A1492E7}"/>
              </a:ext>
            </a:extLst>
          </p:cNvPr>
          <p:cNvSpPr txBox="1"/>
          <p:nvPr/>
        </p:nvSpPr>
        <p:spPr>
          <a:xfrm>
            <a:off x="724829" y="27653"/>
            <a:ext cx="520418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Iterative RBFNN+PSO</a:t>
            </a:r>
            <a:endParaRPr lang="en-US" altLang="ko-KR" sz="4000" dirty="0">
              <a:ea typeface="Pretendard Black" panose="02000A03000000020004" pitchFamily="50" charset="-127"/>
              <a:cs typeface="Pretendard Black" panose="02000A03000000020004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557D9DE-4595-908F-D188-0EC6A25FDDB0}"/>
              </a:ext>
            </a:extLst>
          </p:cNvPr>
          <p:cNvSpPr txBox="1"/>
          <p:nvPr/>
        </p:nvSpPr>
        <p:spPr>
          <a:xfrm>
            <a:off x="724829" y="1773026"/>
            <a:ext cx="10879282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ko-KR" sz="2200" dirty="0"/>
              <a:t>Hyperparameter : (</a:t>
            </a:r>
            <a:r>
              <a:rPr lang="el-GR" altLang="ko-KR" sz="2200" dirty="0"/>
              <a:t>γ, </a:t>
            </a:r>
            <a:r>
              <a:rPr lang="en-US" altLang="ko-KR" sz="2200" dirty="0"/>
              <a:t>c, m, </a:t>
            </a:r>
            <a:r>
              <a:rPr lang="el-GR" altLang="ko-KR" sz="2200" dirty="0"/>
              <a:t>α)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2200" dirty="0"/>
              <a:t>Outer fold = 1:9 (repeat)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2200" dirty="0"/>
              <a:t>Inner 9-fold → split into train/validation (5:4 ratio)</a:t>
            </a:r>
          </a:p>
          <a:p>
            <a:r>
              <a:rPr lang="en-US" altLang="ko-KR" sz="2200" dirty="0"/>
              <a:t>	-Combination count: 9C4 = 126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2200" dirty="0"/>
              <a:t>Compute CE values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2200" dirty="0"/>
              <a:t>Outer average = particle’s score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2200" dirty="0"/>
              <a:t>Update </a:t>
            </a:r>
            <a:r>
              <a:rPr lang="en-US" altLang="ko-KR" sz="2200" dirty="0" err="1"/>
              <a:t>pbest</a:t>
            </a:r>
            <a:r>
              <a:rPr lang="en-US" altLang="ko-KR" sz="2200" dirty="0"/>
              <a:t>/</a:t>
            </a:r>
            <a:r>
              <a:rPr lang="en-US" altLang="ko-KR" sz="2200" dirty="0" err="1"/>
              <a:t>gbest</a:t>
            </a:r>
            <a:r>
              <a:rPr lang="en-US" altLang="ko-KR" sz="2200" dirty="0"/>
              <a:t> (if current value is smaller → update / if larger → keep)</a:t>
            </a:r>
          </a:p>
        </p:txBody>
      </p:sp>
    </p:spTree>
    <p:extLst>
      <p:ext uri="{BB962C8B-B14F-4D97-AF65-F5344CB8AC3E}">
        <p14:creationId xmlns:p14="http://schemas.microsoft.com/office/powerpoint/2010/main" val="1388068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Deep Learning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2FC1"/>
      </a:accent1>
      <a:accent2>
        <a:srgbClr val="3975C0"/>
      </a:accent2>
      <a:accent3>
        <a:srgbClr val="ABC7D7"/>
      </a:accent3>
      <a:accent4>
        <a:srgbClr val="DFDFDF"/>
      </a:accent4>
      <a:accent5>
        <a:srgbClr val="DADFF2"/>
      </a:accent5>
      <a:accent6>
        <a:srgbClr val="D2A5EA"/>
      </a:accent6>
      <a:hlink>
        <a:srgbClr val="262626"/>
      </a:hlink>
      <a:folHlink>
        <a:srgbClr val="262626"/>
      </a:folHlink>
    </a:clrScheme>
    <a:fontScheme name="Pretendard Black_">
      <a:majorFont>
        <a:latin typeface="Pretendard Black"/>
        <a:ea typeface="Pretendard Black"/>
        <a:cs typeface=""/>
      </a:majorFont>
      <a:minorFont>
        <a:latin typeface="Pretendard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52235</TotalTime>
  <Words>210</Words>
  <Application>Microsoft Office PowerPoint</Application>
  <PresentationFormat>와이드스크린</PresentationFormat>
  <Paragraphs>37</Paragraphs>
  <Slides>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4" baseType="lpstr">
      <vt:lpstr>Pretendard</vt:lpstr>
      <vt:lpstr>Pretendard Black</vt:lpstr>
      <vt:lpstr>맑은 고딕</vt:lpstr>
      <vt:lpstr>한양신명조</vt:lpstr>
      <vt:lpstr>Arial</vt:lpstr>
      <vt:lpstr>Cambria Math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harang kim</cp:lastModifiedBy>
  <cp:revision>128</cp:revision>
  <dcterms:created xsi:type="dcterms:W3CDTF">2022-12-09T01:31:23Z</dcterms:created>
  <dcterms:modified xsi:type="dcterms:W3CDTF">2025-08-31T11:24:21Z</dcterms:modified>
</cp:coreProperties>
</file>