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8" r:id="rId3"/>
    <p:sldId id="350" r:id="rId4"/>
    <p:sldId id="318" r:id="rId5"/>
    <p:sldId id="351" r:id="rId6"/>
    <p:sldId id="359" r:id="rId7"/>
    <p:sldId id="354" r:id="rId8"/>
    <p:sldId id="353" r:id="rId9"/>
    <p:sldId id="321" r:id="rId10"/>
    <p:sldId id="323" r:id="rId11"/>
    <p:sldId id="355" r:id="rId12"/>
    <p:sldId id="322" r:id="rId13"/>
    <p:sldId id="326" r:id="rId14"/>
    <p:sldId id="356" r:id="rId15"/>
    <p:sldId id="327" r:id="rId16"/>
    <p:sldId id="328" r:id="rId17"/>
    <p:sldId id="357" r:id="rId18"/>
    <p:sldId id="310" r:id="rId19"/>
    <p:sldId id="346" r:id="rId20"/>
    <p:sldId id="358" r:id="rId21"/>
    <p:sldId id="334" r:id="rId22"/>
    <p:sldId id="325" r:id="rId23"/>
    <p:sldId id="345" r:id="rId24"/>
    <p:sldId id="311" r:id="rId25"/>
    <p:sldId id="343" r:id="rId26"/>
    <p:sldId id="347" r:id="rId27"/>
    <p:sldId id="348" r:id="rId28"/>
    <p:sldId id="342" r:id="rId29"/>
    <p:sldId id="349" r:id="rId30"/>
    <p:sldId id="267" r:id="rId3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  <a:srgbClr val="1135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85905" autoAdjust="0"/>
  </p:normalViewPr>
  <p:slideViewPr>
    <p:cSldViewPr>
      <p:cViewPr varScale="1">
        <p:scale>
          <a:sx n="45" d="100"/>
          <a:sy n="45" d="100"/>
        </p:scale>
        <p:origin x="156" y="4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77EEE-9109-4915-881E-2C8508B9DA78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2AB5-07FA-4915-8371-870A48DB6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1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4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1530B-0051-A56B-DFB1-45182394E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761F96-6738-7BA8-E1C7-6BAD9DBE4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1AB7E4-A156-42C4-F66B-42ED231A7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80706-463D-EB1B-73BB-EC4722B33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737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5F1E-3874-AE4E-F115-6C20D2A8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00ECB1-0E1D-A67D-1852-786C71749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145CCE-C1AD-2B15-3789-958D36A8F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B214A-7CE2-1AF7-A5A3-FA001785E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59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6F65F-4E52-8182-93E7-E4699BBF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CBDF6A-70FE-CAED-8B33-E29C0C61DF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7F6D00-71DB-CEC0-8386-DD7147F54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E8DA7A-1EAE-8CDD-3486-F65C5FE16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01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E67F9-C0E4-674C-2243-490F468CC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6270D1-9A0F-0351-F25D-97CCD7649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83F398-F20E-CF02-8BC6-60DAA7B03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4587A-F16F-A9C2-FA24-05C36529F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92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2107D-6F4E-9288-BEDF-BFE72C6DF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5DD795-78F3-26FE-BAEA-DB63090CF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6B6B25-C3EB-D567-A6D3-4D331B937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3ECDF4-C28A-6725-219E-A08364AF5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11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244B2-9857-EEF8-82F1-2D69C7920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A3B6C6-30C3-51F3-BCA0-E7571721AD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92B430-5488-2721-7F94-E7FF4347D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BD1E4-1FFC-3903-8D87-459D4A415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77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6229-CD36-67E9-8848-FE0BA86D1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2CACE5-44BF-F7B3-D748-7551FC94C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E1CA51-4041-6F2D-DA75-E6AB40863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5929FE-5067-8833-3D7D-FA3BB3C44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838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75690-4A67-69A7-D036-217C4EED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7F7DBC-2458-E1D2-3EC8-D1BD5021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48CF0C-FB0C-86DF-38DC-E6CB423B1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398B5-19C0-262B-88DC-736A8F042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9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69AA-5FB8-1C9D-8199-ECC80BC2D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9796A2-01A2-7C37-5377-7793D57BE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06473-73E3-C85B-2801-21F6B89CE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F7444B-97C6-90E1-C296-5369DEA62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11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0594A-9F5A-6C2A-EB19-1707EFEE2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82B9C9-FCE0-DF85-DACE-7C666397B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D8A922-0D01-D32C-A233-05A012D0E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D8CA-3A57-D8E1-4F20-2BE5B379C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0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63A49-2E96-5A3E-234E-D2F18B4BF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BDB808-B1F7-D3FD-B8BE-A3920A5DF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20FD8B-73AC-E04E-4CFF-8B93E0A61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C96F48-4D31-A8A4-04EE-C0097641D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688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30B21-2135-F014-F2F4-A6A2EB957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F93CC3-68CB-7A1C-2F02-95AFD42BF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B85FFF-92B9-2B9F-706C-48FBFCB95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83C05B-F758-7305-F9F7-E67EE1769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150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F8E08-5ADA-1367-12F8-03E443079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313911-2B1A-BAE5-7DD5-726FE9FB2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911E36-D120-D7C6-BA89-BB5E2EAA8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59143-362A-28D5-4CBD-200E86BF7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01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136FF-10DD-BB38-7E58-1CB596E17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8E0A91-999F-15CC-B04C-1696BCF3F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1867FC-9079-B14F-A682-BEF56972F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33227-449B-9A9B-7C5E-7638545A9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73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0FEE4-8377-1939-0B7E-490185CE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46D592-EFCE-F792-C37C-E889F1711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3B1EE7-5149-CCCA-64E0-6644CD34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9DD3D5-F202-136E-AB07-A58B4A10E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28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272D3-3BB1-639C-0B18-3680878A2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D94A85-D8ED-629B-EBF3-1836A0EA9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5E4732-7361-E713-85F7-F8DAD9A8B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342CD-6C5D-A046-353B-1FA2BECD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0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9EAED-9AC4-227F-5EAD-7B1A574A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F237E1-A5A4-D7BA-CC4C-26A4C497B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B8FB24-46C7-55F9-EE12-61CD3861F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119CD-DED5-77D8-85B6-6FF8FE807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48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0FA93-A517-EB71-9775-1B1C66AA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90B5D8-F340-24C4-3562-4BB3D9509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A01765-66B3-3634-8B98-826D7689B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54509-1B90-2FB6-0723-CB2F8A8D8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36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D78CD-7541-EE9A-926A-CAA80A3A1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8F026E-1BF1-DF6C-E013-CD7797A78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FCAD4B-578D-19BF-3637-760C341DA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4CE17-FD4D-4D3B-449A-CCDB90ABD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49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859F-B8CE-FCCF-46E8-D679B66F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37193D-30A4-A131-D8FE-8258B257E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CD72A5-6A9D-60BE-C0C1-96B1DB5F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678572-BE80-9898-F4F1-4E1A83D49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8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FE393-C856-E27A-E408-AC8D96AF2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8D96D5-DD4F-F28D-D0CB-331A38F51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4041B2-79DB-4F0E-0532-64D370508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180A1-DB87-E706-9834-8B62DA00C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7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5C957-0701-1D5E-E46E-07B851704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6A5EF1-94E6-808D-55B9-9185321D5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8DEE82-4FDB-1FA7-1D58-D94F60963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6A520-6C49-50D3-805F-38190CA86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2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90BC5-E18D-A873-C47F-CC255E294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45FEAA-9A51-C1AE-9923-08BBD3412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084632-E198-B7E4-0640-C705924F7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2D73C-333F-1ED2-3244-5CD0F1773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2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240F3-BBA2-0BF4-A610-80D296791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86E2B0-C823-5B23-47BB-07CC649393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99443F-43FD-948E-9343-EA3CD577B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6DA1D-6119-5368-88DA-F2A11C4F6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6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2F71E-4900-EEA0-9217-A267AB6ED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805F05-36B8-F3BD-ED01-B6C9B1597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BF2D0-EC57-5247-2DAE-323A2C04A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B42A8-61F1-099A-A97D-C298BAFD6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58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A30B2-2796-3CE5-CC95-79260F1D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48CA5C-4FBE-7639-998F-0BF8B9745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DB476D-3F6F-81E9-044A-762FCA285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6FC557-37C6-5C2F-25F0-7C320200F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5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DF931-F4E0-EA8F-56F6-5E758A851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B7B770-8847-EB5C-57DC-72635612F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25E39C-BE94-988E-D7AA-3C2E1F599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F481B-7748-F076-91F9-3CC67C63D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8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38158" y="2261891"/>
            <a:ext cx="1603956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kern="0" spc="100" dirty="0">
                <a:solidFill>
                  <a:schemeClr val="tx2">
                    <a:lumMod val="75000"/>
                  </a:schemeClr>
                </a:solidFill>
                <a:latin typeface="+mj-lt"/>
                <a:ea typeface="HY그래픽M" panose="02030600000101010101" pitchFamily="18" charset="-127"/>
                <a:cs typeface="Calibri" panose="020F0502020204030204" pitchFamily="34" charset="0"/>
              </a:rPr>
              <a:t>Robust M-Estimation Based SVM</a:t>
            </a:r>
          </a:p>
          <a:p>
            <a:r>
              <a:rPr lang="en-US" altLang="ko-KR" sz="5400" b="1" kern="0" spc="100" dirty="0">
                <a:solidFill>
                  <a:schemeClr val="tx2">
                    <a:lumMod val="75000"/>
                  </a:schemeClr>
                </a:solidFill>
                <a:latin typeface="+mj-lt"/>
                <a:ea typeface="HY그래픽M" panose="02030600000101010101" pitchFamily="18" charset="-127"/>
                <a:cs typeface="Calibri" panose="020F0502020204030204" pitchFamily="34" charset="0"/>
              </a:rPr>
              <a:t>                          for Improving Binary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77B30-E59B-333C-B125-9E49A9CB5F9B}"/>
              </a:ext>
            </a:extLst>
          </p:cNvPr>
          <p:cNvSpPr txBox="1"/>
          <p:nvPr/>
        </p:nvSpPr>
        <p:spPr>
          <a:xfrm>
            <a:off x="722343" y="6743700"/>
            <a:ext cx="4883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Pretendard"/>
              </a:rPr>
              <a:t>김민경</a:t>
            </a:r>
            <a:r>
              <a:rPr lang="en-US" altLang="ko-KR" sz="2400" b="1" dirty="0">
                <a:latin typeface="Pretendard"/>
              </a:rPr>
              <a:t>, </a:t>
            </a:r>
            <a:r>
              <a:rPr lang="ko-KR" altLang="en-US" sz="2400" b="1" dirty="0">
                <a:latin typeface="Pretendard"/>
              </a:rPr>
              <a:t>유지아</a:t>
            </a:r>
            <a:r>
              <a:rPr lang="en-US" altLang="ko-KR" sz="2400" b="1" dirty="0">
                <a:latin typeface="Pretendard"/>
              </a:rPr>
              <a:t>, </a:t>
            </a:r>
            <a:r>
              <a:rPr lang="ko-KR" altLang="en-US" sz="2400" b="1" dirty="0">
                <a:latin typeface="Pretendard"/>
              </a:rPr>
              <a:t>윤진희</a:t>
            </a:r>
            <a:endParaRPr lang="en-US" altLang="ko-KR" sz="2400" b="1" dirty="0">
              <a:latin typeface="Pretendard"/>
            </a:endParaRPr>
          </a:p>
          <a:p>
            <a:r>
              <a:rPr lang="en-US" altLang="ko-KR" sz="2400" b="1" dirty="0">
                <a:latin typeface="Pretendard"/>
              </a:rPr>
              <a:t>Min Kyung Kim, Jia You, Jin </a:t>
            </a:r>
            <a:r>
              <a:rPr lang="en-US" altLang="ko-KR" sz="2400" b="1" dirty="0" err="1">
                <a:latin typeface="Pretendard"/>
              </a:rPr>
              <a:t>Hee</a:t>
            </a:r>
            <a:r>
              <a:rPr lang="en-US" altLang="ko-KR" sz="2400" b="1" dirty="0">
                <a:latin typeface="Pretendard"/>
              </a:rPr>
              <a:t> Yoon</a:t>
            </a:r>
            <a:endParaRPr lang="en-US" altLang="ko-KR" sz="2400" b="1" baseline="30000" dirty="0">
              <a:latin typeface="Pretendard"/>
            </a:endParaRPr>
          </a:p>
          <a:p>
            <a:endParaRPr lang="en-US" altLang="ko-KR" sz="2400" b="1" dirty="0">
              <a:latin typeface="Pretendard"/>
            </a:endParaRPr>
          </a:p>
          <a:p>
            <a:r>
              <a:rPr lang="en-US" altLang="ko-KR" sz="2400" dirty="0">
                <a:latin typeface="Pretendard"/>
              </a:rPr>
              <a:t>Sejong Univ., South Korea</a:t>
            </a:r>
            <a:endParaRPr lang="ko-KR" altLang="en-US" sz="2400" dirty="0">
              <a:latin typeface="Pretendard"/>
            </a:endParaRPr>
          </a:p>
        </p:txBody>
      </p:sp>
      <p:sp>
        <p:nvSpPr>
          <p:cNvPr id="3" name="Object 26">
            <a:extLst>
              <a:ext uri="{FF2B5EF4-FFF2-40B4-BE49-F238E27FC236}">
                <a16:creationId xmlns:a16="http://schemas.microsoft.com/office/drawing/2014/main" id="{DF02EA01-1AFD-6958-5852-25714BC32EF4}"/>
              </a:ext>
            </a:extLst>
          </p:cNvPr>
          <p:cNvSpPr txBox="1"/>
          <p:nvPr/>
        </p:nvSpPr>
        <p:spPr>
          <a:xfrm>
            <a:off x="738158" y="4239942"/>
            <a:ext cx="1603956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이중 분류 성능 향상을 위한 강건한</a:t>
            </a:r>
            <a:r>
              <a:rPr lang="en-US" altLang="ko-KR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 M-</a:t>
            </a:r>
            <a:r>
              <a:rPr lang="ko-KR" altLang="en-US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추정 기반 </a:t>
            </a:r>
            <a:r>
              <a:rPr lang="en-US" altLang="ko-KR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SVM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FE3E-2038-F314-B1C8-CC1859CD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50EADE6-94B1-3AFE-15C9-B3A47EDC85B6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81235E8-7B1E-4BE0-3FD4-AE4E3BD61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058F82-6163-7B07-391E-82E7D7D047BA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F1F9CDD9-7C0E-3D09-2CEA-D9C530ADC306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The Importance for Robustness in SVM</a:t>
            </a:r>
            <a:endParaRPr lang="en-US" sz="4400" dirty="0"/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1F830EA2-7833-37EE-6782-52D8C464A4CF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Limitations of L1-SVMs and L2-SVMs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5DF04-27D4-392A-B2E8-394D62CA3E92}"/>
              </a:ext>
            </a:extLst>
          </p:cNvPr>
          <p:cNvSpPr txBox="1"/>
          <p:nvPr/>
        </p:nvSpPr>
        <p:spPr>
          <a:xfrm>
            <a:off x="1523993" y="3151747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Unlike L1 and L2 loss, M-estimation loss suppress the impact of large errors, making the</a:t>
            </a:r>
          </a:p>
          <a:p>
            <a:r>
              <a:rPr lang="en-US" altLang="ko-KR" sz="3200" dirty="0">
                <a:latin typeface="Pretendard"/>
              </a:rPr>
              <a:t>   model more robust to outliers.</a:t>
            </a:r>
            <a:endParaRPr lang="en-US" altLang="ko-KR" sz="3200" b="0" dirty="0">
              <a:latin typeface="Pretendar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393F2F4-3FBE-D986-BB83-CBAFA2E6F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8877300"/>
            <a:ext cx="1600200" cy="2815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E8F9177-F7E1-AD3C-2F50-2B0FC8ADF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7559" y="4450470"/>
            <a:ext cx="7472881" cy="45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0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6A977-D202-8471-5421-A8BE113B4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C865A59-7DBD-14A4-C137-63D5CB1F2FFD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828F908-3970-6F9C-10E2-99825B437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E50306-CE08-3454-7A62-C60A67D38583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C4222A62-1085-46C2-7CB7-56EAB1EC1B84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F2555B-3B62-C68C-B2EC-7DC075986428}"/>
                  </a:ext>
                </a:extLst>
              </p:cNvPr>
              <p:cNvSpPr txBox="1"/>
              <p:nvPr/>
            </p:nvSpPr>
            <p:spPr>
              <a:xfrm>
                <a:off x="1523994" y="3163278"/>
                <a:ext cx="15240000" cy="3960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M-estimators are robust loss functions used to reduce the influence of outliers</a:t>
                </a:r>
                <a:r>
                  <a:rPr lang="en-US" altLang="ko-KR" sz="3200" dirty="0">
                    <a:latin typeface="Pretendard"/>
                  </a:rPr>
                  <a:t>.</a:t>
                </a:r>
              </a:p>
              <a:p>
                <a:r>
                  <a:rPr lang="en-US" altLang="ko-KR" sz="1050" b="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They replace the standard quadratic loss with a bounded or less-sensitive function</a:t>
                </a:r>
                <a:r>
                  <a:rPr lang="en-US" altLang="ko-KR" sz="3200" dirty="0">
                    <a:latin typeface="Pretendard"/>
                  </a:rPr>
                  <a:t>.</a:t>
                </a:r>
                <a:endParaRPr lang="en-US" altLang="ko-KR" sz="3200" b="0" dirty="0">
                  <a:latin typeface="Pretendard"/>
                </a:endParaRP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The general form of M-estimator based SVM:</a:t>
                </a: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3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>
                        <m:f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3200" b="0" i="1" dirty="0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3200" b="0" i="1" dirty="0" smtClean="0">
                                  <a:solidFill>
                                    <a:srgbClr val="4460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 dirty="0" smtClean="0">
                                      <a:solidFill>
                                        <a:srgbClr val="4460A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solidFill>
                                        <a:srgbClr val="4460AE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solidFill>
                                        <a:srgbClr val="4460A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Pretendard"/>
                  </a:rPr>
                  <a:t> </a:t>
                </a:r>
                <a:r>
                  <a:rPr lang="en-US" altLang="ko-KR" sz="3200" dirty="0">
                    <a:latin typeface="Pretendard"/>
                  </a:rPr>
                  <a:t>is the slack variable, and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is a robust loss function.</a:t>
                </a:r>
                <a:endParaRPr lang="en-US" altLang="ko-KR" sz="3200" b="0" dirty="0">
                  <a:latin typeface="Pretendard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F2555B-3B62-C68C-B2EC-7DC075986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163278"/>
                <a:ext cx="15240000" cy="3960443"/>
              </a:xfrm>
              <a:prstGeom prst="rect">
                <a:avLst/>
              </a:prstGeom>
              <a:blipFill>
                <a:blip r:embed="rId4"/>
                <a:stretch>
                  <a:fillRect l="-1640" t="-3231" b="-5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72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FD382-894F-2EF0-B802-77B248937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5D6371E-560E-B4CD-1150-293C67598E99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818159A-547F-59EC-2384-3D9E19912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F7391B2-6F69-34A4-8C82-F4694291958E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1A861DB1-4321-AAE4-3C89-A0927CAE4B96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Some examples of common functions used in M-Estimators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3C13D018-2063-5775-879E-2CA2CF50D0C5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C695BC0-ED08-1756-3DD4-AB75E7305B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5996636"/>
                  </p:ext>
                </p:extLst>
              </p:nvPr>
            </p:nvGraphicFramePr>
            <p:xfrm>
              <a:off x="2052634" y="3364735"/>
              <a:ext cx="14182720" cy="5531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5028">
                      <a:extLst>
                        <a:ext uri="{9D8B030D-6E8A-4147-A177-3AD203B41FA5}">
                          <a16:colId xmlns:a16="http://schemas.microsoft.com/office/drawing/2014/main" val="2660376774"/>
                        </a:ext>
                      </a:extLst>
                    </a:gridCol>
                    <a:gridCol w="5725538">
                      <a:extLst>
                        <a:ext uri="{9D8B030D-6E8A-4147-A177-3AD203B41FA5}">
                          <a16:colId xmlns:a16="http://schemas.microsoft.com/office/drawing/2014/main" val="51081036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893129596"/>
                        </a:ext>
                      </a:extLst>
                    </a:gridCol>
                    <a:gridCol w="2900354">
                      <a:extLst>
                        <a:ext uri="{9D8B030D-6E8A-4147-A177-3AD203B41FA5}">
                          <a16:colId xmlns:a16="http://schemas.microsoft.com/office/drawing/2014/main" val="1790408573"/>
                        </a:ext>
                      </a:extLst>
                    </a:gridCol>
                  </a:tblGrid>
                  <a:tr h="706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type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2800" b="0" i="0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684422"/>
                      </a:ext>
                    </a:extLst>
                  </a:tr>
                  <a:tr h="1211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Fair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𝐹𝑎𝑖𝑟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9470615"/>
                      </a:ext>
                    </a:extLst>
                  </a:tr>
                  <a:tr h="13708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Cauchy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𝐶𝑎𝑢𝑐h𝑦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0035624"/>
                      </a:ext>
                    </a:extLst>
                  </a:tr>
                  <a:tr h="11156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 err="1">
                              <a:latin typeface="Pretendard"/>
                            </a:rPr>
                            <a:t>Geman</a:t>
                          </a:r>
                          <a:r>
                            <a:rPr lang="en-US" altLang="ko-KR" sz="2800" b="0" dirty="0">
                              <a:latin typeface="Pretendard"/>
                            </a:rPr>
                            <a:t>-McClure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𝐺𝑀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4970316"/>
                      </a:ext>
                    </a:extLst>
                  </a:tr>
                  <a:tr h="11273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Welsch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𝑊𝑒𝑙𝑠𝑐h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/</m:t>
                                                </m:r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3077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C695BC0-ED08-1756-3DD4-AB75E7305B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5996636"/>
                  </p:ext>
                </p:extLst>
              </p:nvPr>
            </p:nvGraphicFramePr>
            <p:xfrm>
              <a:off x="2052634" y="3364735"/>
              <a:ext cx="14182720" cy="55319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85028">
                      <a:extLst>
                        <a:ext uri="{9D8B030D-6E8A-4147-A177-3AD203B41FA5}">
                          <a16:colId xmlns:a16="http://schemas.microsoft.com/office/drawing/2014/main" val="2660376774"/>
                        </a:ext>
                      </a:extLst>
                    </a:gridCol>
                    <a:gridCol w="5725538">
                      <a:extLst>
                        <a:ext uri="{9D8B030D-6E8A-4147-A177-3AD203B41FA5}">
                          <a16:colId xmlns:a16="http://schemas.microsoft.com/office/drawing/2014/main" val="51081036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893129596"/>
                        </a:ext>
                      </a:extLst>
                    </a:gridCol>
                    <a:gridCol w="2900354">
                      <a:extLst>
                        <a:ext uri="{9D8B030D-6E8A-4147-A177-3AD203B41FA5}">
                          <a16:colId xmlns:a16="http://schemas.microsoft.com/office/drawing/2014/main" val="1790408573"/>
                        </a:ext>
                      </a:extLst>
                    </a:gridCol>
                  </a:tblGrid>
                  <a:tr h="70670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type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213" t="-862" r="-102979" b="-685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9713" t="-862" r="-98361" b="-685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9286" t="-862" r="-840" b="-685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684422"/>
                      </a:ext>
                    </a:extLst>
                  </a:tr>
                  <a:tr h="12113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Fair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213" t="-58794" r="-102979" b="-299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9713" t="-58794" r="-98361" b="-2994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9286" t="-58794" r="-840" b="-2994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470615"/>
                      </a:ext>
                    </a:extLst>
                  </a:tr>
                  <a:tr h="137083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Cauchy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213" t="-140444" r="-102979" b="-164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9713" t="-140444" r="-98361" b="-164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9286" t="-140444" r="-840" b="-164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035624"/>
                      </a:ext>
                    </a:extLst>
                  </a:tr>
                  <a:tr h="111567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 err="1">
                              <a:latin typeface="Pretendard"/>
                            </a:rPr>
                            <a:t>Geman</a:t>
                          </a:r>
                          <a:r>
                            <a:rPr lang="en-US" altLang="ko-KR" sz="2800" b="0" dirty="0">
                              <a:latin typeface="Pretendard"/>
                            </a:rPr>
                            <a:t>-McClure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213" t="-294022" r="-102979" b="-101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9713" t="-294022" r="-98361" b="-101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9286" t="-294022" r="-840" b="-101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970316"/>
                      </a:ext>
                    </a:extLst>
                  </a:tr>
                  <a:tr h="112732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Welsch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213" t="-391892" r="-102979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79713" t="-391892" r="-98361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89286" t="-391892" r="-840" b="-10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0772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93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30FEB-D5F7-A49F-FBD5-30B068329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179969F-4326-A45A-DD3E-E518C5D87D6F}"/>
              </a:ext>
            </a:extLst>
          </p:cNvPr>
          <p:cNvGrpSpPr/>
          <p:nvPr/>
        </p:nvGrpSpPr>
        <p:grpSpPr>
          <a:xfrm>
            <a:off x="1058063" y="1333500"/>
            <a:ext cx="16171865" cy="8366963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3FF8BF7-9F2D-DF53-B6A0-3D7F8A7C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69CB2B-D791-AABB-44FA-B6BF1B75565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2A734013-A1EE-EDB2-4364-6B6671577B9B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pic>
        <p:nvPicPr>
          <p:cNvPr id="9" name="그림 8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30F9B0-B235-4A49-53D8-644B927FA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06" y="1579037"/>
            <a:ext cx="15751776" cy="787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0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F3D3F-A5B1-F9ED-E658-3F4B587D2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A35ED2B-E05A-3C24-4587-9EEDDA1D3050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90D969F-50B2-02F7-B276-B7EDD2CCD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A9BF92-A1AF-26B3-B567-02B38CADA1C4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01EF1508-B1F6-271D-5757-C7026FA17734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4-1. Type Fair-SVMs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CE8CE2C1-6131-2949-0BE8-A29214F9F9D1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pic>
        <p:nvPicPr>
          <p:cNvPr id="14" name="그림 13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217FC89-4269-5120-20E1-313B674B6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0" r="50042"/>
          <a:stretch/>
        </p:blipFill>
        <p:spPr>
          <a:xfrm>
            <a:off x="2418982" y="2813194"/>
            <a:ext cx="2133600" cy="6634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81FE1-2E5A-BD76-1D3A-47FC592E007F}"/>
              </a:ext>
            </a:extLst>
          </p:cNvPr>
          <p:cNvSpPr txBox="1"/>
          <p:nvPr/>
        </p:nvSpPr>
        <p:spPr>
          <a:xfrm>
            <a:off x="5633452" y="4286686"/>
            <a:ext cx="10515606" cy="3439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Loss: Smoothly increases and grows slower than L2 loss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Influence: Nearly linear for small residuals, </a:t>
            </a:r>
          </a:p>
          <a:p>
            <a:r>
              <a:rPr lang="en-US" altLang="ko-KR" sz="3200" dirty="0">
                <a:latin typeface="Pretendard"/>
              </a:rPr>
              <a:t>                      </a:t>
            </a:r>
            <a:r>
              <a:rPr lang="en-US" altLang="ko-KR" sz="3200" b="0" dirty="0">
                <a:latin typeface="Pretendard"/>
              </a:rPr>
              <a:t>but gradually saturates as the residual increases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Weight: Decreases slowly with large residuals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Interpretation: Effectively limits the influence of large errors</a:t>
            </a:r>
          </a:p>
          <a:p>
            <a:r>
              <a:rPr lang="en-US" altLang="ko-KR" sz="3200" dirty="0">
                <a:latin typeface="Pretendard"/>
              </a:rPr>
              <a:t>                              while preserving sensitivity to small ones.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02761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79BF3-DA45-DC7C-D937-AF4DB6CC3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DDA4815-7C40-FFF4-0BEA-BD8EA0671E50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EE6B926-EF8E-EBE5-35FC-0EB760F97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7F77B8-377F-738D-93A9-A8CADC62AF8E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4B406991-3CDC-83D2-D93D-778F81AFCA0E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4-2. Type Cauchy-SVMs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144DFF81-E431-E917-2D11-A42C8D3E3944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pic>
        <p:nvPicPr>
          <p:cNvPr id="6" name="그림 5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658D29-F4A0-BDA1-7925-78DD793442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8" r="33389"/>
          <a:stretch/>
        </p:blipFill>
        <p:spPr>
          <a:xfrm>
            <a:off x="2418982" y="2813194"/>
            <a:ext cx="2209800" cy="6634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F98AE0-CC94-53DD-57B3-710CA0EE1ACC}"/>
              </a:ext>
            </a:extLst>
          </p:cNvPr>
          <p:cNvSpPr txBox="1"/>
          <p:nvPr/>
        </p:nvSpPr>
        <p:spPr>
          <a:xfrm>
            <a:off x="5353412" y="4381500"/>
            <a:ext cx="10515606" cy="2946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Loss: Logarithmic growth – very slow increase for large errors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Influence: Rapidly decreases to zero as residual grows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Weight: Drops quickly for large errors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Interpretation: Strongly suppresses extreme outliers, making</a:t>
            </a:r>
          </a:p>
          <a:p>
            <a:r>
              <a:rPr lang="en-US" altLang="ko-KR" sz="3200" dirty="0">
                <a:latin typeface="Pretendard"/>
              </a:rPr>
              <a:t>                               the model very robust.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66541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791F5-876C-A738-0DD8-E5AA4DFCE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FE66E3A-D6C6-E6BA-5CC8-879A0C20D66D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82A8AE9-02BA-D7FB-3A48-E5670F929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ED6B32-B0B7-90AE-4F78-692DD454C5F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D12738EA-153F-4895-A63A-84F5ADC27BA8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4-3. Type </a:t>
            </a:r>
            <a:r>
              <a:rPr lang="en-US" altLang="ko-KR" sz="4400" kern="0" spc="-100" dirty="0" err="1">
                <a:latin typeface="Pretendard" pitchFamily="34" charset="0"/>
              </a:rPr>
              <a:t>Geman</a:t>
            </a:r>
            <a:r>
              <a:rPr lang="en-US" altLang="ko-KR" sz="4400" kern="0" spc="-100" dirty="0">
                <a:latin typeface="Pretendard" pitchFamily="34" charset="0"/>
              </a:rPr>
              <a:t>-McClure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D1B1E793-568D-B98B-CF87-B2BEAD3897D5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pic>
        <p:nvPicPr>
          <p:cNvPr id="6" name="그림 5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D8EABBA-1490-055B-49E3-96DA92CFE0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1" r="16737"/>
          <a:stretch/>
        </p:blipFill>
        <p:spPr>
          <a:xfrm>
            <a:off x="2418982" y="2813194"/>
            <a:ext cx="2209800" cy="6634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960072-5539-7B48-CF77-E2A1EAC7AB70}"/>
              </a:ext>
            </a:extLst>
          </p:cNvPr>
          <p:cNvSpPr txBox="1"/>
          <p:nvPr/>
        </p:nvSpPr>
        <p:spPr>
          <a:xfrm>
            <a:off x="5671552" y="4286686"/>
            <a:ext cx="10515606" cy="3439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Loss: Quadratic for small errors, bounded for large ones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Influence: Strong at small residuals but rapidly diminishes as</a:t>
            </a:r>
          </a:p>
          <a:p>
            <a:r>
              <a:rPr lang="en-US" altLang="ko-KR" sz="3200" dirty="0">
                <a:latin typeface="Pretendard"/>
              </a:rPr>
              <a:t>                      residual increases.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Weight: Drops steeply with increasing residual size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Interpretation: Structurally suppresses large residuals to</a:t>
            </a:r>
          </a:p>
          <a:p>
            <a:r>
              <a:rPr lang="en-US" altLang="ko-KR" sz="3200" dirty="0">
                <a:latin typeface="Pretendard"/>
              </a:rPr>
              <a:t>                              prevent outlier influence.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95644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C0A27-47E5-8BA2-5144-BBB15DC49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C92BE61-1166-30CD-E29D-8743D8791C35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738306B-6FAF-26A5-353B-00774E95D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E06D22-FC8E-70C0-7137-79F989459D12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DD5A5C08-F09E-A7D3-B8CA-3C35CAC6071C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4-4. Type Welsch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BAAF0EAD-AB62-C11A-DCB9-39DA72BD83F0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CB88C-7E20-F305-789C-F88842148D22}"/>
              </a:ext>
            </a:extLst>
          </p:cNvPr>
          <p:cNvSpPr txBox="1"/>
          <p:nvPr/>
        </p:nvSpPr>
        <p:spPr>
          <a:xfrm>
            <a:off x="5671552" y="4000500"/>
            <a:ext cx="10515606" cy="393184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Loss: Bounded and smooth, flattens out for large residuals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Influence: Only responsive to moderate errors; negligible</a:t>
            </a:r>
          </a:p>
          <a:p>
            <a:r>
              <a:rPr lang="en-US" altLang="ko-KR" sz="3200" dirty="0">
                <a:latin typeface="Pretendard"/>
              </a:rPr>
              <a:t>                      effect for both very small and very large errors.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Weight: Highest near zero, quickly vanishes away from the </a:t>
            </a:r>
          </a:p>
          <a:p>
            <a:r>
              <a:rPr lang="en-US" altLang="ko-KR" sz="3200" dirty="0">
                <a:latin typeface="Pretendard"/>
              </a:rPr>
              <a:t>                  </a:t>
            </a:r>
            <a:r>
              <a:rPr lang="en-US" altLang="ko-KR" sz="3200" b="0" dirty="0">
                <a:latin typeface="Pretendard"/>
              </a:rPr>
              <a:t>center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Interpretation: Focuses on medium-level noise, while ignoring</a:t>
            </a:r>
          </a:p>
          <a:p>
            <a:r>
              <a:rPr lang="en-US" altLang="ko-KR" sz="3200" dirty="0">
                <a:latin typeface="Pretendard"/>
              </a:rPr>
              <a:t>                              outliers and tiny fluctuations.</a:t>
            </a:r>
            <a:endParaRPr lang="en-US" altLang="ko-KR" sz="3200" b="0" dirty="0">
              <a:latin typeface="Pretendard"/>
            </a:endParaRPr>
          </a:p>
        </p:txBody>
      </p:sp>
      <p:pic>
        <p:nvPicPr>
          <p:cNvPr id="7" name="그림 6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54A82D0-2567-AAB6-0A58-11BBA388E1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7"/>
          <a:stretch/>
        </p:blipFill>
        <p:spPr>
          <a:xfrm>
            <a:off x="2453618" y="2877400"/>
            <a:ext cx="2209800" cy="663498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8682EA-E75F-3453-3039-7E129C0DA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612" y="5033947"/>
            <a:ext cx="18100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1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92735D-C408-E707-4E9F-29F45313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9D938E6-A2A4-C0B6-ECE3-63E81EFF7FFD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3E0D609-CE70-DF8F-AFF4-DD34928D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059B8D-B368-E668-FBDB-8FF52F3AA0C2}"/>
              </a:ext>
            </a:extLst>
          </p:cNvPr>
          <p:cNvSpPr txBox="1"/>
          <p:nvPr/>
        </p:nvSpPr>
        <p:spPr>
          <a:xfrm>
            <a:off x="1523994" y="2454140"/>
            <a:ext cx="15240000" cy="5586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Objective</a:t>
            </a:r>
          </a:p>
          <a:p>
            <a:endParaRPr lang="en-US" altLang="ko-KR" sz="110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Evaluate the robustness and performance of M-estimator-based SVMs under noisy and </a:t>
            </a:r>
          </a:p>
          <a:p>
            <a:r>
              <a:rPr lang="en-US" altLang="ko-KR" sz="3200" dirty="0">
                <a:latin typeface="Pretendard"/>
              </a:rPr>
              <a:t>   outlier-contaminated data conditions.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Compare optimization algorithms (SMO, GA, PSO, ACO, HS) in terms of classification</a:t>
            </a:r>
          </a:p>
          <a:p>
            <a:r>
              <a:rPr lang="en-US" altLang="ko-KR" sz="3200" dirty="0">
                <a:latin typeface="Pretendard"/>
              </a:rPr>
              <a:t>   performance and efficiency.</a:t>
            </a:r>
          </a:p>
          <a:p>
            <a:endParaRPr lang="en-US" altLang="ko-KR" sz="320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Datasets</a:t>
            </a:r>
          </a:p>
          <a:p>
            <a:endParaRPr lang="en-US" altLang="ko-KR" sz="110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We used four publicly binary classification datasets:</a:t>
            </a:r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Arrhythmia, Madelon, WBC (Wisconsin Breast Cancer), Ionosphere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To simulate real-world scenarios, we 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added synthetic noise and outliers </a:t>
            </a:r>
            <a:r>
              <a:rPr lang="en-US" altLang="ko-KR" sz="3200" b="0" dirty="0">
                <a:latin typeface="Pretendard"/>
              </a:rPr>
              <a:t>into each dataset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0D472-1C7C-317D-9A27-B539DA22C86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4786104F-F814-C135-7CEB-2EB81657FF28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600186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E70F4F-300F-75D0-BD09-429DC0598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4263151-D57C-9894-1236-B2DC74258F8A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38B01788-926B-7252-3D90-AA75DC603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C7A62A-88F5-340F-0A1D-B8CC139D4F83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897B2277-1713-CFD1-0CBD-380FB3DE5300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35F04-838C-967D-DDB8-8F317DC94CA0}"/>
              </a:ext>
            </a:extLst>
          </p:cNvPr>
          <p:cNvSpPr txBox="1"/>
          <p:nvPr/>
        </p:nvSpPr>
        <p:spPr>
          <a:xfrm>
            <a:off x="1523994" y="3173730"/>
            <a:ext cx="15240000" cy="39395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Synthetic Data &amp; Outlier Injection</a:t>
            </a:r>
          </a:p>
          <a:p>
            <a:endParaRPr lang="en-US" altLang="ko-KR" sz="110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A synthetic binary classification dataset was generated:</a:t>
            </a:r>
          </a:p>
          <a:p>
            <a:r>
              <a:rPr lang="en-US" altLang="ko-KR" sz="3200" dirty="0">
                <a:latin typeface="Pretendard"/>
              </a:rPr>
              <a:t>  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200 samples, 2 informative features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Class labels were encoded as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+1 / -1</a:t>
            </a:r>
            <a:r>
              <a:rPr lang="en-US" altLang="ko-KR" sz="3200" dirty="0">
                <a:latin typeface="Pretendard"/>
              </a:rPr>
              <a:t> for SVM compatibility.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We created two versions of the dataset:</a:t>
            </a:r>
          </a:p>
          <a:p>
            <a:r>
              <a:rPr lang="en-US" altLang="ko-KR" sz="3200" dirty="0">
                <a:latin typeface="Pretendard"/>
              </a:rPr>
              <a:t>   - “One with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1% outliers </a:t>
            </a:r>
            <a:r>
              <a:rPr lang="en-US" altLang="ko-KR" sz="3200" dirty="0">
                <a:latin typeface="Pretendard"/>
              </a:rPr>
              <a:t>(baseline)”</a:t>
            </a:r>
          </a:p>
          <a:p>
            <a:r>
              <a:rPr lang="en-US" altLang="ko-KR" sz="3200" dirty="0">
                <a:latin typeface="Pretendard"/>
              </a:rPr>
              <a:t>   - “One with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5% outliers </a:t>
            </a:r>
            <a:r>
              <a:rPr lang="en-US" altLang="ko-KR" sz="3200" dirty="0">
                <a:latin typeface="Pretendard"/>
              </a:rPr>
              <a:t>(higher noise level)”</a:t>
            </a:r>
          </a:p>
        </p:txBody>
      </p:sp>
    </p:spTree>
    <p:extLst>
      <p:ext uri="{BB962C8B-B14F-4D97-AF65-F5344CB8AC3E}">
        <p14:creationId xmlns:p14="http://schemas.microsoft.com/office/powerpoint/2010/main" val="1278148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1.</a:t>
            </a:r>
            <a:r>
              <a:rPr lang="en-US" altLang="ko-KR" sz="4800" b="1" kern="0" spc="-100" dirty="0">
                <a:solidFill>
                  <a:srgbClr val="11359A"/>
                </a:solidFill>
                <a:latin typeface="Pretendard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Introduction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F74FD-3969-0FD2-4F46-B5050EFDA3C6}"/>
              </a:ext>
            </a:extLst>
          </p:cNvPr>
          <p:cNvSpPr txBox="1"/>
          <p:nvPr/>
        </p:nvSpPr>
        <p:spPr>
          <a:xfrm>
            <a:off x="1523994" y="3646936"/>
            <a:ext cx="15240000" cy="29931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Support Vector machines(SVMs) ar</a:t>
            </a:r>
            <a:r>
              <a:rPr lang="en-US" altLang="ko-KR" sz="3200" dirty="0">
                <a:latin typeface="Pretendard"/>
              </a:rPr>
              <a:t>e widely used for binary classification.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Key strengths:</a:t>
            </a:r>
          </a:p>
          <a:p>
            <a:endParaRPr lang="en-US" altLang="ko-KR" sz="80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- Strong generalization, even with small datasets</a:t>
            </a:r>
          </a:p>
          <a:p>
            <a:r>
              <a:rPr lang="en-US" altLang="ko-KR" sz="800" dirty="0">
                <a:latin typeface="Pretendard"/>
              </a:rPr>
              <a:t> </a:t>
            </a:r>
          </a:p>
          <a:p>
            <a:r>
              <a:rPr lang="en-US" altLang="ko-KR" sz="3200" dirty="0">
                <a:latin typeface="Pretendard"/>
              </a:rPr>
              <a:t>   - Flexible via kernel functions</a:t>
            </a:r>
          </a:p>
          <a:p>
            <a:r>
              <a:rPr lang="en-US" altLang="ko-KR" sz="800" dirty="0">
                <a:latin typeface="Pretendard"/>
              </a:rPr>
              <a:t> </a:t>
            </a:r>
          </a:p>
          <a:p>
            <a:r>
              <a:rPr lang="en-US" altLang="ko-KR" sz="3200" dirty="0">
                <a:latin typeface="Pretendard"/>
              </a:rPr>
              <a:t>   - Guarantees global optimum (quadratic programming)</a:t>
            </a:r>
            <a:endParaRPr lang="en-US" altLang="ko-KR" sz="3200" dirty="0">
              <a:solidFill>
                <a:schemeClr val="tx1"/>
              </a:solidFill>
              <a:latin typeface="Pretenda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69B46-57B7-365C-1D4E-D1352D59D59C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62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CCE71-381F-7FD8-FF82-6CA9E6F9F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C972729-2E39-451D-A030-24D47174E330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EC23227-A30B-393E-6EEB-EDC5CDB4D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6195F1-06CD-9A2D-C473-9A90C34FF17B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D20E30B3-B639-720F-86BB-6F4EF5E3D1EB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2C574B-A6CE-55BB-2460-4A208E9C59AE}"/>
                  </a:ext>
                </a:extLst>
              </p:cNvPr>
              <p:cNvSpPr txBox="1"/>
              <p:nvPr/>
            </p:nvSpPr>
            <p:spPr>
              <a:xfrm>
                <a:off x="1523994" y="3258368"/>
                <a:ext cx="15240000" cy="3770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Evaluation Metric</a:t>
                </a:r>
              </a:p>
              <a:p>
                <a:endParaRPr lang="en-US" altLang="ko-KR" sz="110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Accuracy on a clean test set</a:t>
                </a:r>
                <a:r>
                  <a:rPr lang="en-US" altLang="ko-KR" sz="3200" dirty="0">
                    <a:latin typeface="Pretendard"/>
                  </a:rPr>
                  <a:t> was used to measure model performance.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   Each model was trained separately on the 1% and 5% outlier datasets.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   To assess robustness, we computed: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𝑑𝑒𝑔𝑟𝑎𝑑𝑎𝑡𝑖𝑜𝑛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1% 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𝑜𝑢𝑡𝑙𝑖𝑒𝑟𝑠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(5% 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𝑜𝑢𝑡𝑙𝑖𝑒𝑟𝑠</m:t>
                      </m:r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b="0" dirty="0">
                  <a:solidFill>
                    <a:srgbClr val="4460AE"/>
                  </a:solidFill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   This re</a:t>
                </a:r>
                <a:r>
                  <a:rPr lang="en-US" altLang="ko-KR" sz="3200" dirty="0">
                    <a:latin typeface="Pretendard"/>
                  </a:rPr>
                  <a:t>flects how much each model is affected by a higher level of noise and outliers.</a:t>
                </a:r>
                <a:endParaRPr lang="en-US" altLang="ko-KR" sz="3200" b="0" dirty="0">
                  <a:latin typeface="Pretendard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2C574B-A6CE-55BB-2460-4A208E9C5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258368"/>
                <a:ext cx="15240000" cy="3770263"/>
              </a:xfrm>
              <a:prstGeom prst="rect">
                <a:avLst/>
              </a:prstGeom>
              <a:blipFill>
                <a:blip r:embed="rId4"/>
                <a:stretch>
                  <a:fillRect l="-1640" t="-3398" b="-5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35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40304A-51EA-FB7C-85A1-C619EAFC9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EE46E1C-4C8B-FBDB-7A2A-CCA2CF5B0FC3}"/>
              </a:ext>
            </a:extLst>
          </p:cNvPr>
          <p:cNvGrpSpPr/>
          <p:nvPr/>
        </p:nvGrpSpPr>
        <p:grpSpPr>
          <a:xfrm>
            <a:off x="1058063" y="589950"/>
            <a:ext cx="16171865" cy="9110514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08016A1-0599-7513-B489-5F3178D3A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195EE3-7680-E961-B840-B9247AF2D0DC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4D167-767F-3175-E011-6282B1818C8F}"/>
              </a:ext>
            </a:extLst>
          </p:cNvPr>
          <p:cNvSpPr txBox="1"/>
          <p:nvPr/>
        </p:nvSpPr>
        <p:spPr>
          <a:xfrm>
            <a:off x="1495018" y="6496983"/>
            <a:ext cx="15316206" cy="2785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This chart shows the change in accuracy after adding 5% outliers to the training data.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Some models, like ‘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PSO+GM</a:t>
            </a:r>
            <a:r>
              <a:rPr lang="en-US" altLang="ko-KR" sz="3200" dirty="0">
                <a:latin typeface="Pretendard"/>
              </a:rPr>
              <a:t>’ or ‘</a:t>
            </a:r>
            <a:r>
              <a:rPr lang="en-US" altLang="ko-KR" sz="3200" dirty="0" err="1">
                <a:solidFill>
                  <a:srgbClr val="4460AE"/>
                </a:solidFill>
                <a:latin typeface="Pretendard"/>
              </a:rPr>
              <a:t>HS+Cauchy</a:t>
            </a:r>
            <a:r>
              <a:rPr lang="en-US" altLang="ko-KR" sz="3200" dirty="0">
                <a:latin typeface="Pretendard"/>
              </a:rPr>
              <a:t>’, even showed slight accuracy gains, indicating</a:t>
            </a:r>
          </a:p>
          <a:p>
            <a:r>
              <a:rPr lang="en-US" altLang="ko-KR" sz="3200" dirty="0">
                <a:latin typeface="Pretendard"/>
              </a:rPr>
              <a:t>   strong robustness against noise and outliers.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On the other hand, combinations such as ‘</a:t>
            </a:r>
            <a:r>
              <a:rPr lang="en-US" altLang="ko-KR" sz="3200" dirty="0" err="1">
                <a:solidFill>
                  <a:srgbClr val="4460AE"/>
                </a:solidFill>
                <a:latin typeface="Pretendard"/>
              </a:rPr>
              <a:t>GA+Cauchy</a:t>
            </a:r>
            <a:r>
              <a:rPr lang="en-US" altLang="ko-KR" sz="3200" dirty="0">
                <a:latin typeface="Pretendard"/>
              </a:rPr>
              <a:t>’ suffered significant accuracy drops,</a:t>
            </a:r>
          </a:p>
          <a:p>
            <a:r>
              <a:rPr lang="en-US" altLang="ko-KR" sz="3200" dirty="0">
                <a:latin typeface="Pretendard"/>
              </a:rPr>
              <a:t>   suggesting higher sensitivity to outlier contamination.</a:t>
            </a:r>
          </a:p>
        </p:txBody>
      </p:sp>
      <p:pic>
        <p:nvPicPr>
          <p:cNvPr id="13" name="그림 12" descr="텍스트, 도표, 스크린샷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6B65ACD-6B18-AFC8-5E80-7DAA58FA0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16" y="1104900"/>
            <a:ext cx="9172210" cy="49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6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AD625-34D3-511A-B395-216E03809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E474E52-7F44-073E-B597-1152E83EDC5E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756EE3DC-B352-92E8-CCED-D1E6F11E2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B5110E-05E3-EC13-038B-25D563253C7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6C07E82C-C592-2081-3544-4CCB45D46F1F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4F5BB-938C-7450-5AD6-C2EEE0FD6E49}"/>
              </a:ext>
            </a:extLst>
          </p:cNvPr>
          <p:cNvSpPr txBox="1"/>
          <p:nvPr/>
        </p:nvSpPr>
        <p:spPr>
          <a:xfrm>
            <a:off x="1523994" y="3924300"/>
            <a:ext cx="15240000" cy="2785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In a few cases, the model’s accuracy improved after injecting outliers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While this might seem like a positive effect, it’s likely due to favorable shifts in the data</a:t>
            </a:r>
          </a:p>
          <a:p>
            <a:r>
              <a:rPr lang="en-US" altLang="ko-KR" sz="3200" dirty="0">
                <a:latin typeface="Pretendard"/>
              </a:rPr>
              <a:t>   distribution.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Therefore, we interpret such improvements cautiously and focus more on minimizing </a:t>
            </a:r>
          </a:p>
          <a:p>
            <a:r>
              <a:rPr lang="en-US" altLang="ko-KR" sz="3200" dirty="0">
                <a:latin typeface="Pretendard"/>
              </a:rPr>
              <a:t>   performance degradation across conditions.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17742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F4A3A-C7DA-2812-0CA7-DBBAD45F8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D0C8077-6810-CAB8-91B0-085326D0F08C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863DE59-55D0-47E3-5EB0-18D671BEA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9981B0E-F538-0B3B-6BE4-BA78CEE696AC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4090CD0F-F3DC-E748-C506-8C0AC34C06D0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Experimental Setting</a:t>
            </a:r>
            <a:endParaRPr lang="en-US" altLang="ko-KR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A2F1890F-B65D-4D44-3898-0C43DA2A9AEC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altLang="ko-KR" sz="4800" dirty="0">
              <a:latin typeface="Pretendar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AB7B-6DCB-6FB5-05D8-1D1A1F87227C}"/>
              </a:ext>
            </a:extLst>
          </p:cNvPr>
          <p:cNvSpPr txBox="1"/>
          <p:nvPr/>
        </p:nvSpPr>
        <p:spPr>
          <a:xfrm>
            <a:off x="1485891" y="3644190"/>
            <a:ext cx="15316206" cy="4747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4 binary classification datasets: Arrythmia, Madelon, WBC, Ionosphere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Each dataset originally contains a small percentage of outliers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We increased the outlier ratio to 10% by injecting synthetic outliers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Models: SVMs using M-estimation loss functions</a:t>
            </a:r>
          </a:p>
          <a:p>
            <a:r>
              <a:rPr lang="en-US" altLang="ko-KR" sz="3200" dirty="0">
                <a:latin typeface="Pretendard"/>
              </a:rPr>
              <a:t>   (Fair, Cauchy, Welsch, </a:t>
            </a:r>
            <a:r>
              <a:rPr lang="en-US" altLang="ko-KR" sz="3200" dirty="0" err="1">
                <a:latin typeface="Pretendard"/>
              </a:rPr>
              <a:t>Geman</a:t>
            </a:r>
            <a:r>
              <a:rPr lang="en-US" altLang="ko-KR" sz="3200" dirty="0">
                <a:latin typeface="Pretendard"/>
              </a:rPr>
              <a:t>-McClure) and traditional (L1, L2)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Optim</a:t>
            </a:r>
            <a:r>
              <a:rPr lang="en-US" altLang="ko-KR" sz="3200" dirty="0">
                <a:latin typeface="Pretendard"/>
              </a:rPr>
              <a:t>ization methods: GA, SMO, PSO, ACO, HS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solidFill>
                  <a:srgbClr val="4460AE"/>
                </a:solidFill>
                <a:latin typeface="Pretendard"/>
              </a:rPr>
              <a:t>Metric</a:t>
            </a:r>
            <a:r>
              <a:rPr lang="en-US" altLang="ko-KR" sz="3200" dirty="0">
                <a:latin typeface="Pretendard"/>
              </a:rPr>
              <a:t>: Accuracy difference from original outlier ratio to 10%</a:t>
            </a:r>
          </a:p>
          <a:p>
            <a:r>
              <a:rPr lang="en-US" altLang="ko-KR" sz="3200" dirty="0">
                <a:latin typeface="Pretendard"/>
              </a:rPr>
              <a:t>                 (Lower values -&gt; More robust to outliers)</a:t>
            </a:r>
          </a:p>
        </p:txBody>
      </p:sp>
    </p:spTree>
    <p:extLst>
      <p:ext uri="{BB962C8B-B14F-4D97-AF65-F5344CB8AC3E}">
        <p14:creationId xmlns:p14="http://schemas.microsoft.com/office/powerpoint/2010/main" val="2387226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4A141-2654-C534-DAAF-C65962E6C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F407722-08D7-F5E1-7109-3023E2BE8CDF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CBA9271-1E73-AF5E-8C2F-D5EB245E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4C4024-8534-D322-A5F3-109636E6115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2A54A79E-BC09-1924-A315-45BEF33FF2E1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BD1F6F-8EE5-11DE-D7C7-61AC8614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94" y="1623408"/>
            <a:ext cx="13250231" cy="77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3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21F5F-60AF-A1F3-B6A3-25D45E46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D740133-D149-C3F0-AC3D-C3EC5A745A3B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A2EDEA1-F384-D1AE-6000-49CD1D558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021268-CB8D-DB5A-C009-893C70D4EB9A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47B01A7D-32ED-AA46-EF22-F74DA918F7D7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pic>
        <p:nvPicPr>
          <p:cNvPr id="2" name="그림 1" descr="텍스트, 도표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EAC3665-1378-A946-55AA-BABF73CC3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65170"/>
            <a:ext cx="6600000" cy="3600000"/>
          </a:xfrm>
          <a:prstGeom prst="rect">
            <a:avLst/>
          </a:prstGeom>
        </p:spPr>
      </p:pic>
      <p:pic>
        <p:nvPicPr>
          <p:cNvPr id="4" name="그림 3" descr="텍스트, 그래프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80196F-F32C-7428-E6EE-4A51D2E8CE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59" y="1665170"/>
            <a:ext cx="6600000" cy="3600000"/>
          </a:xfrm>
          <a:prstGeom prst="rect">
            <a:avLst/>
          </a:prstGeom>
        </p:spPr>
      </p:pic>
      <p:pic>
        <p:nvPicPr>
          <p:cNvPr id="7" name="그림 6" descr="텍스트, 그래프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F18A385-06E2-FEC1-4F73-29B68E4AAD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643934"/>
            <a:ext cx="6600000" cy="3600000"/>
          </a:xfrm>
          <a:prstGeom prst="rect">
            <a:avLst/>
          </a:prstGeom>
        </p:spPr>
      </p:pic>
      <p:pic>
        <p:nvPicPr>
          <p:cNvPr id="8" name="그림 7" descr="텍스트, 도표, 스크린샷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0C5C72-7623-5F23-6F61-E4ECBACE91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600" y="5643934"/>
            <a:ext cx="6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3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54A8A-6F9B-4258-0E2A-7C94D63A1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A28B4F8-B273-97E1-F9AC-814FBBFF951A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AC0CD0B-F7F1-6145-F37C-FE884E161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B57335-CE40-6BAA-33EF-996E3A430B61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D0297D2D-D018-DA13-5F4D-C20BED97F95B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19148-C68D-860C-2092-AC3BBC7C2049}"/>
              </a:ext>
            </a:extLst>
          </p:cNvPr>
          <p:cNvSpPr txBox="1"/>
          <p:nvPr/>
        </p:nvSpPr>
        <p:spPr>
          <a:xfrm>
            <a:off x="1523994" y="3750811"/>
            <a:ext cx="15240000" cy="2785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Some combinations showed a negative degradation rate, meaning that their accuracy</a:t>
            </a:r>
          </a:p>
          <a:p>
            <a:r>
              <a:rPr lang="en-US" altLang="ko-KR" sz="3200" dirty="0">
                <a:latin typeface="Pretendard"/>
              </a:rPr>
              <a:t>   improved after adding more outliers.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While interesting, these cases may be due to noise patterns or random variations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So for </a:t>
            </a:r>
            <a:r>
              <a:rPr lang="en-US" altLang="ko-KR" sz="3200" dirty="0">
                <a:latin typeface="Pretendard"/>
              </a:rPr>
              <a:t>robust conclusion, we focus only on models with the smallest positive degradation,</a:t>
            </a:r>
          </a:p>
          <a:p>
            <a:r>
              <a:rPr lang="en-US" altLang="ko-KR" sz="3200" dirty="0">
                <a:latin typeface="Pretendard"/>
              </a:rPr>
              <a:t>   indicating consistent performance under increasing outlier conditions.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747167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EEBD94-E248-A159-B516-E1F5E3779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87F09F2-0637-9E21-B575-D8349C0BA6AD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CA1605D-91B1-503E-3551-597461916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61B130-82B6-87A2-A1DD-EE39218BD42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EE68FA27-6038-F1DB-C899-B7602F11F64C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4FE62F-34C7-B40F-B864-DF512AC36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553" y="1714500"/>
            <a:ext cx="7986881" cy="4932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80FA1-BC77-40ED-EA59-4231417782F7}"/>
              </a:ext>
            </a:extLst>
          </p:cNvPr>
          <p:cNvSpPr txBox="1"/>
          <p:nvPr/>
        </p:nvSpPr>
        <p:spPr>
          <a:xfrm>
            <a:off x="1523993" y="7107951"/>
            <a:ext cx="15240000" cy="213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After excluding the combinations where accuracy improved unexpectedly, we identified</a:t>
            </a:r>
          </a:p>
          <a:p>
            <a:r>
              <a:rPr lang="en-US" altLang="ko-KR" sz="3200" dirty="0">
                <a:latin typeface="Pretendard"/>
              </a:rPr>
              <a:t>   the most robust models by their lowest positive degradation.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These results represent the combinations that consistently maintained performance as</a:t>
            </a:r>
          </a:p>
          <a:p>
            <a:r>
              <a:rPr lang="en-US" altLang="ko-KR" sz="3200" dirty="0">
                <a:latin typeface="Pretendard"/>
              </a:rPr>
              <a:t>   outlier ratios increased to 10%.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074155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F4CB0B-00F7-6442-F9B9-E913A5746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DB40D5E-980D-6708-B692-A0B619CD5866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D1BC8EF-99FF-0A2F-6E52-48F70D895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527C6A-63A8-391E-5155-0465F12E46AC}"/>
              </a:ext>
            </a:extLst>
          </p:cNvPr>
          <p:cNvSpPr txBox="1"/>
          <p:nvPr/>
        </p:nvSpPr>
        <p:spPr>
          <a:xfrm>
            <a:off x="1523994" y="4077823"/>
            <a:ext cx="15240000" cy="213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Support vector Machines are widely used, but they ar</a:t>
            </a:r>
            <a:r>
              <a:rPr lang="en-US" altLang="ko-KR" sz="3200" dirty="0">
                <a:latin typeface="Pretendard"/>
              </a:rPr>
              <a:t>e known to be sensitive to outliers.</a:t>
            </a:r>
          </a:p>
          <a:p>
            <a:r>
              <a:rPr lang="en-US" altLang="ko-KR" sz="3200" dirty="0">
                <a:latin typeface="Pretendard"/>
              </a:rPr>
              <a:t>   Our goal was to enhance SVM’s robustness using M-estimation-based loss functions.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We experimented with 6 different loss functions and 5 optimization algorithms across</a:t>
            </a:r>
          </a:p>
          <a:p>
            <a:r>
              <a:rPr lang="en-US" altLang="ko-KR" sz="3200" dirty="0">
                <a:latin typeface="Pretendard"/>
              </a:rPr>
              <a:t>   4 datasets, evaluating how each model responded to increased outlier levels.</a:t>
            </a:r>
            <a:endParaRPr lang="en-US" altLang="ko-KR" sz="3200" b="0" dirty="0">
              <a:latin typeface="Pretenda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3640D-B893-20E2-3C74-F2B4D2163E12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D82BE6C8-06F7-C2DE-A88C-4E44B5E67998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6. Conclusion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02866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6947A-0174-0751-74BA-88DBE003C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B346FC5-D803-9DE9-8D2E-96DAF1F21EE0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6ADAB0B9-E01A-B574-4723-C4ABE9C10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BC541A-E0E7-0823-4CC7-BA641FDFDB92}"/>
              </a:ext>
            </a:extLst>
          </p:cNvPr>
          <p:cNvSpPr txBox="1"/>
          <p:nvPr/>
        </p:nvSpPr>
        <p:spPr>
          <a:xfrm>
            <a:off x="1523994" y="3238500"/>
            <a:ext cx="15240000" cy="4101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The results show that M-estimation-based loss functions – particularly Cauchy and Welsch </a:t>
            </a:r>
          </a:p>
          <a:p>
            <a:r>
              <a:rPr lang="en-US" altLang="ko-KR" sz="3200" dirty="0">
                <a:latin typeface="Pretendard"/>
              </a:rPr>
              <a:t>   </a:t>
            </a:r>
            <a:r>
              <a:rPr lang="en-US" altLang="ko-KR" sz="3200" b="0" dirty="0">
                <a:latin typeface="Pretendard"/>
              </a:rPr>
              <a:t>– combined with optimizers like ACO or PSO, offer superior robustness against outliers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r>
              <a:rPr lang="en-US" altLang="ko-KR" sz="3200" dirty="0">
                <a:latin typeface="Pretendard"/>
              </a:rPr>
              <a:t>   For example, PSO + Cauchy on Ionosphere and ACO + Cauchy on Madelon showed minimal </a:t>
            </a:r>
          </a:p>
          <a:p>
            <a:r>
              <a:rPr lang="en-US" altLang="ko-KR" sz="3200" dirty="0">
                <a:latin typeface="Pretendard"/>
              </a:rPr>
              <a:t>   accuracy drop even with 10% outliers.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This suggests that SVMs can be made significantly more robust by choosing the right </a:t>
            </a:r>
          </a:p>
          <a:p>
            <a:r>
              <a:rPr lang="en-US" altLang="ko-KR" sz="3200" dirty="0">
                <a:latin typeface="Pretendard"/>
              </a:rPr>
              <a:t>   </a:t>
            </a:r>
            <a:r>
              <a:rPr lang="en-US" altLang="ko-KR" sz="3200" b="0" dirty="0">
                <a:latin typeface="Pretendard"/>
              </a:rPr>
              <a:t>combination of loss and optimization strategy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r>
              <a:rPr lang="en-US" altLang="ko-KR" sz="3200" b="0" dirty="0">
                <a:latin typeface="Pretendard"/>
              </a:rPr>
              <a:t>   In future work, we aim to extent this to multi-class problems and apply it to real-work </a:t>
            </a:r>
          </a:p>
          <a:p>
            <a:r>
              <a:rPr lang="en-US" altLang="ko-KR" sz="3200" dirty="0">
                <a:latin typeface="Pretendard"/>
              </a:rPr>
              <a:t>   </a:t>
            </a:r>
            <a:r>
              <a:rPr lang="en-US" altLang="ko-KR" sz="3200" b="0" dirty="0">
                <a:latin typeface="Pretendard"/>
              </a:rPr>
              <a:t>datasets such as biomedical or financial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B9B2C-D693-248E-1240-A1CE710322F4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E382B936-D98B-B703-449F-73E05B506356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6. Conclusion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92428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13DFDB-F500-79E0-FF88-4007BB6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F66A4F0-6CFA-5A17-1D8B-2498C3A75B55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CEF968B-9F8B-F725-88C8-B49670F63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1A735143-8857-55DC-D4AF-DA9DBEC6144D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1.</a:t>
            </a:r>
            <a:r>
              <a:rPr lang="en-US" altLang="ko-KR" sz="4800" b="1" kern="0" spc="-100" dirty="0">
                <a:solidFill>
                  <a:srgbClr val="11359A"/>
                </a:solidFill>
                <a:latin typeface="Pretendard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Introduction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1E4091-FCBE-F086-0E1B-17430AC9AC53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4" name="그림 3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3943A07-8CCC-CD02-7147-AFA3EF0F34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47" y="2324100"/>
            <a:ext cx="8343906" cy="4171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E2420A-5716-6DC4-C67F-6FA81846BEE2}"/>
                  </a:ext>
                </a:extLst>
              </p:cNvPr>
              <p:cNvSpPr txBox="1"/>
              <p:nvPr/>
            </p:nvSpPr>
            <p:spPr>
              <a:xfrm>
                <a:off x="1523994" y="7284777"/>
                <a:ext cx="15240000" cy="1146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L1-SVM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: minimizes linear sum of slack variables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.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 L2-SVM 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: minimizes squared sum of slack variables</a:t>
                </a:r>
                <a:r>
                  <a:rPr lang="en-US" altLang="ko-KR" sz="3200" b="0" dirty="0">
                    <a:latin typeface="Pretendar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sensitive to outliers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E2420A-5716-6DC4-C67F-6FA81846B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7284777"/>
                <a:ext cx="15240000" cy="1146468"/>
              </a:xfrm>
              <a:prstGeom prst="rect">
                <a:avLst/>
              </a:prstGeom>
              <a:blipFill>
                <a:blip r:embed="rId5"/>
                <a:stretch>
                  <a:fillRect l="-1640" t="-10638" b="-212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3420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653BC-4ED4-7D13-B951-83F4D6188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24057B6-E80C-3304-B1E5-9A6705107960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5D3C720-9A5C-5C9A-C8DA-C6A88B57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8FE8728-C9FD-3937-46BC-D8F432AF3803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Limitations of Traditional SVMs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A8929-97CA-EC69-21F2-3F0274103B37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198EA4C1-3751-AA5D-FB81-E66B43F09EC9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400" kern="0" spc="-100" dirty="0">
                <a:latin typeface="Pretendard" pitchFamily="34" charset="0"/>
              </a:rPr>
              <a:t>Sensitivity to Outliers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C90D02-717F-869E-5ADD-05533AC4DB78}"/>
                  </a:ext>
                </a:extLst>
              </p:cNvPr>
              <p:cNvSpPr txBox="1"/>
              <p:nvPr/>
            </p:nvSpPr>
            <p:spPr>
              <a:xfrm>
                <a:off x="1523993" y="4686300"/>
                <a:ext cx="15240000" cy="24545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L2-SVM is highly sensitive to outliers</a:t>
                </a:r>
                <a:r>
                  <a:rPr lang="en-US" altLang="ko-KR" sz="3200" dirty="0">
                    <a:latin typeface="Pretendard"/>
                  </a:rPr>
                  <a:t>.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A single outlier with large error can distort the decision boundary.</a:t>
                </a:r>
                <a:endParaRPr lang="en-US" altLang="ko-KR" sz="320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Slack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Pretendard"/>
                  </a:rPr>
                  <a:t>) linearly or quadratically penalize errors – but treat all errors equally.</a:t>
                </a:r>
                <a:endParaRPr lang="en-US" altLang="ko-KR" sz="320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Outliers can dominate the loss function and reduce model robustness.</a:t>
                </a:r>
                <a:endParaRPr lang="en-US" altLang="ko-KR" sz="320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C90D02-717F-869E-5ADD-05533AC4D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4686300"/>
                <a:ext cx="15240000" cy="2454518"/>
              </a:xfrm>
              <a:prstGeom prst="rect">
                <a:avLst/>
              </a:prstGeom>
              <a:blipFill>
                <a:blip r:embed="rId4"/>
                <a:stretch>
                  <a:fillRect l="-1640" t="-5224" b="-9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31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2DA6E-1798-48AE-271A-27467045B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7D8C8A1-4934-D585-3946-BB7214405956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4EA4549-DE22-C983-67A6-4C9D13429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269B24BC-F999-3233-67E0-963A4AB76FA9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Limitations of Traditional SVMs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8652BA-B407-038B-A516-0616264D1443}"/>
                  </a:ext>
                </a:extLst>
              </p:cNvPr>
              <p:cNvSpPr txBox="1"/>
              <p:nvPr/>
            </p:nvSpPr>
            <p:spPr>
              <a:xfrm>
                <a:off x="1523993" y="4305300"/>
                <a:ext cx="15240000" cy="297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solidFill>
                      <a:schemeClr val="tx1"/>
                    </a:solidFill>
                    <a:latin typeface="Pretendard"/>
                  </a:rPr>
                  <a:t>Introducing Tolerance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:</a:t>
                </a:r>
              </a:p>
              <a:p>
                <a:endParaRPr lang="en-US" altLang="ko-KR" sz="90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Slack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 allows SVM to handle non-linearly separable data by measuring margin </a:t>
                </a:r>
              </a:p>
              <a:p>
                <a:r>
                  <a:rPr lang="en-US" altLang="ko-KR" sz="3200" dirty="0">
                    <a:latin typeface="Pretendard"/>
                  </a:rPr>
                  <a:t>   violation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.</a:t>
                </a:r>
              </a:p>
              <a:p>
                <a:endParaRPr lang="en-US" altLang="ko-KR" sz="1200" b="0" dirty="0">
                  <a:solidFill>
                    <a:schemeClr val="tx1"/>
                  </a:solidFill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solidFill>
                      <a:schemeClr val="tx1"/>
                    </a:solidFill>
                    <a:latin typeface="Pretendard"/>
                  </a:rPr>
                  <a:t>Optimization Problem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: 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SVM maximizes margin while penalizing violations using slack variables.</a:t>
                </a:r>
                <a:endParaRPr lang="en-US" altLang="ko-KR" sz="3200" b="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8652BA-B407-038B-A516-0616264D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4305300"/>
                <a:ext cx="15240000" cy="2970044"/>
              </a:xfrm>
              <a:prstGeom prst="rect">
                <a:avLst/>
              </a:prstGeom>
              <a:blipFill>
                <a:blip r:embed="rId4"/>
                <a:stretch>
                  <a:fillRect l="-1640" t="-4107" b="-6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3637B92-CEA3-3BCF-90F2-CAB156890F9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8B25D88B-8505-9BCC-BE8B-2E4B70A16158}"/>
                  </a:ext>
                </a:extLst>
              </p:cNvPr>
              <p:cNvSpPr txBox="1"/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Ø"/>
                </a:pPr>
                <a:r>
                  <a:rPr lang="en-US" altLang="ko-KR" sz="4400" kern="0" spc="-100" dirty="0">
                    <a:latin typeface="Pretendard" pitchFamily="34" charset="0"/>
                  </a:rPr>
                  <a:t>Role of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8B25D88B-8505-9BCC-BE8B-2E4B70A16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blipFill>
                <a:blip r:embed="rId5"/>
                <a:stretch>
                  <a:fillRect t="-15748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09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356A4-23C6-DF8C-996E-DF3AD98D8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50C9D2E-78DB-6A2C-0B1F-0F7A763E14CB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537BD1A-12F9-49DE-0FD9-A571750E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B87CBB4D-A597-3571-D77F-CBA486260D5C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Limitations of Traditional SVMs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D5B76-C91D-D192-4854-F702E4D39E7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E809CF6C-BAC7-6944-247D-9953916A2988}"/>
                  </a:ext>
                </a:extLst>
              </p:cNvPr>
              <p:cNvSpPr txBox="1"/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Ø"/>
                </a:pPr>
                <a:r>
                  <a:rPr lang="en-US" altLang="ko-KR" sz="4400" kern="0" spc="-100" dirty="0">
                    <a:latin typeface="Pretendard" pitchFamily="34" charset="0"/>
                  </a:rPr>
                  <a:t>Role of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E809CF6C-BAC7-6944-247D-9953916A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blipFill>
                <a:blip r:embed="rId4"/>
                <a:stretch>
                  <a:fillRect t="-15748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7B11E-07D6-F98E-1A76-D383A68BF1BB}"/>
                  </a:ext>
                </a:extLst>
              </p:cNvPr>
              <p:cNvSpPr txBox="1"/>
              <p:nvPr/>
            </p:nvSpPr>
            <p:spPr>
              <a:xfrm>
                <a:off x="1517066" y="3653226"/>
                <a:ext cx="15240000" cy="49782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Soft-Margin Constraints</a:t>
                </a:r>
                <a:r>
                  <a:rPr lang="en-US" altLang="ko-KR" sz="3200" dirty="0">
                    <a:latin typeface="Pretendard"/>
                  </a:rPr>
                  <a:t>: </a:t>
                </a:r>
              </a:p>
              <a:p>
                <a:endParaRPr lang="en-US" altLang="ko-KR" sz="1050" b="0" i="1" dirty="0">
                  <a:solidFill>
                    <a:srgbClr val="4460AE"/>
                  </a:solidFill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rgbClr val="4460AE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3200" b="0" i="1" smtClean="0">
                                <a:solidFill>
                                  <a:srgbClr val="4460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ko-KR" sz="3200" b="0" i="1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altLang="ko-KR" sz="3200" i="1" dirty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sz="3200" i="1" dirty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solidFill>
                              <a:srgbClr val="4460AE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sz="3200" b="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 ∀</m:t>
                    </m:r>
                    <m:r>
                      <a:rPr lang="en-US" altLang="ko-KR" sz="3200" b="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ko-KR" sz="3200" b="0" dirty="0">
                  <a:solidFill>
                    <a:srgbClr val="4460AE"/>
                  </a:solidFill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: on the correct side of the margin</a:t>
                </a: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: margin violation</a:t>
                </a:r>
                <a:endParaRPr lang="en-US" altLang="ko-KR" sz="1200" dirty="0">
                  <a:latin typeface="Pretendard"/>
                </a:endParaRPr>
              </a:p>
              <a:p>
                <a:endParaRPr lang="en-US" altLang="ko-KR" sz="1200" dirty="0">
                  <a:latin typeface="Pretendard"/>
                </a:endParaRPr>
              </a:p>
              <a:p>
                <a:endParaRPr lang="en-US" altLang="ko-KR" sz="1200" dirty="0"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solidFill>
                      <a:schemeClr val="tx1"/>
                    </a:solidFill>
                    <a:latin typeface="Pretendard"/>
                  </a:rPr>
                  <a:t>Limitation</a:t>
                </a:r>
                <a:r>
                  <a:rPr lang="en-US" altLang="ko-KR" sz="3200" dirty="0">
                    <a:latin typeface="Pretendard"/>
                  </a:rPr>
                  <a:t>:</a:t>
                </a:r>
              </a:p>
              <a:p>
                <a:endParaRPr lang="en-US" altLang="ko-KR" sz="1050" b="0" dirty="0">
                  <a:solidFill>
                    <a:schemeClr val="tx1"/>
                  </a:solidFill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L2-SVM penalizes large  quadratically </a:t>
                </a:r>
              </a:p>
              <a:p>
                <a:r>
                  <a:rPr lang="en-US" altLang="ko-KR" sz="3200" dirty="0">
                    <a:latin typeface="Pretendard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outliers dominate the loss, causing decision</a:t>
                </a:r>
              </a:p>
              <a:p>
                <a:r>
                  <a:rPr lang="en-US" altLang="ko-KR" sz="3200" dirty="0">
                    <a:latin typeface="Pretendard"/>
                  </a:rPr>
                  <a:t>   boundary distortion</a:t>
                </a:r>
                <a:endParaRPr lang="en-US" altLang="ko-KR" sz="3200" b="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7B11E-07D6-F98E-1A76-D383A68BF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66" y="3653226"/>
                <a:ext cx="15240000" cy="4978286"/>
              </a:xfrm>
              <a:prstGeom prst="rect">
                <a:avLst/>
              </a:prstGeom>
              <a:blipFill>
                <a:blip r:embed="rId5"/>
                <a:stretch>
                  <a:fillRect l="-1640" t="-2448" b="-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0E11065-F6E0-EDD3-EC39-158E6C940E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4988" r="4167" b="4735"/>
          <a:stretch/>
        </p:blipFill>
        <p:spPr>
          <a:xfrm>
            <a:off x="9829799" y="3169969"/>
            <a:ext cx="6259559" cy="56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9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C5D22-E9FA-6E3A-E091-1EDCA9B0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AF64B35-59AC-6DC5-A55E-9B7B58DE728F}"/>
              </a:ext>
            </a:extLst>
          </p:cNvPr>
          <p:cNvGrpSpPr/>
          <p:nvPr/>
        </p:nvGrpSpPr>
        <p:grpSpPr>
          <a:xfrm>
            <a:off x="1058063" y="1333500"/>
            <a:ext cx="16171865" cy="8366963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F444597-1EC8-D5FA-C48F-0131294B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69406B18-2DE0-221B-CC0C-9A065BCBBA6F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Motivation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Robust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Methods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3BEDD-82F5-F874-F335-3C9D93B3C98D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pic>
        <p:nvPicPr>
          <p:cNvPr id="5" name="그림 4" descr="텍스트, 라인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7606BD5-5082-A750-C548-96EAE7238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978" y="2865015"/>
            <a:ext cx="12052044" cy="502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2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9BB889-CA61-07A1-771D-DBD91D977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740CA60-500C-70E5-F7AC-C8543CA0CDAC}"/>
              </a:ext>
            </a:extLst>
          </p:cNvPr>
          <p:cNvGrpSpPr/>
          <p:nvPr/>
        </p:nvGrpSpPr>
        <p:grpSpPr>
          <a:xfrm>
            <a:off x="1058063" y="1333500"/>
            <a:ext cx="16171865" cy="8366963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8D647A4-8528-A24F-6B72-25061364B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BB58162-ECCC-D620-B466-CCB16934E6CC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Motivation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Robust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Methods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F3437-9A48-9FE3-9854-DB4F619E0FC3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37695-5BEA-8239-461C-058E37EE0496}"/>
              </a:ext>
            </a:extLst>
          </p:cNvPr>
          <p:cNvSpPr txBox="1"/>
          <p:nvPr/>
        </p:nvSpPr>
        <p:spPr>
          <a:xfrm>
            <a:off x="1523994" y="3470267"/>
            <a:ext cx="15240000" cy="40934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Traditional SVMs assume that all training data are equally reliable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 practice, real-world data often contain 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noisy labels</a:t>
            </a:r>
            <a:r>
              <a:rPr lang="en-US" altLang="ko-KR" sz="3200" b="0" dirty="0">
                <a:latin typeface="Pretendard"/>
              </a:rPr>
              <a:t>, 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measurement error</a:t>
            </a:r>
            <a:r>
              <a:rPr lang="en-US" altLang="ko-KR" sz="3200" b="0" dirty="0">
                <a:latin typeface="Pretendard"/>
              </a:rPr>
              <a:t>, or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 outliers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L2-SVM heavily penalizes large deviations</a:t>
            </a:r>
            <a:r>
              <a:rPr lang="en-US" altLang="ko-KR" sz="3200" b="0" dirty="0">
                <a:latin typeface="Pretendard"/>
              </a:rPr>
              <a:t>, causing outliers to dominate the model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Robust methods are neede</a:t>
            </a:r>
            <a:r>
              <a:rPr lang="en-US" altLang="ko-KR" sz="3200" dirty="0">
                <a:latin typeface="Pretendard"/>
              </a:rPr>
              <a:t>d to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reduce the influence of extreme errors</a:t>
            </a:r>
            <a:r>
              <a:rPr lang="en-US" altLang="ko-KR" sz="3200" dirty="0">
                <a:latin typeface="Pretendard"/>
              </a:rPr>
              <a:t> and learn a more</a:t>
            </a:r>
          </a:p>
          <a:p>
            <a:r>
              <a:rPr lang="en-US" altLang="ko-KR" sz="3200" b="0" dirty="0">
                <a:latin typeface="Pretendard"/>
              </a:rPr>
              <a:t>   </a:t>
            </a:r>
            <a:r>
              <a:rPr lang="en-US" altLang="ko-KR" sz="3200" dirty="0">
                <a:latin typeface="Pretendard"/>
              </a:rPr>
              <a:t>stable decision boundary.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M-Estimators</a:t>
            </a:r>
            <a:r>
              <a:rPr lang="en-US" altLang="ko-KR" sz="3200" b="0" dirty="0">
                <a:latin typeface="Pretendard"/>
              </a:rPr>
              <a:t> offer a flexible way to </a:t>
            </a:r>
            <a:r>
              <a:rPr lang="en-US" altLang="ko-KR" sz="3200" b="0" dirty="0">
                <a:solidFill>
                  <a:srgbClr val="4460AE"/>
                </a:solidFill>
                <a:latin typeface="Pretendard"/>
              </a:rPr>
              <a:t>down-weight the impact of outliers </a:t>
            </a:r>
            <a:r>
              <a:rPr lang="en-US" altLang="ko-KR" sz="3200" b="0" dirty="0">
                <a:latin typeface="Pretendard"/>
              </a:rPr>
              <a:t>by using</a:t>
            </a:r>
          </a:p>
          <a:p>
            <a:r>
              <a:rPr lang="en-US" altLang="ko-KR" sz="3200" dirty="0">
                <a:latin typeface="Pretendard"/>
              </a:rPr>
              <a:t>   non-quadratic loss functions.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26845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37F32-03D2-59C5-51CE-91E51ED6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20FE5FA-BE6A-6CDE-8A70-91C243349A1A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7D5D0EE-9250-25A0-D1D4-FB2D23FF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70221B-83A5-92E0-DC88-0AA46EA04D9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FCB60FCA-3EA2-2176-0FE5-66FE70007F5D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The Importance for Robustness in SVM</a:t>
            </a:r>
            <a:endParaRPr lang="en-US" sz="4400" dirty="0"/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ACA95633-E44F-468C-B633-FC21E1722AAE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Limitations of L1-SVMs and L2-SVMs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EF4F6-38B1-ECEB-408E-577BCF81D3AB}"/>
              </a:ext>
            </a:extLst>
          </p:cNvPr>
          <p:cNvSpPr txBox="1"/>
          <p:nvPr/>
        </p:nvSpPr>
        <p:spPr>
          <a:xfrm>
            <a:off x="1523993" y="4914900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To address this limitation, our study proposes a framework that integrates M-estimation-</a:t>
            </a:r>
          </a:p>
          <a:p>
            <a:r>
              <a:rPr lang="en-US" altLang="ko-KR" sz="3200" dirty="0">
                <a:latin typeface="Pretendard"/>
              </a:rPr>
              <a:t>   based loss functions.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33228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1685</Words>
  <Application>Microsoft Office PowerPoint</Application>
  <PresentationFormat>사용자 지정</PresentationFormat>
  <Paragraphs>309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HY그래픽M</vt:lpstr>
      <vt:lpstr>Pretendard</vt:lpstr>
      <vt:lpstr>맑은 고딕</vt:lpstr>
      <vt:lpstr>Arial</vt:lpstr>
      <vt:lpstr>Barlow Semi Condensed Medium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45</cp:revision>
  <dcterms:created xsi:type="dcterms:W3CDTF">2024-01-15T12:38:32Z</dcterms:created>
  <dcterms:modified xsi:type="dcterms:W3CDTF">2025-03-30T12:14:55Z</dcterms:modified>
</cp:coreProperties>
</file>