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63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8" r:id="rId19"/>
    <p:sldId id="269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270" r:id="rId32"/>
    <p:sldId id="305" r:id="rId33"/>
    <p:sldId id="306" r:id="rId34"/>
    <p:sldId id="307" r:id="rId35"/>
    <p:sldId id="309" r:id="rId36"/>
    <p:sldId id="310" r:id="rId37"/>
    <p:sldId id="311" r:id="rId38"/>
    <p:sldId id="275" r:id="rId39"/>
    <p:sldId id="312" r:id="rId40"/>
    <p:sldId id="313" r:id="rId41"/>
    <p:sldId id="314" r:id="rId42"/>
    <p:sldId id="27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70D5-C58D-41F8-8652-0E214268D263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5862-C2DD-460F-A91E-0F1D73B28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F35F0-5B5D-1D2C-9847-10C5138D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CA164-28D2-2BE1-FB6D-20AE7B74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5F17F-2DDA-4115-380A-EAAAAB8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BA35-C7A0-6DBD-CEA1-F0C5631E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9401B-5C6E-E817-E7D2-4541329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8ECD-A86D-56AB-3EC7-A21DC92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052B-700C-16C9-322A-CE6A4D53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3315-3CAE-0B90-D825-8DC05E7E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7FB7-61DF-83EC-FDD7-5D2E9711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5355B-D23C-561C-8D30-09BFE9A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10B63-990D-F55F-2B16-BB784B081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66B07-B79D-BB12-5267-8F139870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4451F-DF6A-C05C-227C-DBB820B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916DE-06E2-2DEE-14FE-2448AC94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7511C-2460-705B-F7FC-CF2D365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26943-EE72-7899-3399-6A1B243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8A12-0736-DF51-726D-CDC63961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85424-7FCC-B204-8F06-A2AA1BE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7BC04-95E8-1D6A-971D-2B89DBC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3914A-FE30-92BA-4DE5-37F5E0D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B517-6EC6-0827-E95B-5CF3ECD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74597-3379-CF66-E5D4-CDC02854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69D4-11E4-3292-93D5-E7F91F00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A4AB8-AC7C-09CA-950C-D8F5BEC3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F7FF9-99FB-12F5-4A3F-B01866D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7928-D006-A90A-85AE-82FF846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14365-4668-5D27-0D71-A2772DE2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51347-089E-142C-AC36-1ADFB248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33FC-54C0-8CD2-8C34-8D7A7D5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ED32B-A0E1-AED3-E55B-0C2C86D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344C-3671-9A93-D25F-C4FE83D6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BE82F-73B9-F829-780D-C8A26CD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2F9CA-1463-E471-3A44-65CCC43F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0B3B3-4994-FC56-570E-C0F62CA1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35D2CB-3C9D-6531-20A6-9F37B17E0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53E55-A249-8192-440C-1CC333C9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D02B-A0CF-3A20-766B-4F0756E5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82C6C-1C83-998F-5AFC-CE31562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D528-F569-D970-DE67-D3127DCE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EA-A77D-32C9-D008-5181449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E600E-7F0F-9BB7-EC1C-C2D34BC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DB60A-9798-F3AC-35F4-7610DB4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14238-953C-DDC0-057E-A5E13D67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81361-A4CD-A1FA-C065-8178BC88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CD9E4-26D9-1F9B-933E-E2A78F5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B33CD-E996-F130-214F-31B2C9A6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EAC2-B9A4-62FB-36C6-4E88BFA1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0039-9E8F-095D-0D66-B1C8360A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B9A90-A74D-6DCE-4AB0-3CC2327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F8EE5-F446-1FEB-20BC-3B3043A8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FDDAE-662E-D9BB-CF47-48B9D84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F68DB-EAF1-0829-DB84-DAED8A7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2A7C-9C38-5D42-6BD5-C6E81C73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61540-F8A0-22DF-7D80-D3BB7A1D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83CF2-5D1A-307A-7756-9BA36DF3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CA92F-CC30-AF7F-1EEB-517A238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EE9B5-A4CD-F504-D792-30E7593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29293-7624-8659-4E6B-63C4B15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CABB71-FCB0-83AF-4EA8-AC0796E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C5CD5-90B0-2489-7263-26F8862A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5A73-16FE-AAC8-157A-40EC1D44B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8A37E-10FA-44ED-A594-2B581B664B3B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20E4F-AC6A-5CA8-4890-0D345ADE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19AB-6649-4E71-37D1-EB5D428F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102496-4211-8FB2-556C-9D303931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모두를 위한 </a:t>
            </a:r>
            <a:r>
              <a:rPr lang="ko-KR" altLang="en-US" sz="4800" b="1" i="0" dirty="0" err="1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_10</a:t>
            </a:r>
            <a:r>
              <a:rPr lang="ko-KR" altLang="en-US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주차</a:t>
            </a:r>
            <a:b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</a:br>
            <a:endParaRPr lang="ko-KR" altLang="en-US" sz="4800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06EDF-F01B-8FC7-DE3E-AA40F4B0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Department of Data Science</a:t>
            </a:r>
          </a:p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Hyun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seok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5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B04AA-C712-8930-47B0-4F2A4E73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0C411-9407-9029-EFF1-C35AB30C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1AC36-76F5-07BF-8506-5460C8E94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38127-016B-22F7-5DBD-CA8CFB21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645275-53AE-B8F9-5F40-0EC0F63F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501657-BABE-63EB-ADCF-DE7E1BF02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59DAB5-4852-7391-D17E-83DE55E8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B22E8-FF15-2CA0-470B-470E41582008}"/>
              </a:ext>
            </a:extLst>
          </p:cNvPr>
          <p:cNvSpPr txBox="1"/>
          <p:nvPr/>
        </p:nvSpPr>
        <p:spPr>
          <a:xfrm>
            <a:off x="713273" y="1785326"/>
            <a:ext cx="679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구현 시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A1FE9C-2BCC-3A11-F876-4999D3CD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" y="2276251"/>
            <a:ext cx="4534533" cy="281026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9B1F007-EF4A-A150-5B03-DA29DA1D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373" y="2282942"/>
            <a:ext cx="5839640" cy="27340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E5C90E-01B1-8011-22A7-BEF59BC03CE7}"/>
              </a:ext>
            </a:extLst>
          </p:cNvPr>
          <p:cNvSpPr txBox="1"/>
          <p:nvPr/>
        </p:nvSpPr>
        <p:spPr>
          <a:xfrm>
            <a:off x="6050806" y="4868284"/>
            <a:ext cx="539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성능 향상시키기 위해 데이터를 더 수집하거나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특징값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수를 줄이거나 늘리는 등 구체적 계획을 세울 수 있음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2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861EA-E6EB-02AC-F053-4750E4C8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99669-A875-9070-A99C-9E45947E8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C35CE-1B79-2116-1081-247AE5B6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AE18B-CCC4-64F0-0C78-E1B25492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C694A-AD83-23E0-1347-C626B0C4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B1B39-6A72-6D11-C3E0-C0EF95EF2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03168-6B55-04CB-538C-571ACC7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098666-E3C3-A135-AB99-14722A5C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30" y="2465953"/>
            <a:ext cx="5947877" cy="35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030018-5716-C817-5E77-E3663D20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A78A5E-7DBB-1804-425F-063DE54CB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4124F5-2D25-B849-B253-7B18BCE87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E65337-F7E6-53CD-67C5-A85DC951F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F3F44-C40B-77A5-A20E-45F735FB4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FE50B-1399-0943-4F1C-9E35BD61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1E1EB-6A92-C94E-8DFE-1255898A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D0500-B8FB-BC9D-FC7F-B9C0693E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76" y="2156285"/>
            <a:ext cx="5309249" cy="89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7B9F75-B269-D48C-F987-122B87B1B134}"/>
              </a:ext>
            </a:extLst>
          </p:cNvPr>
          <p:cNvSpPr txBox="1"/>
          <p:nvPr/>
        </p:nvSpPr>
        <p:spPr>
          <a:xfrm>
            <a:off x="3150438" y="3091923"/>
            <a:ext cx="57674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500 examples in cross-validation set</a:t>
            </a:r>
          </a:p>
          <a:p>
            <a:endParaRPr lang="en-US" altLang="ko-KR" sz="2500" dirty="0">
              <a:latin typeface="Yu Gothic UI Semibold" panose="020B0700000000000000" pitchFamily="34" charset="-128"/>
            </a:endParaRPr>
          </a:p>
          <a:p>
            <a:r>
              <a:rPr lang="en-US" altLang="ko-KR" sz="2500" dirty="0">
                <a:latin typeface="Yu Gothic UI Semibold" panose="020B0700000000000000" pitchFamily="34" charset="-128"/>
              </a:rPr>
              <a:t>100 errors</a:t>
            </a:r>
          </a:p>
          <a:p>
            <a:pPr marL="285750" indent="-285750">
              <a:buFontTx/>
              <a:buChar char="-"/>
            </a:pPr>
            <a:r>
              <a:rPr lang="en-US" altLang="ko-KR" sz="2500" dirty="0">
                <a:latin typeface="Yu Gothic UI Semibold" panose="020B0700000000000000" pitchFamily="34" charset="-128"/>
              </a:rPr>
              <a:t>What type?</a:t>
            </a:r>
          </a:p>
          <a:p>
            <a:pPr marL="285750" indent="-285750">
              <a:buFontTx/>
              <a:buChar char="-"/>
            </a:pPr>
            <a:r>
              <a:rPr lang="en-US" altLang="ko-KR" sz="2500" dirty="0">
                <a:latin typeface="Yu Gothic UI Semibold" panose="020B0700000000000000" pitchFamily="34" charset="-128"/>
              </a:rPr>
              <a:t>What features to help the algorithm classify correctly?</a:t>
            </a:r>
          </a:p>
        </p:txBody>
      </p:sp>
    </p:spTree>
    <p:extLst>
      <p:ext uri="{BB962C8B-B14F-4D97-AF65-F5344CB8AC3E}">
        <p14:creationId xmlns:p14="http://schemas.microsoft.com/office/powerpoint/2010/main" val="256883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C5ABC-96E9-4326-0EB6-9FE834B6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F5239-5FEB-0D63-93DD-5BB53A3A1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6F730-DFAC-A570-100E-69706F3B2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AE0827-B7C6-947F-946B-0BFCB725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3BE299-AB74-8277-841A-3B5156528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E634A5-AC87-5F8A-6B6D-A7D699B71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74F492-086A-A944-19CB-7EFA3F77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BF3C-2903-F798-B3F8-AB6DBFD276F0}"/>
              </a:ext>
            </a:extLst>
          </p:cNvPr>
          <p:cNvSpPr txBox="1"/>
          <p:nvPr/>
        </p:nvSpPr>
        <p:spPr>
          <a:xfrm>
            <a:off x="721870" y="1891970"/>
            <a:ext cx="5767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What type?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C9B8F6-83AB-2390-A66F-1ED1CDD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25997"/>
              </p:ext>
            </p:extLst>
          </p:nvPr>
        </p:nvGraphicFramePr>
        <p:xfrm>
          <a:off x="721870" y="2504440"/>
          <a:ext cx="81280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230514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2857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Miss-classified emails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4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Pharma/pharmacy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99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Replica/fake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Steal passwords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5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7036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45E03A-8DA6-229F-2458-3653D1ED3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03681"/>
              </p:ext>
            </p:extLst>
          </p:nvPr>
        </p:nvGraphicFramePr>
        <p:xfrm>
          <a:off x="721869" y="5307118"/>
          <a:ext cx="8128000" cy="1107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91156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4387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Deliberate misspellings (m0rtgafe..)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7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Unusual email routing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16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3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highlight>
                            <a:srgbClr val="FFFF00"/>
                          </a:highlight>
                        </a:rPr>
                        <a:t>Unusual (spamming) punctuation</a:t>
                      </a:r>
                      <a:endParaRPr lang="ko-KR" alt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highlight>
                            <a:srgbClr val="FFFF00"/>
                          </a:highlight>
                        </a:rPr>
                        <a:t>32</a:t>
                      </a:r>
                      <a:endParaRPr lang="ko-KR" altLang="en-US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798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8E3C53-C24F-1E00-5A26-6BDA4F2C2881}"/>
              </a:ext>
            </a:extLst>
          </p:cNvPr>
          <p:cNvSpPr txBox="1"/>
          <p:nvPr/>
        </p:nvSpPr>
        <p:spPr>
          <a:xfrm>
            <a:off x="721869" y="4535526"/>
            <a:ext cx="57674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What features?</a:t>
            </a:r>
          </a:p>
        </p:txBody>
      </p:sp>
    </p:spTree>
    <p:extLst>
      <p:ext uri="{BB962C8B-B14F-4D97-AF65-F5344CB8AC3E}">
        <p14:creationId xmlns:p14="http://schemas.microsoft.com/office/powerpoint/2010/main" val="32519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8F324F-4650-CEF5-D185-D8E86B00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E78E5-2A80-D67C-82AE-6AC75390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81A65-036C-649C-B068-E746FAD39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35F89-1779-9628-F439-E235CEB35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CA525-DD49-DBCB-2341-0F0CAF322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328E1-336F-B84B-5295-6E330ED4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54FD0-56A8-1B85-C890-D545B168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F37A7-82D0-5795-AF29-2178108D5988}"/>
              </a:ext>
            </a:extLst>
          </p:cNvPr>
          <p:cNvSpPr txBox="1"/>
          <p:nvPr/>
        </p:nvSpPr>
        <p:spPr>
          <a:xfrm>
            <a:off x="1218184" y="2501569"/>
            <a:ext cx="654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Numerical Evaluation of learning algorithm</a:t>
            </a:r>
          </a:p>
          <a:p>
            <a:endParaRPr lang="en-US" altLang="ko-KR" sz="2500" dirty="0">
              <a:latin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</a:rPr>
              <a:t>Accuracy, error rate, etc..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</a:rPr>
              <a:t>Evaluate the algorithm with a single real number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</a:rPr>
              <a:t>Quickly tells how well the algorithm is doing</a:t>
            </a:r>
          </a:p>
        </p:txBody>
      </p:sp>
    </p:spTree>
    <p:extLst>
      <p:ext uri="{BB962C8B-B14F-4D97-AF65-F5344CB8AC3E}">
        <p14:creationId xmlns:p14="http://schemas.microsoft.com/office/powerpoint/2010/main" val="2829522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36BDB-7B9D-624C-A077-82C1A88C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6F52F-BC1E-DC82-7A93-811F1368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7DC72-8391-07DF-8AB6-14A1E1221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F7037A-90A6-701B-0348-7ED07C931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1F7CCE-D24F-F9D4-0C3B-287596611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0E3D20-A111-EB69-980A-60AB0A75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D1DDD3-0C30-D8B4-D0AA-5555FFE9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C07B5-94EA-7D4C-B1D2-5E210F08CEBF}"/>
              </a:ext>
            </a:extLst>
          </p:cNvPr>
          <p:cNvSpPr txBox="1"/>
          <p:nvPr/>
        </p:nvSpPr>
        <p:spPr>
          <a:xfrm>
            <a:off x="459350" y="1891970"/>
            <a:ext cx="90415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Stemming issue</a:t>
            </a:r>
          </a:p>
          <a:p>
            <a:endParaRPr lang="en-US" altLang="ko-KR" sz="2500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</a:rPr>
              <a:t>- discount/discounts/discounted/discounting -&gt; same words?</a:t>
            </a:r>
          </a:p>
          <a:p>
            <a:endParaRPr lang="en-US" altLang="ko-KR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 Try counting the number of letters of same spelling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 Stemming software (e.g. “Porter stemmer”)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 Errors (universe / university)</a:t>
            </a:r>
          </a:p>
        </p:txBody>
      </p:sp>
    </p:spTree>
    <p:extLst>
      <p:ext uri="{BB962C8B-B14F-4D97-AF65-F5344CB8AC3E}">
        <p14:creationId xmlns:p14="http://schemas.microsoft.com/office/powerpoint/2010/main" val="146921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ECD66-6788-7615-FFE8-813212310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DAA6BE-7011-3825-577E-190579561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21C1D7-ABCD-4768-F939-F3737632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B3A9E-DCE5-138D-9D7C-72BCE8ACE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34B3B-11EC-7330-D4C1-E44ECDEBD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05CF3-15BA-7B45-CCA9-259B3869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A877DE-2F40-B72E-B21B-54E24845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2291E-BC0C-A921-C07D-1D0B4B63C086}"/>
              </a:ext>
            </a:extLst>
          </p:cNvPr>
          <p:cNvSpPr txBox="1"/>
          <p:nvPr/>
        </p:nvSpPr>
        <p:spPr>
          <a:xfrm>
            <a:off x="459350" y="1891970"/>
            <a:ext cx="90415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Stemming issue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158EF7-907F-AD07-D70F-E06E676B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2663562"/>
            <a:ext cx="5179488" cy="28064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C6E705-72CB-6A53-9ED2-2E76FB17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3561"/>
            <a:ext cx="5184688" cy="26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1EE05-87AE-BB22-33AE-FD15252C8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D98504-EC8A-AE4B-9331-A0CB3F76A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BD8F0-CDD2-6338-81F4-3CF044C6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E2C8A-2F4C-2C36-F475-0BB1370F9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58E64-B46C-3A52-8661-B93E7C399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F8A67-8C8F-A8C1-CF1F-55230500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931EE9-825F-C174-3C11-9E58179F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오차 분석 방법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E8C15-A0EA-1895-1247-B1845021077D}"/>
              </a:ext>
            </a:extLst>
          </p:cNvPr>
          <p:cNvSpPr txBox="1"/>
          <p:nvPr/>
        </p:nvSpPr>
        <p:spPr>
          <a:xfrm>
            <a:off x="1983350" y="2714930"/>
            <a:ext cx="90415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Yu Gothic UI Semibold" panose="020B0700000000000000" pitchFamily="34" charset="-128"/>
              </a:rPr>
              <a:t>When starting a new machine learning problem</a:t>
            </a:r>
          </a:p>
          <a:p>
            <a:endParaRPr lang="en-US" altLang="ko-KR" sz="2500" dirty="0">
              <a:latin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</a:rPr>
              <a:t>Quick and dirty algorithm</a:t>
            </a:r>
          </a:p>
          <a:p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Single real number evaluation metric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00440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C5331-CF7B-A9C6-3BD1-2875EB7D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8527AA-C540-1731-D831-851DCE64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0DC56-7ACE-F0DD-29C8-3BE9397E8FAD}"/>
              </a:ext>
            </a:extLst>
          </p:cNvPr>
          <p:cNvSpPr txBox="1"/>
          <p:nvPr/>
        </p:nvSpPr>
        <p:spPr>
          <a:xfrm>
            <a:off x="0" y="2861187"/>
            <a:ext cx="5283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불균형</a:t>
            </a:r>
            <a:endParaRPr lang="en-US" altLang="ko-KR" sz="5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</a:t>
            </a:r>
            <a:endParaRPr lang="en-US" altLang="ko-KR" sz="5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부류 별로 데이터 개수 크게 차이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EA6AF-742E-99F4-62E1-FBD9A69B7813}"/>
              </a:ext>
            </a:extLst>
          </p:cNvPr>
          <p:cNvSpPr txBox="1"/>
          <p:nvPr/>
        </p:nvSpPr>
        <p:spPr>
          <a:xfrm>
            <a:off x="6319574" y="2512865"/>
            <a:ext cx="3936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질병 진단 검사에 대해 </a:t>
            </a:r>
            <a:r>
              <a:rPr lang="ko-KR" altLang="en-US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양성이 </a:t>
            </a:r>
            <a:r>
              <a:rPr lang="en-US" altLang="ko-KR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1%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확률로 나온다고 가정할 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진단검사 알고리즘을 개발해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명에게 검사실시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98%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정확도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 모두 무조건 음성이라 추측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99%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정확도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누가 더 올바른 검사결과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6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E9181-440F-DE0F-8C84-526A88A6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6849FA-7F87-35B5-764B-0E818779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1670B-6F70-8169-852B-74A06504F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81C35-9D83-3625-435C-92FD971A2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19860-C7E4-4108-0F8A-E78373242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5218E-0017-1BC7-A740-27FF1DE63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FB04-5ECA-E051-B2C6-C4FB5BAD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0DA6C-7DBE-BEEB-0D05-A3347B38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261582"/>
            <a:ext cx="5748874" cy="35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4CE5F-D7F5-9DA3-4334-C315E128C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64A201-213E-929F-3FC9-A4B35DD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Contents</a:t>
            </a:r>
            <a:endParaRPr lang="ko-KR" altLang="en-US" sz="40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20D3F-1972-379E-E817-64197E4C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21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시스템 설계 시 고려사항</a:t>
            </a:r>
            <a:endParaRPr lang="en-US" altLang="ko-KR" sz="2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오차 분석 방법</a:t>
            </a:r>
            <a:endParaRPr lang="en-US" altLang="ko-KR" sz="2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불균형 데이터의 경우 오차 평가 척도</a:t>
            </a:r>
            <a:endParaRPr lang="en-US" altLang="ko-KR" sz="2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4. 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정밀도</a:t>
            </a: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(Precision)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ko-KR" altLang="en-US" sz="21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재현율</a:t>
            </a: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(Recall)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Trade-Off</a:t>
            </a:r>
          </a:p>
          <a:p>
            <a:pPr marL="0" indent="0">
              <a:buNone/>
            </a:pPr>
            <a:r>
              <a:rPr lang="en-US" altLang="ko-KR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5. </a:t>
            </a:r>
            <a:r>
              <a:rPr lang="ko-KR" altLang="en-US" sz="21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학습 데이터 수와 테스트 오차의 관계</a:t>
            </a:r>
            <a:endParaRPr lang="en-US" altLang="ko-KR" sz="2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0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4F64EF-B4CD-C9E4-181F-358E0A54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FEA180-CE24-B2DE-90C0-92E564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BA564-06AB-5ECD-9940-0014875F4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87490-84C0-E4B3-5A0A-6A38252C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B6B1AB-2EF5-D860-BFD9-BCFE186AF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A896DD-21DE-0C4C-5D2A-CBF8345F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60D461-0859-902A-0D2A-B08C412F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11E0A-EABD-DF25-EA2D-98EECE1E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94" y="2183817"/>
            <a:ext cx="808785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E67D9-EDA3-3A13-C8DB-5CD00AB11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17F244-DB61-8A0D-0DDE-8AF2FF6AE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20298-E8C1-7440-74B8-CC8180F65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15F6C-FC98-AAFF-1255-79257DB1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461A99-F60B-F02C-0BC5-F3B2AC53E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35303-20E6-66E8-DFE4-1CBFB5586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AF7F6-7FDA-729B-9CBA-94107B2E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42091-AC42-6F9E-0C32-5AF50363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7" y="2619187"/>
            <a:ext cx="656364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3C91B-0522-005F-5496-C9CD5EF81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ADB17D-24A9-9063-F64D-9E762F62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37E28C-7F94-663C-62C6-17A380AA1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B74A6-A6B8-713C-E4EB-32261501E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14372-DC64-5DC2-DD1C-AE6CC962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CC11D-F20A-3C45-2F63-192CD597F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0A9FE4-2643-5CF6-C733-5CDA9A4C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71103B-30EC-B685-C6DA-E77146DD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7" y="2619187"/>
            <a:ext cx="6563641" cy="2686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56F425-DE72-93E5-7D2C-31841D1A3BD6}"/>
              </a:ext>
            </a:extLst>
          </p:cNvPr>
          <p:cNvSpPr txBox="1"/>
          <p:nvPr/>
        </p:nvSpPr>
        <p:spPr>
          <a:xfrm>
            <a:off x="3261359" y="5404037"/>
            <a:ext cx="534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Classification accuracy does not play a role </a:t>
            </a:r>
          </a:p>
          <a:p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Need a different metric for skewed classes </a:t>
            </a:r>
          </a:p>
        </p:txBody>
      </p:sp>
    </p:spTree>
    <p:extLst>
      <p:ext uri="{BB962C8B-B14F-4D97-AF65-F5344CB8AC3E}">
        <p14:creationId xmlns:p14="http://schemas.microsoft.com/office/powerpoint/2010/main" val="408944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B0E97-3CA4-E22C-A3DD-988ACEE3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C06AA4-17E1-FCC8-B181-CF71DD15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AB44C-32B8-C6E9-EF93-61C2D5CBC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C0E7D-EB3B-3662-9FF9-17F5D523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42C88-D09B-5429-A7EF-7A2CE880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1C97C-0BB9-75D5-90F5-892AFEB70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16115C-28D2-B178-4EC1-6BA07C3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8755B4-ADC1-5646-25F1-43FB0419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7" y="1778008"/>
            <a:ext cx="581106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2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8FE5D-0627-A8DB-73A8-4D9162D8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6FC07-B7FA-B583-A72A-976E66AF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E8F19-7277-562B-CD6E-05F72265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AB12B-3A08-5EE4-44FF-7547208F5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71C7CA-E7F3-FF0D-5119-FF2333810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03016-9C53-5409-46B5-38BCBA172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52D356-AE6C-44B9-D2BC-41EA6D9C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F7D09-D688-8D5A-637D-903FCACE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13" y="1891970"/>
            <a:ext cx="808785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5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66F15-C8E4-6A5B-6989-EC7E154BE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002148-976D-B75D-A32D-EE992049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B47212-6212-DC7F-5719-067BE292C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CC014-0A98-A2FA-C8F8-455D91470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4A810-1292-AD62-658B-8A6AB729F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FC33F8-30D9-8B44-4DF1-DF2F6979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E7BC20-8A5F-8B26-C6D5-31F402EA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A692A-80B6-8B52-C4BE-FD86408B7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5" y="1891970"/>
            <a:ext cx="566816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83CFC-BB60-5D8E-C2F4-4F6455B8F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0871B3-9F01-1F1E-78CF-5FB4B2FAC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D1381F-D6B6-A437-58DE-8B117FE0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BBA57-F387-D939-BCCC-6728F06A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91BBB-FB26-39E2-4CE0-60B79DAD1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FE347-5484-0D3C-B776-D943C35DA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8CF6A4-F09D-687B-9956-D5B7CE83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ADF37D-4168-0A8A-13F1-9DAE393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5" y="2614499"/>
            <a:ext cx="759248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5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F3311-E539-8FB1-B254-7969EA99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A453C9-258B-0359-7C64-9DB0F6AE6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42224-8A89-2DC4-7A72-3BAEA3960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76AD2D-B78F-BF6B-3288-10519ECCE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97CE2-EA79-32C9-B4F7-DEC4674F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DEE74-4936-A8BE-7D01-AE85FBB3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0E6696-4567-E9FC-9AB1-BDDC74C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449ED9-1270-EB02-E6EF-D0096E32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1" y="1762192"/>
            <a:ext cx="829743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6A5B6-4AEE-7AB6-0D79-83257593A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9A4768-0625-9D9C-3ADE-76DC4EB3D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3C150-5ABF-2EB4-EC75-CE04E05C9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E7A32-AE29-B69C-63EC-E3E2C2CAC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73CD7-EE1C-7DCB-9264-8EC37EFBB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12163-08F5-DF13-9E7A-0ED474D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7CBA42-317F-EF4C-8AEC-E645544A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4ED53-915F-4325-06B6-EADD4769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19" y="1800297"/>
            <a:ext cx="722095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4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A5C4B-841F-9802-EB85-37D45374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E02D7-1FEB-B03E-0750-3E600E3D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FCD80-1E00-2386-DA21-4BCE2332A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F5594-CD28-6ED8-74CA-17401DC50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9E6293-EE19-5FCD-8F1F-0AD594C83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E8FFD7-A482-19D0-2E91-79CE2C83B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DAABE1-A71F-D786-5590-C8ECD60F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D9E965-5938-12D2-0116-5EADFD14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91970"/>
            <a:ext cx="7744906" cy="1581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C72EC-2F6C-C648-72A9-A4E505A7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473341"/>
            <a:ext cx="7744906" cy="1600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A17FDB-23DE-6C9B-438B-5D1BBDFE2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19" y="5073764"/>
            <a:ext cx="248637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6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6445C-F38E-D909-7206-E24EB0CD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85AD77-4BA5-0007-B1C2-BA669431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A138F-D374-431A-49FD-777F7129B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D92B3-39B8-017C-29E6-9078A50B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60D401-B70C-AFF8-632F-6313F555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65698-A6E0-BD2C-9AD9-7057A90B9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CA63B4-F2D2-4CCE-6AA5-8E6C6A18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0DEE-49FD-07E8-B35E-4C68DE96308B}"/>
              </a:ext>
            </a:extLst>
          </p:cNvPr>
          <p:cNvSpPr txBox="1"/>
          <p:nvPr/>
        </p:nvSpPr>
        <p:spPr>
          <a:xfrm>
            <a:off x="1283109" y="2703870"/>
            <a:ext cx="36359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Collecting lots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E2E9-6994-D82F-D837-BA1C673AD385}"/>
              </a:ext>
            </a:extLst>
          </p:cNvPr>
          <p:cNvSpPr txBox="1"/>
          <p:nvPr/>
        </p:nvSpPr>
        <p:spPr>
          <a:xfrm>
            <a:off x="1283109" y="3554670"/>
            <a:ext cx="5477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Developing sophisticated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06F4B-DBC1-97CE-81B4-38E52680ED9E}"/>
              </a:ext>
            </a:extLst>
          </p:cNvPr>
          <p:cNvSpPr txBox="1"/>
          <p:nvPr/>
        </p:nvSpPr>
        <p:spPr>
          <a:xfrm>
            <a:off x="1283109" y="4405470"/>
            <a:ext cx="58400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III.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Detecting problem-specific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205989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BAAA2-4863-AF5E-6F18-D4F5CB528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AC19EF-429E-CE7F-B678-E81A59E55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10AB35-C1DD-A424-0CC9-09974B1A2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0A0F8-D1E5-7F0F-83C7-D1F2241C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3B96E-1CA1-81F1-EE07-379A97B83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D56CD0-D0F7-41E4-2221-79093CBCC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4A71D-7EC6-45E3-2809-892DDA13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3700" b="1" dirty="0">
                <a:solidFill>
                  <a:srgbClr val="FFFFFF"/>
                </a:solidFill>
              </a:rPr>
              <a:t>불균형 데이터의 경우 오차 평가 척도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4FD5A-DE88-D4E8-EFA1-15C3E385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08" y="3765827"/>
            <a:ext cx="7954485" cy="15146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37C910-B15C-5514-D41F-D92372D1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08" y="1577487"/>
            <a:ext cx="7954485" cy="21434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955EBD-EDD3-9C60-2309-E37C2C38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508" y="5397651"/>
            <a:ext cx="191479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80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83876-D5DA-C17B-47BC-160BEF1B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34A4B2-91B8-685C-25D5-B02E91EF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2080A-C2F7-6B4D-6916-1B447D04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5FB14-4440-1B8F-715C-38F38160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F69E96-CF90-7D7C-7551-D78ED8EC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94995-BC7E-B6EE-2D07-4F702E844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06017-8FF4-F60F-A70C-62CA94CF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255146-02AA-7E53-D337-27335764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5" y="2588104"/>
            <a:ext cx="663032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3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C8C49-67C5-063D-ED4F-16C5BC9B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3ED168-8115-8666-2502-873B24DA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947E5-80CB-8260-06C9-530B598A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1B96E-7E28-54FB-F514-AADAEC501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3C08C4-7327-E398-CC46-E991C4D3A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15A01-E437-7B9F-97CD-EE9D49FAF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F8A889-7E02-5B8A-BA90-702AEB2C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EA1769-EBCE-40F5-59B9-118B93FF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4" y="1911200"/>
            <a:ext cx="4420217" cy="360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CB02E-A111-83CE-2A47-39A4D1EDEF26}"/>
              </a:ext>
            </a:extLst>
          </p:cNvPr>
          <p:cNvSpPr txBox="1"/>
          <p:nvPr/>
        </p:nvSpPr>
        <p:spPr>
          <a:xfrm>
            <a:off x="6596787" y="1911200"/>
            <a:ext cx="494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Suppose y = 1 (cancer) only if very confident</a:t>
            </a:r>
          </a:p>
          <a:p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-&gt; Higher threshold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9199DD-1458-97CE-571E-351835E6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87" y="3130751"/>
            <a:ext cx="4706007" cy="12384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3BBE86-6901-93C6-875F-CA1F39CABD1A}"/>
              </a:ext>
            </a:extLst>
          </p:cNvPr>
          <p:cNvSpPr/>
          <p:nvPr/>
        </p:nvSpPr>
        <p:spPr>
          <a:xfrm>
            <a:off x="5270489" y="2849457"/>
            <a:ext cx="737419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C52E9B6-0BE9-165F-27C5-C4EA543BB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058" y="4676471"/>
            <a:ext cx="6626942" cy="2181529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DCCDF43-1990-DE13-7ABE-4D8C839B4C5B}"/>
              </a:ext>
            </a:extLst>
          </p:cNvPr>
          <p:cNvSpPr/>
          <p:nvPr/>
        </p:nvSpPr>
        <p:spPr>
          <a:xfrm rot="5400000">
            <a:off x="8358648" y="4361799"/>
            <a:ext cx="368708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242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080F3-05E6-70F5-AF6D-32570BE84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78991B-B5CD-A90D-E11B-2BA8930C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DCC75-52AA-EE01-F128-D1078376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70070-A3F8-9963-9F33-B605C487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6BC3D-572D-89B4-BBBE-020E421A8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EC403-7DEA-F3E0-D832-7CAF68AF8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10B5BE-3B75-4A57-074C-516FAC0E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AD3CEE-9D40-087A-5DB0-8365B726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4" y="1911200"/>
            <a:ext cx="4420217" cy="360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F8B8-EE5F-B947-A3F8-9C058610CDF8}"/>
              </a:ext>
            </a:extLst>
          </p:cNvPr>
          <p:cNvSpPr txBox="1"/>
          <p:nvPr/>
        </p:nvSpPr>
        <p:spPr>
          <a:xfrm>
            <a:off x="6596787" y="1911200"/>
            <a:ext cx="494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Suppose avoid false negatives (missing too many cases of cancer)</a:t>
            </a:r>
          </a:p>
          <a:p>
            <a:endParaRPr lang="en-US" altLang="ko-KR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-&gt; lower threshold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572D36F-D7C8-F4F1-77B9-E4E54FD0EA16}"/>
              </a:ext>
            </a:extLst>
          </p:cNvPr>
          <p:cNvSpPr/>
          <p:nvPr/>
        </p:nvSpPr>
        <p:spPr>
          <a:xfrm>
            <a:off x="5270489" y="2849457"/>
            <a:ext cx="737419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43FD50D-9D6E-322A-D16C-FE23CEE21D9A}"/>
              </a:ext>
            </a:extLst>
          </p:cNvPr>
          <p:cNvSpPr/>
          <p:nvPr/>
        </p:nvSpPr>
        <p:spPr>
          <a:xfrm rot="5400000">
            <a:off x="8358648" y="4361799"/>
            <a:ext cx="368708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7B581-AC6C-8160-C1D0-360E4840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87" y="3139050"/>
            <a:ext cx="4782217" cy="10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5482DC-267E-6935-E4BE-0E0ACC6A9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876523"/>
            <a:ext cx="640771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10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B7A5B-6DA8-CE7F-AFD2-4F3BDB2F3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1A7BD3-E952-CB89-1EEA-2053BA471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400AB7-170C-655F-F882-AACFDCE3C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E2A4D-4642-ED73-E0B6-0D664E920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927B2-5066-388E-AD7F-7DFC32F7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FBDD9-E0BB-2E83-CFA6-03CB74C7D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D446D-7767-F26C-0A89-9948AE45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D50380-EE02-6C0E-3EAB-E6915B34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1" y="1770832"/>
            <a:ext cx="7129682" cy="36593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8CC10A-8B9F-34A4-07F4-FFBCCFC3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9" y="5399877"/>
            <a:ext cx="7217804" cy="4074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B3D51D-08D3-B1E2-F6E0-4B37CC27E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299" y="2723535"/>
            <a:ext cx="3617100" cy="20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C4E96-880C-E84A-DE6F-3977D752B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5A9741-CD7F-E424-708D-272B4F8A1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C72D8-4038-A4B5-E94D-C8B73AA1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F0A19-6BC4-F2AD-BC68-9E61888F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20EDE-3D37-3F76-3B70-F0E873ACB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8DDD80-AFAB-4072-9352-3ACFA6D47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5D23D4-F19C-CB2A-3542-58A460C4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EF16F-04CB-874B-8202-798D4C1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1891970"/>
            <a:ext cx="6402182" cy="36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16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D951A-C401-672B-F6CB-BB591B61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67A157-DD4A-424A-84C5-65EBBF003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49DB9-1F1A-B6DB-917D-FA63CA4CE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497E5-FC73-D18B-FE2B-23CA8D7AE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AC55A-2E68-EE19-03FA-E9347B1A4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759A59-A17A-F694-6834-C915602ED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D60CD0-DE30-F35F-7232-86642F50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677DD-EE07-6296-EF0C-E4525438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99" y="2238123"/>
            <a:ext cx="905001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6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C265F-00D8-CFAA-CFBC-0A3C8662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487F7E-2100-7CD9-6ED0-A351C28A0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F2CAE-5F44-DACB-3731-AC57C944C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348FF-8AB2-3C35-44E2-CA61D3DC3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67F76-1273-0548-8962-31C626272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DA9EBC-9087-0234-1062-830657ED0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35877A-812F-66A1-7A64-96BD365C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94538"/>
            <a:ext cx="10612230" cy="10336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정밀도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(Precision)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과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재현율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(Recall)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의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Trade-Off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A15CF-5CB9-898A-BEBF-F758F0E6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51" y="2083033"/>
            <a:ext cx="7409097" cy="41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73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03018-11BF-AB7A-809D-679F5BC9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02826-6F6F-F040-B442-2B4778D84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624BE-3FE6-7534-0DCA-702546A41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44F81-661D-AD69-587F-AFDE38BE4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34828-02EE-3DAD-2F9F-7E6026AB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551D4-D724-34D5-F9CC-88ED0B45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3C66B6-8EFC-DE0F-D131-2535F9CE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학습 데이터 수와 테스트 오차의 관계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7B5AAC-166E-9CD7-89F0-DF41790B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885279"/>
            <a:ext cx="5763145" cy="86226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D8CCBAF-E5C2-6F29-99D3-14DA069B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645668"/>
            <a:ext cx="3642778" cy="8529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For breakfast I ate _______ eggs</a:t>
            </a:r>
          </a:p>
          <a:p>
            <a:pPr algn="ctr">
              <a:buFont typeface="Wingdings" panose="05000000000000000000" pitchFamily="2" charset="2"/>
              <a:buChar char="è"/>
            </a:pPr>
            <a:r>
              <a:rPr lang="en-US" altLang="ko-KR" sz="18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To? / Two? / Too?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D754F2C-05CE-7E5D-3572-C631CB6A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48" y="3517191"/>
            <a:ext cx="6416614" cy="304627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5AA86F4-2AB9-D6B9-A61A-2B11D71F3FD3}"/>
              </a:ext>
            </a:extLst>
          </p:cNvPr>
          <p:cNvSpPr/>
          <p:nvPr/>
        </p:nvSpPr>
        <p:spPr>
          <a:xfrm rot="19380566">
            <a:off x="1948052" y="4848597"/>
            <a:ext cx="1622322" cy="38345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48338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3439D-3CC7-222E-39B7-6657FB77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B48D50-FD79-9235-D26D-E2D0D7462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85CC0-A848-9D6C-A8F8-C8A94402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409F9-824D-1A7E-88BD-C55956718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01B553-8F85-DA54-498F-8DD49C7DC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519E-F40A-1721-281F-5A691B5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5AFF70-7735-79CF-F8F0-2E04178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학습 데이터 수와 테스트 오차의 관계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E54B5-D3E4-AE71-78C3-4A1A0777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609"/>
            <a:ext cx="5528749" cy="2986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F6DE71-E9C7-897C-767F-A5EE8B87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654710"/>
            <a:ext cx="5830729" cy="25496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00E0B0-E62D-F781-7AE0-0178504D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5204348"/>
            <a:ext cx="5830729" cy="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DC468-4E0C-4772-72B6-B0EDFF1F7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4AFF7-5F56-D38E-13CE-2FD824507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4434-C4B8-9055-0E78-DEC03E3A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5A898-F440-9774-67C9-700F3475B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81361-343C-26A8-F022-718CB1F9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D7F4D-CFEC-1B41-219A-4AC3C59B3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817E6E-C10E-03BB-C8A1-29B176C7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57E3C-21EF-AEC2-6BE4-619E3622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4" y="2300391"/>
            <a:ext cx="6939586" cy="40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3A9E1-5CC9-1912-0EA0-80FF9AD4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FE11CD-5AC7-6C09-2E05-0772C9FC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728AAC-9A1F-B4D3-619A-3382BBD3B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E98F1-6724-D91F-3364-A14F9ABB9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E58A89-3196-5F4E-E7FC-28BD31EBF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F29AE-6EF9-88B6-6D3F-7274431B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257748-275F-95DD-1757-D33C641C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학습 데이터 수와 테스트 오차의 관계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CD0A4-398C-A8BB-5410-A70A4444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1730794"/>
            <a:ext cx="5938685" cy="3778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EDA0FD-63D5-49B6-E9F4-800005335BC2}"/>
              </a:ext>
            </a:extLst>
          </p:cNvPr>
          <p:cNvSpPr/>
          <p:nvPr/>
        </p:nvSpPr>
        <p:spPr>
          <a:xfrm>
            <a:off x="4100053" y="2412120"/>
            <a:ext cx="370110" cy="2563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99978C-4C3C-AA89-9733-971A2AD6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83" y="1998925"/>
            <a:ext cx="5924415" cy="13390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EF6D87-C9A2-4651-8261-28F679B3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996" y="3788420"/>
            <a:ext cx="339137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3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A2671-249C-E282-7310-3BA9D747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1A0348-A99A-D3C7-BBCA-D8C7EFAA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6D855-045D-4EAB-01B8-E40EDB07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E992-8B42-C26A-73A2-0E0E55C0F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EAFDC-A455-64A6-4EB5-9ED7CFF58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3AD4D2-041F-8931-F8C6-0CA397E3E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299FC2-E0E6-B6D2-45B7-331E843C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5. 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학습 데이터 수와 테스트 오차의 관계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6663ED-70DE-12CE-4F08-F3C2E9D7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61" y="2305721"/>
            <a:ext cx="6607277" cy="404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9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30B-5ABF-AE4A-E15F-A5580D3B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감사합니다</a:t>
            </a:r>
            <a:endParaRPr lang="en-US" altLang="ko-KR" sz="40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Microsoft GothicNeo Light" panose="020B03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95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5524D-796E-C7DF-B294-362BAF5B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D078EF-5508-D85D-F9C9-B1C0978E2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C40BA-B94C-9D08-7A48-BB2287F7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8954-92E6-1046-31DF-24508ACF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F2967-AE34-A95F-AEE2-8981C23F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52705-9E2E-4185-DF91-D5566A80A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1EE536-6D08-E3D2-D50E-9BC20329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6EB10-B852-8E3B-36A2-45CB2667D8DB}"/>
              </a:ext>
            </a:extLst>
          </p:cNvPr>
          <p:cNvSpPr txBox="1"/>
          <p:nvPr/>
        </p:nvSpPr>
        <p:spPr>
          <a:xfrm>
            <a:off x="624786" y="2836030"/>
            <a:ext cx="4625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Yu Gothic UI Semibold" panose="020B0700000000000000" pitchFamily="34" charset="-128"/>
              </a:rPr>
              <a:t>From : cheapsales@buystuffromme.com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To: hslee901@gmail.com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Subject : </a:t>
            </a:r>
            <a:r>
              <a:rPr lang="en-US" altLang="ko-KR" dirty="0">
                <a:solidFill>
                  <a:srgbClr val="FF0000"/>
                </a:solidFill>
                <a:latin typeface="Yu Gothic UI Semibold" panose="020B0700000000000000" pitchFamily="34" charset="-128"/>
              </a:rPr>
              <a:t>Buy now</a:t>
            </a:r>
            <a:r>
              <a:rPr lang="en-US" altLang="ko-KR" dirty="0">
                <a:latin typeface="Yu Gothic UI Semibold" panose="020B0700000000000000" pitchFamily="34" charset="-128"/>
              </a:rPr>
              <a:t>!</a:t>
            </a:r>
          </a:p>
          <a:p>
            <a:endParaRPr lang="en-US" altLang="ko-KR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</a:rPr>
              <a:t>Deal of the week! Buy Now!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Rolex w</a:t>
            </a:r>
            <a:r>
              <a:rPr lang="en-US" altLang="ko-KR" dirty="0">
                <a:solidFill>
                  <a:srgbClr val="FF0000"/>
                </a:solidFill>
                <a:latin typeface="Yu Gothic UI Semibold" panose="020B0700000000000000" pitchFamily="34" charset="-128"/>
              </a:rPr>
              <a:t>4</a:t>
            </a:r>
            <a:r>
              <a:rPr lang="en-US" altLang="ko-KR" dirty="0">
                <a:latin typeface="Yu Gothic UI Semibold" panose="020B0700000000000000" pitchFamily="34" charset="-128"/>
              </a:rPr>
              <a:t>chs - $100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Med</a:t>
            </a:r>
            <a:r>
              <a:rPr lang="en-US" altLang="ko-KR" dirty="0">
                <a:solidFill>
                  <a:srgbClr val="FF0000"/>
                </a:solidFill>
                <a:latin typeface="Yu Gothic UI Semibold" panose="020B0700000000000000" pitchFamily="34" charset="-128"/>
              </a:rPr>
              <a:t>1</a:t>
            </a:r>
            <a:r>
              <a:rPr lang="en-US" altLang="ko-KR" dirty="0">
                <a:latin typeface="Yu Gothic UI Semibold" panose="020B0700000000000000" pitchFamily="34" charset="-128"/>
              </a:rPr>
              <a:t>cine (any kind) - $50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Also low cost M</a:t>
            </a:r>
            <a:r>
              <a:rPr lang="en-US" altLang="ko-KR" dirty="0">
                <a:solidFill>
                  <a:srgbClr val="FF0000"/>
                </a:solidFill>
                <a:latin typeface="Yu Gothic UI Semibold" panose="020B0700000000000000" pitchFamily="34" charset="-128"/>
              </a:rPr>
              <a:t>0</a:t>
            </a:r>
            <a:r>
              <a:rPr lang="en-US" altLang="ko-KR" dirty="0">
                <a:latin typeface="Yu Gothic UI Semibold" panose="020B0700000000000000" pitchFamily="34" charset="-128"/>
              </a:rPr>
              <a:t>rgages available.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B8181-592E-A610-A517-81F25775BF41}"/>
              </a:ext>
            </a:extLst>
          </p:cNvPr>
          <p:cNvSpPr txBox="1"/>
          <p:nvPr/>
        </p:nvSpPr>
        <p:spPr>
          <a:xfrm>
            <a:off x="6641910" y="2836030"/>
            <a:ext cx="4625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Gothic UI Semibold" panose="020B0700000000000000" pitchFamily="34" charset="-128"/>
              </a:rPr>
              <a:t>From : Sejong univ.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To: hslee901@gmail.com</a:t>
            </a:r>
          </a:p>
          <a:p>
            <a:r>
              <a:rPr lang="en-US" altLang="ko-KR" dirty="0">
                <a:latin typeface="Yu Gothic UI Semibold" panose="020B0700000000000000" pitchFamily="34" charset="-128"/>
              </a:rPr>
              <a:t>Subject : Test date</a:t>
            </a:r>
          </a:p>
          <a:p>
            <a:endParaRPr lang="en-US" altLang="ko-KR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</a:rPr>
              <a:t>Your ML(machine learning) test date is June 25</a:t>
            </a:r>
            <a:r>
              <a:rPr lang="en-US" altLang="ko-KR" baseline="30000" dirty="0">
                <a:latin typeface="Yu Gothic UI Semibold" panose="020B0700000000000000" pitchFamily="34" charset="-128"/>
              </a:rPr>
              <a:t>th</a:t>
            </a:r>
            <a:r>
              <a:rPr lang="en-US" altLang="ko-KR" dirty="0">
                <a:latin typeface="Yu Gothic UI Semibold" panose="020B0700000000000000" pitchFamily="34" charset="-128"/>
              </a:rPr>
              <a:t>, 2025.</a:t>
            </a:r>
          </a:p>
          <a:p>
            <a:endParaRPr lang="en-US" altLang="ko-KR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</a:rPr>
              <a:t>Be ready in AI </a:t>
            </a:r>
            <a:r>
              <a:rPr lang="en-US" altLang="ko-KR" dirty="0" err="1">
                <a:latin typeface="Yu Gothic UI Semibold" panose="020B0700000000000000" pitchFamily="34" charset="-128"/>
              </a:rPr>
              <a:t>Daeyang</a:t>
            </a:r>
            <a:r>
              <a:rPr lang="en-US" altLang="ko-KR" dirty="0">
                <a:latin typeface="Yu Gothic UI Semibold" panose="020B0700000000000000" pitchFamily="34" charset="-128"/>
              </a:rPr>
              <a:t> Center B110 at 18:00 p.m.</a:t>
            </a:r>
          </a:p>
          <a:p>
            <a:endParaRPr lang="en-US" altLang="ko-KR" dirty="0">
              <a:latin typeface="Yu Gothic UI Semibold" panose="020B0700000000000000" pitchFamily="34" charset="-128"/>
            </a:endParaRPr>
          </a:p>
          <a:p>
            <a:r>
              <a:rPr lang="en-US" altLang="ko-KR" dirty="0">
                <a:latin typeface="Yu Gothic UI Semibold" panose="020B0700000000000000" pitchFamily="34" charset="-128"/>
              </a:rPr>
              <a:t>Thanks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8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35664-666E-53A9-C5F0-8068EC1B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DC675A-C129-9098-D88E-D15A0DCDD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3E91D-3EF9-B7F8-96A1-253D20B8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46076-0CCF-1B0B-5880-21A36843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B6D96-85EB-FB89-8A6C-65501C7AB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C95D-E467-8B73-5D71-81DAC3D7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C05F7F-A3FA-5514-49A2-39895C44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0596EA-6E3A-FC6A-FE3A-3CCE0094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0" y="1891970"/>
            <a:ext cx="8788043" cy="409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2633F-C653-0DA6-4E76-C67FA8242DFA}"/>
                  </a:ext>
                </a:extLst>
              </p:cNvPr>
              <p:cNvSpPr txBox="1"/>
              <p:nvPr/>
            </p:nvSpPr>
            <p:spPr>
              <a:xfrm>
                <a:off x="2186447" y="6096092"/>
                <a:ext cx="5928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Yu Gothic UI Semibold" panose="020B0700000000000000" pitchFamily="34" charset="-128"/>
                  </a:rPr>
                  <a:t> </a:t>
                </a:r>
                <a:r>
                  <a:rPr lang="en-US" altLang="ko-KR" b="0" dirty="0">
                    <a:latin typeface="Yu Gothic UI Semibold" panose="020B0700000000000000" pitchFamily="34" charset="-128"/>
                  </a:rPr>
                  <a:t>= A set of words indicative of spam/not spam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C2633F-C653-0DA6-4E76-C67FA824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47" y="6096092"/>
                <a:ext cx="5928852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6A188-82D5-AB0D-DF8F-E35A1D280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A953B9-B152-BD60-A73C-DCC1B1F7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3F98C-CB59-9499-0E96-50EFEBA52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08E4F7-2E5C-E78C-A697-4164B0A3C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356C14-6250-9F7F-79B4-1BEE3E6F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06F82-6536-D793-025A-147DB9FF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832A6-56DA-7E6C-C335-D9F1D3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D15A7-AADF-BAC6-2421-ECF90843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24754"/>
            <a:ext cx="9602540" cy="1219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C8DBF-6FCC-4AE2-1C7A-F305C1EC2CFF}"/>
              </a:ext>
            </a:extLst>
          </p:cNvPr>
          <p:cNvSpPr txBox="1"/>
          <p:nvPr/>
        </p:nvSpPr>
        <p:spPr>
          <a:xfrm>
            <a:off x="914400" y="3737147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latin typeface="Yu Gothic UI Semibold" panose="020B0700000000000000" pitchFamily="34" charset="-128"/>
              </a:rPr>
              <a:t>-&gt; Choose 100 words (training set)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292A75-143A-DBB0-72D8-1EA0FA79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199502"/>
            <a:ext cx="7502012" cy="1307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F30D36-6989-3BE8-EC0D-0E7D1ECAE097}"/>
              </a:ext>
            </a:extLst>
          </p:cNvPr>
          <p:cNvSpPr txBox="1"/>
          <p:nvPr/>
        </p:nvSpPr>
        <p:spPr>
          <a:xfrm>
            <a:off x="914400" y="5600011"/>
            <a:ext cx="59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Gothic UI Semibold" panose="020B0700000000000000" pitchFamily="34" charset="-128"/>
              </a:rPr>
              <a:t>-&gt; 100-dimensional binary vector</a:t>
            </a:r>
            <a:endParaRPr lang="en-US" altLang="ko-KR" b="0" dirty="0">
              <a:latin typeface="Yu Gothic UI Semibold" panose="020B07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4E15E-52EB-9D8B-8C1D-29495CFC4057}"/>
                  </a:ext>
                </a:extLst>
              </p:cNvPr>
              <p:cNvSpPr txBox="1"/>
              <p:nvPr/>
            </p:nvSpPr>
            <p:spPr>
              <a:xfrm>
                <a:off x="914400" y="6114358"/>
                <a:ext cx="3639778" cy="482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𝑎𝑝𝑝𝑒𝑎𝑟𝑠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𝑒𝑚𝑎𝑖𝑙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94E15E-52EB-9D8B-8C1D-29495CFC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114358"/>
                <a:ext cx="3639778" cy="482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9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DBE45-4DC3-3B3A-08D8-D9FD69E0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5DFCD-E773-DC33-2DE2-CA87DFAFF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192D2-17A9-66E2-BF50-C6976423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AA208-5255-CDD7-7930-67C3DDF36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426FE6-78E0-EF37-F6A2-AC67B333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C92A8C-2D4F-942D-0A2A-DF64FF437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BBC25D-5F6A-2685-0105-3C84A725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4CF00-0650-A75A-4E56-02111C63F48C}"/>
              </a:ext>
            </a:extLst>
          </p:cNvPr>
          <p:cNvSpPr txBox="1"/>
          <p:nvPr/>
        </p:nvSpPr>
        <p:spPr>
          <a:xfrm>
            <a:off x="1066800" y="2064774"/>
            <a:ext cx="69974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Collecting lots of data -&gt; “Honeypot”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7D326-ED8A-6EFC-8D73-13519FAAAA35}"/>
              </a:ext>
            </a:extLst>
          </p:cNvPr>
          <p:cNvSpPr txBox="1"/>
          <p:nvPr/>
        </p:nvSpPr>
        <p:spPr>
          <a:xfrm>
            <a:off x="1411817" y="2639838"/>
            <a:ext cx="630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Yu Gothic UI Semibold" panose="020B0700000000000000" pitchFamily="34" charset="-128"/>
              </a:rPr>
              <a:t>Fake email addresses -&gt; into the</a:t>
            </a:r>
            <a:r>
              <a:rPr lang="ko-KR" altLang="en-US" u="sng" dirty="0">
                <a:latin typeface="Yu Gothic UI Semibold" panose="020B0700000000000000" pitchFamily="34" charset="-128"/>
              </a:rPr>
              <a:t> </a:t>
            </a:r>
            <a:r>
              <a:rPr lang="en-US" altLang="ko-KR" u="sng" dirty="0">
                <a:latin typeface="Yu Gothic UI Semibold" panose="020B0700000000000000" pitchFamily="34" charset="-128"/>
              </a:rPr>
              <a:t>hands</a:t>
            </a:r>
            <a:r>
              <a:rPr lang="ko-KR" altLang="en-US" u="sng" dirty="0">
                <a:latin typeface="Yu Gothic UI Semibold" panose="020B0700000000000000" pitchFamily="34" charset="-128"/>
              </a:rPr>
              <a:t> </a:t>
            </a:r>
            <a:r>
              <a:rPr lang="en-US" altLang="ko-KR" u="sng" dirty="0">
                <a:latin typeface="Yu Gothic UI Semibold" panose="020B0700000000000000" pitchFamily="34" charset="-128"/>
              </a:rPr>
              <a:t>of spammers</a:t>
            </a:r>
            <a:endParaRPr lang="ko-KR" altLang="en-US" u="sng" dirty="0">
              <a:latin typeface="Yu Gothic UI Semibold" panose="020B07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523E3-12DA-7D15-DF58-F131201BBDF5}"/>
              </a:ext>
            </a:extLst>
          </p:cNvPr>
          <p:cNvSpPr txBox="1"/>
          <p:nvPr/>
        </p:nvSpPr>
        <p:spPr>
          <a:xfrm>
            <a:off x="1066800" y="3247766"/>
            <a:ext cx="5477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Developing sophisticated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FA4B4-39D2-0411-8BA7-EDAAFF657C52}"/>
              </a:ext>
            </a:extLst>
          </p:cNvPr>
          <p:cNvSpPr txBox="1"/>
          <p:nvPr/>
        </p:nvSpPr>
        <p:spPr>
          <a:xfrm>
            <a:off x="1411817" y="3828036"/>
            <a:ext cx="993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Yu Gothic UI Semibold" panose="020B0700000000000000" pitchFamily="34" charset="-128"/>
              </a:rPr>
              <a:t>Email routing information from email header -&gt; origin/server</a:t>
            </a:r>
          </a:p>
          <a:p>
            <a:r>
              <a:rPr lang="en-US" altLang="ko-KR" u="sng" dirty="0">
                <a:latin typeface="Yu Gothic UI Semibold" panose="020B0700000000000000" pitchFamily="34" charset="-128"/>
              </a:rPr>
              <a:t>“discount” vs “discounts” / “deal” vs “dealer” / lowercase vs uppercase / punctuation…</a:t>
            </a:r>
            <a:endParaRPr lang="ko-KR" altLang="en-US" u="sng" dirty="0">
              <a:latin typeface="Yu Gothic UI Semibold" panose="020B07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515D5-3529-F580-2111-9121DE8A51A4}"/>
              </a:ext>
            </a:extLst>
          </p:cNvPr>
          <p:cNvSpPr txBox="1"/>
          <p:nvPr/>
        </p:nvSpPr>
        <p:spPr>
          <a:xfrm>
            <a:off x="1066800" y="4772432"/>
            <a:ext cx="58400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III. </a:t>
            </a:r>
            <a:r>
              <a:rPr lang="en-US" altLang="ko-KR" sz="25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Detecting problem-specific features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0DC47-0F23-D062-BBA5-70241D496488}"/>
              </a:ext>
            </a:extLst>
          </p:cNvPr>
          <p:cNvSpPr txBox="1"/>
          <p:nvPr/>
        </p:nvSpPr>
        <p:spPr>
          <a:xfrm>
            <a:off x="1411816" y="5352702"/>
            <a:ext cx="99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Yu Gothic UI Semibold" panose="020B0700000000000000" pitchFamily="34" charset="-128"/>
              </a:rPr>
              <a:t>M0rtgage   med1cine     w4tches</a:t>
            </a:r>
            <a:endParaRPr lang="ko-KR" altLang="en-US" u="sng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1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FB08C4-A5D8-1100-6826-22D42556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D4B520-98CE-9356-22A9-B3730052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868B2-2BD9-C68E-2DCC-7821EC8C5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76450-EA6E-2FED-9A7B-550B30C5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60C8E-A3DF-810B-D5FF-557E79560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F528F-A60F-6DD0-281D-82574D40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249F7-3E65-2868-58D7-ECD2DD6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</a:t>
            </a:r>
            <a:r>
              <a:rPr lang="ko-KR" altLang="en-US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머신러닝</a:t>
            </a:r>
            <a:r>
              <a:rPr lang="ko-KR" altLang="en-US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시스템 설계 시 고려 사항</a:t>
            </a:r>
            <a:endParaRPr lang="ko-KR" altLang="en-US" sz="3700" b="1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265236-F936-5B93-0EDC-6F20F8C2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01" y="1885279"/>
            <a:ext cx="6600215" cy="43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852</Words>
  <Application>Microsoft Office PowerPoint</Application>
  <PresentationFormat>와이드스크린</PresentationFormat>
  <Paragraphs>151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Noto Sans KR</vt:lpstr>
      <vt:lpstr>Yu Gothic</vt:lpstr>
      <vt:lpstr>Yu Gothic UI Semibold</vt:lpstr>
      <vt:lpstr>맑은 고딕</vt:lpstr>
      <vt:lpstr>Arial</vt:lpstr>
      <vt:lpstr>Cambria Math</vt:lpstr>
      <vt:lpstr>Wingdings</vt:lpstr>
      <vt:lpstr>Office 테마</vt:lpstr>
      <vt:lpstr>모두를 위한 머신러닝_10주차 </vt:lpstr>
      <vt:lpstr>Contents</vt:lpstr>
      <vt:lpstr>1. 머신러닝 시스템 설계 시 고려 사항</vt:lpstr>
      <vt:lpstr>1. 머신러닝 시스템 설계 시 고려 사항</vt:lpstr>
      <vt:lpstr>1. 머신러닝 시스템 설계 시 고려 사항</vt:lpstr>
      <vt:lpstr>1. 머신러닝 시스템 설계 시 고려 사항</vt:lpstr>
      <vt:lpstr>1. 머신러닝 시스템 설계 시 고려 사항</vt:lpstr>
      <vt:lpstr>1. 머신러닝 시스템 설계 시 고려 사항</vt:lpstr>
      <vt:lpstr>1. 머신러닝 시스템 설계 시 고려 사항</vt:lpstr>
      <vt:lpstr>2. 오차 분석 방법</vt:lpstr>
      <vt:lpstr>2. 오차 분석 방법</vt:lpstr>
      <vt:lpstr>2. 오차 분석 방법</vt:lpstr>
      <vt:lpstr>2. 오차 분석 방법</vt:lpstr>
      <vt:lpstr>2. 오차 분석 방법</vt:lpstr>
      <vt:lpstr>2. 오차 분석 방법</vt:lpstr>
      <vt:lpstr>2. 오차 분석 방법</vt:lpstr>
      <vt:lpstr>2. 오차 분석 방법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3. 불균형 데이터의 경우 오차 평가 척도</vt:lpstr>
      <vt:lpstr>4. 정밀도(Precision)과 재현율(Recall)의 Trade-Off</vt:lpstr>
      <vt:lpstr>4. 정밀도(Precision)과 재현율(Recall)의 Trade-Off</vt:lpstr>
      <vt:lpstr>4. 정밀도(Precision)과 재현율(Recall)의 Trade-Off</vt:lpstr>
      <vt:lpstr>4. 정밀도(Precision)과 재현율(Recall)의 Trade-Off</vt:lpstr>
      <vt:lpstr>4. 정밀도(Precision)과 재현율(Recall)의 Trade-Off</vt:lpstr>
      <vt:lpstr>4. 정밀도(Precision)과 재현율(Recall)의 Trade-Off</vt:lpstr>
      <vt:lpstr>4. 정밀도(Precision)과 재현율(Recall)의 Trade-Off</vt:lpstr>
      <vt:lpstr>5. 학습 데이터 수와 테스트 오차의 관계</vt:lpstr>
      <vt:lpstr>5. 학습 데이터 수와 테스트 오차의 관계</vt:lpstr>
      <vt:lpstr>5. 학습 데이터 수와 테스트 오차의 관계</vt:lpstr>
      <vt:lpstr>5. 학습 데이터 수와 테스트 오차의 관계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</dc:creator>
  <cp:lastModifiedBy>이현석</cp:lastModifiedBy>
  <cp:revision>17</cp:revision>
  <dcterms:created xsi:type="dcterms:W3CDTF">2025-04-02T08:15:11Z</dcterms:created>
  <dcterms:modified xsi:type="dcterms:W3CDTF">2025-05-18T10:23:26Z</dcterms:modified>
</cp:coreProperties>
</file>