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408" r:id="rId4"/>
    <p:sldId id="366" r:id="rId5"/>
    <p:sldId id="409" r:id="rId6"/>
    <p:sldId id="410" r:id="rId7"/>
    <p:sldId id="411" r:id="rId8"/>
    <p:sldId id="412" r:id="rId9"/>
    <p:sldId id="413" r:id="rId10"/>
    <p:sldId id="414" r:id="rId11"/>
    <p:sldId id="416" r:id="rId12"/>
    <p:sldId id="41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10" d="100"/>
          <a:sy n="110" d="100"/>
        </p:scale>
        <p:origin x="642" y="11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07:46:51.52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227 28,'-8'0,"-1"0,1 1,-1-1,1 2,-1-1,1 1,0 1,0-1,0 1,0 1,0 0,0 0,1 0,0 1,0 0,0 0,1 1,0-1,0 2,0-1,0 1,-6 11,4-5,2 1,-1 0,2 0,0 0,0 1,1-1,1 1,1 0,-2 30,4-14,0-1,2 0,2 0,7 31,-8-49,1-1,1 0,0 0,0 0,1-1,0 0,1 0,0 0,1-1,0 0,16 14,-3-5,2 0,0-2,46 25,-61-37,1 0,-1 0,1-1,0 0,0-1,0 1,0-2,0 1,1-2,-1 1,12-2,-15 1,0-1,0-1,0 1,-1-1,1 0,-1 0,1 0,-1-1,0 0,0 0,0-1,0 1,-1-1,1 0,-1 0,0 0,0-1,4-7,4-7,-1 0,-1-1,-1-1,-1 1,0-2,-2 1,8-44,-10 34,-1 1,-2-1,-1 0,-1 1,-7-42,6 60,-1-1,0 1,-1 0,0 0,-1 1,0-1,-1 1,0 0,-1 1,0-1,-1 2,0-1,0 1,-1 0,-1 0,1 1,-1 0,-1 1,1 1,-1-1,0 1,-1 1,1 0,-23-6,12 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07:46:53.36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125 108,'-5'0,"0"0,1 0,-1 0,0 1,1 0,-1 0,1 0,-1 0,1 1,0 0,0 0,-1 0,1 0,0 0,1 1,-1 0,0 0,1 0,0 0,-1 1,-4 6,4-2,0 0,0 0,1 0,0 1,1-1,0 1,0 0,0-1,1 1,1 14,-1-18,1 1,0 0,0 0,1 0,-1 0,1 0,1 0,-1-1,1 1,0-1,0 1,1-1,3 6,-4-8,1 0,0 0,0-1,0 1,0-1,1 1,-1-1,1 0,-1-1,1 1,-1-1,1 1,0-1,0 0,0 0,0-1,0 1,0-1,8 0,-3 0,17 1,-1-1,1-2,42-7,-62 8,-1 0,1 0,-1-1,1 0,-1 0,0 0,0-1,0 0,-1 0,1 0,-1 0,1-1,-1 0,0 1,0-2,-1 1,1 0,-1-1,0 0,0 1,-1-1,1 0,1-7,2-10,-2 0,0 0,-1 0,-2-1,0 1,-1-1,-2 1,0-1,-10-42,6 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07:46:56.133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1,'24'591,"-9"-314,12 130,6 225,-35-581,-10 61,5-62,0 58,7-88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07:46:58.48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27,'143'-15,"826"3,-636 14,7745-1,-8076-1,5 0,1-1,-1 2,0-1,1 1,-1 0,11 4,-15-4,0 1,0 0,-1-1,1 1,0 0,-1 1,1-1,-1 0,0 1,0-1,0 1,0 0,0-1,-1 1,1 0,-1 0,1 0,0 4,70 200,50 242,-100-336,9 148,-13 112,-6-71,5-122,3 98,-21-61,1-190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07:47:00.88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1 123,'7018'0,"-6599"-15,-216 5,-10-1,126-2,-318 13,373-14,-136 0,-31 3,419-23,-502 35,-97-1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9:56:2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0 24214,'-798'677'0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9:56:3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798 0 24214,'-798'677'0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customXml" Target="../ink/ink7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12" Type="http://schemas.openxmlformats.org/officeDocument/2006/relationships/customXml" Target="../ink/ink3.xml"/><Relationship Id="rId17" Type="http://schemas.openxmlformats.org/officeDocument/2006/relationships/image" Target="../media/image17.png"/><Relationship Id="rId2" Type="http://schemas.openxmlformats.org/officeDocument/2006/relationships/image" Target="../media/image8.png"/><Relationship Id="rId16" Type="http://schemas.openxmlformats.org/officeDocument/2006/relationships/customXml" Target="../ink/ink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10" Type="http://schemas.openxmlformats.org/officeDocument/2006/relationships/customXml" Target="../ink/ink2.xml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2449142" y="1776068"/>
            <a:ext cx="7293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context-based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25.5.11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F25B4-0435-DF4D-BC59-8FE3EACE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5F3826-B8B1-2AB8-8023-EE585CC4F5E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D1262-3BAA-7F44-3C63-95FC209F33C5}"/>
              </a:ext>
            </a:extLst>
          </p:cNvPr>
          <p:cNvSpPr txBox="1"/>
          <p:nvPr/>
        </p:nvSpPr>
        <p:spPr>
          <a:xfrm>
            <a:off x="724829" y="0"/>
            <a:ext cx="1146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/>
              <a:t>Space Partition using CFCM Algorithm for Image Segmentation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4FB36331-E09E-3263-C4B4-41E403F7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D178A3-7A64-5213-8B9D-01E15A1D2560}"/>
              </a:ext>
            </a:extLst>
          </p:cNvPr>
          <p:cNvSpPr txBox="1"/>
          <p:nvPr/>
        </p:nvSpPr>
        <p:spPr>
          <a:xfrm>
            <a:off x="724828" y="1784987"/>
            <a:ext cx="36642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Spoqa Han Sans"/>
              </a:rPr>
              <a:t>O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Spoqa Han Sans"/>
              </a:rPr>
              <a:t>tsu algorithm thresholding</a:t>
            </a:r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7D5884A-F8CE-AB5E-723B-D268D26A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8" y="2345234"/>
            <a:ext cx="8145012" cy="25054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3D8747-573E-2E1A-8457-A39185123236}"/>
              </a:ext>
            </a:extLst>
          </p:cNvPr>
          <p:cNvSpPr txBox="1"/>
          <p:nvPr/>
        </p:nvSpPr>
        <p:spPr>
          <a:xfrm>
            <a:off x="3065416" y="5431386"/>
            <a:ext cx="182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binarization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643E59-1D39-FE7B-4792-2060F9990656}"/>
              </a:ext>
            </a:extLst>
          </p:cNvPr>
          <p:cNvSpPr txBox="1"/>
          <p:nvPr/>
        </p:nvSpPr>
        <p:spPr>
          <a:xfrm>
            <a:off x="4797334" y="5122588"/>
            <a:ext cx="182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background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44B765-CEAD-A57E-4CEE-C31358B750DA}"/>
              </a:ext>
            </a:extLst>
          </p:cNvPr>
          <p:cNvSpPr txBox="1"/>
          <p:nvPr/>
        </p:nvSpPr>
        <p:spPr>
          <a:xfrm>
            <a:off x="4789714" y="5720416"/>
            <a:ext cx="182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object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68F36B77-6B1A-1A68-FDF7-BADB0CA4F2CE}"/>
                  </a:ext>
                </a:extLst>
              </p14:cNvPr>
              <p14:cNvContentPartPr/>
              <p14:nvPr/>
            </p14:nvContentPartPr>
            <p14:xfrm>
              <a:off x="4471534" y="5346203"/>
              <a:ext cx="287640" cy="244080"/>
            </p14:xfrm>
          </p:contentPart>
        </mc:Choice>
        <mc:Fallback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68F36B77-6B1A-1A68-FDF7-BADB0CA4F2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2534" y="5337203"/>
                <a:ext cx="3052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3F4FADF-B72E-DBC4-CA8B-4C3EDA831D9D}"/>
                  </a:ext>
                </a:extLst>
              </p14:cNvPr>
              <p14:cNvContentPartPr/>
              <p14:nvPr/>
            </p14:nvContentPartPr>
            <p14:xfrm rot="4475588">
              <a:off x="4471535" y="5698731"/>
              <a:ext cx="287640" cy="2440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3F4FADF-B72E-DBC4-CA8B-4C3EDA831D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4475588">
                <a:off x="4462535" y="5689731"/>
                <a:ext cx="305280" cy="26172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672E0A3-D5B3-3C07-08A1-61C12104FC3E}"/>
              </a:ext>
            </a:extLst>
          </p:cNvPr>
          <p:cNvSpPr txBox="1"/>
          <p:nvPr/>
        </p:nvSpPr>
        <p:spPr>
          <a:xfrm>
            <a:off x="5821840" y="2345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(Minimum value of variance)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89A64-E5DA-8AC1-4667-96EC1A0F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FC0EB8D-7729-E6F4-58BB-954AD9E20D1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4D8EC-C5DB-06D1-DA98-0D29AE5B2F7E}"/>
              </a:ext>
            </a:extLst>
          </p:cNvPr>
          <p:cNvSpPr txBox="1"/>
          <p:nvPr/>
        </p:nvSpPr>
        <p:spPr>
          <a:xfrm>
            <a:off x="724829" y="0"/>
            <a:ext cx="1146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/>
              <a:t>Space Partition using CFCM Algorithm for Image Segmentation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4D63F172-5C82-C651-3E8D-B8690889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32C4AD-CEE2-AFEE-0D55-D962971EF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04" y="1401816"/>
            <a:ext cx="4249790" cy="360561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812573-7C00-572B-0383-42BF3C5E1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617" y="1550384"/>
            <a:ext cx="3350029" cy="254033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3124B8-651E-EBAA-16BB-7FC49C541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597" y="1299490"/>
            <a:ext cx="3760900" cy="55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54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2DB89-CFA3-EB1E-3019-93A067F0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B16095-7CAA-0E29-26EA-CC0B35A46A5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D0A83-3DF7-7147-333B-C2BC4D893CC5}"/>
              </a:ext>
            </a:extLst>
          </p:cNvPr>
          <p:cNvSpPr txBox="1"/>
          <p:nvPr/>
        </p:nvSpPr>
        <p:spPr>
          <a:xfrm>
            <a:off x="724829" y="0"/>
            <a:ext cx="1146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/>
              <a:t>Space Partition using CFCM Algorithm for Image Segmentation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1831DB76-46D2-0815-CFD0-FDA562B3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066A5D-DBF2-8AB7-2D30-D3BC646D5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44" y="1323439"/>
            <a:ext cx="2716861" cy="25540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210B71-5A58-C5D6-713D-BA195CCB5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7460"/>
            <a:ext cx="3925308" cy="28454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B6380E-6A2B-D0F8-D6C9-EC87797D0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789" y="2059027"/>
            <a:ext cx="3790423" cy="363686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AD3864D-CE9F-BCC3-15B3-F3A093ABA0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6693" y="2059027"/>
            <a:ext cx="3830832" cy="359645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303AD9-4482-8294-5BD6-723BC355DADC}"/>
              </a:ext>
            </a:extLst>
          </p:cNvPr>
          <p:cNvSpPr txBox="1"/>
          <p:nvPr/>
        </p:nvSpPr>
        <p:spPr>
          <a:xfrm>
            <a:off x="5435963" y="5800718"/>
            <a:ext cx="182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Context : 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45A8AE-6273-297A-82F6-F8C7B7BCDF12}"/>
              </a:ext>
            </a:extLst>
          </p:cNvPr>
          <p:cNvSpPr txBox="1"/>
          <p:nvPr/>
        </p:nvSpPr>
        <p:spPr>
          <a:xfrm>
            <a:off x="9566364" y="5800718"/>
            <a:ext cx="182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Context :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080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401303"/>
            <a:ext cx="1006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Conditional Fuzzy C-Means </a:t>
            </a:r>
            <a:r>
              <a:rPr lang="en-US" altLang="ko-KR" sz="3000" spc="600" dirty="0" err="1">
                <a:solidFill>
                  <a:schemeClr val="bg1"/>
                </a:solidFill>
              </a:rPr>
              <a:t>witold</a:t>
            </a:r>
            <a:r>
              <a:rPr lang="en-US" altLang="ko-KR" sz="3000" spc="600" dirty="0">
                <a:solidFill>
                  <a:schemeClr val="bg1"/>
                </a:solidFill>
              </a:rPr>
              <a:t> </a:t>
            </a:r>
            <a:r>
              <a:rPr lang="en-US" altLang="ko-KR" sz="3000" spc="600" dirty="0" err="1">
                <a:solidFill>
                  <a:schemeClr val="bg1"/>
                </a:solidFill>
              </a:rPr>
              <a:t>pedrycz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6B832C-482C-9592-043B-5BF45164B676}"/>
              </a:ext>
            </a:extLst>
          </p:cNvPr>
          <p:cNvSpPr txBox="1"/>
          <p:nvPr/>
        </p:nvSpPr>
        <p:spPr>
          <a:xfrm>
            <a:off x="1055804" y="2619470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2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41C997-1C41-432E-C878-5AC600399F59}"/>
              </a:ext>
            </a:extLst>
          </p:cNvPr>
          <p:cNvSpPr txBox="1"/>
          <p:nvPr/>
        </p:nvSpPr>
        <p:spPr>
          <a:xfrm>
            <a:off x="1847315" y="2619470"/>
            <a:ext cx="10005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Space Partition using Context Fuzzy c-Means Algorithm for Image Segmentation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AF291-FA13-9FE8-D975-33E5B6397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985AC7-1000-6E61-1545-994F71A10BB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12D1F-5E44-8D2C-EBAB-2054DD90262E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1B417FC-2669-ED51-DB82-2E9F6A2E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6E17B-05CF-5CB8-BD68-86A42040936D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Generic version of FCM</a:t>
            </a:r>
            <a:endParaRPr lang="ko-KR" altLang="en-US" sz="2800" spc="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7CBCD-3751-D3F6-14CC-76EE11D577D3}"/>
                  </a:ext>
                </a:extLst>
              </p:cNvPr>
              <p:cNvSpPr txBox="1"/>
              <p:nvPr/>
            </p:nvSpPr>
            <p:spPr>
              <a:xfrm>
                <a:off x="2980138" y="3468313"/>
                <a:ext cx="2760159" cy="611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07CBCD-3751-D3F6-14CC-76EE11D57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138" y="3468313"/>
                <a:ext cx="2760159" cy="611514"/>
              </a:xfrm>
              <a:prstGeom prst="rect">
                <a:avLst/>
              </a:prstGeom>
              <a:blipFill>
                <a:blip r:embed="rId2"/>
                <a:stretch>
                  <a:fillRect b="-1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B03B5-2E4F-5C9E-203A-FCAC96F9B00C}"/>
                  </a:ext>
                </a:extLst>
              </p:cNvPr>
              <p:cNvSpPr txBox="1"/>
              <p:nvPr/>
            </p:nvSpPr>
            <p:spPr>
              <a:xfrm>
                <a:off x="5845990" y="3347105"/>
                <a:ext cx="2971544" cy="1076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0B03B5-2E4F-5C9E-203A-FCAC96F9B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90" y="3347105"/>
                <a:ext cx="2971544" cy="1076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F9D66E83-565E-AEE1-4119-7F1F00C561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961" y="1679160"/>
            <a:ext cx="3458058" cy="97168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6383A4-1D08-2508-41FE-4AA57B596C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506" y="4897294"/>
            <a:ext cx="1143160" cy="74305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6D863A09-4E1A-5C6C-6DE9-DCD8E64274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5090" y="5011610"/>
            <a:ext cx="117173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4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38EA-1CDA-0EC4-E8E8-BE696DE7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7B6DAA-027D-46AA-52A7-9B3196A7A12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98FF7-D803-C885-8080-D22A70D6A641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AAEC06B-5B23-ECCE-E9C0-EA34ED14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155F19-90A4-E6A7-39C8-8C40833A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064" y="3515543"/>
            <a:ext cx="3671560" cy="10252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C9EB6C-D788-A8D5-DF2D-CA8336A25551}"/>
                  </a:ext>
                </a:extLst>
              </p:cNvPr>
              <p:cNvSpPr txBox="1"/>
              <p:nvPr/>
            </p:nvSpPr>
            <p:spPr>
              <a:xfrm>
                <a:off x="5946033" y="3515543"/>
                <a:ext cx="2971544" cy="1076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C9EB6C-D788-A8D5-DF2D-CA8336A25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033" y="3515543"/>
                <a:ext cx="2971544" cy="1076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1072B7A-D683-0136-CCEA-F4DDA0B5AAB5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Modification version</a:t>
            </a:r>
            <a:endParaRPr lang="ko-KR" altLang="en-US" sz="2800" spc="6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B1042AD-EFCE-8458-CD5C-42B71626F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854" y="4775870"/>
            <a:ext cx="1371791" cy="7049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7F16A9-32B3-791A-9D7E-CD1E13310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1364" y="4937817"/>
            <a:ext cx="990738" cy="3810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8AC8C4-1C02-040D-177B-B987A1D608F1}"/>
                  </a:ext>
                </a:extLst>
              </p:cNvPr>
              <p:cNvSpPr txBox="1"/>
              <p:nvPr/>
            </p:nvSpPr>
            <p:spPr>
              <a:xfrm>
                <a:off x="4310743" y="2763602"/>
                <a:ext cx="2760159" cy="611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sub>
                      </m:sSub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98AC8C4-1C02-040D-177B-B987A1D60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743" y="2763602"/>
                <a:ext cx="2760159" cy="6115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그림 21">
            <a:extLst>
              <a:ext uri="{FF2B5EF4-FFF2-40B4-BE49-F238E27FC236}">
                <a16:creationId xmlns:a16="http://schemas.microsoft.com/office/drawing/2014/main" id="{ABB45054-7F99-CBED-5C78-569E7CB96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6961" y="1679160"/>
            <a:ext cx="3458058" cy="9716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6DF3D15-258F-E521-4AB4-0CC99C32C52D}"/>
                  </a:ext>
                </a:extLst>
              </p14:cNvPr>
              <p14:cNvContentPartPr/>
              <p14:nvPr/>
            </p14:nvContentPartPr>
            <p14:xfrm>
              <a:off x="3140503" y="3943577"/>
              <a:ext cx="197280" cy="264240"/>
            </p14:xfrm>
          </p:contentPart>
        </mc:Choice>
        <mc:Fallback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6DF3D15-258F-E521-4AB4-0CC99C32C52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68863" y="3799937"/>
                <a:ext cx="3409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55FB664A-1E03-CAC7-2924-20E1CBE88B55}"/>
                  </a:ext>
                </a:extLst>
              </p14:cNvPr>
              <p14:cNvContentPartPr/>
              <p14:nvPr/>
            </p14:nvContentPartPr>
            <p14:xfrm>
              <a:off x="7165663" y="3758177"/>
              <a:ext cx="135000" cy="13680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55FB664A-1E03-CAC7-2924-20E1CBE88B5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94023" y="3614537"/>
                <a:ext cx="27864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D3D88F76-A1DF-3B3F-DA87-4034BEA2A6DA}"/>
                  </a:ext>
                </a:extLst>
              </p14:cNvPr>
              <p14:cNvContentPartPr/>
              <p14:nvPr/>
            </p14:nvContentPartPr>
            <p14:xfrm>
              <a:off x="4232383" y="4806857"/>
              <a:ext cx="36000" cy="80964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D3D88F76-A1DF-3B3F-DA87-4034BEA2A6D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60383" y="4663217"/>
                <a:ext cx="179640" cy="10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EFCCCE31-5BD3-ECEF-A513-220B915E729D}"/>
                  </a:ext>
                </a:extLst>
              </p14:cNvPr>
              <p14:cNvContentPartPr/>
              <p14:nvPr/>
            </p14:nvContentPartPr>
            <p14:xfrm>
              <a:off x="4258303" y="4710377"/>
              <a:ext cx="3579840" cy="88812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EFCCCE31-5BD3-ECEF-A513-220B915E729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6303" y="4566377"/>
                <a:ext cx="3723480" cy="11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70DFC5BD-F463-6F18-45DB-0552BC9442D8}"/>
                  </a:ext>
                </a:extLst>
              </p14:cNvPr>
              <p14:cNvContentPartPr/>
              <p14:nvPr/>
            </p14:nvContentPartPr>
            <p14:xfrm>
              <a:off x="4249663" y="5633777"/>
              <a:ext cx="3510000" cy="4428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70DFC5BD-F463-6F18-45DB-0552BC9442D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78023" y="5490137"/>
                <a:ext cx="3653640" cy="33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5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DE9F2-AA4C-B911-BD5E-E7A5AD557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8AFADB1-6546-87F4-1847-1A154AD5FC3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714316-7100-A342-B495-FCC6FDD2CDDE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38C5E7A-8A75-BEF6-91A6-CA2B97A9A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59C1A-66D8-A998-D00F-3985E1B2D986}"/>
              </a:ext>
            </a:extLst>
          </p:cNvPr>
          <p:cNvSpPr txBox="1"/>
          <p:nvPr/>
        </p:nvSpPr>
        <p:spPr>
          <a:xfrm>
            <a:off x="724829" y="787120"/>
            <a:ext cx="7487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/>
              <a:t>Modification version</a:t>
            </a:r>
            <a:endParaRPr lang="ko-KR" altLang="en-US" sz="2800" spc="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7A06A20-C984-2D00-F21E-8979406A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653747"/>
            <a:ext cx="2534031" cy="360038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C7276F8-4B87-0121-5DBB-CD3655F99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560" y="1341442"/>
            <a:ext cx="4875735" cy="42204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F21C0C-0147-8740-26F2-C16E3FE66955}"/>
              </a:ext>
            </a:extLst>
          </p:cNvPr>
          <p:cNvSpPr txBox="1"/>
          <p:nvPr/>
        </p:nvSpPr>
        <p:spPr>
          <a:xfrm>
            <a:off x="8839962" y="2869954"/>
            <a:ext cx="3352038" cy="938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design</a:t>
            </a:r>
            <a:r>
              <a:rPr lang="ko-KR" altLang="en-US" dirty="0"/>
              <a:t> of </a:t>
            </a:r>
            <a:r>
              <a:rPr lang="en-US" altLang="ko-KR" dirty="0"/>
              <a:t>RBFNN</a:t>
            </a:r>
            <a:endParaRPr lang="ko-KR" altLang="en-US" dirty="0"/>
          </a:p>
          <a:p>
            <a:r>
              <a:rPr lang="en-US" altLang="ko-KR" dirty="0"/>
              <a:t>-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construction</a:t>
            </a:r>
            <a:r>
              <a:rPr lang="ko-KR" altLang="en-US" dirty="0"/>
              <a:t> of </a:t>
            </a:r>
            <a:r>
              <a:rPr lang="ko-KR" altLang="en-US" dirty="0" err="1"/>
              <a:t>fuzzy</a:t>
            </a:r>
            <a:r>
              <a:rPr lang="ko-KR" altLang="en-US" dirty="0"/>
              <a:t> </a:t>
            </a:r>
            <a:r>
              <a:rPr lang="ko-KR" altLang="en-US" dirty="0" err="1"/>
              <a:t>rule-based</a:t>
            </a:r>
            <a:r>
              <a:rPr lang="ko-KR" altLang="en-US" dirty="0"/>
              <a:t> </a:t>
            </a:r>
            <a:r>
              <a:rPr lang="ko-KR" altLang="en-US" dirty="0" err="1"/>
              <a:t>classifiers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472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F61D-99F1-EA8F-6ED4-4839BAF9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2B7CCA-5470-6CDE-55F2-7DE1B74620C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19B5D-4EBC-B272-2C36-8E9AAEB0D174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39040A4-0904-0E17-CBB4-14AA0C7D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764AE33-7C39-CC10-F0B1-746850EA5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05" y="3803500"/>
            <a:ext cx="3332949" cy="28267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5F80A3-AD1D-774E-5E31-0475E39B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93" y="818498"/>
            <a:ext cx="3526161" cy="292969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4201A56-63EF-B8BC-F31D-1BCDE5438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771" y="1045569"/>
            <a:ext cx="3313116" cy="52202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44A9D5-978B-1D34-6FD1-FD62137C0B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5667" y="1045569"/>
            <a:ext cx="3313116" cy="522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7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48B05-E0FD-5AC3-8F05-8DDC0C56B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846623-E3E6-9FB8-F2A1-81EEF42772C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17F590-100E-5714-EF72-CDEC94E12E8A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4DE1FD0B-606B-8416-521B-CD638C13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816F37-858E-BFB6-94B4-C72BD6AFF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98" y="1335659"/>
            <a:ext cx="3496163" cy="1543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DEC4DF-A8F7-4B41-DE62-B8561F289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56" y="3608915"/>
            <a:ext cx="3439005" cy="23244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9D703C0-CDB2-F57A-BAA9-30A194DAB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520" y="1710416"/>
            <a:ext cx="3628187" cy="101843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FA6A55D-DFD8-66AF-B655-7A71164DF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943" y="0"/>
            <a:ext cx="3077004" cy="22196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C92C879-F7D1-129A-94B2-50757AA9C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1377" y="2195757"/>
            <a:ext cx="3038899" cy="21910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87EB302-31E5-A763-0BE0-1C58BDB5E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5943" y="4386813"/>
            <a:ext cx="3096057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9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B05F8-E577-4929-43BF-35B54EB10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3ECC96-E046-634F-DA75-14AE82CB127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17B1D-DDBD-1E6C-7AB8-5263F3F5EFA8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AC89859-8956-57E8-CED4-852E3503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26A20D4-6E57-42AB-89F8-F6D312E22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8" y="1377236"/>
            <a:ext cx="3277057" cy="37914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4577965-2F37-8953-C9C5-8D01E33F2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152" y="1386762"/>
            <a:ext cx="3229426" cy="377242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546CFE3-7244-FD82-B0FB-DC259702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16" y="6756"/>
            <a:ext cx="3057952" cy="21910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2945C4F-380A-8102-C319-CDB570492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9732" y="2085309"/>
            <a:ext cx="3010320" cy="221963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2F19058-A71A-7718-6E57-4F4BF69C6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5416" y="4304944"/>
            <a:ext cx="3286584" cy="25530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68E84D-5118-754F-CC73-C12ABFC1B482}"/>
                  </a:ext>
                </a:extLst>
              </p:cNvPr>
              <p:cNvSpPr txBox="1"/>
              <p:nvPr/>
            </p:nvSpPr>
            <p:spPr>
              <a:xfrm>
                <a:off x="3604624" y="5581472"/>
                <a:ext cx="4982750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MF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4−85)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68E84D-5118-754F-CC73-C12ABFC1B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624" y="5581472"/>
                <a:ext cx="4982750" cy="6481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33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0B02E-D6AD-730B-773D-0B85C5ED9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048121-A8D5-CB02-5F25-A6C476D84F2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89733-B855-76AE-D8D6-38F6209F478C}"/>
              </a:ext>
            </a:extLst>
          </p:cNvPr>
          <p:cNvSpPr txBox="1"/>
          <p:nvPr/>
        </p:nvSpPr>
        <p:spPr>
          <a:xfrm>
            <a:off x="724829" y="55306"/>
            <a:ext cx="77078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Conditional Fuzzy C-Means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A2499009-86C4-B1EC-0FD7-ECE8C7553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7514731-3B51-4BEF-71A0-36F7389022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69786"/>
              </p:ext>
            </p:extLst>
          </p:nvPr>
        </p:nvGraphicFramePr>
        <p:xfrm>
          <a:off x="724829" y="2603593"/>
          <a:ext cx="8279832" cy="13762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958">
                  <a:extLst>
                    <a:ext uri="{9D8B030D-6E8A-4147-A177-3AD203B41FA5}">
                      <a16:colId xmlns:a16="http://schemas.microsoft.com/office/drawing/2014/main" val="2410202917"/>
                    </a:ext>
                  </a:extLst>
                </a:gridCol>
                <a:gridCol w="2069958">
                  <a:extLst>
                    <a:ext uri="{9D8B030D-6E8A-4147-A177-3AD203B41FA5}">
                      <a16:colId xmlns:a16="http://schemas.microsoft.com/office/drawing/2014/main" val="2300419897"/>
                    </a:ext>
                  </a:extLst>
                </a:gridCol>
                <a:gridCol w="2069958">
                  <a:extLst>
                    <a:ext uri="{9D8B030D-6E8A-4147-A177-3AD203B41FA5}">
                      <a16:colId xmlns:a16="http://schemas.microsoft.com/office/drawing/2014/main" val="1388243679"/>
                    </a:ext>
                  </a:extLst>
                </a:gridCol>
                <a:gridCol w="2069958">
                  <a:extLst>
                    <a:ext uri="{9D8B030D-6E8A-4147-A177-3AD203B41FA5}">
                      <a16:colId xmlns:a16="http://schemas.microsoft.com/office/drawing/2014/main" val="2691191963"/>
                    </a:ext>
                  </a:extLst>
                </a:gridCol>
              </a:tblGrid>
              <a:tr h="458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Sample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xk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MF (</a:t>
                      </a:r>
                      <a:r>
                        <a:rPr lang="en-US" altLang="ko-KR" dirty="0" err="1"/>
                        <a:t>fk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89496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X1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Exp(…)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23540"/>
                  </a:ext>
                </a:extLst>
              </a:tr>
              <a:tr h="45874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x2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“”</a:t>
                      </a:r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79492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D482A450-B0ED-9A37-B540-6018896C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116" y="2332465"/>
            <a:ext cx="1371791" cy="704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2E3C60-49AF-81CA-2197-A1D390858166}"/>
              </a:ext>
            </a:extLst>
          </p:cNvPr>
          <p:cNvSpPr txBox="1"/>
          <p:nvPr/>
        </p:nvSpPr>
        <p:spPr>
          <a:xfrm>
            <a:off x="9004661" y="2603593"/>
            <a:ext cx="2560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Cluster</a:t>
            </a:r>
            <a:r>
              <a:rPr lang="en-US" altLang="ko-KR" dirty="0" err="1"/>
              <a:t>ing</a:t>
            </a:r>
            <a:r>
              <a:rPr lang="ko-KR" altLang="en-US" dirty="0"/>
              <a:t> </a:t>
            </a:r>
            <a:r>
              <a:rPr lang="ko-KR" altLang="en-US" dirty="0" err="1"/>
              <a:t>Participation</a:t>
            </a:r>
            <a:endParaRPr lang="en-US" altLang="ko-KR" dirty="0"/>
          </a:p>
          <a:p>
            <a:r>
              <a:rPr lang="en-US" altLang="ko-KR" dirty="0"/>
              <a:t>(normalization)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C4C6B7-DAC1-8C6E-D10E-A624E141E0FF}"/>
              </a:ext>
            </a:extLst>
          </p:cNvPr>
          <p:cNvSpPr txBox="1"/>
          <p:nvPr/>
        </p:nvSpPr>
        <p:spPr>
          <a:xfrm>
            <a:off x="724829" y="1753572"/>
            <a:ext cx="4421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/>
              <a:t>fk</a:t>
            </a:r>
            <a:r>
              <a:rPr lang="en-US" altLang="ko-KR" sz="2000" dirty="0"/>
              <a:t> = MF</a:t>
            </a:r>
            <a:r>
              <a:rPr lang="ko-KR" altLang="en-US" sz="2000" dirty="0"/>
              <a:t> </a:t>
            </a:r>
            <a:r>
              <a:rPr lang="en-US" altLang="ko-KR" sz="2000" dirty="0"/>
              <a:t>value</a:t>
            </a:r>
            <a:r>
              <a:rPr lang="ko-KR" altLang="en-US" sz="2000" dirty="0"/>
              <a:t> </a:t>
            </a:r>
            <a:r>
              <a:rPr lang="en-US" altLang="ko-KR" sz="2000" dirty="0"/>
              <a:t>of</a:t>
            </a:r>
            <a:r>
              <a:rPr lang="ko-KR" altLang="en-US" sz="2000" dirty="0"/>
              <a:t> </a:t>
            </a:r>
            <a:r>
              <a:rPr lang="en-US" altLang="ko-KR" sz="2000" dirty="0" err="1"/>
              <a:t>xk</a:t>
            </a:r>
            <a:r>
              <a:rPr lang="en-US" altLang="ko-KR" sz="2000" dirty="0"/>
              <a:t> to a fuzzy context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15789F-36F6-67D4-8B92-774B225884BF}"/>
                  </a:ext>
                </a:extLst>
              </p:cNvPr>
              <p:cNvSpPr txBox="1"/>
              <p:nvPr/>
            </p:nvSpPr>
            <p:spPr>
              <a:xfrm>
                <a:off x="7238135" y="4250944"/>
                <a:ext cx="2971544" cy="1076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bSup>
                                            <m:sSub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F15789F-36F6-67D4-8B92-774B22588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35" y="4250944"/>
                <a:ext cx="2971544" cy="1076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4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27191</TotalTime>
  <Words>197</Words>
  <Application>Microsoft Office PowerPoint</Application>
  <PresentationFormat>와이드스크린</PresentationFormat>
  <Paragraphs>60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noto</vt:lpstr>
      <vt:lpstr>Pretendard</vt:lpstr>
      <vt:lpstr>Pretendard Black</vt:lpstr>
      <vt:lpstr>Spoqa Han Sans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96</cp:revision>
  <dcterms:created xsi:type="dcterms:W3CDTF">2022-12-09T01:31:23Z</dcterms:created>
  <dcterms:modified xsi:type="dcterms:W3CDTF">2025-05-11T10:43:52Z</dcterms:modified>
</cp:coreProperties>
</file>