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350" r:id="rId4"/>
    <p:sldId id="361" r:id="rId5"/>
    <p:sldId id="318" r:id="rId6"/>
    <p:sldId id="351" r:id="rId7"/>
    <p:sldId id="359" r:id="rId8"/>
    <p:sldId id="354" r:id="rId9"/>
    <p:sldId id="353" r:id="rId10"/>
    <p:sldId id="321" r:id="rId11"/>
    <p:sldId id="323" r:id="rId12"/>
    <p:sldId id="355" r:id="rId13"/>
    <p:sldId id="322" r:id="rId14"/>
    <p:sldId id="326" r:id="rId15"/>
    <p:sldId id="356" r:id="rId16"/>
    <p:sldId id="360" r:id="rId17"/>
    <p:sldId id="310" r:id="rId18"/>
    <p:sldId id="362" r:id="rId19"/>
    <p:sldId id="358" r:id="rId20"/>
    <p:sldId id="311" r:id="rId21"/>
    <p:sldId id="343" r:id="rId22"/>
    <p:sldId id="347" r:id="rId23"/>
    <p:sldId id="348" r:id="rId24"/>
    <p:sldId id="342" r:id="rId25"/>
    <p:sldId id="349" r:id="rId26"/>
    <p:sldId id="267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  <a:srgbClr val="799FCD"/>
    <a:srgbClr val="4F81BD"/>
    <a:srgbClr val="D0D8E8"/>
    <a:srgbClr val="617A98"/>
    <a:srgbClr val="E9EDF4"/>
    <a:srgbClr val="F4F3F3"/>
    <a:srgbClr val="113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8" autoAdjust="0"/>
    <p:restoredTop sz="85905" autoAdjust="0"/>
  </p:normalViewPr>
  <p:slideViewPr>
    <p:cSldViewPr>
      <p:cViewPr>
        <p:scale>
          <a:sx n="50" d="100"/>
          <a:sy n="50" d="100"/>
        </p:scale>
        <p:origin x="36" y="50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4D51648-A5A3-5D9C-EFC5-10BE248377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CD4F44-D346-CF58-44DF-251FC9E6BF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A546-2158-4A55-8EDE-1FDF557DBAA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1E039-1C03-20B5-3DF0-32E57720B5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7430B-81BB-EB74-E3AA-D6E2093F2E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C0364-CAC3-4E98-881A-C1957CD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09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7EEE-9109-4915-881E-2C8508B9DA78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2AB5-07FA-4915-8371-870A48DB6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1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6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30B2-2796-3CE5-CC95-79260F1D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48CA5C-4FBE-7639-998F-0BF8B9745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DB476D-3F6F-81E9-044A-762FCA285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FC557-37C6-5C2F-25F0-7C320200F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F931-F4E0-EA8F-56F6-5E758A851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7B770-8847-EB5C-57DC-72635612F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25E39C-BE94-988E-D7AA-3C2E1F599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F481B-7748-F076-91F9-3CC67C63D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8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1530B-0051-A56B-DFB1-45182394E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761F96-6738-7BA8-E1C7-6BAD9DBE4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1AB7E4-A156-42C4-F66B-42ED231A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80706-463D-EB1B-73BB-EC4722B33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3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5F1E-3874-AE4E-F115-6C20D2A8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0ECB1-0E1D-A67D-1852-786C71749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145CCE-C1AD-2B15-3789-958D36A8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214A-7CE2-1AF7-A5A3-FA001785E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5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F65F-4E52-8182-93E7-E4699BBF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CBDF6A-70FE-CAED-8B33-E29C0C61DF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7F6D00-71DB-CEC0-8386-DD7147F5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8DA7A-1EAE-8CDD-3486-F65C5FE16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01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67F9-C0E4-674C-2243-490F468CC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6270D1-9A0F-0351-F25D-97CCD7649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83F398-F20E-CF02-8BC6-60DAA7B03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4587A-F16F-A9C2-FA24-05C36529F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92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1A67D-E633-AD24-302F-0737EE1A9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622AD9-CF50-7F0C-BB01-AE2DEEA7D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3C220B-BF0A-E085-B2AC-C7188F4B9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164CD3-8447-4900-20FC-E35A25679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17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5690-4A67-69A7-D036-217C4EED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7F7DBC-2458-E1D2-3EC8-D1BD5021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48CF0C-FB0C-86DF-38DC-E6CB423B1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398B5-19C0-262B-88DC-736A8F042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8F33-1365-9A6C-A110-BFD312E11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12EB6E-03E4-0BD4-E68A-530FBB4C96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396FA0-A7E2-B529-B6D6-5AF5F28FF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실험에서는 총 </a:t>
            </a:r>
            <a:r>
              <a:rPr lang="en-US" altLang="ko-KR" dirty="0"/>
              <a:t>5</a:t>
            </a:r>
            <a:r>
              <a:rPr lang="ko-KR" altLang="en-US" dirty="0"/>
              <a:t>개의 최적화 알고리즘을 사용했습니다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SMO</a:t>
            </a:r>
            <a:r>
              <a:rPr lang="ko-KR" altLang="en-US" dirty="0"/>
              <a:t>는 </a:t>
            </a:r>
            <a:r>
              <a:rPr lang="en-US" altLang="ko-KR" dirty="0"/>
              <a:t>SVM</a:t>
            </a:r>
            <a:r>
              <a:rPr lang="ko-KR" altLang="en-US" dirty="0"/>
              <a:t>의 전통적인 최적화 방법으로 널리 쓰이는 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GA, PSO, ACO, HS</a:t>
            </a:r>
            <a:r>
              <a:rPr lang="ko-KR" altLang="en-US" dirty="0"/>
              <a:t>는 각각 </a:t>
            </a:r>
            <a:r>
              <a:rPr lang="ko-KR" altLang="en-US" b="1" dirty="0"/>
              <a:t>진화나 집단 기반 탐색 원리</a:t>
            </a:r>
            <a:r>
              <a:rPr lang="ko-KR" altLang="en-US" dirty="0"/>
              <a:t>에 기반한 글로벌 최적화 기법입니다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특히 </a:t>
            </a:r>
            <a:r>
              <a:rPr lang="en-US" altLang="ko-KR" dirty="0"/>
              <a:t>PSO</a:t>
            </a:r>
            <a:r>
              <a:rPr lang="ko-KR" altLang="en-US" dirty="0"/>
              <a:t>나 </a:t>
            </a:r>
            <a:r>
              <a:rPr lang="en-US" altLang="ko-KR" dirty="0"/>
              <a:t>ACO </a:t>
            </a:r>
            <a:r>
              <a:rPr lang="ko-KR" altLang="en-US" dirty="0"/>
              <a:t>같은 알고리즘은 비선형</a:t>
            </a:r>
            <a:r>
              <a:rPr lang="en-US" altLang="ko-KR" dirty="0"/>
              <a:t>, </a:t>
            </a:r>
            <a:r>
              <a:rPr lang="ko-KR" altLang="en-US" dirty="0" err="1"/>
              <a:t>비볼록</a:t>
            </a:r>
            <a:r>
              <a:rPr lang="ko-KR" altLang="en-US" dirty="0"/>
              <a:t> 최적화 문제에 효과적이며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다양한 손실함수에 적용 가능하다는 장점이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A02B0-55BC-1960-083A-780486222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4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0594A-9F5A-6C2A-EB19-1707EFEE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82B9C9-FCE0-DF85-DACE-7C666397B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D8A922-0D01-D32C-A233-05A012D0E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D8CA-3A57-D8E1-4F20-2BE5B379C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0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49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0FEE4-8377-1939-0B7E-490185CE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46D592-EFCE-F792-C37C-E889F1711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3B1EE7-5149-CCCA-64E0-6644CD34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DD3D5-F202-136E-AB07-A58B4A10E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28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272D3-3BB1-639C-0B18-3680878A2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D94A85-D8ED-629B-EBF3-1836A0EA9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5E4732-7361-E713-85F7-F8DAD9A8B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342CD-6C5D-A046-353B-1FA2BECD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0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EAED-9AC4-227F-5EAD-7B1A574A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F237E1-A5A4-D7BA-CC4C-26A4C497B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B8FB24-46C7-55F9-EE12-61CD3861F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119CD-DED5-77D8-85B6-6FF8FE807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4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FA93-A517-EB71-9775-1B1C66AA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90B5D8-F340-24C4-3562-4BB3D9509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A01765-66B3-3634-8B98-826D7689B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54509-1B90-2FB6-0723-CB2F8A8D8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36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78CD-7541-EE9A-926A-CAA80A3A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8F026E-1BF1-DF6C-E013-CD7797A78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FCAD4B-578D-19BF-3637-760C341DA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4CE17-FD4D-4D3B-449A-CCDB90AB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9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859F-B8CE-FCCF-46E8-D679B66F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37193D-30A4-A131-D8FE-8258B257E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CD72A5-6A9D-60BE-C0C1-96B1DB5F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78572-BE80-9898-F4F1-4E1A83D49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8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63A49-2E96-5A3E-234E-D2F18B4BF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BDB808-B1F7-D3FD-B8BE-A3920A5DF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20FD8B-73AC-E04E-4CFF-8B93E0A61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96F48-4D31-A8A4-04EE-C0097641D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6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26961-8EA7-DA2D-38BC-EAFBDC9B0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06F1A1-CD29-211D-6D95-ABC7BF32F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CADFE2-08B3-7B1B-A6C2-45F861AFA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Hard margin</a:t>
            </a:r>
            <a:r>
              <a:rPr lang="ko-KR" altLang="en-US" dirty="0"/>
              <a:t>은 모든 점을 완벽히 분리해야 하기 때문에</a:t>
            </a:r>
            <a:r>
              <a:rPr lang="en-US" altLang="ko-KR" dirty="0"/>
              <a:t>, </a:t>
            </a:r>
            <a:r>
              <a:rPr lang="ko-KR" altLang="en-US" dirty="0"/>
              <a:t>이처럼 이상치가 존재할 경우 학습 자체가 </a:t>
            </a:r>
            <a:r>
              <a:rPr lang="ko-KR" altLang="en-US" dirty="0" err="1"/>
              <a:t>불가능해집니다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soft margin</a:t>
            </a:r>
            <a:r>
              <a:rPr lang="ko-KR" altLang="en-US" dirty="0"/>
              <a:t>이 필요하며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ko-KR" altLang="en-US" dirty="0" err="1"/>
              <a:t>슬랙</a:t>
            </a:r>
            <a:r>
              <a:rPr lang="ko-KR" altLang="en-US" dirty="0"/>
              <a:t> 변수 </a:t>
            </a:r>
            <a:r>
              <a:rPr lang="en-US" altLang="ko-KR" dirty="0" err="1"/>
              <a:t>ξi</a:t>
            </a:r>
            <a:r>
              <a:rPr lang="en-US" altLang="ko-KR" dirty="0"/>
              <a:t>\</a:t>
            </a:r>
            <a:r>
              <a:rPr lang="en-US" altLang="ko-KR" dirty="0" err="1"/>
              <a:t>xi_iξi</a:t>
            </a:r>
            <a:r>
              <a:rPr lang="en-US" altLang="ko-KR" dirty="0"/>
              <a:t>​</a:t>
            </a:r>
            <a:r>
              <a:rPr lang="ko-KR" altLang="en-US" dirty="0"/>
              <a:t>가 도입됩니다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EF3B5-030C-2B15-929E-F65E46B4F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4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FE393-C856-E27A-E408-AC8D96AF2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8D96D5-DD4F-F28D-D0CB-331A38F51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4041B2-79DB-4F0E-0532-64D370508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그래프는 </a:t>
            </a:r>
            <a:r>
              <a:rPr lang="en-US" altLang="ko-KR" dirty="0"/>
              <a:t>L2-SVM</a:t>
            </a:r>
            <a:r>
              <a:rPr lang="ko-KR" altLang="en-US" dirty="0"/>
              <a:t>이 이상치 하나에 의해 결정 경계가 크게 왜곡되는 예를 보여줍니다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</a:t>
            </a:r>
            <a:r>
              <a:rPr lang="en-US" altLang="ko-KR" dirty="0"/>
              <a:t>L2-SVM</a:t>
            </a:r>
            <a:r>
              <a:rPr lang="ko-KR" altLang="en-US" dirty="0"/>
              <a:t>이 </a:t>
            </a:r>
            <a:r>
              <a:rPr lang="ko-KR" altLang="en-US" dirty="0" err="1"/>
              <a:t>슬랙</a:t>
            </a:r>
            <a:r>
              <a:rPr lang="ko-KR" altLang="en-US" dirty="0"/>
              <a:t> 변수를 제곱하여 </a:t>
            </a:r>
            <a:r>
              <a:rPr lang="ko-KR" altLang="en-US" dirty="0" err="1"/>
              <a:t>패널티를</a:t>
            </a:r>
            <a:r>
              <a:rPr lang="ko-KR" altLang="en-US" dirty="0"/>
              <a:t> 주기 때문에 발생하는 문제입니다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180A1-DB87-E706-9834-8B62DA00C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5C957-0701-1D5E-E46E-07B85170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6A5EF1-94E6-808D-55B9-9185321D5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8DEE82-4FDB-1FA7-1D58-D94F60963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6A520-6C49-50D3-805F-38190CA86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2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0BC5-E18D-A873-C47F-CC255E29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45FEAA-9A51-C1AE-9923-08BBD3412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084632-E198-B7E4-0640-C705924F7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2D73C-333F-1ED2-3244-5CD0F1773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240F3-BBA2-0BF4-A610-80D296791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86E2B0-C823-5B23-47BB-07CC64939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99443F-43FD-948E-9343-EA3CD577B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6DA1D-6119-5368-88DA-F2A11C4F6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6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2F71E-4900-EEA0-9217-A267AB6E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805F05-36B8-F3BD-ED01-B6C9B1597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BF2D0-EC57-5247-2DAE-323A2C04A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B42A8-61F1-099A-A97D-C298BAFD6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5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archive.ics.uci.ed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31795" y="1203879"/>
            <a:ext cx="1603956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Robust M-Estimation Based SVM</a:t>
            </a:r>
          </a:p>
          <a:p>
            <a:r>
              <a:rPr lang="en-US" altLang="ko-KR" sz="54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                          for Improving Binary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7B30-E59B-333C-B125-9E49A9CB5F9B}"/>
              </a:ext>
            </a:extLst>
          </p:cNvPr>
          <p:cNvSpPr txBox="1"/>
          <p:nvPr/>
        </p:nvSpPr>
        <p:spPr>
          <a:xfrm>
            <a:off x="815980" y="6797872"/>
            <a:ext cx="8939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/>
              </a:rPr>
              <a:t>김민경</a:t>
            </a:r>
            <a:r>
              <a:rPr lang="en-US" altLang="ko-KR" sz="2400" b="1" dirty="0">
                <a:latin typeface="Pretendard"/>
              </a:rPr>
              <a:t>, </a:t>
            </a:r>
            <a:r>
              <a:rPr lang="ko-KR" altLang="en-US" sz="2400" b="1" dirty="0">
                <a:latin typeface="Pretendard"/>
              </a:rPr>
              <a:t>유지아</a:t>
            </a:r>
            <a:r>
              <a:rPr lang="en-US" altLang="ko-KR" sz="2400" b="1" dirty="0">
                <a:latin typeface="Pretendard"/>
              </a:rPr>
              <a:t>, </a:t>
            </a:r>
            <a:r>
              <a:rPr lang="ko-KR" altLang="en-US" sz="2400" b="1" dirty="0">
                <a:latin typeface="Pretendard"/>
              </a:rPr>
              <a:t>윤진희</a:t>
            </a:r>
            <a:endParaRPr lang="en-US" altLang="ko-KR" sz="2400" b="1" dirty="0">
              <a:latin typeface="Pretendard"/>
            </a:endParaRPr>
          </a:p>
          <a:p>
            <a:r>
              <a:rPr lang="en-US" altLang="ko-KR" sz="2400" b="1" dirty="0">
                <a:latin typeface="Pretendard"/>
              </a:rPr>
              <a:t>Min Kyung Kim, Jia You, Jin </a:t>
            </a:r>
            <a:r>
              <a:rPr lang="en-US" altLang="ko-KR" sz="2400" b="1" dirty="0" err="1">
                <a:latin typeface="Pretendard"/>
              </a:rPr>
              <a:t>Hee</a:t>
            </a:r>
            <a:r>
              <a:rPr lang="en-US" altLang="ko-KR" sz="2400" b="1" dirty="0">
                <a:latin typeface="Pretendard"/>
              </a:rPr>
              <a:t> Yoon</a:t>
            </a:r>
            <a:endParaRPr lang="en-US" altLang="ko-KR" sz="2400" b="1" baseline="30000" dirty="0">
              <a:latin typeface="Pretendard"/>
            </a:endParaRPr>
          </a:p>
          <a:p>
            <a:endParaRPr lang="en-US" altLang="ko-KR" sz="2400" b="1" dirty="0">
              <a:latin typeface="Pretendard"/>
            </a:endParaRPr>
          </a:p>
          <a:p>
            <a:r>
              <a:rPr lang="en-US" altLang="ko-KR" sz="2400" dirty="0">
                <a:latin typeface="Pretendard"/>
              </a:rPr>
              <a:t>Department of Mathematics and Statistics, Sejong Univ., South Korea</a:t>
            </a:r>
            <a:endParaRPr lang="ko-KR" altLang="en-US" sz="2400" dirty="0">
              <a:latin typeface="Pretendard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DF02EA01-1AFD-6958-5852-25714BC32EF4}"/>
              </a:ext>
            </a:extLst>
          </p:cNvPr>
          <p:cNvSpPr txBox="1"/>
          <p:nvPr/>
        </p:nvSpPr>
        <p:spPr>
          <a:xfrm>
            <a:off x="831795" y="3181930"/>
            <a:ext cx="160395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이중 분류 성능 향상을 위한 강건한</a:t>
            </a:r>
            <a:r>
              <a:rPr lang="en-US" altLang="ko-KR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 M-</a:t>
            </a:r>
            <a:r>
              <a:rPr lang="ko-KR" altLang="en-US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추정 기반 </a:t>
            </a:r>
            <a:r>
              <a:rPr lang="en-US" altLang="ko-KR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SVM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CCF360-C0C2-E20B-46B0-50C31E7C50B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rcRect l="3325" t="4347" r="4469" b="5271"/>
          <a:stretch/>
        </p:blipFill>
        <p:spPr>
          <a:xfrm>
            <a:off x="12628998" y="5641912"/>
            <a:ext cx="30480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 descr="텍스트, 로고, 폰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05D6AE5-A8B4-17AB-1109-EDF3B17BD7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0" y="8689912"/>
            <a:ext cx="2753901" cy="8731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4BC65-5D77-5A06-1A84-EDB452C0D881}"/>
              </a:ext>
            </a:extLst>
          </p:cNvPr>
          <p:cNvSpPr txBox="1"/>
          <p:nvPr/>
        </p:nvSpPr>
        <p:spPr>
          <a:xfrm>
            <a:off x="3743012" y="8899836"/>
            <a:ext cx="479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igelia" panose="020B0502040204020203" pitchFamily="34" charset="0"/>
                <a:ea typeface="HY그래픽M" panose="02030600000101010101" pitchFamily="18" charset="-127"/>
                <a:cs typeface="Kigelia" panose="020B0502040204020203" pitchFamily="34" charset="0"/>
              </a:rPr>
              <a:t>한국지능시스템학회 </a:t>
            </a:r>
            <a:r>
              <a:rPr lang="en-US" altLang="ko-KR" sz="2000" dirty="0">
                <a:latin typeface="Kigelia" panose="020B0502040204020203" pitchFamily="34" charset="0"/>
                <a:ea typeface="Kigelia" panose="020B0502040204020203" pitchFamily="34" charset="0"/>
                <a:cs typeface="Kigelia" panose="020B0502040204020203" pitchFamily="34" charset="0"/>
              </a:rPr>
              <a:t>2025</a:t>
            </a:r>
            <a:r>
              <a:rPr lang="ko-KR" altLang="en-US" sz="2000" dirty="0">
                <a:latin typeface="Kigelia" panose="020B0502040204020203" pitchFamily="34" charset="0"/>
                <a:ea typeface="HY그래픽M" panose="02030600000101010101" pitchFamily="18" charset="-127"/>
                <a:cs typeface="Kigelia" panose="020B0502040204020203" pitchFamily="34" charset="0"/>
              </a:rPr>
              <a:t> 춘계학술대회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37F32-03D2-59C5-51CE-91E51ED6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20FE5FA-BE6A-6CDE-8A70-91C243349A1A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7D5D0EE-9250-25A0-D1D4-FB2D23FF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70221B-83A5-92E0-DC88-0AA46EA04D9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CB60FCA-3EA2-2176-0FE5-66FE70007F5D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The Importance for Robustness in SVM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ACA95633-E44F-468C-B633-FC21E1722AAE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EF4F6-38B1-ECEB-408E-577BCF81D3AB}"/>
              </a:ext>
            </a:extLst>
          </p:cNvPr>
          <p:cNvSpPr txBox="1"/>
          <p:nvPr/>
        </p:nvSpPr>
        <p:spPr>
          <a:xfrm>
            <a:off x="1523993" y="5145802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To address this limitation, our study proposes a framework that integrates M-estimation-</a:t>
            </a:r>
          </a:p>
          <a:p>
            <a:r>
              <a:rPr lang="en-US" altLang="ko-KR" sz="3200" dirty="0">
                <a:latin typeface="Pretendard"/>
              </a:rPr>
              <a:t>   based loss functions.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33228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FE3E-2038-F314-B1C8-CC1859CD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50EADE6-94B1-3AFE-15C9-B3A47EDC85B6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81235E8-7B1E-4BE0-3FD4-AE4E3BD61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058F82-6163-7B07-391E-82E7D7D047B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1F9CDD9-7C0E-3D09-2CEA-D9C530ADC306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The Importance for Robustness in SVM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1F830EA2-7833-37EE-6782-52D8C464A4C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5DF04-27D4-392A-B2E8-394D62CA3E92}"/>
              </a:ext>
            </a:extLst>
          </p:cNvPr>
          <p:cNvSpPr txBox="1"/>
          <p:nvPr/>
        </p:nvSpPr>
        <p:spPr>
          <a:xfrm>
            <a:off x="1523993" y="3151747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Unlike L1 and L2 loss, M-estimation loss suppress the impact of large errors, making the</a:t>
            </a:r>
          </a:p>
          <a:p>
            <a:r>
              <a:rPr lang="en-US" altLang="ko-KR" sz="3200" dirty="0">
                <a:latin typeface="Pretendard"/>
              </a:rPr>
              <a:t>   model more robust to outliers.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93F2F4-3FBE-D986-BB83-CBAFA2E6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8877300"/>
            <a:ext cx="1600200" cy="2815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E8F9177-F7E1-AD3C-2F50-2B0FC8ADF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559" y="4450470"/>
            <a:ext cx="7472881" cy="45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0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6A977-D202-8471-5421-A8BE113B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C865A59-7DBD-14A4-C137-63D5CB1F2FF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828F908-3970-6F9C-10E2-99825B43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E50306-CE08-3454-7A62-C60A67D3858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C4222A62-1085-46C2-7CB7-56EAB1EC1B8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F2555B-3B62-C68C-B2EC-7DC075986428}"/>
                  </a:ext>
                </a:extLst>
              </p:cNvPr>
              <p:cNvSpPr txBox="1"/>
              <p:nvPr/>
            </p:nvSpPr>
            <p:spPr>
              <a:xfrm>
                <a:off x="1523994" y="3163278"/>
                <a:ext cx="15240000" cy="3960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M-estimators are robust loss functions used to reduce the influence of outliers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r>
                  <a:rPr lang="en-US" altLang="ko-KR" sz="1050" b="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They replace the standard quadratic loss with a bounded or less-sensitive function</a:t>
                </a:r>
                <a:r>
                  <a:rPr lang="en-US" altLang="ko-KR" sz="3200" dirty="0">
                    <a:latin typeface="Pretendard"/>
                  </a:rPr>
                  <a:t>.</a:t>
                </a:r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The general form of M-estimator based SVM:</a:t>
                </a: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3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>
                        <m:f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3200" b="0" i="1" dirty="0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3200" b="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 dirty="0" smtClean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is the slack variable, and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is a robust loss function.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F2555B-3B62-C68C-B2EC-7DC07598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163278"/>
                <a:ext cx="15240000" cy="3960443"/>
              </a:xfrm>
              <a:prstGeom prst="rect">
                <a:avLst/>
              </a:prstGeom>
              <a:blipFill>
                <a:blip r:embed="rId4"/>
                <a:stretch>
                  <a:fillRect l="-1640" t="-3231" b="-5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72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FD382-894F-2EF0-B802-77B248937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5D6371E-560E-B4CD-1150-293C67598E99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818159A-547F-59EC-2384-3D9E1991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7391B2-6F69-34A4-8C82-F4694291958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1A861DB1-4321-AAE4-3C89-A0927CAE4B96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Some examples of common functions used in M-Estimators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3C13D018-2063-5775-879E-2CA2CF50D0C5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C695BC0-ED08-1756-3DD4-AB75E7305B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8000"/>
                  </p:ext>
                </p:extLst>
              </p:nvPr>
            </p:nvGraphicFramePr>
            <p:xfrm>
              <a:off x="2052634" y="3364735"/>
              <a:ext cx="14182720" cy="5531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5028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725538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  <a:gridCol w="2900354">
                      <a:extLst>
                        <a:ext uri="{9D8B030D-6E8A-4147-A177-3AD203B41FA5}">
                          <a16:colId xmlns:a16="http://schemas.microsoft.com/office/drawing/2014/main" val="1790408573"/>
                        </a:ext>
                      </a:extLst>
                    </a:gridCol>
                  </a:tblGrid>
                  <a:tr h="706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211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Fair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𝐹𝑎𝑖𝑟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708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Cauchy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𝐶𝑎𝑢𝑐h𝑦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11156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 err="1">
                              <a:latin typeface="Pretendard"/>
                            </a:rPr>
                            <a:t>Geman</a:t>
                          </a:r>
                          <a:r>
                            <a:rPr lang="en-US" altLang="ko-KR" sz="2800" b="0" dirty="0">
                              <a:latin typeface="Pretendard"/>
                            </a:rPr>
                            <a:t>-McClure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𝐺𝑀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11273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Welsch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𝑊𝑒𝑙𝑠𝑐h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/</m:t>
                                                </m:r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C695BC0-ED08-1756-3DD4-AB75E7305B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8000"/>
                  </p:ext>
                </p:extLst>
              </p:nvPr>
            </p:nvGraphicFramePr>
            <p:xfrm>
              <a:off x="2052634" y="3364735"/>
              <a:ext cx="14182720" cy="5531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5028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725538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  <a:gridCol w="2900354">
                      <a:extLst>
                        <a:ext uri="{9D8B030D-6E8A-4147-A177-3AD203B41FA5}">
                          <a16:colId xmlns:a16="http://schemas.microsoft.com/office/drawing/2014/main" val="1790408573"/>
                        </a:ext>
                      </a:extLst>
                    </a:gridCol>
                  </a:tblGrid>
                  <a:tr h="706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862" r="-102979" b="-685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862" r="-98361" b="-685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862" r="-840" b="-685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211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Fair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58794" r="-102979" b="-299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58794" r="-98361" b="-299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58794" r="-840" b="-299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708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Cauchy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140444" r="-102979" b="-164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140444" r="-98361" b="-164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140444" r="-840" b="-164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11156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 err="1">
                              <a:latin typeface="Pretendard"/>
                            </a:rPr>
                            <a:t>Geman</a:t>
                          </a:r>
                          <a:r>
                            <a:rPr lang="en-US" altLang="ko-KR" sz="2800" b="0" dirty="0">
                              <a:latin typeface="Pretendard"/>
                            </a:rPr>
                            <a:t>-McClure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294022" r="-102979" b="-101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294022" r="-98361" b="-101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294022" r="-840" b="-101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11273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Welsch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391892" r="-102979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391892" r="-98361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391892" r="-840" b="-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93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30FEB-D5F7-A49F-FBD5-30B068329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179969F-4326-A45A-DD3E-E518C5D87D6F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FF8BF7-9F2D-DF53-B6A0-3D7F8A7C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69CB2B-D791-AABB-44FA-B6BF1B75565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2A734013-A1EE-EDB2-4364-6B6671577B9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9" name="그림 8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30F9B0-B235-4A49-53D8-644B927FA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06" y="1579037"/>
            <a:ext cx="15751776" cy="78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F3D3F-A5B1-F9ED-E658-3F4B587D2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A35ED2B-E05A-3C24-4587-9EEDDA1D3050}"/>
              </a:ext>
            </a:extLst>
          </p:cNvPr>
          <p:cNvGrpSpPr/>
          <p:nvPr/>
        </p:nvGrpSpPr>
        <p:grpSpPr>
          <a:xfrm>
            <a:off x="806078" y="1280878"/>
            <a:ext cx="8085937" cy="841617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90D969F-50B2-02F7-B276-B7EDD2CC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4" name="Object 35">
            <a:extLst>
              <a:ext uri="{FF2B5EF4-FFF2-40B4-BE49-F238E27FC236}">
                <a16:creationId xmlns:a16="http://schemas.microsoft.com/office/drawing/2014/main" id="{01EF1508-B1F6-271D-5757-C7026FA17734}"/>
              </a:ext>
            </a:extLst>
          </p:cNvPr>
          <p:cNvSpPr txBox="1"/>
          <p:nvPr/>
        </p:nvSpPr>
        <p:spPr>
          <a:xfrm>
            <a:off x="1388285" y="1591814"/>
            <a:ext cx="69136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Type Fair SVM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CE8CE2C1-6131-2949-0BE8-A29214F9F9D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14" name="그림 13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217FC89-4269-5120-20E1-313B674B6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8" t="848" r="50043" b="66995"/>
          <a:stretch/>
        </p:blipFill>
        <p:spPr>
          <a:xfrm>
            <a:off x="1379320" y="2982641"/>
            <a:ext cx="1981209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81FE1-2E5A-BD76-1D3A-47FC592E007F}"/>
              </a:ext>
            </a:extLst>
          </p:cNvPr>
          <p:cNvSpPr txBox="1"/>
          <p:nvPr/>
        </p:nvSpPr>
        <p:spPr>
          <a:xfrm>
            <a:off x="1201309" y="5582479"/>
            <a:ext cx="7510069" cy="3439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Smoothly increases, grows slower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</a:t>
            </a:r>
            <a:r>
              <a:rPr lang="en-US" altLang="ko-KR" sz="3200" dirty="0">
                <a:latin typeface="Pretendard"/>
              </a:rPr>
              <a:t>Linear near zero</a:t>
            </a:r>
            <a:r>
              <a:rPr lang="en-US" altLang="ko-KR" sz="3200" b="0" dirty="0">
                <a:latin typeface="Pretendard"/>
              </a:rPr>
              <a:t>,</a:t>
            </a:r>
            <a:endParaRPr lang="en-US" altLang="ko-KR" sz="320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                   but saturates for </a:t>
            </a:r>
            <a:r>
              <a:rPr lang="en-US" altLang="ko-KR" sz="3200" dirty="0">
                <a:latin typeface="Pretendard"/>
              </a:rPr>
              <a:t>large residuals.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Weight: Decreases slowly in large residuals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Suppresses large errors,</a:t>
            </a:r>
          </a:p>
          <a:p>
            <a:r>
              <a:rPr lang="en-US" altLang="ko-KR" sz="3200" dirty="0">
                <a:latin typeface="Pretendard"/>
              </a:rPr>
              <a:t>                               sensitive to small ones.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6" name="그림 5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75712A1-133A-8044-B23E-D096E1BEF7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9" t="32911" r="49713" b="34932"/>
          <a:stretch/>
        </p:blipFill>
        <p:spPr>
          <a:xfrm>
            <a:off x="3741521" y="2982641"/>
            <a:ext cx="2133600" cy="2133600"/>
          </a:xfrm>
          <a:prstGeom prst="rect">
            <a:avLst/>
          </a:prstGeom>
        </p:spPr>
      </p:pic>
      <p:pic>
        <p:nvPicPr>
          <p:cNvPr id="7" name="그림 6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C040CE-4BEE-4315-14D1-A25785C320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t="64710" r="50042" b="836"/>
          <a:stretch/>
        </p:blipFill>
        <p:spPr>
          <a:xfrm>
            <a:off x="6256113" y="2982641"/>
            <a:ext cx="2095500" cy="2286000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id="{908FD8FF-730A-55F7-000E-8FE7B076560F}"/>
              </a:ext>
            </a:extLst>
          </p:cNvPr>
          <p:cNvGrpSpPr/>
          <p:nvPr/>
        </p:nvGrpSpPr>
        <p:grpSpPr>
          <a:xfrm>
            <a:off x="8956975" y="1280878"/>
            <a:ext cx="8238328" cy="8416173"/>
            <a:chOff x="2432816" y="3013305"/>
            <a:chExt cx="7051865" cy="5939076"/>
          </a:xfrm>
        </p:grpSpPr>
        <p:pic>
          <p:nvPicPr>
            <p:cNvPr id="10" name="Object 25">
              <a:extLst>
                <a:ext uri="{FF2B5EF4-FFF2-40B4-BE49-F238E27FC236}">
                  <a16:creationId xmlns:a16="http://schemas.microsoft.com/office/drawing/2014/main" id="{63C977EC-659C-4A6D-F833-BC737B09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pic>
        <p:nvPicPr>
          <p:cNvPr id="11" name="그림 10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444432-F620-6547-6DCA-A92F4325A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8" t="32615" r="33389" b="35228"/>
          <a:stretch/>
        </p:blipFill>
        <p:spPr>
          <a:xfrm>
            <a:off x="11981366" y="2950306"/>
            <a:ext cx="2209800" cy="2133602"/>
          </a:xfrm>
          <a:prstGeom prst="rect">
            <a:avLst/>
          </a:prstGeom>
        </p:spPr>
      </p:pic>
      <p:pic>
        <p:nvPicPr>
          <p:cNvPr id="12" name="그림 11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7A7CCC-5C17-2F25-221E-B5A95C4227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5" t="667" r="33389" b="67175"/>
          <a:stretch/>
        </p:blipFill>
        <p:spPr>
          <a:xfrm>
            <a:off x="9651904" y="2950306"/>
            <a:ext cx="2134617" cy="2133601"/>
          </a:xfrm>
          <a:prstGeom prst="rect">
            <a:avLst/>
          </a:prstGeom>
        </p:spPr>
      </p:pic>
      <p:pic>
        <p:nvPicPr>
          <p:cNvPr id="13" name="그림 12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2E1A8A-663C-810A-5F66-A674C588C7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4" t="65462" r="33499" b="1519"/>
          <a:stretch/>
        </p:blipFill>
        <p:spPr>
          <a:xfrm>
            <a:off x="14478000" y="3018931"/>
            <a:ext cx="2134617" cy="2190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FB15B7-4234-D95F-1614-7DDE28F7D6A4}"/>
                  </a:ext>
                </a:extLst>
              </p:cNvPr>
              <p:cNvSpPr txBox="1"/>
              <p:nvPr/>
            </p:nvSpPr>
            <p:spPr>
              <a:xfrm>
                <a:off x="9559390" y="5784307"/>
                <a:ext cx="7696200" cy="2946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Loss: Grow slowly (logarithmic)</a:t>
                </a:r>
                <a:endParaRPr lang="en-US" altLang="ko-KR" sz="3200" dirty="0">
                  <a:latin typeface="Pretendard"/>
                </a:endParaRPr>
              </a:p>
              <a:p>
                <a:r>
                  <a:rPr lang="en-US" altLang="ko-KR" sz="1050" b="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Influence: Quickly dec</a:t>
                </a:r>
                <a:r>
                  <a:rPr lang="en-US" altLang="ko-KR" sz="3200" dirty="0">
                    <a:latin typeface="Pretendard"/>
                  </a:rPr>
                  <a:t>ay</a:t>
                </a:r>
                <a:r>
                  <a:rPr lang="en-US" altLang="ko-KR" sz="3200" b="0" dirty="0">
                    <a:latin typeface="Pretendard"/>
                  </a:rPr>
                  <a:t>s to zero</a:t>
                </a: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Weight: Drops fast for large errors</a:t>
                </a:r>
                <a:r>
                  <a:rPr lang="en-US" altLang="ko-KR" sz="3200" dirty="0">
                    <a:latin typeface="Pretendard"/>
                  </a:rPr>
                  <a:t>.</a:t>
                </a:r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Interpretation: Highly suppresses outliers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very robust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FB15B7-4234-D95F-1614-7DDE28F7D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390" y="5784307"/>
                <a:ext cx="7696200" cy="2946961"/>
              </a:xfrm>
              <a:prstGeom prst="rect">
                <a:avLst/>
              </a:prstGeom>
              <a:blipFill>
                <a:blip r:embed="rId5"/>
                <a:stretch>
                  <a:fillRect l="-3167" t="-4348" b="-7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35">
            <a:extLst>
              <a:ext uri="{FF2B5EF4-FFF2-40B4-BE49-F238E27FC236}">
                <a16:creationId xmlns:a16="http://schemas.microsoft.com/office/drawing/2014/main" id="{0E12087C-5781-9B73-3DC4-3B59D8117A60}"/>
              </a:ext>
            </a:extLst>
          </p:cNvPr>
          <p:cNvSpPr txBox="1"/>
          <p:nvPr/>
        </p:nvSpPr>
        <p:spPr>
          <a:xfrm>
            <a:off x="9619295" y="1587188"/>
            <a:ext cx="69136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Type Cauchy SVM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3BEDEE-31DD-C825-E372-8E93B9A95A70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1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064A6-95CD-00A6-3734-AB9984D1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094136B-4548-6EDD-1B42-763136B8B31D}"/>
              </a:ext>
            </a:extLst>
          </p:cNvPr>
          <p:cNvGrpSpPr/>
          <p:nvPr/>
        </p:nvGrpSpPr>
        <p:grpSpPr>
          <a:xfrm>
            <a:off x="786995" y="1231215"/>
            <a:ext cx="8085937" cy="8465836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C0B6BB0-3747-F746-2D4B-297878EEE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Object 35">
            <a:extLst>
              <a:ext uri="{FF2B5EF4-FFF2-40B4-BE49-F238E27FC236}">
                <a16:creationId xmlns:a16="http://schemas.microsoft.com/office/drawing/2014/main" id="{CA70E7C4-DB90-C3AB-481C-E93C089C895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11250776-709F-86DA-21B5-5CF85333D602}"/>
              </a:ext>
            </a:extLst>
          </p:cNvPr>
          <p:cNvGrpSpPr/>
          <p:nvPr/>
        </p:nvGrpSpPr>
        <p:grpSpPr>
          <a:xfrm>
            <a:off x="8941894" y="1231215"/>
            <a:ext cx="8238328" cy="8465836"/>
            <a:chOff x="2432816" y="3013305"/>
            <a:chExt cx="7051865" cy="5939076"/>
          </a:xfrm>
        </p:grpSpPr>
        <p:pic>
          <p:nvPicPr>
            <p:cNvPr id="10" name="Object 25">
              <a:extLst>
                <a:ext uri="{FF2B5EF4-FFF2-40B4-BE49-F238E27FC236}">
                  <a16:creationId xmlns:a16="http://schemas.microsoft.com/office/drawing/2014/main" id="{7D3C9F9D-F97A-B826-C394-051EF0811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pic>
        <p:nvPicPr>
          <p:cNvPr id="17" name="그림 16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507946-6AE4-E9E9-3CE1-56DE26484B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t="32825" r="15868" b="35500"/>
          <a:stretch/>
        </p:blipFill>
        <p:spPr>
          <a:xfrm>
            <a:off x="3559746" y="2838076"/>
            <a:ext cx="2325118" cy="2101707"/>
          </a:xfrm>
          <a:prstGeom prst="rect">
            <a:avLst/>
          </a:prstGeom>
        </p:spPr>
      </p:pic>
      <p:pic>
        <p:nvPicPr>
          <p:cNvPr id="18" name="그림 17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B836A3B-0585-000A-6678-14B3A3E266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r="16737" b="67175"/>
          <a:stretch/>
        </p:blipFill>
        <p:spPr>
          <a:xfrm>
            <a:off x="1256376" y="2799977"/>
            <a:ext cx="2209800" cy="2177907"/>
          </a:xfrm>
          <a:prstGeom prst="rect">
            <a:avLst/>
          </a:prstGeom>
        </p:spPr>
      </p:pic>
      <p:pic>
        <p:nvPicPr>
          <p:cNvPr id="19" name="그림 18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B88A3AC-F46F-690A-1535-4FB83CED2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2" t="65255" r="16166" b="1920"/>
          <a:stretch/>
        </p:blipFill>
        <p:spPr>
          <a:xfrm>
            <a:off x="5978434" y="2838076"/>
            <a:ext cx="2209800" cy="2177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4A5010-CB28-D974-9461-319A1814E2DF}"/>
              </a:ext>
            </a:extLst>
          </p:cNvPr>
          <p:cNvSpPr txBox="1"/>
          <p:nvPr/>
        </p:nvSpPr>
        <p:spPr>
          <a:xfrm>
            <a:off x="1126828" y="5690114"/>
            <a:ext cx="7510069" cy="2946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Quadratic initially, then bounded</a:t>
            </a:r>
            <a:endParaRPr lang="en-US" altLang="ko-KR" sz="3200" dirty="0">
              <a:latin typeface="Pretendard"/>
            </a:endParaRP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S</a:t>
            </a:r>
            <a:r>
              <a:rPr lang="en-US" altLang="ko-KR" sz="3200" dirty="0">
                <a:latin typeface="Pretendard"/>
              </a:rPr>
              <a:t>trong near zero</a:t>
            </a:r>
            <a:r>
              <a:rPr lang="en-US" altLang="ko-KR" sz="3200" b="0" dirty="0">
                <a:latin typeface="Pretendard"/>
              </a:rPr>
              <a:t>,</a:t>
            </a:r>
            <a:r>
              <a:rPr lang="en-US" altLang="ko-KR" sz="3200" dirty="0">
                <a:latin typeface="Pretendard"/>
              </a:rPr>
              <a:t> fades quickly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Weight: Steep decline with residual</a:t>
            </a: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Suppresses large errors,</a:t>
            </a:r>
          </a:p>
          <a:p>
            <a:r>
              <a:rPr lang="en-US" altLang="ko-KR" sz="3200" dirty="0">
                <a:latin typeface="Pretendard"/>
              </a:rPr>
              <a:t>                               limits outlier impact.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21" name="그림 20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FEBF8C-492B-9708-CB0B-35EDC4EF3A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7" b="66508"/>
          <a:stretch/>
        </p:blipFill>
        <p:spPr>
          <a:xfrm>
            <a:off x="9581195" y="2807375"/>
            <a:ext cx="2209800" cy="2222166"/>
          </a:xfrm>
          <a:prstGeom prst="rect">
            <a:avLst/>
          </a:prstGeom>
        </p:spPr>
      </p:pic>
      <p:pic>
        <p:nvPicPr>
          <p:cNvPr id="22" name="그림 21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AE59CE-1FCB-57A3-D6D8-DCC33C342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7" t="64190"/>
          <a:stretch/>
        </p:blipFill>
        <p:spPr>
          <a:xfrm>
            <a:off x="14497663" y="2807375"/>
            <a:ext cx="2209800" cy="2375996"/>
          </a:xfrm>
          <a:prstGeom prst="rect">
            <a:avLst/>
          </a:prstGeom>
        </p:spPr>
      </p:pic>
      <p:pic>
        <p:nvPicPr>
          <p:cNvPr id="23" name="그림 22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3682FC-383C-0A8B-AC19-5D910D33A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4" t="32633" r="233" b="34636"/>
          <a:stretch/>
        </p:blipFill>
        <p:spPr>
          <a:xfrm>
            <a:off x="12039429" y="2857840"/>
            <a:ext cx="2209800" cy="21717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3E1FE2-5FB4-4CB2-601F-2FD645563948}"/>
              </a:ext>
            </a:extLst>
          </p:cNvPr>
          <p:cNvSpPr txBox="1"/>
          <p:nvPr/>
        </p:nvSpPr>
        <p:spPr>
          <a:xfrm>
            <a:off x="9306023" y="5634117"/>
            <a:ext cx="7510069" cy="3439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Smooth and bounded,</a:t>
            </a:r>
            <a:endParaRPr lang="en-US" altLang="ko-KR" sz="32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               flattens for large errors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Sensitive only to moderate error</a:t>
            </a:r>
            <a:endParaRPr lang="en-US" altLang="ko-KR" sz="3200" dirty="0">
              <a:latin typeface="Pretendard"/>
            </a:endParaRP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Weight: Peaks at zero, fades rapidly</a:t>
            </a: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Ignores outliers and </a:t>
            </a:r>
          </a:p>
          <a:p>
            <a:r>
              <a:rPr lang="en-US" altLang="ko-KR" sz="3200" dirty="0">
                <a:latin typeface="Pretendard"/>
              </a:rPr>
              <a:t>                    </a:t>
            </a:r>
            <a:r>
              <a:rPr lang="en-US" altLang="ko-KR" sz="3200" b="0" dirty="0">
                <a:latin typeface="Pretendard"/>
              </a:rPr>
              <a:t>tiny noise, targets mid-level errors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C182FCE-E0AF-D212-1960-6634EF16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204" y="4247613"/>
            <a:ext cx="124461" cy="5756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57993F6-FB9C-51FF-0774-E8F938490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766" y="2577911"/>
            <a:ext cx="124461" cy="575629"/>
          </a:xfrm>
          <a:prstGeom prst="rect">
            <a:avLst/>
          </a:prstGeom>
        </p:spPr>
      </p:pic>
      <p:sp>
        <p:nvSpPr>
          <p:cNvPr id="3" name="Object 35">
            <a:extLst>
              <a:ext uri="{FF2B5EF4-FFF2-40B4-BE49-F238E27FC236}">
                <a16:creationId xmlns:a16="http://schemas.microsoft.com/office/drawing/2014/main" id="{F1DFCCE8-27DF-1153-B588-31EA8D158D2A}"/>
              </a:ext>
            </a:extLst>
          </p:cNvPr>
          <p:cNvSpPr txBox="1"/>
          <p:nvPr/>
        </p:nvSpPr>
        <p:spPr>
          <a:xfrm>
            <a:off x="1361917" y="1649925"/>
            <a:ext cx="69136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Type </a:t>
            </a:r>
            <a:r>
              <a:rPr lang="en-US" altLang="ko-KR" sz="4400" kern="0" spc="-100" dirty="0" err="1">
                <a:latin typeface="Pretendard" pitchFamily="34" charset="0"/>
              </a:rPr>
              <a:t>Geman</a:t>
            </a:r>
            <a:r>
              <a:rPr lang="en-US" altLang="ko-KR" sz="4400" kern="0" spc="-100" dirty="0">
                <a:latin typeface="Pretendard" pitchFamily="34" charset="0"/>
              </a:rPr>
              <a:t>-McClure SVM</a:t>
            </a:r>
            <a:endParaRPr lang="en-US" sz="4400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F60C2985-4805-F5B6-3E3C-9582BA449246}"/>
              </a:ext>
            </a:extLst>
          </p:cNvPr>
          <p:cNvSpPr txBox="1"/>
          <p:nvPr/>
        </p:nvSpPr>
        <p:spPr>
          <a:xfrm>
            <a:off x="9619295" y="1587188"/>
            <a:ext cx="69136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Type Welsch SVM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91462-D82C-B248-B880-087DFBCE3E6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59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2735D-C408-E707-4E9F-29F45313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9D938E6-A2A4-C0B6-ECE3-63E81EFF7FF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E0D609-CE70-DF8F-AFF4-DD34928D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059B8D-B368-E668-FBDB-8FF52F3AA0C2}"/>
                  </a:ext>
                </a:extLst>
              </p:cNvPr>
              <p:cNvSpPr txBox="1"/>
              <p:nvPr/>
            </p:nvSpPr>
            <p:spPr>
              <a:xfrm>
                <a:off x="1523994" y="2700523"/>
                <a:ext cx="15240000" cy="5378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Datasets</a:t>
                </a:r>
              </a:p>
              <a:p>
                <a:endParaRPr lang="en-US" altLang="ko-KR" sz="11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We used four publicly binary classification datasets:</a:t>
                </a:r>
              </a:p>
              <a:p>
                <a:r>
                  <a:rPr lang="en-US" altLang="ko-KR" sz="3200" dirty="0"/>
                  <a:t>   “</a:t>
                </a:r>
                <a:r>
                  <a:rPr lang="en-US" altLang="ko-KR" sz="3200" dirty="0">
                    <a:hlinkClick r:id="rId4"/>
                  </a:rPr>
                  <a:t>Home - UCI Machine Learning Repository</a:t>
                </a:r>
                <a:r>
                  <a:rPr lang="en-US" altLang="ko-KR" sz="3200" dirty="0"/>
                  <a:t>”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Arrhythmia, Madelon, WBC (Wisconsin Breast Cancer), Ionosphere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To simulate real-world scenarios, we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added synthetic noise </a:t>
                </a:r>
                <a:r>
                  <a:rPr lang="en-US" altLang="ko-KR" sz="3200" b="0" dirty="0">
                    <a:latin typeface="Pretendard"/>
                  </a:rPr>
                  <a:t>into each dataset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Experimental Setup</a:t>
                </a:r>
              </a:p>
              <a:p>
                <a:r>
                  <a:rPr lang="en-US" altLang="ko-KR" sz="800" b="1" dirty="0">
                    <a:latin typeface="Pretendard"/>
                  </a:rPr>
                  <a:t> </a:t>
                </a:r>
              </a:p>
              <a:p>
                <a:r>
                  <a:rPr lang="en-US" altLang="ko-KR" sz="3200" dirty="0">
                    <a:latin typeface="Pretendard"/>
                  </a:rPr>
                  <a:t>   - 6 loss functions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5 optimization methods</a:t>
                </a:r>
              </a:p>
              <a:p>
                <a:r>
                  <a:rPr lang="en-US" altLang="ko-KR" sz="3200" dirty="0">
                    <a:latin typeface="Pretendard"/>
                  </a:rPr>
                  <a:t>   - Total of 30 model combinations</a:t>
                </a:r>
              </a:p>
              <a:p>
                <a:r>
                  <a:rPr lang="en-US" altLang="ko-KR" sz="3200" dirty="0">
                    <a:latin typeface="Pretendard"/>
                  </a:rPr>
                  <a:t>   - Applied to 4 real-world binary classification datasets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059B8D-B368-E668-FBDB-8FF52F3A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700523"/>
                <a:ext cx="15240000" cy="5378395"/>
              </a:xfrm>
              <a:prstGeom prst="rect">
                <a:avLst/>
              </a:prstGeom>
              <a:blipFill>
                <a:blip r:embed="rId5"/>
                <a:stretch>
                  <a:fillRect l="-1640" t="-2268" b="-3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10D472-1C7C-317D-9A27-B539DA22C86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4786104F-F814-C135-7CEB-2EB81657FF2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60018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EC2B1-2205-728A-4B22-6AEDA40B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3D8BDBB-9894-F5E5-A254-BE528D21CFB4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516F547-01A6-1EE3-5EA1-9F14019B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FFEE7F-BDF9-3EE4-1176-A1867B0F7D01}"/>
              </a:ext>
            </a:extLst>
          </p:cNvPr>
          <p:cNvSpPr txBox="1"/>
          <p:nvPr/>
        </p:nvSpPr>
        <p:spPr>
          <a:xfrm>
            <a:off x="1676400" y="1943100"/>
            <a:ext cx="15240000" cy="6894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>
                <a:latin typeface="Pretendard"/>
              </a:rPr>
              <a:t>Optimization Methods Used:</a:t>
            </a:r>
          </a:p>
          <a:p>
            <a:endParaRPr lang="en-US" altLang="ko-KR" sz="320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SMO (Sequential Minimal Optimization)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Traditional method for solving SVM’s quadratic problem efficiently.</a:t>
            </a:r>
          </a:p>
          <a:p>
            <a:r>
              <a:rPr lang="en-US" altLang="ko-KR" sz="120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GA (Genetic Algorithm)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Evolutionary algorithm inspired by natural selection.</a:t>
            </a:r>
          </a:p>
          <a:p>
            <a:r>
              <a:rPr lang="en-US" altLang="ko-KR" sz="120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PSO (Particle Swarm Optimization)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Population-based method inspired by the movement of bird flocks.</a:t>
            </a:r>
          </a:p>
          <a:p>
            <a:r>
              <a:rPr lang="en-US" altLang="ko-KR" sz="120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ACO (Ant Colony Optimization)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Mimics ant foraging behavior to find optimal paths.</a:t>
            </a:r>
          </a:p>
          <a:p>
            <a:r>
              <a:rPr lang="en-US" altLang="ko-KR" sz="120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HS (Harmony Search)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Inspired by musical improvisation, aiming to find a pleasing harmony (solution).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7324B-1512-99AE-6F91-9329E5C1B7B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5FC8A703-1B90-D674-3500-EB4575CD6A8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20033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CCE71-381F-7FD8-FF82-6CA9E6F9F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C972729-2E39-451D-A030-24D47174E330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EC23227-A30B-393E-6EEB-EDC5CDB4D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6195F1-06CD-9A2D-C473-9A90C34FF17B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20E30B3-B639-720F-86BB-6F4EF5E3D1E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C574B-A6CE-55BB-2460-4A208E9C59AE}"/>
                  </a:ext>
                </a:extLst>
              </p:cNvPr>
              <p:cNvSpPr txBox="1"/>
              <p:nvPr/>
            </p:nvSpPr>
            <p:spPr>
              <a:xfrm>
                <a:off x="1523994" y="2648328"/>
                <a:ext cx="15240000" cy="5209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Evaluation Metric</a:t>
                </a:r>
                <a:r>
                  <a:rPr lang="en-US" altLang="ko-KR" sz="3200" dirty="0">
                    <a:latin typeface="Pretendard"/>
                  </a:rPr>
                  <a:t>:</a:t>
                </a:r>
                <a:r>
                  <a:rPr lang="en-US" altLang="ko-KR" sz="3200" b="1" dirty="0"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(Lower is Better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More robust)</a:t>
                </a:r>
                <a:endParaRPr lang="en-US" altLang="ko-KR" sz="3200" b="1" dirty="0">
                  <a:latin typeface="Pretendard"/>
                </a:endParaRPr>
              </a:p>
              <a:p>
                <a:endParaRPr lang="en-US" altLang="ko-KR" sz="11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Accuracy on 120 set</a:t>
                </a:r>
                <a:r>
                  <a:rPr lang="en-US" altLang="ko-KR" sz="3200" dirty="0">
                    <a:latin typeface="Pretendard"/>
                  </a:rPr>
                  <a:t> was used to measure model performance.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Each model was trained separately on the </a:t>
                </a:r>
                <a:r>
                  <a:rPr lang="en-US" altLang="ko-KR" sz="3200" dirty="0">
                    <a:latin typeface="Pretendard"/>
                  </a:rPr>
                  <a:t>before and after adding 3% more outliers</a:t>
                </a:r>
                <a:r>
                  <a:rPr lang="en-US" altLang="ko-KR" sz="3200" b="0" dirty="0">
                    <a:latin typeface="Pretendard"/>
                  </a:rPr>
                  <a:t>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To assess robustness, we computed: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𝑒𝑥𝑖𝑠𝑡𝑖𝑛𝑔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𝑜𝑢𝑡𝑙𝑖𝑒𝑟𝑠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𝑎𝑑𝑑𝑖𝑛𝑔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 3% 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𝑜𝑢𝑡𝑙𝑖𝑒𝑟𝑠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b="0" dirty="0">
                  <a:solidFill>
                    <a:srgbClr val="4460AE"/>
                  </a:solidFill>
                  <a:latin typeface="Pretendard"/>
                </a:endParaRPr>
              </a:p>
              <a:p>
                <a:endParaRPr lang="en-US" altLang="ko-KR" sz="320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Objective</a:t>
                </a:r>
              </a:p>
              <a:p>
                <a:r>
                  <a:rPr lang="en-US" altLang="ko-KR" sz="800" b="1" dirty="0">
                    <a:latin typeface="Pretendard"/>
                  </a:rPr>
                  <a:t> </a:t>
                </a:r>
              </a:p>
              <a:p>
                <a:r>
                  <a:rPr lang="en-US" altLang="ko-KR" sz="3200" dirty="0">
                    <a:latin typeface="Pretendard"/>
                  </a:rPr>
                  <a:t>   - To compare robustness by observing how much each model’s performance drops</a:t>
                </a:r>
              </a:p>
              <a:p>
                <a:r>
                  <a:rPr lang="en-US" altLang="ko-KR" sz="3200" dirty="0">
                    <a:latin typeface="Pretendard"/>
                  </a:rPr>
                  <a:t>     as the level of outliers increase.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C574B-A6CE-55BB-2460-4A208E9C5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648328"/>
                <a:ext cx="15240000" cy="5209118"/>
              </a:xfrm>
              <a:prstGeom prst="rect">
                <a:avLst/>
              </a:prstGeom>
              <a:blipFill>
                <a:blip r:embed="rId4"/>
                <a:stretch>
                  <a:fillRect l="-1640" t="-2222" b="-3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3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1.</a:t>
            </a:r>
            <a:r>
              <a:rPr lang="en-US" altLang="ko-KR" sz="4800" b="1" kern="0" spc="-100" dirty="0">
                <a:solidFill>
                  <a:srgbClr val="11359A"/>
                </a:solidFill>
                <a:latin typeface="Pretendard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F74FD-3969-0FD2-4F46-B5050EFDA3C6}"/>
              </a:ext>
            </a:extLst>
          </p:cNvPr>
          <p:cNvSpPr txBox="1"/>
          <p:nvPr/>
        </p:nvSpPr>
        <p:spPr>
          <a:xfrm>
            <a:off x="1523994" y="3400715"/>
            <a:ext cx="15240000" cy="34855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Support Vector machines(SVMs) ar</a:t>
            </a:r>
            <a:r>
              <a:rPr lang="en-US" altLang="ko-KR" sz="3200" dirty="0">
                <a:latin typeface="Pretendard"/>
              </a:rPr>
              <a:t>e widely applied in classification problems;</a:t>
            </a:r>
          </a:p>
          <a:p>
            <a:r>
              <a:rPr lang="en-US" altLang="ko-KR" sz="3200" dirty="0">
                <a:latin typeface="Pretendard"/>
              </a:rPr>
              <a:t>   here, we focus on binary classification.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Key strengths:</a:t>
            </a:r>
          </a:p>
          <a:p>
            <a:endParaRPr lang="en-US" altLang="ko-KR" sz="8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- Strong generalization, even with small datasets</a:t>
            </a:r>
          </a:p>
          <a:p>
            <a:r>
              <a:rPr lang="en-US" altLang="ko-KR" sz="80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- Flexible via kernel functions</a:t>
            </a:r>
          </a:p>
          <a:p>
            <a:r>
              <a:rPr lang="en-US" altLang="ko-KR" sz="80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- Guarantees global optimum (quadratic programming)</a:t>
            </a:r>
            <a:endParaRPr lang="en-US" altLang="ko-KR" sz="3200" dirty="0">
              <a:solidFill>
                <a:schemeClr val="tx1"/>
              </a:solidFill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69B46-57B7-365C-1D4E-D1352D59D59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4A141-2654-C534-DAAF-C65962E6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F407722-08D7-F5E1-7109-3023E2BE8CDF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CBA9271-1E73-AF5E-8C2F-D5EB245E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4C4024-8534-D322-A5F3-109636E6115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2A54A79E-BC09-1924-A315-45BEF33FF2E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3BE98-B31E-C69C-E7D7-ADEB0E76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07" t="1926" r="6916" b="2136"/>
          <a:stretch/>
        </p:blipFill>
        <p:spPr>
          <a:xfrm>
            <a:off x="2400294" y="1570279"/>
            <a:ext cx="13487400" cy="79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21F5F-60AF-A1F3-B6A3-25D45E46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D740133-D149-C3F0-AC3D-C3EC5A745A3B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A2EDEA1-F384-D1AE-6000-49CD1D558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021268-CB8D-DB5A-C009-893C70D4EB9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47B01A7D-32ED-AA46-EF22-F74DA918F7D7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10" name="그림 9" descr="텍스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F3357B-E299-DEC1-B228-78CC7F12AD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53" y="1628284"/>
            <a:ext cx="12368481" cy="77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3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54A8A-6F9B-4258-0E2A-7C94D63A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A28B4F8-B273-97E1-F9AC-814FBBFF951A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AC0CD0B-F7F1-6145-F37C-FE884E16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B57335-CE40-6BAA-33EF-996E3A430B61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0297D2D-D018-DA13-5F4D-C20BED97F95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19148-C68D-860C-2092-AC3BBC7C2049}"/>
                  </a:ext>
                </a:extLst>
              </p:cNvPr>
              <p:cNvSpPr txBox="1"/>
              <p:nvPr/>
            </p:nvSpPr>
            <p:spPr>
              <a:xfrm>
                <a:off x="1523994" y="2846555"/>
                <a:ext cx="15240000" cy="5293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Why Filtering Was Needed</a:t>
                </a:r>
              </a:p>
              <a:p>
                <a:r>
                  <a:rPr lang="en-US" altLang="ko-KR" sz="3200" dirty="0">
                    <a:latin typeface="Pretendard"/>
                  </a:rPr>
                  <a:t>   - Some combinations showed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accuracy improvement </a:t>
                </a:r>
                <a:r>
                  <a:rPr lang="en-US" altLang="ko-KR" sz="3200" dirty="0">
                    <a:latin typeface="Pretendard"/>
                  </a:rPr>
                  <a:t>after adding outliers.</a:t>
                </a:r>
              </a:p>
              <a:p>
                <a:r>
                  <a:rPr lang="en-US" altLang="ko-KR" sz="3200" dirty="0">
                    <a:latin typeface="Pretendard"/>
                  </a:rPr>
                  <a:t>   - These cases may reflect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random variation </a:t>
                </a:r>
                <a:r>
                  <a:rPr lang="en-US" altLang="ko-KR" sz="3200" dirty="0">
                    <a:latin typeface="Pretendard"/>
                  </a:rPr>
                  <a:t>rather than true robustness.</a:t>
                </a:r>
              </a:p>
              <a:p>
                <a:endParaRPr lang="en-US" altLang="ko-KR" sz="120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What We focused on</a:t>
                </a:r>
              </a:p>
              <a:p>
                <a:r>
                  <a:rPr lang="en-US" altLang="ko-KR" sz="3200" dirty="0">
                    <a:latin typeface="Pretendard"/>
                  </a:rPr>
                  <a:t>   - For a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fair and reliable evaluation</a:t>
                </a:r>
                <a:r>
                  <a:rPr lang="en-US" altLang="ko-KR" sz="3200" dirty="0">
                    <a:latin typeface="Pretendard"/>
                  </a:rPr>
                  <a:t>,</a:t>
                </a:r>
              </a:p>
              <a:p>
                <a:r>
                  <a:rPr lang="en-US" altLang="ko-KR" sz="3200" dirty="0">
                    <a:latin typeface="Pretendard"/>
                  </a:rPr>
                  <a:t>     we focused on models that showed an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actual performance drop</a:t>
                </a:r>
                <a:r>
                  <a:rPr lang="en-US" altLang="ko-KR" sz="3200" dirty="0">
                    <a:latin typeface="Pretendard"/>
                  </a:rPr>
                  <a:t>, but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less than L2-SVM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endParaRPr lang="en-US" altLang="ko-KR" sz="120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Final Selection Criteria:</a:t>
                </a: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:r>
                  <a:rPr lang="ko-KR" altLang="en-US" sz="3200" b="0" i="0" dirty="0">
                    <a:solidFill>
                      <a:srgbClr val="4460AE"/>
                    </a:solidFill>
                    <a:effectLst/>
                    <a:latin typeface="Arial" panose="020B0604020202020204" pitchFamily="34" charset="0"/>
                  </a:rPr>
                  <a:t>✔</a:t>
                </a:r>
                <a:r>
                  <a:rPr lang="en-US" altLang="ko-KR" sz="3200" dirty="0">
                    <a:latin typeface="Pretendard"/>
                  </a:rPr>
                  <a:t> Positive accuracy drop (actual drop)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</a:t>
                </a:r>
                <a:r>
                  <a:rPr lang="ko-KR" altLang="en-US" sz="3200" b="0" i="0" dirty="0">
                    <a:solidFill>
                      <a:srgbClr val="4460AE"/>
                    </a:solidFill>
                    <a:effectLst/>
                    <a:latin typeface="Arial" panose="020B0604020202020204" pitchFamily="34" charset="0"/>
                  </a:rPr>
                  <a:t>✔</a:t>
                </a:r>
                <a:r>
                  <a:rPr lang="en-US" altLang="ko-KR" sz="3200" b="0" dirty="0"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And lower drop than L2-SVM</a:t>
                </a:r>
              </a:p>
              <a:p>
                <a:r>
                  <a:rPr lang="en-US" altLang="ko-KR" sz="3200" dirty="0">
                    <a:latin typeface="Pretendard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Considered truly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robust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19148-C68D-860C-2092-AC3BBC7C2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846555"/>
                <a:ext cx="15240000" cy="5293757"/>
              </a:xfrm>
              <a:prstGeom prst="rect">
                <a:avLst/>
              </a:prstGeom>
              <a:blipFill>
                <a:blip r:embed="rId4"/>
                <a:stretch>
                  <a:fillRect l="-1640" t="-2419" b="-3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16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EEBD94-E248-A159-B516-E1F5E3779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87F09F2-0637-9E21-B575-D8349C0BA6A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CA1605D-91B1-503E-3551-597461916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61B130-82B6-87A2-A1DD-EE39218BD42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EE68FA27-6038-F1DB-C899-B7602F11F64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AEAA83-0157-9D3A-2164-4521E4FD4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516" y="2735917"/>
            <a:ext cx="9434967" cy="48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5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4CB0B-00F7-6442-F9B9-E913A574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DB40D5E-980D-6708-B692-A0B619CD5866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D1BC8EF-99FF-0A2F-6E52-48F70D89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527C6A-63A8-391E-5155-0465F12E46AC}"/>
              </a:ext>
            </a:extLst>
          </p:cNvPr>
          <p:cNvSpPr txBox="1"/>
          <p:nvPr/>
        </p:nvSpPr>
        <p:spPr>
          <a:xfrm>
            <a:off x="1523994" y="2950430"/>
            <a:ext cx="15240000" cy="5086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SVM’s Limitation</a:t>
            </a:r>
          </a:p>
          <a:p>
            <a:r>
              <a:rPr lang="en-US" altLang="ko-KR" sz="3200" dirty="0">
                <a:latin typeface="Pretendard"/>
              </a:rPr>
              <a:t>   - Support Vector Machines (SVMs) are powerful classifiers,</a:t>
            </a:r>
          </a:p>
          <a:p>
            <a:r>
              <a:rPr lang="en-US" altLang="ko-KR" sz="3200" dirty="0">
                <a:latin typeface="Pretendard"/>
              </a:rPr>
              <a:t>     but they are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vulnerable to outliers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Our approach</a:t>
            </a:r>
          </a:p>
          <a:p>
            <a:r>
              <a:rPr lang="en-US" altLang="ko-KR" sz="3200" dirty="0">
                <a:latin typeface="Pretendard"/>
              </a:rPr>
              <a:t>   - We introduced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M-estimation-based loss functions</a:t>
            </a:r>
            <a:r>
              <a:rPr lang="en-US" altLang="ko-KR" sz="3200" dirty="0">
                <a:latin typeface="Pretendard"/>
              </a:rPr>
              <a:t> to improve the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robustness</a:t>
            </a:r>
            <a:r>
              <a:rPr lang="en-US" altLang="ko-KR" sz="3200" dirty="0">
                <a:latin typeface="Pretendard"/>
              </a:rPr>
              <a:t> of SVMs.</a:t>
            </a:r>
          </a:p>
          <a:p>
            <a:r>
              <a:rPr lang="en-US" altLang="ko-KR" sz="3200" b="0" dirty="0">
                <a:latin typeface="Pretendard"/>
              </a:rPr>
              <a:t>   - </a:t>
            </a:r>
            <a:r>
              <a:rPr lang="en-US" altLang="ko-KR" sz="3200" dirty="0">
                <a:latin typeface="Pretendard"/>
              </a:rPr>
              <a:t>Conducted experiments with:</a:t>
            </a:r>
          </a:p>
          <a:p>
            <a:r>
              <a:rPr lang="en-US" altLang="ko-KR" sz="3200" b="0" dirty="0">
                <a:latin typeface="Pretendard"/>
              </a:rPr>
              <a:t>      </a:t>
            </a:r>
            <a:r>
              <a:rPr lang="ko-KR" altLang="en-US" sz="3200" b="0" i="0" dirty="0">
                <a:solidFill>
                  <a:srgbClr val="4460AE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US" altLang="ko-KR" sz="3200" dirty="0">
                <a:latin typeface="Pretendard"/>
              </a:rPr>
              <a:t>6 loss functions</a:t>
            </a:r>
          </a:p>
          <a:p>
            <a:r>
              <a:rPr lang="en-US" altLang="ko-KR" sz="3200" b="0" dirty="0">
                <a:latin typeface="Pretendard"/>
              </a:rPr>
              <a:t>      </a:t>
            </a:r>
            <a:r>
              <a:rPr lang="ko-KR" altLang="en-US" sz="3200" b="0" i="0" dirty="0">
                <a:solidFill>
                  <a:srgbClr val="4460AE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US" altLang="ko-KR" sz="3200" dirty="0">
                <a:latin typeface="Pretendard"/>
              </a:rPr>
              <a:t>5 optimization algorithms</a:t>
            </a:r>
          </a:p>
          <a:p>
            <a:r>
              <a:rPr lang="en-US" altLang="ko-KR" sz="3200" b="0" dirty="0">
                <a:latin typeface="Pretendard"/>
              </a:rPr>
              <a:t>      </a:t>
            </a:r>
            <a:r>
              <a:rPr lang="ko-KR" altLang="en-US" sz="3200" b="0" i="0" dirty="0">
                <a:solidFill>
                  <a:srgbClr val="4460AE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US" altLang="ko-KR" sz="3200" dirty="0">
                <a:latin typeface="Pretendard"/>
              </a:rPr>
              <a:t>4 real-world datasets</a:t>
            </a:r>
          </a:p>
          <a:p>
            <a:r>
              <a:rPr lang="en-US" altLang="ko-KR" sz="3200" b="0" dirty="0">
                <a:latin typeface="Pretendard"/>
              </a:rPr>
              <a:t>      </a:t>
            </a:r>
            <a:r>
              <a:rPr lang="ko-KR" altLang="en-US" sz="3200" b="0" i="0" dirty="0">
                <a:solidFill>
                  <a:srgbClr val="4460AE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US" altLang="ko-KR" sz="3200" dirty="0">
                <a:latin typeface="Pretendard"/>
              </a:rPr>
              <a:t>Varying levels of synthetic outliers</a:t>
            </a:r>
            <a:endParaRPr lang="en-US" altLang="ko-KR" sz="3200" b="0" dirty="0"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3640D-B893-20E2-3C74-F2B4D2163E1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82BE6C8-06F7-C2DE-A88C-4E44B5E6799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6. Conclusion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02866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6947A-0174-0751-74BA-88DBE003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B346FC5-D803-9DE9-8D2E-96DAF1F21EE0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ADAB0B9-E01A-B574-4723-C4ABE9C10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C541A-E0E7-0823-4CC7-BA641FDFDB92}"/>
                  </a:ext>
                </a:extLst>
              </p:cNvPr>
              <p:cNvSpPr txBox="1"/>
              <p:nvPr/>
            </p:nvSpPr>
            <p:spPr>
              <a:xfrm>
                <a:off x="1523994" y="2508001"/>
                <a:ext cx="15240000" cy="597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Key Findings</a:t>
                </a: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:r>
                  <a:rPr lang="ko-KR" altLang="en-US" sz="3200" b="0" i="0" dirty="0">
                    <a:solidFill>
                      <a:srgbClr val="4460AE"/>
                    </a:solidFill>
                    <a:effectLst/>
                    <a:latin typeface="Arial" panose="020B0604020202020204" pitchFamily="34" charset="0"/>
                  </a:rPr>
                  <a:t>✔</a:t>
                </a:r>
                <a:r>
                  <a:rPr lang="en-US" altLang="ko-KR" sz="3200" dirty="0">
                    <a:latin typeface="Pretendard"/>
                  </a:rPr>
                  <a:t> Cauchy, Welsch and </a:t>
                </a:r>
                <a:r>
                  <a:rPr lang="en-US" altLang="ko-KR" sz="3200" dirty="0" err="1">
                    <a:latin typeface="Pretendard"/>
                  </a:rPr>
                  <a:t>Geman</a:t>
                </a:r>
                <a:r>
                  <a:rPr lang="en-US" altLang="ko-KR" sz="3200" dirty="0">
                    <a:latin typeface="Pretendard"/>
                  </a:rPr>
                  <a:t>-McClure losses, combined with PSO or HS,</a:t>
                </a:r>
              </a:p>
              <a:p>
                <a:r>
                  <a:rPr lang="en-US" altLang="ko-KR" sz="3200" dirty="0">
                    <a:latin typeface="Pretendard"/>
                  </a:rPr>
                  <a:t>        consistently showed lower accuracy degradation than L2-SVM.</a:t>
                </a:r>
              </a:p>
              <a:p>
                <a:r>
                  <a:rPr lang="en-US" altLang="ko-KR" sz="3200" dirty="0">
                    <a:latin typeface="Pretendard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e.g.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PSO + Cauchy on Ionosphere</a:t>
                </a:r>
                <a:r>
                  <a:rPr lang="en-US" altLang="ko-KR" sz="3200" dirty="0">
                    <a:latin typeface="Pretendard"/>
                  </a:rPr>
                  <a:t>,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HS + Welsch on Arrythmia</a:t>
                </a:r>
              </a:p>
              <a:p>
                <a:endParaRPr lang="en-US" altLang="ko-KR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Implication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- The right combination of loss function and optimizer</a:t>
                </a:r>
              </a:p>
              <a:p>
                <a:r>
                  <a:rPr lang="en-US" altLang="ko-KR" sz="3200" dirty="0">
                    <a:latin typeface="Pretendard"/>
                  </a:rPr>
                  <a:t>     </a:t>
                </a:r>
                <a:r>
                  <a:rPr lang="en-US" altLang="ko-KR" sz="3200" b="0" dirty="0">
                    <a:latin typeface="Pretendard"/>
                  </a:rPr>
                  <a:t>can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significantly improve the robustness </a:t>
                </a:r>
                <a:r>
                  <a:rPr lang="en-US" altLang="ko-KR" sz="3200" b="0" dirty="0">
                    <a:latin typeface="Pretendard"/>
                  </a:rPr>
                  <a:t>of SVMs.</a:t>
                </a:r>
              </a:p>
              <a:p>
                <a:endParaRPr lang="en-US" altLang="ko-KR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Future work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- Apply </a:t>
                </a:r>
                <a:r>
                  <a:rPr lang="en-US" altLang="ko-KR" sz="3200" dirty="0">
                    <a:latin typeface="Pretendard"/>
                  </a:rPr>
                  <a:t>to real-world domains such as biomedical or financial data.</a:t>
                </a:r>
                <a:endParaRPr lang="en-US" altLang="ko-KR" sz="3200" b="0" dirty="0">
                  <a:solidFill>
                    <a:srgbClr val="4460AE"/>
                  </a:solidFill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- Explore integration with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Fuzzy SVMs</a:t>
                </a:r>
                <a:r>
                  <a:rPr lang="en-US" altLang="ko-KR" sz="3200" dirty="0">
                    <a:latin typeface="Pretendard"/>
                  </a:rPr>
                  <a:t>, which allow for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softer decision boundaries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  and may improve robustness under uncertain or overlapping class regions.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C541A-E0E7-0823-4CC7-BA641FDF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508001"/>
                <a:ext cx="15240000" cy="5970865"/>
              </a:xfrm>
              <a:prstGeom prst="rect">
                <a:avLst/>
              </a:prstGeom>
              <a:blipFill>
                <a:blip r:embed="rId4"/>
                <a:stretch>
                  <a:fillRect l="-1640" t="-2041" b="-3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C4B9B2C-D693-248E-1240-A1CE710322F4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E382B936-D98B-B703-449F-73E05B506356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6. Conclusion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92428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8186" y="120806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2F90AAD-5051-0A00-D4A4-F50C6CF7DCD6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rcRect l="3325" t="4347" r="4469" b="5271"/>
          <a:stretch/>
        </p:blipFill>
        <p:spPr>
          <a:xfrm>
            <a:off x="12628998" y="5641912"/>
            <a:ext cx="30480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 descr="텍스트, 로고, 폰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F10372-BD27-0644-89AB-4C85FE9E890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6" y="8081667"/>
            <a:ext cx="1918310" cy="6082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4A482-E1D9-448E-5C28-BF2B7F4ED6AA}"/>
              </a:ext>
            </a:extLst>
          </p:cNvPr>
          <p:cNvSpPr txBox="1"/>
          <p:nvPr/>
        </p:nvSpPr>
        <p:spPr>
          <a:xfrm>
            <a:off x="892574" y="8854171"/>
            <a:ext cx="479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igelia" panose="020B0502040204020203" pitchFamily="34" charset="0"/>
                <a:ea typeface="HY그래픽M" panose="02030600000101010101" pitchFamily="18" charset="-127"/>
                <a:cs typeface="Kigelia" panose="020B0502040204020203" pitchFamily="34" charset="0"/>
              </a:rPr>
              <a:t>한국지능시스템학회 </a:t>
            </a:r>
            <a:r>
              <a:rPr lang="en-US" altLang="ko-KR" sz="2000" dirty="0">
                <a:latin typeface="Kigelia" panose="020B0502040204020203" pitchFamily="34" charset="0"/>
                <a:ea typeface="Kigelia" panose="020B0502040204020203" pitchFamily="34" charset="0"/>
                <a:cs typeface="Kigelia" panose="020B0502040204020203" pitchFamily="34" charset="0"/>
              </a:rPr>
              <a:t>2025</a:t>
            </a:r>
            <a:r>
              <a:rPr lang="ko-KR" altLang="en-US" sz="2000" dirty="0">
                <a:latin typeface="Kigelia" panose="020B0502040204020203" pitchFamily="34" charset="0"/>
                <a:ea typeface="HY그래픽M" panose="02030600000101010101" pitchFamily="18" charset="-127"/>
                <a:cs typeface="Kigelia" panose="020B0502040204020203" pitchFamily="34" charset="0"/>
              </a:rPr>
              <a:t> 춘계학술대회</a:t>
            </a: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BE4FFECE-799E-F3C5-06F7-C6914C8A21DF}"/>
              </a:ext>
            </a:extLst>
          </p:cNvPr>
          <p:cNvSpPr txBox="1"/>
          <p:nvPr/>
        </p:nvSpPr>
        <p:spPr>
          <a:xfrm>
            <a:off x="1011927" y="4832093"/>
            <a:ext cx="490044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3DFDB-F500-79E0-FF88-4007BB6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F66A4F0-6CFA-5A17-1D8B-2498C3A75B55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CEF968B-9F8B-F725-88C8-B49670F6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1A735143-8857-55DC-D4AF-DA9DBEC6144D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1.</a:t>
            </a:r>
            <a:r>
              <a:rPr lang="en-US" altLang="ko-KR" sz="4800" b="1" kern="0" spc="-100" dirty="0">
                <a:solidFill>
                  <a:srgbClr val="11359A"/>
                </a:solidFill>
                <a:latin typeface="Pretendard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E4091-FCBE-F086-0E1B-17430AC9AC5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58EBD105-E8E0-69E2-2B07-263F3CF32A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885617"/>
                  </p:ext>
                </p:extLst>
              </p:nvPr>
            </p:nvGraphicFramePr>
            <p:xfrm>
              <a:off x="2052634" y="3814093"/>
              <a:ext cx="14182720" cy="3115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3361">
                      <a:extLst>
                        <a:ext uri="{9D8B030D-6E8A-4147-A177-3AD203B41FA5}">
                          <a16:colId xmlns:a16="http://schemas.microsoft.com/office/drawing/2014/main" val="3111710248"/>
                        </a:ext>
                      </a:extLst>
                    </a:gridCol>
                    <a:gridCol w="6102405">
                      <a:extLst>
                        <a:ext uri="{9D8B030D-6E8A-4147-A177-3AD203B41FA5}">
                          <a16:colId xmlns:a16="http://schemas.microsoft.com/office/drawing/2014/main" val="1903628637"/>
                        </a:ext>
                      </a:extLst>
                    </a:gridCol>
                    <a:gridCol w="2279595">
                      <a:extLst>
                        <a:ext uri="{9D8B030D-6E8A-4147-A177-3AD203B41FA5}">
                          <a16:colId xmlns:a16="http://schemas.microsoft.com/office/drawing/2014/main" val="1465296627"/>
                        </a:ext>
                      </a:extLst>
                    </a:gridCol>
                    <a:gridCol w="3897359">
                      <a:extLst>
                        <a:ext uri="{9D8B030D-6E8A-4147-A177-3AD203B41FA5}">
                          <a16:colId xmlns:a16="http://schemas.microsoft.com/office/drawing/2014/main" val="3639242223"/>
                        </a:ext>
                      </a:extLst>
                    </a:gridCol>
                  </a:tblGrid>
                  <a:tr h="8722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solidFill>
                                <a:srgbClr val="E9EDF4"/>
                              </a:solidFill>
                              <a:latin typeface="Pretendard"/>
                            </a:rPr>
                            <a:t>Model</a:t>
                          </a:r>
                          <a:endParaRPr lang="en-US" altLang="ko-KR" sz="2800" b="0" dirty="0">
                            <a:solidFill>
                              <a:schemeClr val="tx1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799F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solidFill>
                                <a:srgbClr val="E9EDF4"/>
                              </a:solidFill>
                              <a:latin typeface="Pretendard"/>
                            </a:rPr>
                            <a:t>Penalty Type</a:t>
                          </a:r>
                          <a:endParaRPr lang="ko-KR" altLang="en-US" sz="2800" b="0" dirty="0">
                            <a:solidFill>
                              <a:schemeClr val="tx1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799F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solidFill>
                                <a:srgbClr val="E9EDF4"/>
                              </a:solidFill>
                              <a:latin typeface="Pretendard"/>
                            </a:rPr>
                            <a:t>Penalty Form</a:t>
                          </a:r>
                          <a:endParaRPr lang="ko-KR" altLang="en-US" sz="2800" b="0" dirty="0">
                            <a:solidFill>
                              <a:srgbClr val="E9EDF4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799F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solidFill>
                                <a:srgbClr val="E9EDF4"/>
                              </a:solidFill>
                              <a:latin typeface="Pretendard"/>
                            </a:rPr>
                            <a:t>Sensitivity to Outliers</a:t>
                          </a:r>
                          <a:endParaRPr lang="ko-KR" altLang="en-US" sz="2800" b="0" dirty="0">
                            <a:solidFill>
                              <a:srgbClr val="E9EDF4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799F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2625"/>
                      </a:ext>
                    </a:extLst>
                  </a:tr>
                  <a:tr h="11156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L1-SVM</a:t>
                          </a:r>
                        </a:p>
                      </a:txBody>
                      <a:tcPr anchor="ctr"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Linear penalty for margin violations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rgbClr val="E9EDF4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less sensitive</a:t>
                          </a:r>
                          <a:endParaRPr lang="ko-KR" altLang="en-US" sz="2400" b="0" dirty="0">
                            <a:solidFill>
                              <a:srgbClr val="E9EDF4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5967"/>
                      </a:ext>
                    </a:extLst>
                  </a:tr>
                  <a:tr h="11273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L2-SVM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Squared penalty for margin violations</a:t>
                          </a:r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more sensitive</a:t>
                          </a:r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1392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58EBD105-E8E0-69E2-2B07-263F3CF32A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885617"/>
                  </p:ext>
                </p:extLst>
              </p:nvPr>
            </p:nvGraphicFramePr>
            <p:xfrm>
              <a:off x="2052634" y="3814093"/>
              <a:ext cx="14182720" cy="3115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3361">
                      <a:extLst>
                        <a:ext uri="{9D8B030D-6E8A-4147-A177-3AD203B41FA5}">
                          <a16:colId xmlns:a16="http://schemas.microsoft.com/office/drawing/2014/main" val="3111710248"/>
                        </a:ext>
                      </a:extLst>
                    </a:gridCol>
                    <a:gridCol w="6102405">
                      <a:extLst>
                        <a:ext uri="{9D8B030D-6E8A-4147-A177-3AD203B41FA5}">
                          <a16:colId xmlns:a16="http://schemas.microsoft.com/office/drawing/2014/main" val="1903628637"/>
                        </a:ext>
                      </a:extLst>
                    </a:gridCol>
                    <a:gridCol w="2279595">
                      <a:extLst>
                        <a:ext uri="{9D8B030D-6E8A-4147-A177-3AD203B41FA5}">
                          <a16:colId xmlns:a16="http://schemas.microsoft.com/office/drawing/2014/main" val="1465296627"/>
                        </a:ext>
                      </a:extLst>
                    </a:gridCol>
                    <a:gridCol w="3897359">
                      <a:extLst>
                        <a:ext uri="{9D8B030D-6E8A-4147-A177-3AD203B41FA5}">
                          <a16:colId xmlns:a16="http://schemas.microsoft.com/office/drawing/2014/main" val="3639242223"/>
                        </a:ext>
                      </a:extLst>
                    </a:gridCol>
                  </a:tblGrid>
                  <a:tr h="8722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solidFill>
                                <a:srgbClr val="E9EDF4"/>
                              </a:solidFill>
                              <a:latin typeface="Pretendard"/>
                            </a:rPr>
                            <a:t>Model</a:t>
                          </a:r>
                          <a:endParaRPr lang="en-US" altLang="ko-KR" sz="2800" b="0" dirty="0">
                            <a:solidFill>
                              <a:schemeClr val="tx1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799F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solidFill>
                                <a:srgbClr val="E9EDF4"/>
                              </a:solidFill>
                              <a:latin typeface="Pretendard"/>
                            </a:rPr>
                            <a:t>Penalty Type</a:t>
                          </a:r>
                          <a:endParaRPr lang="ko-KR" altLang="en-US" sz="2800" b="0" dirty="0">
                            <a:solidFill>
                              <a:schemeClr val="tx1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799F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solidFill>
                                <a:srgbClr val="E9EDF4"/>
                              </a:solidFill>
                              <a:latin typeface="Pretendard"/>
                            </a:rPr>
                            <a:t>Penalty Form</a:t>
                          </a:r>
                          <a:endParaRPr lang="ko-KR" altLang="en-US" sz="2800" b="0" dirty="0">
                            <a:solidFill>
                              <a:srgbClr val="E9EDF4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799F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0" dirty="0">
                              <a:solidFill>
                                <a:srgbClr val="E9EDF4"/>
                              </a:solidFill>
                              <a:latin typeface="Pretendard"/>
                            </a:rPr>
                            <a:t>Sensitivity to Outliers</a:t>
                          </a:r>
                          <a:endParaRPr lang="ko-KR" altLang="en-US" sz="2800" b="0" dirty="0">
                            <a:solidFill>
                              <a:srgbClr val="E9EDF4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799F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2625"/>
                      </a:ext>
                    </a:extLst>
                  </a:tr>
                  <a:tr h="11156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L1-SVM</a:t>
                          </a:r>
                        </a:p>
                      </a:txBody>
                      <a:tcPr anchor="ctr"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Linear penalty for margin violations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1604" t="-78261" r="-172193" b="-101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less sensitive</a:t>
                          </a:r>
                          <a:endParaRPr lang="ko-KR" altLang="en-US" sz="2400" b="0" dirty="0">
                            <a:solidFill>
                              <a:srgbClr val="E9EDF4"/>
                            </a:solidFill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5967"/>
                      </a:ext>
                    </a:extLst>
                  </a:tr>
                  <a:tr h="11273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L2-SVM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Squared penalty for margin violations</a:t>
                          </a:r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1604" t="-177297" r="-172193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  <a:latin typeface="Pretendard"/>
                            </a:rPr>
                            <a:t>more sensitive</a:t>
                          </a:r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1392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23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B04117-C6AE-7AB8-8D1F-3B29BF41D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EE7DF04-94BD-9E15-A759-EFEB67AE87FB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5E4F50A-C443-C9D3-7C74-D9B1C255E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0E17E1A4-9594-2CE0-C6B1-EC1E58D228D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7F052-0411-75C5-A3C9-25DDD937FBFF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4919BE64-50ED-3B7E-A523-745284E419E3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dirty="0"/>
              <a:t>Hard Margin vs. Soft Margin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6999F-E92A-493B-26D0-3BF25130EDD1}"/>
                  </a:ext>
                </a:extLst>
              </p:cNvPr>
              <p:cNvSpPr txBox="1"/>
              <p:nvPr/>
            </p:nvSpPr>
            <p:spPr>
              <a:xfrm>
                <a:off x="1523993" y="4572568"/>
                <a:ext cx="15240000" cy="3116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Hard Margin</a:t>
                </a:r>
                <a:r>
                  <a:rPr lang="en-US" altLang="ko-KR" sz="3200" b="0" dirty="0">
                    <a:latin typeface="Pretendard"/>
                  </a:rPr>
                  <a:t>:</a:t>
                </a:r>
              </a:p>
              <a:p>
                <a:r>
                  <a:rPr lang="en-US" altLang="ko-KR" sz="3200" dirty="0">
                    <a:latin typeface="Pretendard"/>
                  </a:rPr>
                  <a:t>   all samples must be correctly separated </a:t>
                </a:r>
              </a:p>
              <a:p>
                <a:r>
                  <a:rPr lang="en-US" altLang="ko-KR" sz="3200" dirty="0">
                    <a:latin typeface="Pretendard"/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very sensitive to outliers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Soft Margin</a:t>
                </a:r>
                <a:r>
                  <a:rPr lang="en-US" altLang="ko-KR" sz="3200" b="0" dirty="0">
                    <a:latin typeface="Pretendard"/>
                  </a:rPr>
                  <a:t>:</a:t>
                </a: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  allows some error </a:t>
                </a:r>
              </a:p>
              <a:p>
                <a:r>
                  <a:rPr lang="en-US" altLang="ko-KR" sz="3200" dirty="0">
                    <a:latin typeface="Pretendard"/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expressed via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320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6999F-E92A-493B-26D0-3BF25130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4572568"/>
                <a:ext cx="15240000" cy="3116238"/>
              </a:xfrm>
              <a:prstGeom prst="rect">
                <a:avLst/>
              </a:prstGeom>
              <a:blipFill>
                <a:blip r:embed="rId4"/>
                <a:stretch>
                  <a:fillRect l="-1640" t="-3914" b="-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9BFEC79-EEF3-B5BF-4B9B-09EF8E4EC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3086100"/>
            <a:ext cx="6031481" cy="60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653BC-4ED4-7D13-B951-83F4D6188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24057B6-E80C-3304-B1E5-9A670510796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5D3C720-9A5C-5C9A-C8DA-C6A88B57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8FE8728-C9FD-3937-46BC-D8F432AF3803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A8929-97CA-EC69-21F2-3F0274103B37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198EA4C1-3751-AA5D-FB81-E66B43F09EC9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kern="0" spc="-100" dirty="0">
                <a:latin typeface="Pretendard" pitchFamily="34" charset="0"/>
              </a:rPr>
              <a:t>L2-SVM Limitations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C90D02-717F-869E-5ADD-05533AC4DB78}"/>
                  </a:ext>
                </a:extLst>
              </p:cNvPr>
              <p:cNvSpPr txBox="1"/>
              <p:nvPr/>
            </p:nvSpPr>
            <p:spPr>
              <a:xfrm>
                <a:off x="1443436" y="4609851"/>
                <a:ext cx="15240000" cy="3116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L2-SVM</a:t>
                </a:r>
                <a:r>
                  <a:rPr lang="en-US" altLang="ko-KR" sz="3200" b="0" dirty="0">
                    <a:latin typeface="Pretendard"/>
                  </a:rPr>
                  <a:t> applies a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quadratic penalt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y </a:t>
                </a:r>
                <a:r>
                  <a:rPr lang="en-US" altLang="ko-KR" sz="3200" dirty="0">
                    <a:latin typeface="Pretendard"/>
                  </a:rPr>
                  <a:t>to margin violations</a:t>
                </a:r>
              </a:p>
              <a:p>
                <a:r>
                  <a:rPr lang="en-US" altLang="ko-KR" sz="3200" dirty="0">
                    <a:latin typeface="Pretendard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a single outlier with large error 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               can distort the decision boundary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Pretendard"/>
                  </a:rPr>
                  <a:t> treat all errors equally, regardless of cause</a:t>
                </a:r>
              </a:p>
              <a:p>
                <a:r>
                  <a:rPr lang="en-US" altLang="ko-KR" sz="3200" dirty="0">
                    <a:latin typeface="Pretendard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outliers can dominate the loss, 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               reducing model robustness</a:t>
                </a:r>
                <a:endParaRPr lang="en-US" altLang="ko-KR" sz="320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C90D02-717F-869E-5ADD-05533AC4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36" y="4609851"/>
                <a:ext cx="15240000" cy="3116238"/>
              </a:xfrm>
              <a:prstGeom prst="rect">
                <a:avLst/>
              </a:prstGeom>
              <a:blipFill>
                <a:blip r:embed="rId4"/>
                <a:stretch>
                  <a:fillRect l="-1640" t="-3914" b="-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2789D8-8CD2-1938-0C3A-CD5DFEE33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5"/>
          <a:stretch/>
        </p:blipFill>
        <p:spPr>
          <a:xfrm>
            <a:off x="11733201" y="3390900"/>
            <a:ext cx="5111363" cy="50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2DA6E-1798-48AE-271A-27467045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7D8C8A1-4934-D585-3946-BB7214405956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4EA4549-DE22-C983-67A6-4C9D13429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69B24BC-F999-3233-67E0-963A4AB76FA9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652BA-B407-038B-A516-0616264D1443}"/>
                  </a:ext>
                </a:extLst>
              </p:cNvPr>
              <p:cNvSpPr txBox="1"/>
              <p:nvPr/>
            </p:nvSpPr>
            <p:spPr>
              <a:xfrm>
                <a:off x="1523993" y="4305300"/>
                <a:ext cx="15240000" cy="297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Introducing Tolerance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</a:t>
                </a:r>
              </a:p>
              <a:p>
                <a:endParaRPr lang="en-US" altLang="ko-KR" sz="9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allows SVM to handle non-linearly separable data by measuring margin </a:t>
                </a:r>
              </a:p>
              <a:p>
                <a:r>
                  <a:rPr lang="en-US" altLang="ko-KR" sz="3200" dirty="0">
                    <a:latin typeface="Pretendard"/>
                  </a:rPr>
                  <a:t>   violation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.</a:t>
                </a:r>
              </a:p>
              <a:p>
                <a:endParaRPr lang="en-US" altLang="ko-KR" sz="120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Optimization Problem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 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SVM maximizes margin while penalizing violations using slack variables.</a:t>
                </a:r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652BA-B407-038B-A516-0616264D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4305300"/>
                <a:ext cx="15240000" cy="2970044"/>
              </a:xfrm>
              <a:prstGeom prst="rect">
                <a:avLst/>
              </a:prstGeom>
              <a:blipFill>
                <a:blip r:embed="rId4"/>
                <a:stretch>
                  <a:fillRect l="-1640" t="-4107" b="-6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3637B92-CEA3-3BCF-90F2-CAB156890F9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8B25D88B-8505-9BCC-BE8B-2E4B70A16158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:r>
                  <a:rPr lang="en-US" altLang="ko-KR" sz="4400" kern="0" spc="-100" dirty="0">
                    <a:latin typeface="Pretendard" pitchFamily="34" charset="0"/>
                  </a:rPr>
                  <a:t>Role of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8B25D88B-8505-9BCC-BE8B-2E4B70A16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blipFill>
                <a:blip r:embed="rId5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9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356A4-23C6-DF8C-996E-DF3AD98D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50C9D2E-78DB-6A2C-0B1F-0F7A763E14CB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537BD1A-12F9-49DE-0FD9-A571750E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87CBB4D-A597-3571-D77F-CBA486260D5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D5B76-C91D-D192-4854-F702E4D39E7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E809CF6C-BAC7-6944-247D-9953916A2988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:r>
                  <a:rPr lang="en-US" altLang="ko-KR" sz="4400" kern="0" spc="-100" dirty="0">
                    <a:latin typeface="Pretendard" pitchFamily="34" charset="0"/>
                  </a:rPr>
                  <a:t>Role of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E809CF6C-BAC7-6944-247D-9953916A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blipFill>
                <a:blip r:embed="rId4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7B11E-07D6-F98E-1A76-D383A68BF1BB}"/>
                  </a:ext>
                </a:extLst>
              </p:cNvPr>
              <p:cNvSpPr txBox="1"/>
              <p:nvPr/>
            </p:nvSpPr>
            <p:spPr>
              <a:xfrm>
                <a:off x="1523993" y="3420366"/>
                <a:ext cx="15240000" cy="5409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Soft-Margin Constraints</a:t>
                </a:r>
                <a:r>
                  <a:rPr lang="en-US" altLang="ko-KR" sz="3200" dirty="0">
                    <a:latin typeface="Pretendard"/>
                  </a:rPr>
                  <a:t>: </a:t>
                </a:r>
              </a:p>
              <a:p>
                <a:endParaRPr lang="en-US" altLang="ko-KR" sz="1050" b="0" i="1" dirty="0">
                  <a:solidFill>
                    <a:srgbClr val="4460AE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rgbClr val="4460AE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3200" b="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∀</m:t>
                    </m:r>
                    <m:r>
                      <a:rPr lang="en-US" altLang="ko-KR" sz="3200" b="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3200" b="0" dirty="0">
                  <a:solidFill>
                    <a:srgbClr val="4460AE"/>
                  </a:solidFill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: on the correct side of the margin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(Hard Margin)</a:t>
                </a:r>
              </a:p>
              <a:p>
                <a:endParaRPr lang="en-US" altLang="ko-KR" sz="80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: margin violation</a:t>
                </a:r>
                <a:endParaRPr lang="en-US" altLang="ko-KR" sz="1200" dirty="0">
                  <a:latin typeface="Pretendard"/>
                </a:endParaRPr>
              </a:p>
              <a:p>
                <a:endParaRPr lang="en-US" altLang="ko-KR" sz="1200" dirty="0">
                  <a:latin typeface="Pretendard"/>
                </a:endParaRPr>
              </a:p>
              <a:p>
                <a:endParaRPr lang="en-US" altLang="ko-KR" sz="1200" dirty="0"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Limitation</a:t>
                </a:r>
                <a:r>
                  <a:rPr lang="en-US" altLang="ko-KR" sz="3200" dirty="0">
                    <a:latin typeface="Pretendard"/>
                  </a:rPr>
                  <a:t>:</a:t>
                </a:r>
              </a:p>
              <a:p>
                <a:endParaRPr lang="en-US" altLang="ko-KR" sz="105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L2-SVM penalizes large  quadratically </a:t>
                </a:r>
              </a:p>
              <a:p>
                <a:r>
                  <a:rPr lang="en-US" altLang="ko-KR" sz="3200" dirty="0">
                    <a:latin typeface="Pretendard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outliers dominate the loss, causing decision</a:t>
                </a:r>
              </a:p>
              <a:p>
                <a:r>
                  <a:rPr lang="en-US" altLang="ko-KR" sz="3200" dirty="0">
                    <a:latin typeface="Pretendard"/>
                  </a:rPr>
                  <a:t>   boundary distortion</a:t>
                </a:r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7B11E-07D6-F98E-1A76-D383A68B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3420366"/>
                <a:ext cx="15240000" cy="5409173"/>
              </a:xfrm>
              <a:prstGeom prst="rect">
                <a:avLst/>
              </a:prstGeom>
              <a:blipFill>
                <a:blip r:embed="rId5"/>
                <a:stretch>
                  <a:fillRect l="-1640" t="-2255" b="-3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E11065-F6E0-EDD3-EC39-158E6C940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4988" r="4167" b="4735"/>
          <a:stretch/>
        </p:blipFill>
        <p:spPr>
          <a:xfrm>
            <a:off x="9829799" y="3169969"/>
            <a:ext cx="6259559" cy="56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C5D22-E9FA-6E3A-E091-1EDCA9B0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AF64B35-59AC-6DC5-A55E-9B7B58DE728F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F444597-1EC8-D5FA-C48F-0131294B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9406B18-2DE0-221B-CC0C-9A065BCBBA6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Motivation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Robust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Methods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3BEDD-82F5-F874-F335-3C9D93B3C98D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pic>
        <p:nvPicPr>
          <p:cNvPr id="8" name="그림 7" descr="텍스트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56C808-FD97-2BCD-943F-8226834D6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47" y="2926178"/>
            <a:ext cx="14508494" cy="51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BB889-CA61-07A1-771D-DBD91D97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740CA60-500C-70E5-F7AC-C8543CA0CDAC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8D647A4-8528-A24F-6B72-25061364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BB58162-ECCC-D620-B466-CCB16934E6C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Motivation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Robust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Methods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F3437-9A48-9FE3-9854-DB4F619E0FC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37695-5BEA-8239-461C-058E37EE0496}"/>
              </a:ext>
            </a:extLst>
          </p:cNvPr>
          <p:cNvSpPr txBox="1"/>
          <p:nvPr/>
        </p:nvSpPr>
        <p:spPr>
          <a:xfrm>
            <a:off x="1523994" y="3470267"/>
            <a:ext cx="15240000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Traditional SVMs assume that all training data are equally reliable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 practice, real-world data often contain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noisy labels</a:t>
            </a:r>
            <a:r>
              <a:rPr lang="en-US" altLang="ko-KR" sz="3200" b="0" dirty="0">
                <a:latin typeface="Pretendard"/>
              </a:rPr>
              <a:t>,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measurement error</a:t>
            </a:r>
            <a:r>
              <a:rPr lang="en-US" altLang="ko-KR" sz="3200" b="0" dirty="0">
                <a:latin typeface="Pretendard"/>
              </a:rPr>
              <a:t>, or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 outliers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L2-SVM heavily penalizes large deviations</a:t>
            </a:r>
            <a:r>
              <a:rPr lang="en-US" altLang="ko-KR" sz="3200" b="0" dirty="0">
                <a:latin typeface="Pretendard"/>
              </a:rPr>
              <a:t>, causing outliers to dominate the model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Robust methods are neede</a:t>
            </a:r>
            <a:r>
              <a:rPr lang="en-US" altLang="ko-KR" sz="3200" dirty="0">
                <a:latin typeface="Pretendard"/>
              </a:rPr>
              <a:t>d to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reduce the influence of extreme errors</a:t>
            </a:r>
            <a:r>
              <a:rPr lang="en-US" altLang="ko-KR" sz="3200" dirty="0">
                <a:latin typeface="Pretendard"/>
              </a:rPr>
              <a:t> and learn a more</a:t>
            </a:r>
          </a:p>
          <a:p>
            <a:r>
              <a:rPr lang="en-US" altLang="ko-KR" sz="3200" b="0" dirty="0">
                <a:latin typeface="Pretendard"/>
              </a:rPr>
              <a:t>   </a:t>
            </a:r>
            <a:r>
              <a:rPr lang="en-US" altLang="ko-KR" sz="3200" dirty="0">
                <a:latin typeface="Pretendard"/>
              </a:rPr>
              <a:t>stable decision boundary.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M-Estimators</a:t>
            </a:r>
            <a:r>
              <a:rPr lang="en-US" altLang="ko-KR" sz="3200" b="0" dirty="0">
                <a:latin typeface="Pretendard"/>
              </a:rPr>
              <a:t> offer a flexible way to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down-weight the impact of outliers </a:t>
            </a:r>
            <a:r>
              <a:rPr lang="en-US" altLang="ko-KR" sz="3200" b="0" dirty="0">
                <a:latin typeface="Pretendard"/>
              </a:rPr>
              <a:t>by using</a:t>
            </a:r>
          </a:p>
          <a:p>
            <a:r>
              <a:rPr lang="en-US" altLang="ko-KR" sz="3200" dirty="0">
                <a:latin typeface="Pretendard"/>
              </a:rPr>
              <a:t>   non-quadratic loss functions.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2684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1584</Words>
  <Application>Microsoft Office PowerPoint</Application>
  <PresentationFormat>사용자 지정</PresentationFormat>
  <Paragraphs>313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HY그래픽M</vt:lpstr>
      <vt:lpstr>Pretendard</vt:lpstr>
      <vt:lpstr>맑은 고딕</vt:lpstr>
      <vt:lpstr>Arial</vt:lpstr>
      <vt:lpstr>Barlow Semi Condensed Medium</vt:lpstr>
      <vt:lpstr>Calibri</vt:lpstr>
      <vt:lpstr>Cambria Math</vt:lpstr>
      <vt:lpstr>Kigelia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53</cp:revision>
  <dcterms:created xsi:type="dcterms:W3CDTF">2024-01-15T12:38:32Z</dcterms:created>
  <dcterms:modified xsi:type="dcterms:W3CDTF">2025-04-06T07:26:49Z</dcterms:modified>
</cp:coreProperties>
</file>