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84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1192" autoAdjust="0"/>
  </p:normalViewPr>
  <p:slideViewPr>
    <p:cSldViewPr snapToGrid="0">
      <p:cViewPr varScale="1">
        <p:scale>
          <a:sx n="54" d="100"/>
          <a:sy n="54" d="100"/>
        </p:scale>
        <p:origin x="48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D4EA609-E738-4BAE-87AD-98125B16B21F}" type="datetimeFigureOut">
              <a:rPr lang="ko-KR" altLang="en-US" smtClean="0"/>
              <a:pPr/>
              <a:t>2025-09-14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8B7A305-0F26-45B4-A817-FF1719B228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컴퓨터공학과 이영빈입니다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이번 주는 </a:t>
            </a:r>
            <a:r>
              <a:rPr lang="en-US" altLang="ko-KR" dirty="0"/>
              <a:t>CNN Convolution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2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마지막으로 제가 이 발표를 준비하면서 의문이 하나 들었는데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kernel </a:t>
            </a:r>
            <a:r>
              <a:rPr lang="ko-KR" altLang="en-US" dirty="0"/>
              <a:t>연산을 통해서 </a:t>
            </a:r>
            <a:r>
              <a:rPr lang="en-US" altLang="ko-KR" dirty="0"/>
              <a:t>"</a:t>
            </a:r>
            <a:r>
              <a:rPr lang="ko-KR" altLang="en-US" dirty="0"/>
              <a:t>암호화</a:t>
            </a:r>
            <a:r>
              <a:rPr lang="en-US" altLang="ko-KR" dirty="0"/>
              <a:t>" </a:t>
            </a:r>
            <a:r>
              <a:rPr lang="ko-KR" altLang="en-US" dirty="0" err="1"/>
              <a:t>같은걸</a:t>
            </a:r>
            <a:r>
              <a:rPr lang="ko-KR" altLang="en-US" dirty="0"/>
              <a:t> 해서 결국은 압축시킨 </a:t>
            </a:r>
            <a:r>
              <a:rPr lang="ko-KR" altLang="en-US" dirty="0" err="1"/>
              <a:t>거잔아</a:t>
            </a:r>
            <a:r>
              <a:rPr lang="en-US" altLang="ko-KR" dirty="0"/>
              <a:t>? </a:t>
            </a:r>
            <a:r>
              <a:rPr lang="ko-KR" altLang="en-US" dirty="0"/>
              <a:t>그럼 이걸 나중에 복호화 해야 할 일이 </a:t>
            </a:r>
            <a:r>
              <a:rPr lang="ko-KR" altLang="en-US" dirty="0" err="1"/>
              <a:t>생길수도</a:t>
            </a:r>
            <a:r>
              <a:rPr lang="ko-KR" altLang="en-US" dirty="0"/>
              <a:t> 있는데 이거 역추적이 가능해</a:t>
            </a:r>
            <a:r>
              <a:rPr lang="en-US" altLang="ko-KR" dirty="0"/>
              <a:t>? </a:t>
            </a:r>
            <a:r>
              <a:rPr lang="ko-KR" altLang="en-US" dirty="0"/>
              <a:t>유일하게 </a:t>
            </a:r>
            <a:r>
              <a:rPr lang="ko-KR" altLang="en-US" dirty="0" err="1"/>
              <a:t>존재할수</a:t>
            </a:r>
            <a:r>
              <a:rPr lang="ko-KR" altLang="en-US" dirty="0"/>
              <a:t> 있어</a:t>
            </a:r>
            <a:r>
              <a:rPr lang="en-US" altLang="ko-KR" dirty="0"/>
              <a:t>? </a:t>
            </a:r>
            <a:r>
              <a:rPr lang="ko-KR" altLang="en-US" dirty="0"/>
              <a:t>여러 결과가 복호화 이후로 </a:t>
            </a:r>
            <a:r>
              <a:rPr lang="ko-KR" altLang="en-US" dirty="0" err="1"/>
              <a:t>나올수도</a:t>
            </a:r>
            <a:r>
              <a:rPr lang="ko-KR" altLang="en-US" dirty="0"/>
              <a:t> 있지 않나</a:t>
            </a:r>
            <a:r>
              <a:rPr lang="en-US" altLang="ko-KR" dirty="0"/>
              <a:t>? </a:t>
            </a:r>
            <a:r>
              <a:rPr lang="ko-KR" altLang="en-US" dirty="0"/>
              <a:t>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CNN</a:t>
            </a:r>
            <a:r>
              <a:rPr lang="ko-KR" altLang="en-US" dirty="0"/>
              <a:t>의 목적은 결국 특징 추출을 통해서</a:t>
            </a:r>
            <a:r>
              <a:rPr lang="en-US" altLang="ko-KR" dirty="0"/>
              <a:t>, </a:t>
            </a:r>
            <a:r>
              <a:rPr lang="ko-KR" altLang="en-US" dirty="0"/>
              <a:t>다음 단계인 분류</a:t>
            </a:r>
            <a:r>
              <a:rPr lang="en-US" altLang="ko-KR" dirty="0"/>
              <a:t>, </a:t>
            </a:r>
            <a:r>
              <a:rPr lang="ko-KR" altLang="en-US" dirty="0"/>
              <a:t>예측에 유용하게 만드는 것이지</a:t>
            </a:r>
            <a:r>
              <a:rPr lang="en-US" altLang="ko-KR" dirty="0"/>
              <a:t>, </a:t>
            </a:r>
            <a:r>
              <a:rPr lang="ko-KR" altLang="en-US" dirty="0"/>
              <a:t>원본 이미지를 그대로 복원하는 것이 아니기 때문에</a:t>
            </a:r>
            <a:r>
              <a:rPr lang="en-US" altLang="ko-KR" dirty="0"/>
              <a:t>, </a:t>
            </a:r>
            <a:r>
              <a:rPr lang="en-US" altLang="ko-KR" b="1" dirty="0"/>
              <a:t>feature map</a:t>
            </a:r>
            <a:r>
              <a:rPr lang="ko-KR" altLang="en-US" b="1" dirty="0"/>
              <a:t>은 입력의 중요한 정보만 요약한 표현으로 남고</a:t>
            </a:r>
            <a:r>
              <a:rPr lang="en-US" altLang="ko-KR" b="1" dirty="0"/>
              <a:t>, </a:t>
            </a:r>
            <a:r>
              <a:rPr lang="ko-KR" altLang="en-US" b="1" dirty="0"/>
              <a:t>불필요한 세부 정보나 잡음은 제거됩니다</a:t>
            </a:r>
            <a:r>
              <a:rPr lang="en-US" altLang="ko-KR" b="1" dirty="0"/>
              <a:t>.</a:t>
            </a:r>
            <a:br>
              <a:rPr lang="en-US" altLang="ko-KR" dirty="0"/>
            </a:br>
            <a:r>
              <a:rPr lang="ko-KR" altLang="en-US" dirty="0"/>
              <a:t>결과적으로 </a:t>
            </a:r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ko-KR" altLang="en-US" b="1" dirty="0"/>
              <a:t>정보를 압축</a:t>
            </a:r>
            <a:r>
              <a:rPr lang="en-US" altLang="ko-KR" b="1" dirty="0"/>
              <a:t>·</a:t>
            </a:r>
            <a:r>
              <a:rPr lang="ko-KR" altLang="en-US" b="1" dirty="0"/>
              <a:t>변환하는 과정이지만</a:t>
            </a:r>
            <a:r>
              <a:rPr lang="en-US" altLang="ko-KR" b="1" dirty="0"/>
              <a:t>, </a:t>
            </a:r>
            <a:r>
              <a:rPr lang="ko-KR" altLang="en-US" b="1" dirty="0"/>
              <a:t>암호화처럼 역추적을 목표로 하지 않고</a:t>
            </a:r>
            <a:r>
              <a:rPr lang="en-US" altLang="ko-KR" b="1" dirty="0"/>
              <a:t>, </a:t>
            </a:r>
            <a:r>
              <a:rPr lang="ko-KR" altLang="en-US" b="1" dirty="0"/>
              <a:t>학습된 특징을 활용해 판단을 내리는 구조</a:t>
            </a:r>
            <a:r>
              <a:rPr lang="ko-KR" altLang="en-US" dirty="0"/>
              <a:t>라고 이해하면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21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 </a:t>
            </a:r>
            <a:r>
              <a:rPr lang="ko-KR" altLang="en-US" dirty="0"/>
              <a:t>레이어는 </a:t>
            </a:r>
            <a:r>
              <a:rPr lang="en-US" altLang="ko-KR" dirty="0"/>
              <a:t>CNN</a:t>
            </a:r>
            <a:r>
              <a:rPr lang="ko-KR" altLang="en-US" dirty="0"/>
              <a:t>에서 가장 중요한 연산으로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필터</a:t>
            </a:r>
            <a:r>
              <a:rPr lang="en-US" altLang="ko-KR" b="1" dirty="0"/>
              <a:t>(filter)</a:t>
            </a:r>
            <a:r>
              <a:rPr lang="ko-KR" altLang="en-US" b="1" dirty="0"/>
              <a:t>나 커널</a:t>
            </a:r>
            <a:r>
              <a:rPr lang="en-US" altLang="ko-KR" b="1" dirty="0"/>
              <a:t>(kernel)</a:t>
            </a:r>
            <a:r>
              <a:rPr lang="ko-KR" altLang="en-US" b="1" dirty="0"/>
              <a:t>을 사용해서 이미지에서 특징</a:t>
            </a:r>
            <a:r>
              <a:rPr lang="en-US" altLang="ko-KR" b="1" dirty="0"/>
              <a:t>(feature)</a:t>
            </a:r>
            <a:r>
              <a:rPr lang="ko-KR" altLang="en-US" b="1" dirty="0"/>
              <a:t>을 추출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주변 픽셀들의 공간적 관계를 고려하면서 </a:t>
            </a:r>
            <a:r>
              <a:rPr lang="ko-KR" altLang="en-US" b="1" dirty="0" err="1"/>
              <a:t>엣지나</a:t>
            </a:r>
            <a:r>
              <a:rPr lang="ko-KR" altLang="en-US" b="1" dirty="0"/>
              <a:t> 패턴 같은 지역적인 특징</a:t>
            </a:r>
            <a:r>
              <a:rPr lang="ko-KR" altLang="en-US" dirty="0"/>
              <a:t>을 뽑아내는 역할을 합니다</a:t>
            </a:r>
          </a:p>
          <a:p>
            <a:endParaRPr lang="en-US" altLang="ko-KR" dirty="0"/>
          </a:p>
          <a:p>
            <a:r>
              <a:rPr lang="en-US" altLang="ko-KR" dirty="0"/>
              <a:t>Convolution</a:t>
            </a:r>
            <a:r>
              <a:rPr lang="ko-KR" altLang="en-US" dirty="0"/>
              <a:t>은 간단히 말해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커널과 이미지의 대응되는 원소를 곱한 뒤</a:t>
            </a:r>
            <a:r>
              <a:rPr lang="en-US" altLang="ko-KR" b="1" dirty="0"/>
              <a:t>, </a:t>
            </a:r>
            <a:r>
              <a:rPr lang="ko-KR" altLang="en-US" b="1" dirty="0"/>
              <a:t>그 결과를 모두 더하는 연산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계산된 하나의 값이 바로 ‘특징 맵</a:t>
            </a:r>
            <a:r>
              <a:rPr lang="en-US" altLang="ko-KR" dirty="0"/>
              <a:t>(feature map)’</a:t>
            </a:r>
            <a:r>
              <a:rPr lang="ko-KR" altLang="en-US" dirty="0"/>
              <a:t>의 한 픽셀에 해당합니다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b="1" dirty="0"/>
              <a:t>3×3 </a:t>
            </a:r>
            <a:r>
              <a:rPr lang="ko-KR" altLang="en-US" b="1" dirty="0"/>
              <a:t>커널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5×6 </a:t>
            </a:r>
            <a:r>
              <a:rPr lang="ko-KR" altLang="en-US" dirty="0"/>
              <a:t>크기의 입력 이미지 위에서</a:t>
            </a:r>
            <a:r>
              <a:rPr lang="en-US" altLang="ko-KR" dirty="0"/>
              <a:t>, </a:t>
            </a:r>
            <a:r>
              <a:rPr lang="ko-KR" altLang="en-US" dirty="0"/>
              <a:t>커널이 한 칸씩 이동</a:t>
            </a:r>
            <a:r>
              <a:rPr lang="en-US" altLang="ko-KR" dirty="0"/>
              <a:t>(stride=1)</a:t>
            </a:r>
            <a:r>
              <a:rPr lang="ko-KR" altLang="en-US" dirty="0"/>
              <a:t>하면서 연산을 수행하게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</a:t>
            </a:r>
            <a:r>
              <a:rPr lang="en-US" altLang="ko-KR" dirty="0"/>
              <a:t>, </a:t>
            </a:r>
            <a:r>
              <a:rPr lang="ko-KR" altLang="en-US" dirty="0"/>
              <a:t>가운데 그림처럼 커널이 이미지의 특정 영역에 겹치면</a:t>
            </a:r>
            <a:br>
              <a:rPr lang="ko-KR" altLang="en-US" dirty="0"/>
            </a:br>
            <a:r>
              <a:rPr lang="ko-KR" altLang="en-US" dirty="0"/>
              <a:t>각각의 원소끼리 곱해서 더하고</a:t>
            </a:r>
            <a:r>
              <a:rPr lang="en-US" altLang="ko-KR" dirty="0"/>
              <a:t>, </a:t>
            </a:r>
            <a:r>
              <a:rPr lang="ko-KR" altLang="en-US" dirty="0"/>
              <a:t>그 결과값이 오른쪽 </a:t>
            </a:r>
            <a:r>
              <a:rPr lang="en-US" altLang="ko-KR" dirty="0"/>
              <a:t>feature map</a:t>
            </a:r>
            <a:r>
              <a:rPr lang="ko-KR" altLang="en-US" dirty="0"/>
              <a:t>에 기록됩니다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합이 </a:t>
            </a:r>
            <a:r>
              <a:rPr lang="en-US" altLang="ko-KR" dirty="0"/>
              <a:t>4</a:t>
            </a:r>
            <a:r>
              <a:rPr lang="ko-KR" altLang="en-US" dirty="0"/>
              <a:t>가 나오면</a:t>
            </a:r>
            <a:r>
              <a:rPr lang="en-US" altLang="ko-KR" dirty="0"/>
              <a:t>, feature map</a:t>
            </a:r>
            <a:r>
              <a:rPr lang="ko-KR" altLang="en-US" dirty="0"/>
              <a:t>의 해당 위치에 </a:t>
            </a:r>
            <a:r>
              <a:rPr lang="en-US" altLang="ko-KR" dirty="0"/>
              <a:t>4</a:t>
            </a:r>
            <a:r>
              <a:rPr lang="ko-KR" altLang="en-US" dirty="0"/>
              <a:t>가 채워지는 방식입니다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말하면 근데 설명이 </a:t>
            </a:r>
            <a:r>
              <a:rPr lang="ko-KR" altLang="en-US" dirty="0" err="1"/>
              <a:t>부족한거</a:t>
            </a:r>
            <a:r>
              <a:rPr lang="ko-KR" altLang="en-US" dirty="0"/>
              <a:t> 같으므로</a:t>
            </a:r>
            <a:r>
              <a:rPr lang="en-US" altLang="ko-KR" dirty="0"/>
              <a:t>, </a:t>
            </a:r>
            <a:r>
              <a:rPr lang="ko-KR" altLang="en-US" dirty="0"/>
              <a:t>다음 슬라이드에서 더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97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공대생이시면 신호 및 시스템이라는 과목을 </a:t>
            </a:r>
            <a:r>
              <a:rPr lang="en-US" altLang="ko-KR" dirty="0"/>
              <a:t>2</a:t>
            </a:r>
            <a:r>
              <a:rPr lang="ko-KR" altLang="en-US" dirty="0"/>
              <a:t>학년 때 배우신 적이 있으실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거기서도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연산이 나오는데</a:t>
            </a:r>
            <a:r>
              <a:rPr lang="en-US" altLang="ko-KR" dirty="0"/>
              <a:t>, </a:t>
            </a:r>
            <a:r>
              <a:rPr lang="ko-KR" altLang="en-US" dirty="0" err="1"/>
              <a:t>딥러닝에서</a:t>
            </a:r>
            <a:r>
              <a:rPr lang="ko-KR" altLang="en-US" dirty="0"/>
              <a:t> 다루는 </a:t>
            </a:r>
            <a:r>
              <a:rPr lang="ko-KR" altLang="en-US" dirty="0" err="1"/>
              <a:t>컨볼루션과는</a:t>
            </a:r>
            <a:r>
              <a:rPr lang="ko-KR" altLang="en-US" dirty="0"/>
              <a:t> 다른 개념이지만</a:t>
            </a:r>
            <a:r>
              <a:rPr lang="en-US" altLang="ko-KR" dirty="0"/>
              <a:t>, </a:t>
            </a:r>
            <a:r>
              <a:rPr lang="ko-KR" altLang="en-US" dirty="0"/>
              <a:t>이런 느낌이다</a:t>
            </a:r>
            <a:r>
              <a:rPr lang="en-US" altLang="ko-KR" dirty="0"/>
              <a:t>~ </a:t>
            </a:r>
            <a:r>
              <a:rPr lang="ko-KR" altLang="en-US" dirty="0"/>
              <a:t>라고 </a:t>
            </a:r>
            <a:r>
              <a:rPr lang="ko-KR" altLang="en-US" dirty="0" err="1"/>
              <a:t>알아두시면</a:t>
            </a:r>
            <a:r>
              <a:rPr lang="ko-KR" altLang="en-US" dirty="0"/>
              <a:t> </a:t>
            </a:r>
            <a:r>
              <a:rPr lang="ko-KR" altLang="en-US" dirty="0" err="1"/>
              <a:t>될거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컨볼루션은</a:t>
            </a:r>
            <a:r>
              <a:rPr lang="ko-KR" altLang="en-US" dirty="0"/>
              <a:t> 두 신호 </a:t>
            </a:r>
            <a:r>
              <a:rPr lang="en-US" altLang="ko-KR" dirty="0"/>
              <a:t>w(t)</a:t>
            </a:r>
            <a:r>
              <a:rPr lang="ko-KR" altLang="en-US" dirty="0"/>
              <a:t>와 </a:t>
            </a:r>
            <a:r>
              <a:rPr lang="en-US" altLang="ko-KR" dirty="0"/>
              <a:t>h(t)</a:t>
            </a:r>
            <a:r>
              <a:rPr lang="ko-KR" altLang="en-US" dirty="0"/>
              <a:t>를 결합해서 새로운 출력 </a:t>
            </a:r>
            <a:r>
              <a:rPr lang="en-US" altLang="ko-KR" dirty="0"/>
              <a:t>y(t)</a:t>
            </a:r>
            <a:r>
              <a:rPr lang="ko-KR" altLang="en-US" dirty="0"/>
              <a:t>를 만드는 연산인데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신호를 뒤집어서 이동시키고</a:t>
            </a:r>
            <a:r>
              <a:rPr lang="en-US" altLang="ko-KR" dirty="0"/>
              <a:t>, </a:t>
            </a:r>
            <a:r>
              <a:rPr lang="ko-KR" altLang="en-US" dirty="0"/>
              <a:t>겹친 부분을 곱해 적분한다는 의미입니다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7F4B6-F313-46CF-7150-FD4A118F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DA52F5-FDBD-AF9B-007A-BD3D80B54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A8B131-CEFE-1470-88A9-491116726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이미지에서 </a:t>
            </a:r>
            <a:r>
              <a:rPr lang="en-US" altLang="ko-KR" dirty="0"/>
              <a:t>filter</a:t>
            </a:r>
            <a:r>
              <a:rPr lang="ko-KR" altLang="en-US" dirty="0"/>
              <a:t>를 이동시켜 가는 걸 한 신호를 뒤집어서 이동시키는 거에 대응하시면 되고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sum</a:t>
            </a:r>
            <a:r>
              <a:rPr lang="ko-KR" altLang="en-US" dirty="0"/>
              <a:t>을 해서 </a:t>
            </a:r>
            <a:r>
              <a:rPr lang="en-US" altLang="ko-KR" dirty="0"/>
              <a:t>feature map</a:t>
            </a:r>
            <a:r>
              <a:rPr lang="ko-KR" altLang="en-US" dirty="0"/>
              <a:t>을 작성하는 건 적분과정에 대응시키면 이해가 훨씬 쉽습니다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수학에 근거한 엄밀한 이해는 </a:t>
            </a:r>
            <a:r>
              <a:rPr lang="ko-KR" altLang="en-US" dirty="0" err="1"/>
              <a:t>아니라서</a:t>
            </a:r>
            <a:r>
              <a:rPr lang="ko-KR" altLang="en-US" dirty="0"/>
              <a:t> 그냥 이런 느낌이다</a:t>
            </a:r>
            <a:r>
              <a:rPr lang="en-US" altLang="ko-KR" dirty="0"/>
              <a:t>~ </a:t>
            </a:r>
            <a:r>
              <a:rPr lang="ko-KR" altLang="en-US" dirty="0"/>
              <a:t>라고만 생각하고 넘어가는 게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397DBD-2051-794C-DEFC-318E220D4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86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D644-4855-8F12-B8F9-7706C3F6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3E76A4-949F-41E4-732F-4677589BE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B53F76-D2CC-E773-328B-F2F66D39B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다시 돌아와서</a:t>
            </a:r>
            <a:r>
              <a:rPr lang="en-US" altLang="ko-KR" dirty="0"/>
              <a:t>, </a:t>
            </a:r>
            <a:r>
              <a:rPr lang="ko-KR" altLang="en-US" dirty="0"/>
              <a:t>용어 설명을 보충해드리겠습니다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여기서 보이는 </a:t>
            </a:r>
            <a:r>
              <a:rPr lang="en-US" altLang="ko-KR" dirty="0"/>
              <a:t>3×3 </a:t>
            </a:r>
            <a:r>
              <a:rPr lang="ko-KR" altLang="en-US" dirty="0" err="1"/>
              <a:t>짜리</a:t>
            </a:r>
            <a:r>
              <a:rPr lang="ko-KR" altLang="en-US" dirty="0"/>
              <a:t> 작은 행렬이 </a:t>
            </a:r>
            <a:r>
              <a:rPr lang="ko-KR" altLang="en-US" b="1" dirty="0"/>
              <a:t>커널</a:t>
            </a:r>
            <a:r>
              <a:rPr lang="en-US" altLang="ko-KR" b="1" dirty="0"/>
              <a:t>(kernel)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커널은 실제로 계산에 쓰이는 숫자 집합</a:t>
            </a:r>
            <a:r>
              <a:rPr lang="en-US" altLang="ko-KR" dirty="0"/>
              <a:t>, </a:t>
            </a:r>
            <a:r>
              <a:rPr lang="ko-KR" altLang="en-US" dirty="0"/>
              <a:t>즉 곱하고 더하는 연산의 ‘</a:t>
            </a:r>
            <a:r>
              <a:rPr lang="ko-KR" altLang="en-US" dirty="0" err="1"/>
              <a:t>템플릿’이라고</a:t>
            </a:r>
            <a:r>
              <a:rPr lang="ko-KR" altLang="en-US" dirty="0"/>
              <a:t>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반면에 **필터</a:t>
            </a:r>
            <a:r>
              <a:rPr lang="en-US" altLang="ko-KR" dirty="0"/>
              <a:t>(filter)**</a:t>
            </a:r>
            <a:r>
              <a:rPr lang="ko-KR" altLang="en-US" dirty="0"/>
              <a:t>는 조금 더 큰 개념인데</a:t>
            </a:r>
            <a:r>
              <a:rPr lang="en-US" altLang="ko-KR" dirty="0"/>
              <a:t>, </a:t>
            </a:r>
            <a:r>
              <a:rPr lang="ko-KR" altLang="en-US" dirty="0"/>
              <a:t>여러 개의 커널이 모여서 하나의 필터가 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커널은 필터를 이루는 기본 단위이고</a:t>
            </a:r>
            <a:r>
              <a:rPr lang="en-US" altLang="ko-KR" dirty="0"/>
              <a:t>, </a:t>
            </a:r>
            <a:r>
              <a:rPr lang="ko-KR" altLang="en-US" dirty="0"/>
              <a:t>필터는 이를 통해 이미지 특징을 추출하는 역할을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다음으로 </a:t>
            </a:r>
            <a:r>
              <a:rPr lang="en-US" altLang="ko-KR" b="1" dirty="0"/>
              <a:t>stride</a:t>
            </a:r>
            <a:r>
              <a:rPr lang="ko-KR" altLang="en-US" dirty="0"/>
              <a:t>는 커널을 얼마나 건너뛰면서 이동시킬지를 의미합니다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지금은 </a:t>
            </a:r>
            <a:r>
              <a:rPr lang="en-US" altLang="ko-KR" dirty="0"/>
              <a:t>stride=1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이는 커널이 이미지를 한 칸씩 차례대로 움직이면서 모든 영역을 커버한다는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커널이 한 칸이 아니라 두 칸씩 건너뛰면서 움직입니다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그럼 연산 횟수는 줄어들지만</a:t>
            </a:r>
            <a:r>
              <a:rPr lang="en-US" altLang="ko-KR" dirty="0"/>
              <a:t>, </a:t>
            </a:r>
            <a:r>
              <a:rPr lang="ko-KR" altLang="en-US" dirty="0"/>
              <a:t>세부적인 정보는 덜 보게 되겠죠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stride</a:t>
            </a:r>
            <a:r>
              <a:rPr lang="ko-KR" altLang="en-US" dirty="0"/>
              <a:t>가 크면 결과 </a:t>
            </a:r>
            <a:r>
              <a:rPr lang="en-US" altLang="ko-KR" dirty="0"/>
              <a:t>feature map</a:t>
            </a:r>
            <a:r>
              <a:rPr lang="ko-KR" altLang="en-US" dirty="0"/>
              <a:t>이 작아지고</a:t>
            </a:r>
            <a:r>
              <a:rPr lang="en-US" altLang="ko-KR" dirty="0"/>
              <a:t>, stride</a:t>
            </a:r>
            <a:r>
              <a:rPr lang="ko-KR" altLang="en-US" dirty="0"/>
              <a:t>가 작으면 더 촘촘히 보는 효과가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5D73E-153F-FFCC-1DE0-D4CB1CE87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53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입력으로 </a:t>
            </a:r>
            <a:r>
              <a:rPr lang="en-US" altLang="ko-KR" dirty="0"/>
              <a:t>32×32 </a:t>
            </a:r>
            <a:r>
              <a:rPr lang="ko-KR" altLang="en-US" dirty="0"/>
              <a:t>크기의 </a:t>
            </a:r>
            <a:r>
              <a:rPr lang="en-US" altLang="ko-KR" dirty="0"/>
              <a:t>RGB </a:t>
            </a:r>
            <a:r>
              <a:rPr lang="ko-KR" altLang="en-US" dirty="0"/>
              <a:t>이미지가 들어옵니다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채널이 </a:t>
            </a:r>
            <a:r>
              <a:rPr lang="en-US" altLang="ko-KR" dirty="0"/>
              <a:t>3</a:t>
            </a:r>
            <a:r>
              <a:rPr lang="ko-KR" altLang="en-US" dirty="0"/>
              <a:t>개라서 이미지 크기는 </a:t>
            </a:r>
            <a:r>
              <a:rPr lang="en-US" altLang="ko-KR" dirty="0"/>
              <a:t>32×32×3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이미지 위에 </a:t>
            </a:r>
            <a:r>
              <a:rPr lang="en-US" altLang="ko-KR" b="1" dirty="0"/>
              <a:t>3×3×3 </a:t>
            </a:r>
            <a:r>
              <a:rPr lang="ko-KR" altLang="en-US" b="1" dirty="0"/>
              <a:t>크기의 필터</a:t>
            </a:r>
            <a:r>
              <a:rPr lang="ko-KR" altLang="en-US" dirty="0"/>
              <a:t>가 적용되는데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×3</a:t>
            </a:r>
            <a:r>
              <a:rPr lang="ko-KR" altLang="en-US" dirty="0"/>
              <a:t>은 색상 채널과 연관이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필터 하나가 세 개의 커널을 포함하고 있고</a:t>
            </a:r>
            <a:r>
              <a:rPr lang="en-US" altLang="ko-KR" dirty="0"/>
              <a:t>, </a:t>
            </a:r>
            <a:r>
              <a:rPr lang="ko-KR" altLang="en-US" dirty="0"/>
              <a:t>각각의 채널에 대해 연산이 수행됩니다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그림을 보시면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kernel #1, kernel #2, kernel #3 </a:t>
            </a:r>
            <a:r>
              <a:rPr lang="ko-KR" altLang="en-US" dirty="0"/>
              <a:t>이 각각 </a:t>
            </a:r>
            <a:r>
              <a:rPr lang="en-US" altLang="ko-KR" dirty="0"/>
              <a:t>R, G, B </a:t>
            </a:r>
            <a:r>
              <a:rPr lang="ko-KR" altLang="en-US" dirty="0"/>
              <a:t>채널에 해당하는 연산을 담당합니다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세 개의 커널이 합쳐져서 하나의 필터를 구성하고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feature map </a:t>
            </a:r>
            <a:r>
              <a:rPr lang="ko-KR" altLang="en-US" dirty="0"/>
              <a:t>하나가 생성됩니다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4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EC27F-EDFF-E81A-2BF2-0EF6CDEB8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C9F10F-3213-4112-6B9B-3F9F7D0D3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19A93C-0F3E-73EC-096F-10866B016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자세히 </a:t>
            </a:r>
            <a:r>
              <a:rPr lang="ko-KR" altLang="en-US" dirty="0" err="1"/>
              <a:t>들어가볼게요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제가 설명한 파트를 잘 이해했다면 저기 저 </a:t>
            </a:r>
            <a:r>
              <a:rPr lang="en-US" altLang="ko-KR" dirty="0"/>
              <a:t>feature map</a:t>
            </a:r>
            <a:r>
              <a:rPr lang="ko-KR" altLang="en-US" dirty="0"/>
              <a:t>이 </a:t>
            </a:r>
            <a:r>
              <a:rPr lang="en-US" altLang="ko-KR" dirty="0"/>
              <a:t>30*30*1 </a:t>
            </a:r>
            <a:r>
              <a:rPr lang="ko-KR" altLang="en-US" dirty="0"/>
              <a:t>인건 잘 캐치하셨을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6 </a:t>
            </a:r>
            <a:r>
              <a:rPr lang="ko-KR" altLang="en-US" dirty="0"/>
              <a:t>필터를 거치면</a:t>
            </a:r>
            <a:r>
              <a:rPr lang="en-US" altLang="ko-KR" dirty="0"/>
              <a:t>, </a:t>
            </a:r>
            <a:r>
              <a:rPr lang="ko-KR" altLang="en-US" dirty="0"/>
              <a:t>두께는 </a:t>
            </a:r>
            <a:r>
              <a:rPr lang="en-US" altLang="ko-KR" dirty="0"/>
              <a:t>6</a:t>
            </a:r>
            <a:r>
              <a:rPr lang="ko-KR" altLang="en-US" dirty="0"/>
              <a:t>개가 되죠</a:t>
            </a:r>
            <a:r>
              <a:rPr lang="en-US" altLang="ko-KR" dirty="0"/>
              <a:t>. </a:t>
            </a:r>
            <a:r>
              <a:rPr lang="ko-KR" altLang="en-US" dirty="0"/>
              <a:t>그 이유는 애초에 필터 역할이 이미지에서 특정한 특징을 뽑아내는 역할인데</a:t>
            </a:r>
            <a:r>
              <a:rPr lang="en-US" altLang="ko-KR" dirty="0"/>
              <a:t>, </a:t>
            </a:r>
            <a:r>
              <a:rPr lang="ko-KR" altLang="en-US" dirty="0"/>
              <a:t>그럼 필터 하나당 특징이 </a:t>
            </a:r>
            <a:r>
              <a:rPr lang="ko-KR" altLang="en-US" dirty="0" err="1"/>
              <a:t>하나겠죠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max pooling</a:t>
            </a:r>
            <a:r>
              <a:rPr lang="ko-KR" altLang="en-US" dirty="0"/>
              <a:t>을 거치면 왜 저렇게 나오느냐</a:t>
            </a:r>
            <a:r>
              <a:rPr lang="en-US" altLang="ko-KR" dirty="0"/>
              <a:t>? </a:t>
            </a:r>
            <a:r>
              <a:rPr lang="ko-KR" altLang="en-US" dirty="0"/>
              <a:t>하고 궁금하실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Max pooling</a:t>
            </a:r>
            <a:r>
              <a:rPr lang="ko-KR" altLang="en-US" dirty="0"/>
              <a:t>은 여기서는 커널 크기를 </a:t>
            </a:r>
            <a:r>
              <a:rPr lang="en-US" altLang="ko-KR" dirty="0"/>
              <a:t>2*2</a:t>
            </a:r>
            <a:r>
              <a:rPr lang="ko-KR" altLang="en-US" dirty="0"/>
              <a:t>로 잡고 제가 아까 설명한 </a:t>
            </a:r>
            <a:r>
              <a:rPr lang="en-US" altLang="ko-KR" dirty="0"/>
              <a:t>stride</a:t>
            </a:r>
            <a:r>
              <a:rPr lang="ko-KR" altLang="en-US" dirty="0"/>
              <a:t>를 보통 논문에서는 </a:t>
            </a:r>
            <a:r>
              <a:rPr lang="en-US" altLang="ko-KR" dirty="0"/>
              <a:t>2</a:t>
            </a:r>
            <a:r>
              <a:rPr lang="ko-KR" altLang="en-US" dirty="0"/>
              <a:t>로 설정한다고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블록 안에서 최댓값만 따로 이제 </a:t>
            </a:r>
            <a:r>
              <a:rPr lang="ko-KR" altLang="en-US" dirty="0" err="1"/>
              <a:t>표시하는거죠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이게 저희가 설정하는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속하기 때문에 무조건 </a:t>
            </a:r>
            <a:r>
              <a:rPr lang="en-US" altLang="ko-KR" dirty="0"/>
              <a:t>2*2</a:t>
            </a:r>
            <a:r>
              <a:rPr lang="ko-KR" altLang="en-US" dirty="0"/>
              <a:t>로 하실 필요는 없습니다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무조건 저 크기를 따라가지는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뒤에 </a:t>
            </a:r>
            <a:r>
              <a:rPr lang="en-US" altLang="ko-KR" dirty="0"/>
              <a:t>zero padding</a:t>
            </a:r>
            <a:r>
              <a:rPr lang="ko-KR" altLang="en-US" dirty="0"/>
              <a:t>도 있는데</a:t>
            </a:r>
            <a:r>
              <a:rPr lang="en-US" altLang="ko-KR" dirty="0"/>
              <a:t>, </a:t>
            </a:r>
            <a:r>
              <a:rPr lang="ko-KR" altLang="en-US" dirty="0"/>
              <a:t>이건 뒤에서 그림으로 </a:t>
            </a:r>
            <a:r>
              <a:rPr lang="ko-KR" altLang="en-US" dirty="0" err="1"/>
              <a:t>설명해드릴게요</a:t>
            </a:r>
            <a:r>
              <a:rPr lang="en-US" altLang="ko-KR" dirty="0"/>
              <a:t>. Zero padding</a:t>
            </a:r>
            <a:r>
              <a:rPr lang="ko-KR" altLang="en-US" dirty="0"/>
              <a:t>을 거쳤다고 </a:t>
            </a:r>
            <a:r>
              <a:rPr lang="en-US" altLang="ko-KR" dirty="0"/>
              <a:t>15*15</a:t>
            </a:r>
            <a:r>
              <a:rPr lang="ko-KR" altLang="en-US" dirty="0"/>
              <a:t>는 변하지는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3C49B-6A08-A05D-03D3-8906B342C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9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F0BA-8E23-965B-9CBD-6683316F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DB8D4E-BBA1-9BF8-1B6B-6DB36F7D0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C374D-9006-188C-8152-42146EFA6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위가 이제 </a:t>
            </a:r>
            <a:r>
              <a:rPr lang="en-US" altLang="ko-KR" dirty="0"/>
              <a:t>max pooling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아래가 이제 </a:t>
            </a:r>
            <a:r>
              <a:rPr lang="en-US" altLang="ko-KR" dirty="0"/>
              <a:t>zero padding</a:t>
            </a:r>
            <a:r>
              <a:rPr lang="ko-KR" altLang="en-US" dirty="0"/>
              <a:t>으로 저렇게 빈 공간에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때려박는걸</a:t>
            </a:r>
            <a:r>
              <a:rPr lang="ko-KR" altLang="en-US" dirty="0"/>
              <a:t> 말합니다</a:t>
            </a:r>
            <a:endParaRPr lang="en-US" altLang="ko-KR" dirty="0"/>
          </a:p>
          <a:p>
            <a:r>
              <a:rPr lang="ko-KR" altLang="en-US" dirty="0"/>
              <a:t>그래서 이걸 왜 하느냐</a:t>
            </a:r>
            <a:r>
              <a:rPr lang="en-US" altLang="ko-KR" dirty="0"/>
              <a:t>…? </a:t>
            </a:r>
            <a:r>
              <a:rPr lang="ko-KR" altLang="en-US" dirty="0"/>
              <a:t>저는 궁금했는데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max pooling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차원 축소 및 </a:t>
            </a:r>
            <a:r>
              <a:rPr lang="ko-KR" altLang="en-US" dirty="0" err="1"/>
              <a:t>연산량</a:t>
            </a:r>
            <a:r>
              <a:rPr lang="ko-KR" altLang="en-US" dirty="0"/>
              <a:t> 감소 등의 효과가 있고요</a:t>
            </a:r>
            <a:endParaRPr lang="en-US" altLang="ko-KR" dirty="0"/>
          </a:p>
          <a:p>
            <a:r>
              <a:rPr lang="en-US" altLang="ko-KR" dirty="0"/>
              <a:t>Zero</a:t>
            </a:r>
            <a:r>
              <a:rPr lang="ko-KR" altLang="en-US" dirty="0"/>
              <a:t> </a:t>
            </a:r>
            <a:r>
              <a:rPr lang="en-US" altLang="ko-KR" dirty="0"/>
              <a:t>padding</a:t>
            </a:r>
            <a:r>
              <a:rPr lang="ko-KR" altLang="en-US" dirty="0"/>
              <a:t>은 저렇게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때려박아서</a:t>
            </a:r>
            <a:r>
              <a:rPr lang="ko-KR" altLang="en-US" dirty="0"/>
              <a:t> 출력 크기 자체를 보장할 수가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아까 </a:t>
            </a:r>
            <a:r>
              <a:rPr lang="en-US" altLang="ko-KR" dirty="0"/>
              <a:t>15*15</a:t>
            </a:r>
            <a:r>
              <a:rPr lang="ko-KR" altLang="en-US" dirty="0"/>
              <a:t>가 </a:t>
            </a:r>
            <a:r>
              <a:rPr lang="ko-KR" altLang="en-US" dirty="0" err="1"/>
              <a:t>유지된거에요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25098-6E7F-281F-C96F-491A5A2C4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7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6D45-0FB7-4A9E-86D5-CBB544C85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EF8F7E-A5DF-8C23-56DD-9C26BEB50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AB1F58-24E3-0748-D16A-C91B0E7F4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여기서 의문이 </a:t>
            </a:r>
            <a:r>
              <a:rPr lang="ko-KR" altLang="en-US" dirty="0" err="1"/>
              <a:t>들겁니다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커널마다 가중치를 다르게 할까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만약에 같게 해버리면</a:t>
            </a:r>
            <a:r>
              <a:rPr lang="en-US" altLang="ko-KR" dirty="0"/>
              <a:t>, </a:t>
            </a:r>
            <a:r>
              <a:rPr lang="ko-KR" altLang="en-US" dirty="0"/>
              <a:t>처음에 </a:t>
            </a:r>
            <a:r>
              <a:rPr lang="en-US" altLang="ko-KR" dirty="0"/>
              <a:t>input</a:t>
            </a:r>
            <a:r>
              <a:rPr lang="ko-KR" altLang="en-US" dirty="0"/>
              <a:t>마다 </a:t>
            </a:r>
            <a:r>
              <a:rPr lang="en-US" altLang="ko-KR" dirty="0"/>
              <a:t>kernel </a:t>
            </a:r>
            <a:r>
              <a:rPr lang="ko-KR" altLang="en-US" dirty="0"/>
              <a:t>연산을 하던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input</a:t>
            </a:r>
            <a:r>
              <a:rPr lang="ko-KR" altLang="en-US" dirty="0"/>
              <a:t>을 다 합치고</a:t>
            </a:r>
            <a:r>
              <a:rPr lang="en-US" altLang="ko-KR" dirty="0"/>
              <a:t>, kernel </a:t>
            </a:r>
            <a:r>
              <a:rPr lang="ko-KR" altLang="en-US" dirty="0"/>
              <a:t>연산을 하던</a:t>
            </a:r>
            <a:r>
              <a:rPr lang="en-US" altLang="ko-KR" dirty="0"/>
              <a:t>, </a:t>
            </a:r>
            <a:r>
              <a:rPr lang="ko-KR" altLang="en-US" dirty="0"/>
              <a:t>결과가 똑같이 나오게 됩니다</a:t>
            </a:r>
            <a:r>
              <a:rPr lang="en-US" altLang="ko-KR" dirty="0"/>
              <a:t>. </a:t>
            </a:r>
            <a:r>
              <a:rPr lang="ko-KR" altLang="en-US" dirty="0"/>
              <a:t>조삼모사라는 사자성어 아시죠</a:t>
            </a:r>
            <a:r>
              <a:rPr lang="en-US" altLang="ko-KR" dirty="0"/>
              <a:t>? </a:t>
            </a:r>
            <a:r>
              <a:rPr lang="ko-KR" altLang="en-US" dirty="0"/>
              <a:t>그런 느낌입니다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 같이 도토리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먹는걸</a:t>
            </a:r>
            <a:r>
              <a:rPr lang="ko-KR" altLang="en-US" dirty="0"/>
              <a:t> </a:t>
            </a:r>
            <a:r>
              <a:rPr lang="en-US" altLang="ko-KR" dirty="0"/>
              <a:t>kernel </a:t>
            </a:r>
            <a:r>
              <a:rPr lang="ko-KR" altLang="en-US" dirty="0" err="1"/>
              <a:t>연산하는거라고</a:t>
            </a:r>
            <a:r>
              <a:rPr lang="ko-KR" altLang="en-US" dirty="0"/>
              <a:t> 생각하시고</a:t>
            </a:r>
            <a:r>
              <a:rPr lang="en-US" altLang="ko-KR" dirty="0"/>
              <a:t>, </a:t>
            </a:r>
            <a:r>
              <a:rPr lang="ko-KR" altLang="en-US" dirty="0"/>
              <a:t>도토리 </a:t>
            </a:r>
            <a:r>
              <a:rPr lang="en-US" altLang="ko-KR" dirty="0"/>
              <a:t>4</a:t>
            </a:r>
            <a:r>
              <a:rPr lang="ko-KR" altLang="en-US" dirty="0"/>
              <a:t>개를</a:t>
            </a:r>
            <a:r>
              <a:rPr lang="en-US" altLang="ko-KR" dirty="0"/>
              <a:t> </a:t>
            </a:r>
            <a:r>
              <a:rPr lang="ko-KR" altLang="en-US" dirty="0"/>
              <a:t>마지막에 덧셈하는 걸로 생각해봅시다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그럼 이걸 바꿔 말하면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input</a:t>
            </a:r>
            <a:r>
              <a:rPr lang="ko-KR" altLang="en-US" dirty="0"/>
              <a:t>을 다 합쳐 버리고 </a:t>
            </a:r>
            <a:r>
              <a:rPr lang="en-US" altLang="ko-KR" dirty="0"/>
              <a:t>kernel </a:t>
            </a:r>
            <a:r>
              <a:rPr lang="ko-KR" altLang="en-US" dirty="0"/>
              <a:t>연산을 하면</a:t>
            </a:r>
            <a:r>
              <a:rPr lang="en-US" altLang="ko-KR" dirty="0"/>
              <a:t>… feature</a:t>
            </a:r>
            <a:r>
              <a:rPr lang="ko-KR" altLang="en-US" dirty="0"/>
              <a:t>은 하나밖에 안 나온다는 결론을 도출할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의 목적이 </a:t>
            </a:r>
            <a:r>
              <a:rPr lang="ko-KR" altLang="en-US" dirty="0" err="1"/>
              <a:t>뭔가요</a:t>
            </a:r>
            <a:r>
              <a:rPr lang="en-US" altLang="ko-KR" dirty="0"/>
              <a:t>? </a:t>
            </a:r>
            <a:r>
              <a:rPr lang="ko-KR" altLang="en-US" dirty="0"/>
              <a:t>최대한 많은 </a:t>
            </a:r>
            <a:r>
              <a:rPr lang="en-US" altLang="ko-KR" dirty="0"/>
              <a:t>feature</a:t>
            </a:r>
            <a:r>
              <a:rPr lang="ko-KR" altLang="en-US" dirty="0"/>
              <a:t>을 </a:t>
            </a:r>
            <a:r>
              <a:rPr lang="ko-KR" altLang="en-US" dirty="0" err="1"/>
              <a:t>확보하는거</a:t>
            </a:r>
            <a:r>
              <a:rPr lang="ko-KR" altLang="en-US" dirty="0"/>
              <a:t> 아니었나요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그렇기 때문에 각기 다른 </a:t>
            </a:r>
            <a:r>
              <a:rPr lang="en-US" altLang="ko-KR" dirty="0"/>
              <a:t>feature</a:t>
            </a:r>
            <a:r>
              <a:rPr lang="ko-KR" altLang="en-US" dirty="0"/>
              <a:t>을 확보해야 하므로</a:t>
            </a:r>
            <a:r>
              <a:rPr lang="en-US" altLang="ko-KR" dirty="0"/>
              <a:t>, kernel </a:t>
            </a:r>
            <a:r>
              <a:rPr lang="ko-KR" altLang="en-US" dirty="0"/>
              <a:t>값을 다르게 하는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6DD4B-23BC-CDA0-3D97-5B579C119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7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E297B16-6CE0-4FBA-BFA8-B6A1034B4AE2}" type="datetime1">
              <a:rPr lang="ko-KR" altLang="en-US" smtClean="0"/>
              <a:pPr/>
              <a:t>2025-09-14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70F6877-0267-4703-A78C-D9E8AC4A04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D6AE3-FDC8-8584-67AB-882EEABE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CNN Convolution 1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D226D-9C95-6321-152C-CA9042DC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23011577 </a:t>
            </a:r>
            <a:r>
              <a:rPr lang="ko-KR" altLang="en-US" dirty="0"/>
              <a:t>컴퓨터공학과 이영빈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E5B7E-FEA0-A249-F7F7-54E79C16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0F6877-0267-4703-A78C-D9E8AC4A04A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7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8"/>
    </mc:Choice>
    <mc:Fallback xmlns="">
      <p:transition spd="slow" advTm="237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1E07-9B78-42EA-F9B3-DB12EC3F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87EA75-87E0-18B0-3013-B1A7F0A70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083" y="626665"/>
            <a:ext cx="8259834" cy="560466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2B83E-E66E-9CE6-92B6-E02668B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F756-49D1-9590-843A-391A1CE8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FABC9-2D18-A81E-F949-B97368A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58E2C45-9907-3080-B68A-1956B8B77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5460" y="1174242"/>
            <a:ext cx="9421080" cy="46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DB8CE-DA2C-9D15-138D-07386BFD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DFCEC-C8C0-BF56-0CE3-AF5B0A7F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1" name="내용 개체 틀 10" descr="텍스트, 스크린샷, 도표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C764D3-FB31-CD1B-F855-24C41484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02" y="851853"/>
            <a:ext cx="9201196" cy="5154293"/>
          </a:xfrm>
        </p:spPr>
      </p:pic>
    </p:spTree>
    <p:extLst>
      <p:ext uri="{BB962C8B-B14F-4D97-AF65-F5344CB8AC3E}">
        <p14:creationId xmlns:p14="http://schemas.microsoft.com/office/powerpoint/2010/main" val="28745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0385-7BE5-B1C4-9EBC-EA2E8C7D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BE6F46-F385-B242-6C0B-8FDF2E08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006" r="759" b="1756"/>
          <a:stretch>
            <a:fillRect/>
          </a:stretch>
        </p:blipFill>
        <p:spPr>
          <a:xfrm>
            <a:off x="443552" y="1537197"/>
            <a:ext cx="8008522" cy="378360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D5D34-D306-F475-B7E4-4B5A5BE1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AF0D8F-F3A9-8627-B7D4-835B59D78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165154"/>
            <a:ext cx="3145829" cy="46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397C0-5CF6-3289-DB24-594BBFAC7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BA54-CAA2-5027-8A79-A07076E1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9F35-CFD1-BDDB-D7B1-81DCB039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1" name="내용 개체 틀 10" descr="텍스트, 스크린샷, 도표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EDE9BA-96D1-240E-F582-6950D9047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46389" r="32127" b="11735"/>
          <a:stretch>
            <a:fillRect/>
          </a:stretch>
        </p:blipFill>
        <p:spPr>
          <a:xfrm>
            <a:off x="1226288" y="1270590"/>
            <a:ext cx="4869711" cy="2158410"/>
          </a:xfrm>
        </p:spPr>
      </p:pic>
      <p:pic>
        <p:nvPicPr>
          <p:cNvPr id="3" name="내용 개체 틀 10" descr="텍스트, 스크린샷, 도표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9875E4-D544-1966-50B2-1DDF70A5E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4" t="47043" r="15641" b="14279"/>
          <a:stretch>
            <a:fillRect/>
          </a:stretch>
        </p:blipFill>
        <p:spPr>
          <a:xfrm>
            <a:off x="2004236" y="3884949"/>
            <a:ext cx="3313814" cy="1993605"/>
          </a:xfrm>
          <a:prstGeom prst="rect">
            <a:avLst/>
          </a:prstGeom>
        </p:spPr>
      </p:pic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A64B02E5-5914-BA07-38DC-BC5149DDB0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604" t="15824" r="36223" b="72504"/>
          <a:stretch>
            <a:fillRect/>
          </a:stretch>
        </p:blipFill>
        <p:spPr>
          <a:xfrm>
            <a:off x="7866321" y="2110328"/>
            <a:ext cx="1073888" cy="449516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35434F9-6572-D9EE-B9A6-65CF6D2F2F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649" t="11867" r="57265" b="65581"/>
          <a:stretch>
            <a:fillRect/>
          </a:stretch>
        </p:blipFill>
        <p:spPr>
          <a:xfrm>
            <a:off x="8403265" y="4447491"/>
            <a:ext cx="414670" cy="868522"/>
          </a:xfrm>
          <a:prstGeom prst="rect">
            <a:avLst/>
          </a:prstGeom>
        </p:spPr>
      </p:pic>
      <p:pic>
        <p:nvPicPr>
          <p:cNvPr id="9" name="그림 8" descr="일러스트레이션, 만화 영화, 스케치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787B8E-C70D-F348-9E58-E780AFB83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83" y="2511941"/>
            <a:ext cx="1834117" cy="18341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A069F9-B831-2E42-19E2-5F39EFF5E34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5999" y="2349795"/>
            <a:ext cx="1662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463E1-50DE-E493-13AB-0348C3DC45F3}"/>
              </a:ext>
            </a:extLst>
          </p:cNvPr>
          <p:cNvCxnSpPr>
            <a:cxnSpLocks/>
          </p:cNvCxnSpPr>
          <p:nvPr/>
        </p:nvCxnSpPr>
        <p:spPr>
          <a:xfrm>
            <a:off x="6046693" y="4862622"/>
            <a:ext cx="1662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0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761A-5B9D-1A6B-A0E5-801B7013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092A-EB69-48E4-6254-DECF9941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255C8-CB89-2E65-45FC-7BAB2E64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내용 개체 틀 10" descr="텍스트, 스크린샷, 도표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90C687-D805-C5A2-6EA3-C2A26DA1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02" y="851853"/>
            <a:ext cx="9201196" cy="5154293"/>
          </a:xfrm>
        </p:spPr>
      </p:pic>
    </p:spTree>
    <p:extLst>
      <p:ext uri="{BB962C8B-B14F-4D97-AF65-F5344CB8AC3E}">
        <p14:creationId xmlns:p14="http://schemas.microsoft.com/office/powerpoint/2010/main" val="204745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9480F-E5EC-0D23-86AB-ED2C3013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5A0D21-F399-C5C8-A1E3-1B33C50D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860" y="897795"/>
            <a:ext cx="9104279" cy="506240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EFB2F-F547-9256-633C-C1444D18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B1074-37F2-9C63-B0C6-5FD0DD0C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C1023-0FDE-EAC9-F0B4-0EF8A3B4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C52F54-35FD-DD96-B87F-49380A81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152" t="2639" r="9864" b="53254"/>
          <a:stretch>
            <a:fillRect/>
          </a:stretch>
        </p:blipFill>
        <p:spPr>
          <a:xfrm>
            <a:off x="838200" y="1841840"/>
            <a:ext cx="10611293" cy="317432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AE48A-EFF9-B5BE-3FBC-48FA768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1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CA8B-4D18-4915-6273-F696EA53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1CB04-E15C-AE11-22D2-5C90B07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761017-B0E0-1E0D-C52A-FCD1991B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 descr="MaxPooling VS GlobalMaxPooling 차이점">
            <a:extLst>
              <a:ext uri="{FF2B5EF4-FFF2-40B4-BE49-F238E27FC236}">
                <a16:creationId xmlns:a16="http://schemas.microsoft.com/office/drawing/2014/main" id="{4CFD1671-28CE-4B7C-2EC1-F1399B3E3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93" y="829758"/>
            <a:ext cx="6228215" cy="259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선생님, Padding은 뭔가요? 밸리드 패딩 / 풀 패딩 / 세임 패딩">
            <a:extLst>
              <a:ext uri="{FF2B5EF4-FFF2-40B4-BE49-F238E27FC236}">
                <a16:creationId xmlns:a16="http://schemas.microsoft.com/office/drawing/2014/main" id="{2F968872-9D2A-D6EC-3112-B9F049D0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429000"/>
            <a:ext cx="49815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1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A7C53-4E19-EC2E-2E26-E3C5F7DB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9258-4AB0-4F45-67AC-422F387B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Kernel </a:t>
            </a:r>
            <a:r>
              <a:rPr lang="ko-KR" altLang="en-US" b="1" dirty="0"/>
              <a:t>마다 가중치 다르게 하는 이유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950003C-A296-AFCF-DCF6-C330FF599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465" t="45484" r="51090" b="2639"/>
          <a:stretch>
            <a:fillRect/>
          </a:stretch>
        </p:blipFill>
        <p:spPr>
          <a:xfrm>
            <a:off x="384432" y="1690688"/>
            <a:ext cx="6501444" cy="431681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677E1-877B-8979-DB5B-BCA9C417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122" name="Picture 2" descr="조삼모사, 정말 멍청이를 비웃는 말일까?">
            <a:extLst>
              <a:ext uri="{FF2B5EF4-FFF2-40B4-BE49-F238E27FC236}">
                <a16:creationId xmlns:a16="http://schemas.microsoft.com/office/drawing/2014/main" id="{A5681620-B6AF-15DA-2D1C-B144D0ADC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0" r="49959" b="14458"/>
          <a:stretch>
            <a:fillRect/>
          </a:stretch>
        </p:blipFill>
        <p:spPr bwMode="auto">
          <a:xfrm>
            <a:off x="6683858" y="1802329"/>
            <a:ext cx="5352312" cy="40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04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1003</Words>
  <Application>Microsoft Office PowerPoint</Application>
  <PresentationFormat>와이드스크린</PresentationFormat>
  <Paragraphs>84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나눔고딕</vt:lpstr>
      <vt:lpstr>Arial</vt:lpstr>
      <vt:lpstr>Office 테마</vt:lpstr>
      <vt:lpstr>CNN Convolution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Kernel 마다 가중치 다르게 하는 이유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이영빈</cp:lastModifiedBy>
  <cp:revision>27</cp:revision>
  <dcterms:created xsi:type="dcterms:W3CDTF">2025-03-09T02:43:38Z</dcterms:created>
  <dcterms:modified xsi:type="dcterms:W3CDTF">2025-09-14T10:39:37Z</dcterms:modified>
</cp:coreProperties>
</file>