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1" r:id="rId3"/>
    <p:sldId id="268" r:id="rId4"/>
    <p:sldId id="269" r:id="rId5"/>
    <p:sldId id="319" r:id="rId6"/>
    <p:sldId id="318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20" r:id="rId17"/>
    <p:sldId id="321" r:id="rId18"/>
    <p:sldId id="323" r:id="rId19"/>
    <p:sldId id="315" r:id="rId20"/>
    <p:sldId id="312" r:id="rId21"/>
    <p:sldId id="317" r:id="rId22"/>
    <p:sldId id="322" r:id="rId23"/>
    <p:sldId id="326" r:id="rId24"/>
    <p:sldId id="316" r:id="rId25"/>
    <p:sldId id="324" r:id="rId26"/>
    <p:sldId id="308" r:id="rId27"/>
    <p:sldId id="307" r:id="rId28"/>
    <p:sldId id="327" r:id="rId29"/>
    <p:sldId id="313" r:id="rId30"/>
    <p:sldId id="306" r:id="rId31"/>
    <p:sldId id="328" r:id="rId32"/>
    <p:sldId id="314" r:id="rId33"/>
    <p:sldId id="329" r:id="rId34"/>
    <p:sldId id="305" r:id="rId35"/>
    <p:sldId id="310" r:id="rId36"/>
    <p:sldId id="331" r:id="rId37"/>
    <p:sldId id="332" r:id="rId38"/>
    <p:sldId id="346" r:id="rId39"/>
    <p:sldId id="334" r:id="rId40"/>
    <p:sldId id="325" r:id="rId41"/>
    <p:sldId id="345" r:id="rId42"/>
    <p:sldId id="311" r:id="rId43"/>
    <p:sldId id="343" r:id="rId44"/>
    <p:sldId id="347" r:id="rId45"/>
    <p:sldId id="348" r:id="rId46"/>
    <p:sldId id="342" r:id="rId47"/>
    <p:sldId id="349" r:id="rId48"/>
    <p:sldId id="267" r:id="rId49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3" autoAdjust="0"/>
    <p:restoredTop sz="85905" autoAdjust="0"/>
  </p:normalViewPr>
  <p:slideViewPr>
    <p:cSldViewPr>
      <p:cViewPr varScale="1">
        <p:scale>
          <a:sx n="49" d="100"/>
          <a:sy n="49" d="100"/>
        </p:scale>
        <p:origin x="66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E77EEE-9109-4915-881E-2C8508B9DA78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82AB5-07FA-4915-8371-870A48DB6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811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449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91BDD-CD81-3BC8-CF29-2F8F0D6E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ACA84-C852-276D-EC6A-78956770D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4E9CEE-E26A-D4EB-EC77-0C1383922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5EB894-B5A8-194A-BCE6-F776A9DD5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8816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81846-169F-5567-7986-FE1574969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2B22ED-DA5D-C1C7-4AE6-E5FDE8CFC9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2FD61C-F8BF-864E-9F15-44A9CA034C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152E12-5E3B-7338-7DD6-5D89B8A05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943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B9D70-5025-A0C1-2328-B53DF0DC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75A254-8441-AA5D-B305-1404723799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92DE52-0E34-0339-97A1-052109040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695F40-38E3-AABE-68AE-271E87A6A5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886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0FF14-7AD1-781E-F71B-106235CEE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D0D295-C87E-A9D8-2B81-3F066FF08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BB236F-C8FF-2580-7FD6-2941A68EDA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569325-7285-7C27-4B63-5BEB5B1021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227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243F-520E-37FB-BBA0-2C9739DA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3886A5-0D40-C84D-8299-C39EDD2D7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CFC804-A305-F7DB-DFE9-D5542E19E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L1-SVM imposes a linear penalty for margin violations, while L2-SVM uses a squared penalty, making it even more sensitive to large errors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710EE3-E1E6-E801-9967-1BA0BBC7A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480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30B2-2796-3CE5-CC95-79260F1D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48CA5C-4FBE-7639-998F-0BF8B9745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DB476D-3F6F-81E9-044A-762FCA285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6FC557-37C6-5C2F-25F0-7C320200F5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58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DF931-F4E0-EA8F-56F6-5E758A851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B7B770-8847-EB5C-57DC-72635612F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25E39C-BE94-988E-D7AA-3C2E1F599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0F481B-7748-F076-91F9-3CC67C63D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1861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608F-1FA6-D352-6774-72E6D4F80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E003FF-F86A-DAA4-EBDD-EA51DA5A80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E4FC1-1ABE-60DE-E661-F2B473F1D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EDF51F-B9B9-CD4B-79D8-50E5575B7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4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1B97-5BB6-01FA-41EA-3503214E5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66F4CF-C460-71BB-AEE0-BB95331D2F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FFCF6B-5CAC-C50A-D087-836230CA8D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C82EE3-1062-DC8B-40BF-6E5402CD81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951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C79F7-6D20-D4B8-A835-1D7A643D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83C757-C2F0-AAFB-945B-B27D860DEC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893315-C707-509E-A20D-AD2CF84A4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DC163A-B969-F502-9B6B-FFAB85EA0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541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A245B-5424-BABD-A01C-E9787508F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B9A0AF1-2367-5C40-1443-E5CEF5479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7C6A87-A527-4E92-0175-CA659156D5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7B9CC7-DB16-A2D4-7D93-2E4C524AB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628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5F1E-3874-AE4E-F115-6C20D2A8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0ECB1-0E1D-A67D-1852-786C71749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145CCE-C1AD-2B15-3789-958D36A8FE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0B214A-7CE2-1AF7-A5A3-FA001785E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9596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6F65F-4E52-8182-93E7-E4699BBF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CBDF6A-70FE-CAED-8B33-E29C0C61DF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7F6D00-71DB-CEC0-8386-DD7147F544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E8DA7A-1EAE-8CDD-3486-F65C5FE168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601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7630C-6C44-2C36-29DE-B7F441AFB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B75B6C-81D0-384E-83A6-0B28311BD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E3945C-4E28-7322-0057-38B2D6FDE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BF30-EEA0-BD14-62E2-D00F245FB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244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9277F-FEBD-32E4-2B3F-642160A36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05BB63-AF87-E48B-8347-BE05B12280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2D5DC8-F3F8-3090-C2FE-ADFABBDC8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ABC0E6-CCBB-0F93-203B-773E0906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24266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C694-9ADE-33F1-E380-CB4D3FC69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D919F1-847E-9B25-6536-7BA0EC62FB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622732-0D7E-0C16-0C34-86C587DFE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7DB41C-B3A6-1BF7-06C0-7446BDECA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78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F0F9B-2BFC-046A-83F0-9A848061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2E72F6-FF67-BBBA-EB90-F1324795B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50720D-41ED-6A14-31FF-4241241A7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617B1-C6E8-A12B-00B5-ED5E2D0FC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74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2107D-6F4E-9288-BEDF-BFE72C6DF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5DD795-78F3-26FE-BAEA-DB63090CF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6B6B25-C3EB-D567-A6D3-4D331B93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3ECDF4-C28A-6725-219E-A08364AF5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6117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61F1D-A084-1EDD-0BE8-F975AC4E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5FE996-6475-3BCE-7AEC-8C15E4422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799802-A9C7-1347-6977-A1BAE81D1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9C1C1-F580-B1AE-072F-E2324AFD4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55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54DD-0B59-BA6A-29FE-492D983AA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263159-D7A3-2E63-ED93-759E504A0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62496C-59C5-116C-BBD5-9CAEF8A8A5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02886F-FBA4-B12D-32D5-F14EA05C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9991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44B2-9857-EEF8-82F1-2D69C7920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A3B6C6-30C3-51F3-BCA0-E7571721A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92B430-5488-2721-7F94-E7FF4347DA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BD1E4-1FFC-3903-8D87-459D4A415A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177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BCA6-FB7F-AC8F-C700-AFAB06B8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CBA55C-DEF6-77DD-B248-1ECC1B842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822BF-2F76-D904-22AE-9434AA8CF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180621-4B64-5CFB-4F72-9A23C9167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26418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F1C4A-4612-32C6-2AEE-B8148F4F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BD8F5E-C662-BB81-4B56-AA1F903483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EF6DD9-F317-513A-B0E9-076478D4D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ED6CB-AA39-619C-870F-F5B35BCD58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5833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C5209-4A95-026B-77FC-EC590567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92DD51-2DC7-9ABA-7B87-7F81EB035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053AF1-02CA-ABDF-2AFB-45A9D3226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1C45E-C91D-A565-1C8F-C375EF79D2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569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2959A-5ABA-430E-0ED2-6CEF7E853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2B4F60-FF6A-E959-5662-3B51287C1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5A5134-87CA-C4A8-0EFF-6DF59BE00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A60096-9870-A61A-A668-395E1D7E4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1064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75690-4A67-69A7-D036-217C4EEDC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7F7DBC-2458-E1D2-3EC8-D1BD5021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8CF0C-FB0C-86DF-38DC-E6CB423B13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7398B5-19C0-262B-88DC-736A8F042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29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53A3-6986-DC64-E03A-CA08E44C8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976190-30EB-2A25-C843-6D54040E6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DFA5DE-6898-429F-7957-65E989EDF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E3EF3F-A035-19F5-33E4-8F0C22A0D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75435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CAA2-4A68-FD7B-6883-BCBD30AA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2AFBBB-2EEB-FC45-FB67-AB6CC9F0A4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A88BB7-D627-1C82-8B33-313C83425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2BC469-3F37-E2B3-20E7-837B9ACE7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610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69AA-5FB8-1C9D-8199-ECC80BC2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9796A2-01A2-7C37-5377-7793D57BE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06473-73E3-C85B-2801-21F6B89CE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F7444B-97C6-90E1-C296-5369DEA62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8110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30B21-2135-F014-F2F4-A6A2EB957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F93CC3-68CB-7A1C-2F02-95AFD42BFA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B85FFF-92B9-2B9F-706C-48FBFCB95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83C05B-F758-7305-F9F7-E67EE17699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15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8E08-5ADA-1367-12F8-03E443079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313911-2B1A-BAE5-7DD5-726FE9FB2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911E36-D120-D7C6-BA89-BB5E2EAA8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59143-362A-28D5-4CBD-200E86BF7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2014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136FF-10DD-BB38-7E58-1CB596E1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8E0A91-999F-15CC-B04C-1696BCF3F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1867FC-9079-B14F-A682-BEF56972F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433227-449B-9A9B-7C5E-7638545A9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47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FE393-C856-E27A-E408-AC8D96AF2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8D96D5-DD4F-F28D-D0CB-331A38F51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4041B2-79DB-4F0E-0532-64D370508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0180A1-DB87-E706-9834-8B62DA00C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177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0FEE4-8377-1939-0B7E-490185CE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46D592-EFCE-F792-C37C-E889F1711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3B1EE7-5149-CCCA-64E0-6644CD343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9DD3D5-F202-136E-AB07-A58B4A10E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9281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272D3-3BB1-639C-0B18-3680878A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94A85-D8ED-629B-EBF3-1836A0EA9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5E4732-7361-E713-85F7-F8DAD9A8B9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342CD-6C5D-A046-353B-1FA2BECDB0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507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9EAED-9AC4-227F-5EAD-7B1A574AB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237E1-A5A4-D7BA-CC4C-26A4C497BE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B8FB24-46C7-55F9-EE12-61CD3861F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D119CD-DED5-77D8-85B6-6FF8FE807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94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0FA93-A517-EB71-9775-1B1C66AA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90B5D8-F340-24C4-3562-4BB3D9509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A01765-66B3-3634-8B98-826D7689B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표는 이상치 비율을 </a:t>
            </a:r>
            <a:r>
              <a:rPr lang="en-US" altLang="ko-KR" dirty="0"/>
              <a:t>10%</a:t>
            </a:r>
            <a:r>
              <a:rPr lang="ko-KR" altLang="en-US" dirty="0"/>
              <a:t>로 높였을 때</a:t>
            </a:r>
            <a:r>
              <a:rPr lang="en-US" altLang="ko-KR" dirty="0"/>
              <a:t>, </a:t>
            </a:r>
            <a:r>
              <a:rPr lang="ko-KR" altLang="en-US" dirty="0"/>
              <a:t>정확도 감소율이 가장 낮았던 조합들을 보여줍니다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예를 들어 </a:t>
            </a:r>
            <a:r>
              <a:rPr lang="en-US" altLang="ko-KR" dirty="0"/>
              <a:t>Arrhythmia</a:t>
            </a:r>
            <a:r>
              <a:rPr lang="ko-KR" altLang="en-US" dirty="0"/>
              <a:t>에서는 </a:t>
            </a:r>
            <a:r>
              <a:rPr lang="en-US" altLang="ko-KR" b="0" dirty="0"/>
              <a:t>GA + Fair</a:t>
            </a:r>
            <a:r>
              <a:rPr lang="en-US" altLang="ko-KR" dirty="0"/>
              <a:t>, Madelon</a:t>
            </a:r>
            <a:r>
              <a:rPr lang="ko-KR" altLang="en-US" dirty="0"/>
              <a:t>에서는 </a:t>
            </a:r>
            <a:r>
              <a:rPr lang="en-US" altLang="ko-KR" b="0" dirty="0"/>
              <a:t>ACO + Cauchy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IONO</a:t>
            </a:r>
            <a:r>
              <a:rPr lang="ko-KR" altLang="en-US" dirty="0"/>
              <a:t>에서는 </a:t>
            </a:r>
            <a:r>
              <a:rPr lang="en-US" altLang="ko-KR" b="0" dirty="0"/>
              <a:t>PSO + Cauchy</a:t>
            </a:r>
            <a:r>
              <a:rPr lang="ko-KR" altLang="en-US" b="0" dirty="0"/>
              <a:t> </a:t>
            </a:r>
            <a:r>
              <a:rPr lang="ko-KR" altLang="en-US" dirty="0"/>
              <a:t>조합이 가장 강건한 성능을 보였습니다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이러한 결과는 </a:t>
            </a:r>
            <a:r>
              <a:rPr lang="en-US" altLang="ko-KR" dirty="0"/>
              <a:t>M-</a:t>
            </a:r>
            <a:r>
              <a:rPr lang="ko-KR" altLang="en-US" dirty="0"/>
              <a:t>추정 기반 손실함수와 적절한 최적화 알고리즘을 결합하면</a:t>
            </a:r>
            <a:br>
              <a:rPr lang="ko-KR" altLang="en-US" dirty="0"/>
            </a:br>
            <a:r>
              <a:rPr lang="ko-KR" altLang="en-US" dirty="0"/>
              <a:t>이상치에 대한 저항력을 효과적으로 높일 수 있다는 것을 보여줍니다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54509-1B90-2FB6-0723-CB2F8A8D88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03657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D78CD-7541-EE9A-926A-CAA80A3A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8F026E-1BF1-DF6C-E013-CD7797A78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FCAD4B-578D-19BF-3637-760C341DA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CE17-FD4D-4D3B-449A-CCDB90AB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6496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6859F-B8CE-FCCF-46E8-D679B66FF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37193D-30A4-A131-D8FE-8258B257E2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CD72A5-6A9D-60BE-C0C1-96B1DB5FCF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678572-BE80-9898-F4F1-4E1A83D49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384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B063-BAE5-B3E4-33B1-2D1E4704A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7526BD-98CE-D9FE-9947-B3F5E65BE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3FB762-07F8-B325-E288-58A035D9A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77747-27D4-AD89-14FC-FE8E2777B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523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E8FEB-04C3-9D52-6C8B-F9CC9393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43040B-9179-BECA-5122-AC1DF42D9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CEABE-7447-418C-4800-5B63E7A7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46B6A7-37B3-B8BD-B33B-ECC89C508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88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5E579-43F9-8A8E-F504-A96BADF38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053BAA-BBDD-60A1-6556-41B6FD2DB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627EC4-7A95-2626-EF7D-10D098735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BB9EA8-8627-2C52-AE09-B28831F3B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616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D3DCE-B7B5-E9E6-5AC6-A1368F341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6B3629-1E0F-D72D-737D-ADC47D15B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7B2DE1-8E38-BFC7-BECE-D77E5BD85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13CDF0-468E-5853-F8C3-88B16B9119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83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2C576-74A4-7D85-E75A-B57AA189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C5B60E-3EC3-D36E-B49F-B196E48C5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FD23F5-1064-FACB-96AB-93D87E9AB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C78097-BEA2-A87E-E88E-49ED3C676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182AB5-07FA-4915-8371-870A48DB6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590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38158" y="2261891"/>
            <a:ext cx="16039562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Robust M-Estimation Based SVM</a:t>
            </a:r>
          </a:p>
          <a:p>
            <a:r>
              <a:rPr lang="en-US" altLang="ko-KR" sz="5400" b="1" kern="0" spc="100" dirty="0">
                <a:solidFill>
                  <a:schemeClr val="tx2">
                    <a:lumMod val="75000"/>
                  </a:schemeClr>
                </a:solidFill>
                <a:latin typeface="+mj-lt"/>
                <a:ea typeface="HY그래픽M" panose="02030600000101010101" pitchFamily="18" charset="-127"/>
                <a:cs typeface="Calibri" panose="020F0502020204030204" pitchFamily="34" charset="0"/>
              </a:rPr>
              <a:t>                          for Improving Binary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77B30-E59B-333C-B125-9E49A9CB5F9B}"/>
              </a:ext>
            </a:extLst>
          </p:cNvPr>
          <p:cNvSpPr txBox="1"/>
          <p:nvPr/>
        </p:nvSpPr>
        <p:spPr>
          <a:xfrm>
            <a:off x="722343" y="6743700"/>
            <a:ext cx="488364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Pretendard"/>
              </a:rPr>
              <a:t>김민경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유지아</a:t>
            </a:r>
            <a:r>
              <a:rPr lang="en-US" altLang="ko-KR" sz="2400" b="1" dirty="0">
                <a:latin typeface="Pretendard"/>
              </a:rPr>
              <a:t>, </a:t>
            </a:r>
            <a:r>
              <a:rPr lang="ko-KR" altLang="en-US" sz="2400" b="1" dirty="0">
                <a:latin typeface="Pretendard"/>
              </a:rPr>
              <a:t>윤진희</a:t>
            </a:r>
            <a:endParaRPr lang="en-US" altLang="ko-KR" sz="2400" b="1" dirty="0">
              <a:latin typeface="Pretendard"/>
            </a:endParaRPr>
          </a:p>
          <a:p>
            <a:r>
              <a:rPr lang="en-US" altLang="ko-KR" sz="2400" b="1" dirty="0">
                <a:latin typeface="Pretendard"/>
              </a:rPr>
              <a:t>Min Kyung Kim, Jia You, Jin </a:t>
            </a:r>
            <a:r>
              <a:rPr lang="en-US" altLang="ko-KR" sz="2400" b="1" dirty="0" err="1">
                <a:latin typeface="Pretendard"/>
              </a:rPr>
              <a:t>Hee</a:t>
            </a:r>
            <a:r>
              <a:rPr lang="en-US" altLang="ko-KR" sz="2400" b="1" dirty="0">
                <a:latin typeface="Pretendard"/>
              </a:rPr>
              <a:t> Yoon</a:t>
            </a:r>
            <a:endParaRPr lang="en-US" altLang="ko-KR" sz="2400" b="1" baseline="30000" dirty="0">
              <a:latin typeface="Pretendard"/>
            </a:endParaRPr>
          </a:p>
          <a:p>
            <a:endParaRPr lang="en-US" altLang="ko-KR" sz="2400" b="1" dirty="0">
              <a:latin typeface="Pretendard"/>
            </a:endParaRPr>
          </a:p>
          <a:p>
            <a:r>
              <a:rPr lang="en-US" altLang="ko-KR" sz="2400" dirty="0">
                <a:latin typeface="Pretendard"/>
              </a:rPr>
              <a:t>Sejong Univ., South Korea</a:t>
            </a:r>
            <a:endParaRPr lang="ko-KR" altLang="en-US" sz="2400" dirty="0">
              <a:latin typeface="Pretendard"/>
            </a:endParaRPr>
          </a:p>
        </p:txBody>
      </p:sp>
      <p:sp>
        <p:nvSpPr>
          <p:cNvPr id="3" name="Object 26">
            <a:extLst>
              <a:ext uri="{FF2B5EF4-FFF2-40B4-BE49-F238E27FC236}">
                <a16:creationId xmlns:a16="http://schemas.microsoft.com/office/drawing/2014/main" id="{DF02EA01-1AFD-6958-5852-25714BC32EF4}"/>
              </a:ext>
            </a:extLst>
          </p:cNvPr>
          <p:cNvSpPr txBox="1"/>
          <p:nvPr/>
        </p:nvSpPr>
        <p:spPr>
          <a:xfrm>
            <a:off x="738158" y="4239942"/>
            <a:ext cx="1603956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이중 분류 성능 향상을 위한 강건한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 M-</a:t>
            </a:r>
            <a:r>
              <a:rPr lang="ko-KR" altLang="en-US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추정 기반 </a:t>
            </a:r>
            <a:r>
              <a:rPr lang="en-US" altLang="ko-KR" sz="4000" b="1" kern="0" spc="100" dirty="0">
                <a:solidFill>
                  <a:schemeClr val="tx2">
                    <a:lumMod val="75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  <a:cs typeface="Calibri" panose="020F0502020204030204" pitchFamily="34" charset="0"/>
              </a:rPr>
              <a:t>SVM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FDF6DE-FE89-8D74-FA4C-5C9BD374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07F1B8-5764-177F-CDE1-B30CB6405AFD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B70DE51-D99B-ACCA-3002-1CED81D82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13B2E511-63CE-F7F4-CD08-FA7A1BE61A0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8AC4F-ED2A-B168-71C5-4B82FD0A1B9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15F3E4B-EE67-08A4-C204-4A9B037F5041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2-2. L2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067D56-46B7-E186-7187-079841D2FE80}"/>
                  </a:ext>
                </a:extLst>
              </p:cNvPr>
              <p:cNvSpPr txBox="1"/>
              <p:nvPr/>
            </p:nvSpPr>
            <p:spPr>
              <a:xfrm>
                <a:off x="1523993" y="3644190"/>
                <a:ext cx="15240000" cy="44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L</a:t>
                </a:r>
                <a:r>
                  <a:rPr lang="en-US" altLang="ko-KR" sz="3200" dirty="0">
                    <a:latin typeface="Pretendard"/>
                  </a:rPr>
                  <a:t>2-SVMs use the square sum of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in objective function instead of </a:t>
                </a:r>
              </a:p>
              <a:p>
                <a:r>
                  <a:rPr lang="en-US" altLang="ko-KR" sz="3200" dirty="0">
                    <a:latin typeface="Pretendard"/>
                  </a:rPr>
                  <a:t>   the linear sum of the slack variables.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Thus, we consider optimization problem as follows: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80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80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067D56-46B7-E186-7187-079841D2F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644190"/>
                <a:ext cx="15240000" cy="4416337"/>
              </a:xfrm>
              <a:prstGeom prst="rect">
                <a:avLst/>
              </a:prstGeom>
              <a:blipFill>
                <a:blip r:embed="rId4"/>
                <a:stretch>
                  <a:fillRect l="-1640" t="-27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5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3D011B-18CE-3A84-0821-811A0DB0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4F33618-6250-E6F8-174E-D31563E7220E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418B501-7057-517F-8600-EC451C772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145DB531-CC2E-A28D-3254-26F51D0AF00D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458CB7-8995-B66B-2F8B-A50149D3CE7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588D3DCB-5B18-6D4D-5FF2-898198894CD5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2-2. L2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15CE09-23EF-793A-F0DB-5A50A107807A}"/>
                  </a:ext>
                </a:extLst>
              </p:cNvPr>
              <p:cNvSpPr txBox="1"/>
              <p:nvPr/>
            </p:nvSpPr>
            <p:spPr>
              <a:xfrm>
                <a:off x="1523993" y="3848100"/>
                <a:ext cx="15240000" cy="42959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Introducing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, we obtain the following dual problem: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ko-KR" sz="3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3200" i="1" dirty="0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=0 ,  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m:rPr>
                          <m:sty m:val="p"/>
                        </m:rP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 is Kronecker’s delta function,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i="1" dirty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and 0, otherwise.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15CE09-23EF-793A-F0DB-5A50A107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848100"/>
                <a:ext cx="15240000" cy="4295920"/>
              </a:xfrm>
              <a:prstGeom prst="rect">
                <a:avLst/>
              </a:prstGeom>
              <a:blipFill>
                <a:blip r:embed="rId4"/>
                <a:stretch>
                  <a:fillRect l="-1640" t="-2695" b="-41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61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C83B2-DB2E-8E71-5CFD-33D4505A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59DB90D-75B1-3428-DF28-81A232CBA56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5EC0351-C67F-FE7C-00B7-9BC4AA225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1A1BA88-7FD1-00CE-FBFB-0737C2D30862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0EFEB-2CA2-0053-BAF7-3E67D313D4D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526CBA33-B342-CEC7-D841-6407BF7D1B2C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2-2. L2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1B48E4-3DEF-FBDA-2E6C-839734DAB00E}"/>
                  </a:ext>
                </a:extLst>
              </p:cNvPr>
              <p:cNvSpPr txBox="1"/>
              <p:nvPr/>
            </p:nvSpPr>
            <p:spPr>
              <a:xfrm>
                <a:off x="1523993" y="4000500"/>
                <a:ext cx="15240000" cy="38949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32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320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320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3200" b="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3200" b="0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800" b="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Since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altLang="ko-KR" sz="3200" b="0" i="1" dirty="0" smtClean="0">
                        <a:solidFill>
                          <a:srgbClr val="4460AE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b="0" dirty="0">
                    <a:solidFill>
                      <a:srgbClr val="4460AE"/>
                    </a:solidFill>
                    <a:latin typeface="Pretendard"/>
                  </a:rPr>
                  <a:t> </a:t>
                </a:r>
                <a:r>
                  <a:rPr lang="en-US" altLang="ko-KR" sz="3200" b="0" dirty="0">
                    <a:latin typeface="Pretendard"/>
                  </a:rPr>
                  <a:t>is added to the diagonal elements of the Hessian matrix </a:t>
                </a:r>
                <a14:m>
                  <m:oMath xmlns:m="http://schemas.openxmlformats.org/officeDocument/2006/math"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,</a:t>
                </a:r>
              </a:p>
              <a:p>
                <a:r>
                  <a:rPr lang="en-US" altLang="ko-KR" sz="3200" dirty="0">
                    <a:latin typeface="Pretendard"/>
                  </a:rPr>
                  <a:t>   the matrix becomes positive definite.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Therefore, the associated optimization problem is more computationally stable </a:t>
                </a:r>
              </a:p>
              <a:p>
                <a:r>
                  <a:rPr lang="en-US" altLang="ko-KR" sz="3200" dirty="0">
                    <a:latin typeface="Pretendard"/>
                  </a:rPr>
                  <a:t>   than the L1-SVMs, in which the Hessian matrix is positive semi-definite.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1B48E4-3DEF-FBDA-2E6C-839734DAB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000500"/>
                <a:ext cx="15240000" cy="3894977"/>
              </a:xfrm>
              <a:prstGeom prst="rect">
                <a:avLst/>
              </a:prstGeom>
              <a:blipFill>
                <a:blip r:embed="rId4"/>
                <a:stretch>
                  <a:fillRect l="-1640" b="-54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56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6EC1AA-0649-597E-C1E4-3BA460035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05C8739-ABA2-55C0-AB28-6A123D8F54C2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ECAAA6B-54D9-436D-556F-27129A54D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AB7595FA-02A1-464F-0248-74281B6426A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30434F-8E9A-A091-D7C3-7A6A0928DBE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AA2442EA-066B-17AC-20A6-5FBACB1DF028}"/>
              </a:ext>
            </a:extLst>
          </p:cNvPr>
          <p:cNvSpPr txBox="1"/>
          <p:nvPr/>
        </p:nvSpPr>
        <p:spPr>
          <a:xfrm>
            <a:off x="198120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2-3. L1-SVMs  Vs  L2-SVMs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29CF2-A9FE-F37B-CA65-6E388155556F}"/>
                  </a:ext>
                </a:extLst>
              </p:cNvPr>
              <p:cNvSpPr txBox="1"/>
              <p:nvPr/>
            </p:nvSpPr>
            <p:spPr>
              <a:xfrm>
                <a:off x="1529856" y="2969977"/>
                <a:ext cx="15240000" cy="26334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28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altLang="ko-KR" sz="2800" i="1" dirty="0">
                  <a:latin typeface="Cambria Math" panose="02040503050406030204" pitchFamily="18" charset="0"/>
                </a:endParaRPr>
              </a:p>
              <a:p>
                <a:endParaRPr lang="en-US" altLang="ko-KR" sz="105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ko-KR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ko-KR" sz="280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280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2800" b="0" i="1" dirty="0" smtClean="0">
                                  <a:solidFill>
                                    <a:srgbClr val="4460A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  <m:r>
                            <a:rPr lang="en-US" altLang="ko-KR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ko-KR" sz="28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800" b="0" dirty="0">
                  <a:latin typeface="+mn-ea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4829CF2-A9FE-F37B-CA65-6E3881555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856" y="2969977"/>
                <a:ext cx="15240000" cy="26334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A148C0A-A50D-9BE5-BB19-BD4170A0853B}"/>
              </a:ext>
            </a:extLst>
          </p:cNvPr>
          <p:cNvSpPr txBox="1"/>
          <p:nvPr/>
        </p:nvSpPr>
        <p:spPr>
          <a:xfrm>
            <a:off x="1523994" y="6023990"/>
            <a:ext cx="15240000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The maximum rank of the Hessian matrix for L1-SVMs is the number of input variables</a:t>
            </a:r>
          </a:p>
          <a:p>
            <a:r>
              <a:rPr lang="en-US" altLang="ko-KR" sz="3200" dirty="0">
                <a:latin typeface="Pretendard"/>
              </a:rPr>
              <a:t>  </a:t>
            </a:r>
            <a:r>
              <a:rPr lang="en-US" altLang="ko-KR" sz="3200" b="0" dirty="0">
                <a:latin typeface="Pretendard"/>
              </a:rPr>
              <a:t> plus 1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Thus, if the working set size exceeds this value</a:t>
            </a:r>
            <a:r>
              <a:rPr lang="en-US" altLang="ko-KR" sz="3200" dirty="0">
                <a:latin typeface="Pretendard"/>
              </a:rPr>
              <a:t>, the Hessian matrix for L1-SVMs is positive</a:t>
            </a:r>
          </a:p>
          <a:p>
            <a:r>
              <a:rPr lang="en-US" altLang="ko-KR" sz="3200" dirty="0">
                <a:latin typeface="Pretendard"/>
              </a:rPr>
              <a:t>   semi-definite. But the Hessian matrix for L2-SVMs is always positive definite.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Thus, training of L2-SVMs should be faster than that of L1-SVMs</a:t>
            </a:r>
            <a:r>
              <a:rPr lang="en-US" altLang="ko-KR" sz="3200" dirty="0">
                <a:latin typeface="Pretendard"/>
              </a:rPr>
              <a:t>.</a:t>
            </a:r>
            <a:r>
              <a:rPr lang="en-US" altLang="ko-KR" sz="3200" baseline="30000" dirty="0">
                <a:latin typeface="Pretendard"/>
              </a:rPr>
              <a:t>[1]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93B89-7CC8-B005-61E5-53CF97141518}"/>
              </a:ext>
            </a:extLst>
          </p:cNvPr>
          <p:cNvSpPr txBox="1"/>
          <p:nvPr/>
        </p:nvSpPr>
        <p:spPr>
          <a:xfrm>
            <a:off x="1523994" y="9701818"/>
            <a:ext cx="5900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[1] </a:t>
            </a:r>
            <a:r>
              <a:rPr lang="en-US" altLang="ko-KR" sz="1800" b="0" dirty="0">
                <a:latin typeface="Pretendard"/>
              </a:rPr>
              <a:t>Comparison of L1 and L2 Support Vector Machines (2003)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0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95BAF-5FEB-C54C-57B2-DF5DF1C73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E11C787-3C22-F2C8-3433-608A5C37218E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02DD224-90F8-7E7D-DAD7-321CEFD10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7C5C36D-BD54-8282-F968-51F137C2966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7853ECCB-C9FC-5E39-9E35-834ABC950F67}"/>
              </a:ext>
            </a:extLst>
          </p:cNvPr>
          <p:cNvSpPr txBox="1"/>
          <p:nvPr/>
        </p:nvSpPr>
        <p:spPr>
          <a:xfrm>
            <a:off x="198120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3-1. L1-SVMs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E1304AF5-E49D-0D40-74FF-78C36E7A62F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3672A-2004-F320-B415-0787F770AB9E}"/>
              </a:ext>
            </a:extLst>
          </p:cNvPr>
          <p:cNvSpPr txBox="1"/>
          <p:nvPr/>
        </p:nvSpPr>
        <p:spPr>
          <a:xfrm>
            <a:off x="1523994" y="3970480"/>
            <a:ext cx="15240000" cy="377026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L1-SVM is less sensitive to outliers compared to L2-SVM because it uses the L1-norm </a:t>
            </a:r>
          </a:p>
          <a:p>
            <a:r>
              <a:rPr lang="en-US" altLang="ko-KR" sz="3200" dirty="0">
                <a:latin typeface="Pretendard"/>
              </a:rPr>
              <a:t>   in its loss function.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However, it often leads to sparse solutions, meaning that only a subset of the data points</a:t>
            </a:r>
          </a:p>
          <a:p>
            <a:r>
              <a:rPr lang="en-US" altLang="ko-KR" sz="3200" dirty="0">
                <a:latin typeface="Pretendard"/>
              </a:rPr>
              <a:t>   (support vectors) contribute to defining the decision boundary.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While sparsity can be beneficial for reducing model complexity, it might not fully utilize</a:t>
            </a:r>
          </a:p>
          <a:p>
            <a:r>
              <a:rPr lang="en-US" altLang="ko-KR" sz="3200" dirty="0">
                <a:latin typeface="Pretendard"/>
              </a:rPr>
              <a:t>   the information in the data, especially in cases where non-sparse solutions are more </a:t>
            </a:r>
          </a:p>
          <a:p>
            <a:r>
              <a:rPr lang="en-US" altLang="ko-KR" sz="3200" dirty="0">
                <a:latin typeface="Pretendard"/>
              </a:rPr>
              <a:t>   effective.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09227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39AA88-911E-F579-12A5-463003A8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C26708D-8FB2-4CCA-0912-5F0BA1AD7679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F9DE9ED-42B5-7FDF-9428-C3D8C9D1B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55C8403-D3F7-52F9-6834-EFE8AE771370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08B290DF-E820-0A69-8EE9-E2A2FBC78E0F}"/>
              </a:ext>
            </a:extLst>
          </p:cNvPr>
          <p:cNvSpPr txBox="1"/>
          <p:nvPr/>
        </p:nvSpPr>
        <p:spPr>
          <a:xfrm>
            <a:off x="198120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3-2. L2-SVMs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195FE09E-39BC-04F6-399F-E32622DEF68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96D77E-596E-A8E3-CFC7-15D3CDF4A7BD}"/>
              </a:ext>
            </a:extLst>
          </p:cNvPr>
          <p:cNvSpPr txBox="1"/>
          <p:nvPr/>
        </p:nvSpPr>
        <p:spPr>
          <a:xfrm>
            <a:off x="1523994" y="4305300"/>
            <a:ext cx="15240000" cy="327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L2-SVM is more sensitive to outliers because it uses the </a:t>
            </a:r>
            <a:r>
              <a:rPr lang="en-US" altLang="ko-KR" sz="3200" dirty="0">
                <a:latin typeface="Pretendard"/>
              </a:rPr>
              <a:t>squared error (L2-norm), which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amplifies the impact of large residuals.</a:t>
            </a:r>
          </a:p>
          <a:p>
            <a:r>
              <a:rPr lang="en-US" altLang="ko-KR" sz="1050" b="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On the other hand, this approach can result in better generalization performance in</a:t>
            </a:r>
          </a:p>
          <a:p>
            <a:r>
              <a:rPr lang="en-US" altLang="ko-KR" sz="3200" dirty="0">
                <a:latin typeface="Pretendard"/>
              </a:rPr>
              <a:t>   situations where outliers are not a significant concern.</a:t>
            </a:r>
            <a:endParaRPr lang="en-US" altLang="ko-KR" sz="3200" b="0" dirty="0"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b="0" dirty="0">
                <a:latin typeface="Pretendard"/>
              </a:rPr>
              <a:t>• However, when outliers are present, the decision boundary may be distorted, leading to</a:t>
            </a:r>
          </a:p>
          <a:p>
            <a:r>
              <a:rPr lang="en-US" altLang="ko-KR" sz="3200" dirty="0">
                <a:latin typeface="Pretendard"/>
              </a:rPr>
              <a:t>   reduced classification accuracy.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57444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F5FB7A-6C17-873A-6362-044AF5B9A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E5F95A2-48A5-D4B1-CE7D-19A009DDB5F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A5CC0E7-B0F9-DC31-B541-446EFC07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DAAEB2E-45E1-F9B2-A1C3-E88BB0507DC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06041066-31F7-BFE7-AA09-4D031DB33821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3-3. 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08EEC873-338A-C7ED-BB16-9C4FB804EEF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8A713A-1A03-265A-B524-BA78F7D39ABC}"/>
              </a:ext>
            </a:extLst>
          </p:cNvPr>
          <p:cNvSpPr txBox="1"/>
          <p:nvPr/>
        </p:nvSpPr>
        <p:spPr>
          <a:xfrm>
            <a:off x="1524000" y="3212904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Standard SVM models, including both L1 and L2 variants, are vulnerable to outliers, </a:t>
            </a:r>
          </a:p>
          <a:p>
            <a:r>
              <a:rPr lang="en-US" altLang="ko-KR" sz="3200" dirty="0">
                <a:latin typeface="Pretendard"/>
              </a:rPr>
              <a:t>   especially in datasets with significant noise.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7" name="그림 6" descr="텍스트, 라인, 그래프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529E80-11A6-43E8-EAF9-926F316FA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365" y="4847150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6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37F32-03D2-59C5-51CE-91E51ED62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20FE5FA-BE6A-6CDE-8A70-91C243349A1A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7D5D0EE-9250-25A0-D1D4-FB2D23FF3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70221B-83A5-92E0-DC88-0AA46EA04D9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17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CB60FCA-3EA2-2176-0FE5-66FE70007F5D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3-3. 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ACA95633-E44F-468C-B633-FC21E1722AA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FEF4F6-38B1-ECEB-408E-577BCF81D3AB}"/>
              </a:ext>
            </a:extLst>
          </p:cNvPr>
          <p:cNvSpPr txBox="1"/>
          <p:nvPr/>
        </p:nvSpPr>
        <p:spPr>
          <a:xfrm>
            <a:off x="1523993" y="4914900"/>
            <a:ext cx="15240000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To address this limitation, our study proposes a framework that integrates M-estimation-</a:t>
            </a:r>
          </a:p>
          <a:p>
            <a:r>
              <a:rPr lang="en-US" altLang="ko-KR" sz="3200" dirty="0">
                <a:latin typeface="Pretendard"/>
              </a:rPr>
              <a:t>   based loss functions, which limit the influence of large errors and enhance robustness</a:t>
            </a:r>
          </a:p>
          <a:p>
            <a:r>
              <a:rPr lang="en-US" altLang="ko-KR" sz="3200" dirty="0">
                <a:latin typeface="Pretendard"/>
              </a:rPr>
              <a:t>   without compromising classification performance.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3322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FE3E-2038-F314-B1C8-CC1859CD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50EADE6-94B1-3AFE-15C9-B3A47EDC85B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81235E8-7B1E-4BE0-3FD4-AE4E3BD61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A058F82-6163-7B07-391E-82E7D7D047B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1F9CDD9-7C0E-3D09-2CEA-D9C530ADC306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3-3. The Importance for Robustness in SVM</a:t>
            </a:r>
            <a:endParaRPr lang="en-US" sz="4400" dirty="0"/>
          </a:p>
        </p:txBody>
      </p:sp>
      <p:sp>
        <p:nvSpPr>
          <p:cNvPr id="6" name="Object 35">
            <a:extLst>
              <a:ext uri="{FF2B5EF4-FFF2-40B4-BE49-F238E27FC236}">
                <a16:creationId xmlns:a16="http://schemas.microsoft.com/office/drawing/2014/main" id="{1F830EA2-7833-37EE-6782-52D8C464A4C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3.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 pitchFamily="34" charset="0"/>
              </a:rPr>
              <a:t>Limitations of L1-SVMs and L2-SVMs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5DF04-27D4-392A-B2E8-394D62CA3E92}"/>
              </a:ext>
            </a:extLst>
          </p:cNvPr>
          <p:cNvSpPr txBox="1"/>
          <p:nvPr/>
        </p:nvSpPr>
        <p:spPr>
          <a:xfrm>
            <a:off x="1523993" y="31517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Unlike L1 and L2 loss, M-estimation loss suppress the impact of large errors, making the</a:t>
            </a:r>
          </a:p>
          <a:p>
            <a:r>
              <a:rPr lang="en-US" altLang="ko-KR" sz="3200" dirty="0">
                <a:latin typeface="Pretendard"/>
              </a:rPr>
              <a:t>   model more robust to outliers.</a:t>
            </a:r>
            <a:endParaRPr lang="en-US" altLang="ko-KR" sz="3200" b="0" dirty="0">
              <a:latin typeface="Pretendard"/>
            </a:endParaRPr>
          </a:p>
        </p:txBody>
      </p:sp>
      <p:pic>
        <p:nvPicPr>
          <p:cNvPr id="7" name="그림 6" descr="텍스트, 라인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F92131B-AA5D-B7AE-ECAC-C6BAD6641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106" y="4678263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08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C445E-B7BB-B1D7-687C-B7BB97768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ED570CE-A4E9-980E-2397-5DE6A9E3BF6F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CAD7D3B-A975-D373-F768-2431242D2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18ED12-9A53-87A9-FF19-784DEBE037FD}"/>
                  </a:ext>
                </a:extLst>
              </p:cNvPr>
              <p:cNvSpPr txBox="1"/>
              <p:nvPr/>
            </p:nvSpPr>
            <p:spPr>
              <a:xfrm>
                <a:off x="1523994" y="3314700"/>
                <a:ext cx="15240000" cy="3637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The M-estimators try to reduce the effect of outliers by replacing slack variables </a:t>
                </a:r>
                <a:r>
                  <a:rPr lang="en-US" altLang="ko-KR" sz="3200" dirty="0">
                    <a:latin typeface="Pretendard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)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</a:t>
                </a:r>
                <a:r>
                  <a:rPr lang="en-US" altLang="ko-KR" sz="3200" dirty="0">
                    <a:latin typeface="Pretendard"/>
                  </a:rPr>
                  <a:t>by another function of the residuals, yielding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32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undOvr"/>
                              <m:grow m:val="on"/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3200" dirty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ko-KR" sz="3200" b="0" i="1" dirty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ko-KR" sz="3200" b="0" dirty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ko-KR" sz="3200" b="0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lim>
                      </m:limLow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US" altLang="ko-KR" sz="3200" b="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32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0" dirty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ko-KR" sz="3200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3200" b="0" i="1" dirty="0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ko-KR" altLang="en-US" sz="3200" b="0" i="1" dirty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altLang="ko-KR" sz="32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b="0" dirty="0">
                    <a:latin typeface="Pretendard"/>
                  </a:rPr>
                  <a:t> is the loss function applied to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b="0" dirty="0">
                    <a:latin typeface="Pretendard"/>
                  </a:rPr>
                  <a:t>, and the goal is to minimize the</a:t>
                </a:r>
              </a:p>
              <a:p>
                <a:r>
                  <a:rPr lang="en-US" altLang="ko-KR" sz="3200" dirty="0">
                    <a:latin typeface="Pretendard"/>
                  </a:rPr>
                  <a:t>   total loss over all data points.</a:t>
                </a:r>
                <a:r>
                  <a:rPr lang="en-US" altLang="ko-KR" sz="3200" baseline="30000" dirty="0">
                    <a:latin typeface="Pretendard"/>
                  </a:rPr>
                  <a:t>[2]</a:t>
                </a:r>
                <a:endParaRPr lang="en-US" altLang="ko-KR" sz="3200" b="0" baseline="300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18ED12-9A53-87A9-FF19-784DEBE03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314700"/>
                <a:ext cx="15240000" cy="3637278"/>
              </a:xfrm>
              <a:prstGeom prst="rect">
                <a:avLst/>
              </a:prstGeom>
              <a:blipFill>
                <a:blip r:embed="rId4"/>
                <a:stretch>
                  <a:fillRect l="-1640" t="-3356" b="-58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03FAD1F-0C0E-7989-197C-43BC1D6236CF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19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12DC0F25-3A77-EA8C-A8A0-D9D66F970057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14D923-97A1-2B78-F947-A45F84474C01}"/>
              </a:ext>
            </a:extLst>
          </p:cNvPr>
          <p:cNvSpPr txBox="1"/>
          <p:nvPr/>
        </p:nvSpPr>
        <p:spPr>
          <a:xfrm>
            <a:off x="1523994" y="9697051"/>
            <a:ext cx="844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[2] https://www-sop.inria.fr/odyssee/software/old_robotvis/Tutorial-Estim/node24.html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83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AE86A-3A54-1FD8-4E41-9D72B5CF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211AF97B-D31D-0BAA-D9F9-E72F2BCABAAE}"/>
              </a:ext>
            </a:extLst>
          </p:cNvPr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>
              <a:extLst>
                <a:ext uri="{FF2B5EF4-FFF2-40B4-BE49-F238E27FC236}">
                  <a16:creationId xmlns:a16="http://schemas.microsoft.com/office/drawing/2014/main" id="{DDC07FF7-4E93-AC91-B698-661653D444EA}"/>
                </a:ext>
              </a:extLst>
            </p:cNvPr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>
                <a:extLst>
                  <a:ext uri="{FF2B5EF4-FFF2-40B4-BE49-F238E27FC236}">
                    <a16:creationId xmlns:a16="http://schemas.microsoft.com/office/drawing/2014/main" id="{8F9E7E25-7BF1-2239-200D-C7ACD5F658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>
                <a:extLst>
                  <a:ext uri="{FF2B5EF4-FFF2-40B4-BE49-F238E27FC236}">
                    <a16:creationId xmlns:a16="http://schemas.microsoft.com/office/drawing/2014/main" id="{FDBFA3A5-45A3-EBB9-36F5-F99C19898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>
              <a:extLst>
                <a:ext uri="{FF2B5EF4-FFF2-40B4-BE49-F238E27FC236}">
                  <a16:creationId xmlns:a16="http://schemas.microsoft.com/office/drawing/2014/main" id="{94DC9E4D-E3D7-9591-50B8-F6F538CE1047}"/>
                </a:ext>
              </a:extLst>
            </p:cNvPr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>
                <a:extLst>
                  <a:ext uri="{FF2B5EF4-FFF2-40B4-BE49-F238E27FC236}">
                    <a16:creationId xmlns:a16="http://schemas.microsoft.com/office/drawing/2014/main" id="{704C352B-8642-4929-D9DA-24782C9A4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>
                <a:extLst>
                  <a:ext uri="{FF2B5EF4-FFF2-40B4-BE49-F238E27FC236}">
                    <a16:creationId xmlns:a16="http://schemas.microsoft.com/office/drawing/2014/main" id="{C52A2558-C517-7F7D-6B73-992B45A07C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857B802-0334-9E98-AB8B-7E9CB8FFA0C4}"/>
              </a:ext>
            </a:extLst>
          </p:cNvPr>
          <p:cNvGrpSpPr/>
          <p:nvPr/>
        </p:nvGrpSpPr>
        <p:grpSpPr>
          <a:xfrm>
            <a:off x="9066667" y="1207331"/>
            <a:ext cx="2106633" cy="2159919"/>
            <a:chOff x="9066667" y="1207331"/>
            <a:chExt cx="2106633" cy="2159919"/>
          </a:xfrm>
        </p:grpSpPr>
        <p:grpSp>
          <p:nvGrpSpPr>
            <p:cNvPr id="1005" name="그룹 1005">
              <a:extLst>
                <a:ext uri="{FF2B5EF4-FFF2-40B4-BE49-F238E27FC236}">
                  <a16:creationId xmlns:a16="http://schemas.microsoft.com/office/drawing/2014/main" id="{7B97C2A7-C106-5666-1182-F0CCFC43E269}"/>
                </a:ext>
              </a:extLst>
            </p:cNvPr>
            <p:cNvGrpSpPr/>
            <p:nvPr/>
          </p:nvGrpSpPr>
          <p:grpSpPr>
            <a:xfrm>
              <a:off x="9066667" y="1207331"/>
              <a:ext cx="2103854" cy="2158289"/>
              <a:chOff x="9066667" y="1207331"/>
              <a:chExt cx="2103854" cy="2158289"/>
            </a:xfrm>
          </p:grpSpPr>
          <p:pic>
            <p:nvPicPr>
              <p:cNvPr id="14" name="Object 13">
                <a:extLst>
                  <a:ext uri="{FF2B5EF4-FFF2-40B4-BE49-F238E27FC236}">
                    <a16:creationId xmlns:a16="http://schemas.microsoft.com/office/drawing/2014/main" id="{4FA48083-99EF-BE13-FC2D-24C6F95C27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042770" y="144370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5" name="Object 14">
                <a:extLst>
                  <a:ext uri="{FF2B5EF4-FFF2-40B4-BE49-F238E27FC236}">
                    <a16:creationId xmlns:a16="http://schemas.microsoft.com/office/drawing/2014/main" id="{32BF42E4-C8DA-98BE-F710-327A74F8AC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6667" y="1207331"/>
                <a:ext cx="2103854" cy="2158289"/>
              </a:xfrm>
              <a:prstGeom prst="rect">
                <a:avLst/>
              </a:prstGeom>
            </p:spPr>
          </p:pic>
        </p:grpSp>
        <p:grpSp>
          <p:nvGrpSpPr>
            <p:cNvPr id="1006" name="그룹 1006">
              <a:extLst>
                <a:ext uri="{FF2B5EF4-FFF2-40B4-BE49-F238E27FC236}">
                  <a16:creationId xmlns:a16="http://schemas.microsoft.com/office/drawing/2014/main" id="{77C2A3DA-72C3-E543-622C-1D640639A873}"/>
                </a:ext>
              </a:extLst>
            </p:cNvPr>
            <p:cNvGrpSpPr/>
            <p:nvPr/>
          </p:nvGrpSpPr>
          <p:grpSpPr>
            <a:xfrm>
              <a:off x="9069446" y="1208961"/>
              <a:ext cx="2103854" cy="2158289"/>
              <a:chOff x="9069446" y="1208961"/>
              <a:chExt cx="2103854" cy="2158289"/>
            </a:xfrm>
          </p:grpSpPr>
          <p:pic>
            <p:nvPicPr>
              <p:cNvPr id="18" name="Object 17">
                <a:extLst>
                  <a:ext uri="{FF2B5EF4-FFF2-40B4-BE49-F238E27FC236}">
                    <a16:creationId xmlns:a16="http://schemas.microsoft.com/office/drawing/2014/main" id="{C7D741FF-4400-B691-ADF5-9269F7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7975473" y="105541"/>
                <a:ext cx="4207708" cy="4316579"/>
              </a:xfrm>
              <a:prstGeom prst="rect">
                <a:avLst/>
              </a:prstGeom>
            </p:spPr>
          </p:pic>
          <p:pic>
            <p:nvPicPr>
              <p:cNvPr id="19" name="Object 18">
                <a:extLst>
                  <a:ext uri="{FF2B5EF4-FFF2-40B4-BE49-F238E27FC236}">
                    <a16:creationId xmlns:a16="http://schemas.microsoft.com/office/drawing/2014/main" id="{7574FA1A-C9F8-8120-DAB2-80E13B632C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069446" y="1208961"/>
                <a:ext cx="2103854" cy="2158289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D1A51FD-2E3B-995D-DD62-5D05F079425A}"/>
              </a:ext>
            </a:extLst>
          </p:cNvPr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3" name="Object 22">
              <a:extLst>
                <a:ext uri="{FF2B5EF4-FFF2-40B4-BE49-F238E27FC236}">
                  <a16:creationId xmlns:a16="http://schemas.microsoft.com/office/drawing/2014/main" id="{4CEAC0AC-B833-6E6E-26B5-847649CF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  <p:sp>
        <p:nvSpPr>
          <p:cNvPr id="25" name="Object 25">
            <a:extLst>
              <a:ext uri="{FF2B5EF4-FFF2-40B4-BE49-F238E27FC236}">
                <a16:creationId xmlns:a16="http://schemas.microsoft.com/office/drawing/2014/main" id="{E991CD74-13BF-A318-C7C9-DFE3FA34A66D}"/>
              </a:ext>
            </a:extLst>
          </p:cNvPr>
          <p:cNvSpPr txBox="1"/>
          <p:nvPr/>
        </p:nvSpPr>
        <p:spPr>
          <a:xfrm>
            <a:off x="1492137" y="1711791"/>
            <a:ext cx="15149059" cy="686341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Introduction</a:t>
            </a:r>
            <a:b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</a:br>
            <a:endParaRPr lang="en-US" altLang="ko-KR" sz="4000" b="1" dirty="0">
              <a:solidFill>
                <a:srgbClr val="4460AE"/>
              </a:solidFill>
              <a:latin typeface="Pretendard"/>
              <a:cs typeface="Pretendard Light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L1-SVMs and L2-SVMs</a:t>
            </a:r>
            <a:b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</a:br>
            <a:endParaRPr lang="en-US" altLang="ko-KR" sz="4000" b="1" dirty="0">
              <a:solidFill>
                <a:srgbClr val="4460AE"/>
              </a:solidFill>
              <a:latin typeface="Pretendard"/>
              <a:cs typeface="Pretendard Light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Limitations of L1-SVMs and L2-SVMs</a:t>
            </a:r>
            <a:b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</a:br>
            <a:endParaRPr lang="en-US" altLang="ko-KR" sz="4000" b="1" dirty="0">
              <a:solidFill>
                <a:srgbClr val="4460AE"/>
              </a:solidFill>
              <a:latin typeface="Pretendard"/>
              <a:cs typeface="Pretendard Light" pitchFamily="34" charset="0"/>
            </a:endParaRPr>
          </a:p>
          <a:p>
            <a:pPr marL="457200" indent="-457200">
              <a:buAutoNum type="arabicPeriod"/>
            </a:pPr>
            <a: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M-estimator-based</a:t>
            </a:r>
            <a:r>
              <a:rPr lang="ko-KR" altLang="en-US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 </a:t>
            </a:r>
            <a: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  <a:t>SVM</a:t>
            </a:r>
            <a:br>
              <a:rPr lang="en-US" altLang="ko-KR" sz="4000" b="1" dirty="0">
                <a:solidFill>
                  <a:srgbClr val="4460AE"/>
                </a:solidFill>
                <a:latin typeface="Pretendard"/>
                <a:cs typeface="Pretendard Light" pitchFamily="34" charset="0"/>
              </a:rPr>
            </a:br>
            <a:endParaRPr lang="en-US" altLang="ko-KR" sz="4000" b="1" dirty="0">
              <a:solidFill>
                <a:srgbClr val="4460AE"/>
              </a:solidFill>
              <a:latin typeface="Pretendard"/>
              <a:cs typeface="Pretendard Light" pitchFamily="34" charset="0"/>
            </a:endParaRPr>
          </a:p>
          <a:p>
            <a:pPr marL="457200" indent="-457200">
              <a:buAutoNum type="arabicPeriod"/>
            </a:pPr>
            <a:r>
              <a:rPr lang="en-US" sz="4000" b="1" dirty="0">
                <a:solidFill>
                  <a:srgbClr val="4460AE"/>
                </a:solidFill>
                <a:latin typeface="Pretendard"/>
              </a:rPr>
              <a:t>Data Analysis</a:t>
            </a:r>
          </a:p>
          <a:p>
            <a:pPr marL="457200" indent="-457200">
              <a:buAutoNum type="arabicPeriod"/>
            </a:pPr>
            <a:endParaRPr lang="en-US" sz="4000" b="1" dirty="0">
              <a:solidFill>
                <a:srgbClr val="4460AE"/>
              </a:solidFill>
              <a:latin typeface="Pretendard"/>
            </a:endParaRPr>
          </a:p>
          <a:p>
            <a:pPr marL="457200" indent="-457200">
              <a:buAutoNum type="arabicPeriod"/>
            </a:pPr>
            <a:r>
              <a:rPr lang="en-US" sz="4000" b="1" dirty="0">
                <a:solidFill>
                  <a:srgbClr val="4460AE"/>
                </a:solidFill>
                <a:latin typeface="Pretendar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39766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7936A6-EFB3-E3D3-B315-4A4FE76FF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744A0A3-7000-726C-7925-F828434B3C75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2D85879-FD1B-5CBC-2A53-A03D2FFB2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FB35A8-FD6E-6A44-EDEE-F131190111A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606BA8B5-719B-4E0B-9681-5367A84F5BA3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Key Features of the M-Estimator’s Loss Function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B72FC2BC-82E7-3E5A-B0B4-8CCD6842C44E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A5F356-337E-8924-DAA0-3B71D9FABF5C}"/>
                  </a:ext>
                </a:extLst>
              </p:cNvPr>
              <p:cNvSpPr txBox="1"/>
              <p:nvPr/>
            </p:nvSpPr>
            <p:spPr>
              <a:xfrm>
                <a:off x="1523994" y="3978992"/>
                <a:ext cx="15240000" cy="3770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Symmetry</a:t>
                </a:r>
                <a:r>
                  <a:rPr lang="en-US" altLang="ko-KR" sz="3200" b="0" dirty="0">
                    <a:latin typeface="Pretendard"/>
                  </a:rPr>
                  <a:t> : The function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>
                    <a:latin typeface="Pretendard"/>
                  </a:rPr>
                  <a:t> is symmetric, meaning it treats both positive and negative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residuals equally.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Positive-definiteness</a:t>
                </a:r>
                <a:r>
                  <a:rPr lang="en-US" altLang="ko-KR" sz="3200" b="0" dirty="0">
                    <a:latin typeface="Pretendard"/>
                  </a:rPr>
                  <a:t> : The function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>
                    <a:latin typeface="Pretendard"/>
                  </a:rPr>
                  <a:t> is positive-definite, which means that the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            objective function has a unique minimum.</a:t>
                </a:r>
              </a:p>
              <a:p>
                <a:r>
                  <a:rPr lang="en-US" altLang="ko-KR" sz="1050" dirty="0"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Less increasing than the square function</a:t>
                </a:r>
                <a14:m>
                  <m:oMath xmlns:m="http://schemas.openxmlformats.org/officeDocument/2006/math">
                    <m:r>
                      <a:rPr lang="en-US" altLang="ko-KR" sz="32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b="1" i="1" dirty="0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ko-KR" sz="32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ko-KR" sz="32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0" dirty="0">
                    <a:latin typeface="Pretendard"/>
                  </a:rPr>
                  <a:t> : The growth rate of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ko-KR" sz="3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3200" dirty="0">
                    <a:latin typeface="Pretendard"/>
                  </a:rPr>
                  <a:t> is slower than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                           that of the square function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for large residuals, ensuring </a:t>
                </a:r>
              </a:p>
              <a:p>
                <a:r>
                  <a:rPr lang="en-US" altLang="ko-KR" sz="3200" dirty="0">
                    <a:latin typeface="Pretendard"/>
                  </a:rPr>
                  <a:t>                                                          that outliers do not disproportionately affect the model.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A5F356-337E-8924-DAA0-3B71D9FAB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78992"/>
                <a:ext cx="15240000" cy="3770263"/>
              </a:xfrm>
              <a:prstGeom prst="rect">
                <a:avLst/>
              </a:prstGeom>
              <a:blipFill>
                <a:blip r:embed="rId4"/>
                <a:stretch>
                  <a:fillRect l="-1640" t="-3236" r="-2040" b="-5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119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93722-549E-05FA-878B-D486834D8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ED9D807-AE86-122A-7A35-1A20B8DA90F8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8A96EDD-7FC3-CCE2-E86A-E598A1CEB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67DA948-45B6-8247-2B2E-6102EED88F1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0FE185DA-20EB-CBFC-07D3-6B5C27D40703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Loss Functions of type L1 and type L2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DF43031-84CD-2388-A762-AB38A421094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5DCB0C-6AE8-35DB-5028-04A7BBE08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79647"/>
                  </p:ext>
                </p:extLst>
              </p:nvPr>
            </p:nvGraphicFramePr>
            <p:xfrm>
              <a:off x="2952741" y="4381500"/>
              <a:ext cx="12382505" cy="3130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L1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400" b="0" i="0" smtClean="0">
                                    <a:latin typeface="Cambria Math" panose="02040503050406030204" pitchFamily="18" charset="0"/>
                                  </a:rPr>
                                  <m:t>sgn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L2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AB5DCB0C-6AE8-35DB-5028-04A7BBE088E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5179647"/>
                  </p:ext>
                </p:extLst>
              </p:nvPr>
            </p:nvGraphicFramePr>
            <p:xfrm>
              <a:off x="2952741" y="4381500"/>
              <a:ext cx="12382505" cy="31306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901" r="-62526" b="-365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901" r="-672" b="-3657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L1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59259" r="-62526" b="-1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59259" r="-672" b="-1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L2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140000" r="-62526" b="-9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140000" r="-672" b="-9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29728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5FD382-894F-2EF0-B802-77B248937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5D6371E-560E-B4CD-1150-293C67598E99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1818159A-547F-59EC-2384-3D9E19912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F7391B2-6F69-34A4-8C82-F469429195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22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A861DB1-4321-AAE4-3C89-A0927CAE4B96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Some examples of common functions used in M-Estimators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3C13D018-2063-5775-879E-2CA2CF50D0C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011688"/>
                  </p:ext>
                </p:extLst>
              </p:nvPr>
            </p:nvGraphicFramePr>
            <p:xfrm>
              <a:off x="2952747" y="3543584"/>
              <a:ext cx="12382505" cy="526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𝐹𝑎𝑖𝑟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𝐶𝑎𝑢𝑐h𝑦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0620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𝐺𝑀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073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𝑊𝑒𝑙𝑠𝑐h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1C695BC0-ED08-1756-3DD4-AB75E7305B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011688"/>
                  </p:ext>
                </p:extLst>
              </p:nvPr>
            </p:nvGraphicFramePr>
            <p:xfrm>
              <a:off x="2952747" y="3543584"/>
              <a:ext cx="12382505" cy="526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901" r="-62526" b="-6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901" r="-672" b="-68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59259" r="-6252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59259" r="-67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140654" r="-62526" b="-164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140654" r="-672" b="-164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0620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294286" r="-62526" b="-101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294286" r="-672" b="-101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073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392045" r="-62526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392045" r="-672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11935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30FEB-D5F7-A49F-FBD5-30B068329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179969F-4326-A45A-DD3E-E518C5D87D6F}"/>
              </a:ext>
            </a:extLst>
          </p:cNvPr>
          <p:cNvGrpSpPr/>
          <p:nvPr/>
        </p:nvGrpSpPr>
        <p:grpSpPr>
          <a:xfrm>
            <a:off x="1058063" y="1333500"/>
            <a:ext cx="16171865" cy="8366963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FF8BF7-9F2D-DF53-B6A0-3D7F8A7C7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869CB2B-D791-AABB-44FA-B6BF1B7556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23</a:t>
            </a:r>
            <a:endParaRPr lang="ko-KR" altLang="en-US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2A734013-A1EE-EDB2-4364-6B6671577B9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EFB027-37D2-0ECA-0E0C-6A37AB1FAD39}"/>
              </a:ext>
            </a:extLst>
          </p:cNvPr>
          <p:cNvSpPr txBox="1"/>
          <p:nvPr/>
        </p:nvSpPr>
        <p:spPr>
          <a:xfrm>
            <a:off x="1523993" y="7938621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These loss functions are not ‘robust’ in themselves, but they are designed to produce</a:t>
            </a:r>
          </a:p>
          <a:p>
            <a:r>
              <a:rPr lang="en-US" altLang="ko-KR" sz="3200" dirty="0">
                <a:latin typeface="Pretendard"/>
              </a:rPr>
              <a:t>   robust M-estimators by reducing the impact of outliers in the estimation process.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FBE1DCD-F860-F8C5-3397-697143AB68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106825"/>
                  </p:ext>
                </p:extLst>
              </p:nvPr>
            </p:nvGraphicFramePr>
            <p:xfrm>
              <a:off x="2952740" y="2105108"/>
              <a:ext cx="12382505" cy="526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R" sz="2800" b="0" i="0" dirty="0" smtClean="0">
                                    <a:latin typeface="Cambria Math" panose="02040503050406030204" pitchFamily="18" charset="0"/>
                                  </a:rPr>
                                  <m:t>L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𝐹𝑎𝑖𝑟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den>
                                    </m:f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𝐶𝑎𝑢𝑐h𝑦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𝑙𝑜𝑔</m:t>
                                </m:r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num>
                                              <m:den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0620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𝐺𝑀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𝜉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ko-K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en-US" altLang="ko-KR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073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𝑊𝑒𝑙𝑠𝑐h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ko-KR" sz="2400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𝜉</m:t>
                                        </m:r>
                                      </m:e>
                                      <m:sub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400" b="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𝑒𝑥𝑝</m:t>
                                    </m:r>
                                    <m:d>
                                      <m:dPr>
                                        <m:ctrlPr>
                                          <a:rPr lang="en-US" altLang="ko-KR" sz="2400" b="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400" b="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altLang="ko-KR" sz="2400" b="0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2400" b="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24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/</m:t>
                                                </m:r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400" b="0" i="1" dirty="0" smtClean="0">
                                    <a:latin typeface="Cambria Math" panose="02040503050406030204" pitchFamily="18" charset="0"/>
                                  </a:rPr>
                                  <m:t>𝑒𝑥𝑝</m:t>
                                </m:r>
                                <m:d>
                                  <m:dPr>
                                    <m:ctrlP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4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/</m:t>
                                            </m:r>
                                            <m:r>
                                              <a:rPr lang="en-US" altLang="ko-KR" sz="24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altLang="ko-KR" sz="24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ko-KR" altLang="en-US" sz="24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FBE1DCD-F860-F8C5-3397-697143AB68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3106825"/>
                  </p:ext>
                </p:extLst>
              </p:nvPr>
            </p:nvGraphicFramePr>
            <p:xfrm>
              <a:off x="2952740" y="2105108"/>
              <a:ext cx="12382505" cy="52657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8170">
                      <a:extLst>
                        <a:ext uri="{9D8B030D-6E8A-4147-A177-3AD203B41FA5}">
                          <a16:colId xmlns:a16="http://schemas.microsoft.com/office/drawing/2014/main" val="2660376774"/>
                        </a:ext>
                      </a:extLst>
                    </a:gridCol>
                    <a:gridCol w="5836340">
                      <a:extLst>
                        <a:ext uri="{9D8B030D-6E8A-4147-A177-3AD203B41FA5}">
                          <a16:colId xmlns:a16="http://schemas.microsoft.com/office/drawing/2014/main" val="510810363"/>
                        </a:ext>
                      </a:extLst>
                    </a:gridCol>
                    <a:gridCol w="3627995">
                      <a:extLst>
                        <a:ext uri="{9D8B030D-6E8A-4147-A177-3AD203B41FA5}">
                          <a16:colId xmlns:a16="http://schemas.microsoft.com/office/drawing/2014/main" val="1893129596"/>
                        </a:ext>
                      </a:extLst>
                    </a:gridCol>
                  </a:tblGrid>
                  <a:tr h="672712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type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901" r="-62526" b="-6810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901" r="-672" b="-6810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684422"/>
                      </a:ext>
                    </a:extLst>
                  </a:tr>
                  <a:tr h="115308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Fair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59259" r="-62526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59259" r="-672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470615"/>
                      </a:ext>
                    </a:extLst>
                  </a:tr>
                  <a:tr h="130488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Cauchy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140654" r="-62526" b="-1649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140654" r="-672" b="-1649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0035624"/>
                      </a:ext>
                    </a:extLst>
                  </a:tr>
                  <a:tr h="1062005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 err="1">
                              <a:latin typeface="Pretendard"/>
                            </a:rPr>
                            <a:t>Geman</a:t>
                          </a:r>
                          <a:r>
                            <a:rPr lang="en-US" altLang="ko-KR" sz="2800" b="0" dirty="0">
                              <a:latin typeface="Pretendard"/>
                            </a:rPr>
                            <a:t>-McClure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294286" r="-62526" b="-101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294286" r="-672" b="-101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4970316"/>
                      </a:ext>
                    </a:extLst>
                  </a:tr>
                  <a:tr h="107309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2800" b="0" dirty="0">
                              <a:latin typeface="Pretendard"/>
                            </a:rPr>
                            <a:t>Welsch</a:t>
                          </a:r>
                          <a:endParaRPr lang="ko-KR" altLang="en-US" sz="2800" b="0" dirty="0">
                            <a:latin typeface="Pretendard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104" t="-392045" r="-62526" b="-11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41681" t="-392045" r="-672" b="-113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330772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80408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7A50EB-ECEC-4C61-601E-807D8EE12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D407B44-B60C-652E-8B91-72DB2A87663A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0D164AA-D38C-9F94-38D4-C24C49419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3026B01-2DEE-5F0E-6CD7-F4076C59A0D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24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5E4F393E-A44D-7486-7780-AEA344F9F217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4-1. Type Fair-SVMs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6E7343D6-4B7F-E076-0E0C-6A8CC4C2D480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FA675C-DE1E-7231-A012-49CE00AEF293}"/>
                  </a:ext>
                </a:extLst>
              </p:cNvPr>
              <p:cNvSpPr txBox="1"/>
              <p:nvPr/>
            </p:nvSpPr>
            <p:spPr>
              <a:xfrm>
                <a:off x="1524000" y="4686300"/>
                <a:ext cx="15240000" cy="22529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>
                    <a:latin typeface="Pretendard"/>
                  </a:rPr>
                  <a:t>The Fair function responds gently to outliers through a gradual increase in penalty.</a:t>
                </a:r>
              </a:p>
              <a:p>
                <a:r>
                  <a:rPr lang="en-US" altLang="ko-KR" sz="3200" dirty="0">
                    <a:latin typeface="Pretendard"/>
                  </a:rPr>
                  <a:t>   It is defined as: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FA675C-DE1E-7231-A012-49CE00AEF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686300"/>
                <a:ext cx="15240000" cy="2252989"/>
              </a:xfrm>
              <a:prstGeom prst="rect">
                <a:avLst/>
              </a:prstGeom>
              <a:blipFill>
                <a:blip r:embed="rId4"/>
                <a:stretch>
                  <a:fillRect l="-1600" t="-5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416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B11EF7-AAC9-4254-49C7-2F7B8B34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6D08D93-7575-DB82-3614-DD5290A7F97C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4678E8F-2011-035A-A814-1B277FAB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3BA2905-6357-9813-9D48-20112726A97B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BFA1939C-8604-52CD-8CE7-B8F0C6E865DC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4-1. Type Fair-SVMs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ED23E19-7FD4-2958-DF25-C8E7DEBEF64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pic>
        <p:nvPicPr>
          <p:cNvPr id="6" name="그림 5" descr="텍스트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CB6B23-7653-DC19-58BE-2A8FA32DCE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85" y="3352239"/>
            <a:ext cx="7315215" cy="457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356FFB-D370-616C-6281-2A47910C189E}"/>
              </a:ext>
            </a:extLst>
          </p:cNvPr>
          <p:cNvSpPr txBox="1"/>
          <p:nvPr/>
        </p:nvSpPr>
        <p:spPr>
          <a:xfrm>
            <a:off x="1523993" y="8238086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Fair Loss reduces the influence of large errors and yields a more robust M-estimator</a:t>
            </a:r>
          </a:p>
          <a:p>
            <a:r>
              <a:rPr lang="en-US" altLang="ko-KR" sz="3200" dirty="0">
                <a:latin typeface="Pretendard"/>
              </a:rPr>
              <a:t>   than L1 or L2</a:t>
            </a:r>
          </a:p>
        </p:txBody>
      </p:sp>
    </p:spTree>
    <p:extLst>
      <p:ext uri="{BB962C8B-B14F-4D97-AF65-F5344CB8AC3E}">
        <p14:creationId xmlns:p14="http://schemas.microsoft.com/office/powerpoint/2010/main" val="1982850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E19E8-6F8A-7C80-2111-8E106D56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4BC4B23-080F-3A8A-AF76-157FC39558B7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945229E-A262-0C69-1D2E-1F2816C9C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40F6CF7-D46D-21DD-673E-AB3CFE2D4B9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26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1649F46F-9993-C155-C986-F4611C4C5385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4-1. Type Fair-SVMs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F43A916A-F963-8A73-6D37-7432CA7309D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642134-203A-67C4-7D20-CBF75677A3FB}"/>
                  </a:ext>
                </a:extLst>
              </p:cNvPr>
              <p:cNvSpPr txBox="1"/>
              <p:nvPr/>
            </p:nvSpPr>
            <p:spPr>
              <a:xfrm>
                <a:off x="1523994" y="4000500"/>
                <a:ext cx="15240000" cy="39224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>
                    <a:latin typeface="Pretendard"/>
                  </a:rPr>
                  <a:t>Fair-SVMs use the Fair function of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in objective function.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Thus, we consider optimization problem as follows: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𝐹𝑎𝑖𝑟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pPr algn="ctr"/>
                <a:endParaRPr lang="en-US" altLang="ko-KR" sz="80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𝐹𝑎𝑖𝑟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d>
                            <m:d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642134-203A-67C4-7D20-CBF75677A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000500"/>
                <a:ext cx="15240000" cy="3922420"/>
              </a:xfrm>
              <a:prstGeom prst="rect">
                <a:avLst/>
              </a:prstGeom>
              <a:blipFill>
                <a:blip r:embed="rId4"/>
                <a:stretch>
                  <a:fillRect l="-1640" t="-2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1464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C9E09-5EB0-4842-1510-5F390255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1D4381C-95E1-76F0-D935-9C77D21064D6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F35B7F5-7432-9059-E8F9-3116F2F21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21E99FC-5975-5A69-CAE9-4B44D1F4A5AF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27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EF96AEBB-3DA3-75BB-7A5B-0773A4047AE3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4-2. Type Cauchy-SVMs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8536CBD-FEC3-DD9C-205D-52707E1486FA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6742DA-ABDE-7F2A-0362-EAE3B866DFC4}"/>
                  </a:ext>
                </a:extLst>
              </p:cNvPr>
              <p:cNvSpPr txBox="1"/>
              <p:nvPr/>
            </p:nvSpPr>
            <p:spPr>
              <a:xfrm>
                <a:off x="1523994" y="4610100"/>
                <a:ext cx="15240000" cy="24333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>
                    <a:latin typeface="Pretendard"/>
                  </a:rPr>
                  <a:t>The Cauchy function is highly robust to outliers due to its sharp growth suppression.</a:t>
                </a:r>
              </a:p>
              <a:p>
                <a:r>
                  <a:rPr lang="en-US" altLang="ko-KR" sz="3200" dirty="0">
                    <a:latin typeface="Pretendard"/>
                  </a:rPr>
                  <a:t>   It is defined as: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𝐶𝑎𝑢𝑐h𝑦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6742DA-ABDE-7F2A-0362-EAE3B866D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610100"/>
                <a:ext cx="15240000" cy="2433358"/>
              </a:xfrm>
              <a:prstGeom prst="rect">
                <a:avLst/>
              </a:prstGeom>
              <a:blipFill>
                <a:blip r:embed="rId4"/>
                <a:stretch>
                  <a:fillRect l="-1640" t="-50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415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79BF3-DA45-DC7C-D937-AF4DB6CC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DDA4815-7C40-FFF4-0BEA-BD8EA0671E5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EE6B926-EF8E-EBE5-35FC-0EB760F97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47F77B8-377F-738D-93A9-A8CADC62AF8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B406991-3CDC-83D2-D93D-778F81AFCA0E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4-2. Type Cauchy-SVMs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144DFF81-E431-E917-2D11-A42C8D3E394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6DCFC-51A9-3179-FFB5-C0F4AD20E19E}"/>
              </a:ext>
            </a:extLst>
          </p:cNvPr>
          <p:cNvSpPr txBox="1"/>
          <p:nvPr/>
        </p:nvSpPr>
        <p:spPr>
          <a:xfrm>
            <a:off x="1524000" y="82005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Cauchy Loss grows slowly for large errors, providing a robust M-estimator that suppresses</a:t>
            </a:r>
          </a:p>
          <a:p>
            <a:r>
              <a:rPr lang="en-US" altLang="ko-KR" sz="3200" dirty="0">
                <a:latin typeface="Pretendard"/>
              </a:rPr>
              <a:t>   outlier influence.</a:t>
            </a:r>
          </a:p>
        </p:txBody>
      </p:sp>
      <p:pic>
        <p:nvPicPr>
          <p:cNvPr id="7" name="그림 6" descr="텍스트, 그래프, 라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53430E-F851-8936-896C-6126CC4D30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2" y="331470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19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B661ED-26E1-3666-471A-494869249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F5F71C7-61EC-7DC0-B008-946832307F7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A2456FA-5EF9-0669-15AE-5DDBC94173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9C0AEA6-334A-9BEB-A478-79A90042440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29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A6C64227-97FB-C7E8-E9EC-59D2840ABEC7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4-2. Type Cauchy-SVMs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1C6C5759-E5CC-4827-471D-DA6F331BB7F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B1AFC-1838-14F8-4B0A-785F48189D65}"/>
                  </a:ext>
                </a:extLst>
              </p:cNvPr>
              <p:cNvSpPr txBox="1"/>
              <p:nvPr/>
            </p:nvSpPr>
            <p:spPr>
              <a:xfrm>
                <a:off x="1523994" y="3924300"/>
                <a:ext cx="15240000" cy="41027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>
                    <a:latin typeface="Pretendard"/>
                  </a:rPr>
                  <a:t>Cauchy -SVMs use the Cauchy function of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in objective function.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Thus, we consider optimization problem as follows: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𝐶𝑎𝑢𝑐h𝑦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pPr algn="ctr"/>
                <a:endParaRPr lang="en-US" altLang="ko-KR" sz="80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𝐶𝑎𝑢𝑐h𝑦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ko-KR" sz="3200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B1AFC-1838-14F8-4B0A-785F48189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924300"/>
                <a:ext cx="15240000" cy="4102790"/>
              </a:xfrm>
              <a:prstGeom prst="rect">
                <a:avLst/>
              </a:prstGeom>
              <a:blipFill>
                <a:blip r:embed="rId4"/>
                <a:stretch>
                  <a:fillRect l="-1640" t="-297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0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/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74FD-3969-0FD2-4F46-B5050EFDA3C6}"/>
              </a:ext>
            </a:extLst>
          </p:cNvPr>
          <p:cNvSpPr txBox="1"/>
          <p:nvPr/>
        </p:nvSpPr>
        <p:spPr>
          <a:xfrm>
            <a:off x="1523994" y="3162300"/>
            <a:ext cx="15240000" cy="42627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 ar</a:t>
            </a:r>
            <a:r>
              <a:rPr lang="en-US" altLang="ko-KR" sz="3200" dirty="0">
                <a:latin typeface="Pretendard"/>
              </a:rPr>
              <a:t>e widely used for binary classification problems.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The advantages of SVMs over conventional methods are high generalization ability</a:t>
            </a:r>
          </a:p>
          <a:p>
            <a:r>
              <a:rPr lang="en-US" altLang="ko-KR" sz="3200" dirty="0">
                <a:latin typeface="Pretendard"/>
              </a:rPr>
              <a:t>   especially when the number of training data is small, adaptability to various classification</a:t>
            </a:r>
          </a:p>
          <a:p>
            <a:r>
              <a:rPr lang="en-US" altLang="ko-KR" sz="3200" dirty="0">
                <a:latin typeface="Pretendard"/>
              </a:rPr>
              <a:t>   problems by changing kernel functions, and global optimal solution obtained by quadratic</a:t>
            </a:r>
          </a:p>
          <a:p>
            <a:r>
              <a:rPr lang="en-US" altLang="ko-KR" sz="3200" dirty="0">
                <a:latin typeface="Pretendard"/>
              </a:rPr>
              <a:t>   programming.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solidFill>
                  <a:schemeClr val="tx1"/>
                </a:solidFill>
                <a:latin typeface="Pretendard"/>
              </a:rPr>
              <a:t>• Support vector machines with linear sum of slack variables, which are commonly used, 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Pretendard"/>
              </a:rPr>
              <a:t>   </a:t>
            </a:r>
            <a:r>
              <a:rPr lang="en-US" altLang="ko-KR" sz="3200" b="0" dirty="0">
                <a:solidFill>
                  <a:schemeClr val="tx1"/>
                </a:solidFill>
                <a:latin typeface="Pretendard"/>
              </a:rPr>
              <a:t>are called L1-SVMs, and SVMs with the square sum of slack variables are called L2-SVMs</a:t>
            </a:r>
            <a:r>
              <a:rPr lang="en-US" altLang="ko-KR" sz="3200" dirty="0">
                <a:solidFill>
                  <a:schemeClr val="tx1"/>
                </a:solidFill>
                <a:latin typeface="Pretendard"/>
              </a:rPr>
              <a:t>.</a:t>
            </a:r>
          </a:p>
          <a:p>
            <a:r>
              <a:rPr lang="en-US" altLang="ko-KR" sz="3200" dirty="0">
                <a:solidFill>
                  <a:schemeClr val="tx1"/>
                </a:solidFill>
                <a:latin typeface="Pretendard"/>
              </a:rPr>
              <a:t>   L2-SVMs is unstable if there are outliers present in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969B46-57B7-365C-1D4E-D1352D59D59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062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582992-9A70-EADF-E63F-AFCBF945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578070C-54A2-FBA7-EB7C-52DEECC88EDC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45685EC-3B83-4249-D343-268E80F76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B61AAA5-B99C-DF5B-D002-1D923761E2ED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F25BDD4E-F4E2-D336-9454-C3EDB7D1B4EF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4-3. 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-McClure, Welsch-SVMs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659E74E2-ABF8-D30A-8E16-7CFA08BFFD1A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22C91C-DE9C-4618-4026-89065DCFFCB0}"/>
                  </a:ext>
                </a:extLst>
              </p:cNvPr>
              <p:cNvSpPr txBox="1"/>
              <p:nvPr/>
            </p:nvSpPr>
            <p:spPr>
              <a:xfrm>
                <a:off x="1523994" y="4076700"/>
                <a:ext cx="15240000" cy="3304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The </a:t>
                </a:r>
                <a:r>
                  <a:rPr lang="en-US" altLang="ko-KR" sz="3200" dirty="0" err="1">
                    <a:latin typeface="Pretendard"/>
                  </a:rPr>
                  <a:t>Geman</a:t>
                </a:r>
                <a:r>
                  <a:rPr lang="en-US" altLang="ko-KR" sz="3200" dirty="0">
                    <a:latin typeface="Pretendard"/>
                  </a:rPr>
                  <a:t>-McClure and Welsch functions are characterized by their strong suppression</a:t>
                </a:r>
              </a:p>
              <a:p>
                <a:r>
                  <a:rPr lang="en-US" altLang="ko-KR" sz="3200" dirty="0">
                    <a:latin typeface="Pretendard"/>
                  </a:rPr>
                  <a:t>   of outliers. These are defined as: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𝐺𝑀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𝑊𝑒𝑙𝑠𝑐h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22C91C-DE9C-4618-4026-89065DCFF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076700"/>
                <a:ext cx="15240000" cy="3304303"/>
              </a:xfrm>
              <a:prstGeom prst="rect">
                <a:avLst/>
              </a:prstGeom>
              <a:blipFill>
                <a:blip r:embed="rId4"/>
                <a:stretch>
                  <a:fillRect l="-1640" t="-3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67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1791F5-876C-A738-0DD8-E5AA4DFCE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FE66E3A-D6C6-E6BA-5CC8-879A0C20D66D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F82A8AE9-02BA-D7FB-3A48-E5670F929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AED6B32-B0B7-90AE-4F78-692DD454C5F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D12738EA-153F-4895-A63A-84F5ADC27BA8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4-3. 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-McClure, Welsch-SVMs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D1B1E793-568D-B98B-CF87-B2BEAD3897D5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C961A-DC7C-B788-2D9C-9B88ED226645}"/>
              </a:ext>
            </a:extLst>
          </p:cNvPr>
          <p:cNvSpPr txBox="1"/>
          <p:nvPr/>
        </p:nvSpPr>
        <p:spPr>
          <a:xfrm>
            <a:off x="1524000" y="82005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 err="1">
                <a:latin typeface="Pretendard"/>
              </a:rPr>
              <a:t>Geman</a:t>
            </a:r>
            <a:r>
              <a:rPr lang="en-US" altLang="ko-KR" sz="3200" dirty="0">
                <a:latin typeface="Pretendard"/>
              </a:rPr>
              <a:t>-McClure Loss flattens after an initial increase, yielding M-estimators that are</a:t>
            </a:r>
          </a:p>
          <a:p>
            <a:r>
              <a:rPr lang="en-US" altLang="ko-KR" sz="3200" dirty="0">
                <a:latin typeface="Pretendard"/>
              </a:rPr>
              <a:t>   robust yet responsive to moderate errors.</a:t>
            </a:r>
          </a:p>
        </p:txBody>
      </p:sp>
      <p:pic>
        <p:nvPicPr>
          <p:cNvPr id="7" name="그림 6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8768FE-080C-516A-8BE5-16B3F9502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2" y="331470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49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B0FEFC-B7F3-EDE4-B8ED-3AB4BB2C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C05FB94-FC44-11DC-65B1-692D9B447DF4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3463A4C-698C-65F3-379D-DD89393A4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9F880C-8A7E-6DB6-22D1-F45589757A8F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8BCE7A86-79CC-2E08-F704-439D938981A4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4-3. Type </a:t>
            </a:r>
            <a:r>
              <a:rPr lang="en-US" altLang="ko-KR" sz="4400" kern="0" spc="-100" dirty="0" err="1">
                <a:latin typeface="Pretendard" pitchFamily="34" charset="0"/>
              </a:rPr>
              <a:t>Geman</a:t>
            </a:r>
            <a:r>
              <a:rPr lang="en-US" altLang="ko-KR" sz="4400" kern="0" spc="-100" dirty="0">
                <a:latin typeface="Pretendard" pitchFamily="34" charset="0"/>
              </a:rPr>
              <a:t>-McClure-SVMs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E43AE73D-BED6-5C22-8ECF-62EE77DB1BB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CAACA-58FE-5ABC-BA62-B9A93BCA52C8}"/>
                  </a:ext>
                </a:extLst>
              </p:cNvPr>
              <p:cNvSpPr txBox="1"/>
              <p:nvPr/>
            </p:nvSpPr>
            <p:spPr>
              <a:xfrm>
                <a:off x="1523994" y="3644190"/>
                <a:ext cx="15240000" cy="44812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 err="1">
                    <a:latin typeface="Pretendard"/>
                  </a:rPr>
                  <a:t>Geman</a:t>
                </a:r>
                <a:r>
                  <a:rPr lang="en-US" altLang="ko-KR" sz="3200" dirty="0">
                    <a:latin typeface="Pretendard"/>
                  </a:rPr>
                  <a:t> McClure -SVMs use the </a:t>
                </a:r>
                <a:r>
                  <a:rPr lang="en-US" altLang="ko-KR" sz="3200" dirty="0" err="1">
                    <a:latin typeface="Pretendard"/>
                  </a:rPr>
                  <a:t>Geman</a:t>
                </a:r>
                <a:r>
                  <a:rPr lang="en-US" altLang="ko-KR" sz="3200" dirty="0">
                    <a:latin typeface="Pretendard"/>
                  </a:rPr>
                  <a:t> McClure function of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</a:t>
                </a:r>
              </a:p>
              <a:p>
                <a:r>
                  <a:rPr lang="en-US" altLang="ko-KR" sz="3200" dirty="0">
                    <a:latin typeface="Pretendard"/>
                  </a:rPr>
                  <a:t>   in objective function.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Thus, we consider optimization problem as follows: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𝐺𝑀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pPr algn="ctr"/>
                <a:endParaRPr lang="en-US" altLang="ko-KR" sz="80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𝐺𝑀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/2</m:t>
                          </m:r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0CAACA-58FE-5ABC-BA62-B9A93BCA5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644190"/>
                <a:ext cx="15240000" cy="4481227"/>
              </a:xfrm>
              <a:prstGeom prst="rect">
                <a:avLst/>
              </a:prstGeom>
              <a:blipFill>
                <a:blip r:embed="rId4"/>
                <a:stretch>
                  <a:fillRect l="-1640" t="-2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3930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2D1BDD-2920-88C8-A598-CC3805201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629B483-09BF-76B6-5FCA-20B27A337404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DFB7E80-4E31-BB67-31A8-CDED195E7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97D7CC-460A-9B93-6507-BF5A2A35EF60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39AC8334-0DF9-BE32-D5DB-7C482FFC1E23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4-4. Type Welsch-SVMs</a:t>
            </a:r>
            <a:endParaRPr lang="en-US" altLang="ko-KR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0BE3798-8B23-7C32-4478-302BF5FAB63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FEB03-1E18-882E-346B-83E648F9D6E7}"/>
              </a:ext>
            </a:extLst>
          </p:cNvPr>
          <p:cNvSpPr txBox="1"/>
          <p:nvPr/>
        </p:nvSpPr>
        <p:spPr>
          <a:xfrm>
            <a:off x="1524000" y="8200547"/>
            <a:ext cx="15240000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Welsch Loss saturates as the error increases, producing highly robust M-estimators by</a:t>
            </a:r>
          </a:p>
          <a:p>
            <a:r>
              <a:rPr lang="en-US" altLang="ko-KR" sz="3200" dirty="0">
                <a:latin typeface="Pretendard"/>
              </a:rPr>
              <a:t>   effectively ignoring outliers.</a:t>
            </a:r>
          </a:p>
        </p:txBody>
      </p:sp>
      <p:pic>
        <p:nvPicPr>
          <p:cNvPr id="8" name="그림 7" descr="텍스트, 그래프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32DDC3-CE87-C3C1-F0D8-8B718F97F4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86" y="3314700"/>
            <a:ext cx="7315215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21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E99C0-1024-AAFC-27AF-84102DCD0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62844A0-F71A-0B02-8856-FBD6E507B2F2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53DA5F3-2A25-CE7A-C7C0-D12B0B00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03C0652-9CA4-B080-716D-F77C01A0390F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9AB8C95E-E080-6D39-E1F6-53156D9604E3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4-4. Type Welsch-SVMs</a:t>
            </a:r>
            <a:endParaRPr lang="en-US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51AFF8A4-2BD0-4F3D-8B84-35C2AC67F29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b="1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4.</a:t>
            </a:r>
            <a:r>
              <a:rPr lang="en-US" altLang="ko-KR" sz="4800" kern="0" spc="-100" dirty="0">
                <a:solidFill>
                  <a:srgbClr val="11359A"/>
                </a:solidFill>
                <a:latin typeface="Barlow Semi Condensed Medium" panose="020F0502020204030204" pitchFamily="2" charset="0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M-Estimator-based SVM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AA6E2B-381E-D62F-5965-6C3F629F795C}"/>
                  </a:ext>
                </a:extLst>
              </p:cNvPr>
              <p:cNvSpPr txBox="1"/>
              <p:nvPr/>
            </p:nvSpPr>
            <p:spPr>
              <a:xfrm>
                <a:off x="1523994" y="4076700"/>
                <a:ext cx="15240000" cy="380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</a:t>
                </a:r>
                <a:r>
                  <a:rPr lang="en-US" altLang="ko-KR" sz="3200" dirty="0">
                    <a:latin typeface="Pretendard"/>
                  </a:rPr>
                  <a:t>Welsch-SVMs use the Welsch function of the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in objective function.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Thus, we consider optimization problem as follows:</a:t>
                </a:r>
              </a:p>
              <a:p>
                <a:endParaRPr lang="en-US" altLang="ko-KR" sz="1050" b="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f>
                        <m:f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𝑊𝑒𝑙𝑠𝑐h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pPr algn="ctr"/>
                <a:endParaRPr lang="en-US" altLang="ko-KR" sz="800" dirty="0">
                  <a:latin typeface="Pretendard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𝑊𝑒𝑙𝑠𝑐h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sz="3200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𝑒𝑥𝑝</m:t>
                          </m:r>
                          <m:d>
                            <m:d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𝜉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32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altLang="ko-KR" sz="3200" i="1" dirty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AA6E2B-381E-D62F-5965-6C3F629F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4076700"/>
                <a:ext cx="15240000" cy="3800849"/>
              </a:xfrm>
              <a:prstGeom prst="rect">
                <a:avLst/>
              </a:prstGeom>
              <a:blipFill>
                <a:blip r:embed="rId4"/>
                <a:stretch>
                  <a:fillRect l="-1640" t="-32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2207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2735D-C408-E707-4E9F-29F45313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9D938E6-A2A4-C0B6-ECE3-63E81EFF7FF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03E0D609-CE70-DF8F-AFF4-DD34928D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059B8D-B368-E668-FBDB-8FF52F3AA0C2}"/>
              </a:ext>
            </a:extLst>
          </p:cNvPr>
          <p:cNvSpPr txBox="1"/>
          <p:nvPr/>
        </p:nvSpPr>
        <p:spPr>
          <a:xfrm>
            <a:off x="1523994" y="2207919"/>
            <a:ext cx="15240000" cy="65710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Objective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The main objective of our experiments is to evaluate the robustness and performance of</a:t>
            </a:r>
          </a:p>
          <a:p>
            <a:r>
              <a:rPr lang="en-US" altLang="ko-KR" sz="3200" dirty="0">
                <a:latin typeface="Pretendard"/>
              </a:rPr>
              <a:t>   M-estimation-based SVM models under noisy and outlier-contaminated conditions.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We also compare the effects of different optimization algorithms on the classification</a:t>
            </a:r>
          </a:p>
          <a:p>
            <a:r>
              <a:rPr lang="en-US" altLang="ko-KR" sz="3200" dirty="0">
                <a:latin typeface="Pretendard"/>
              </a:rPr>
              <a:t>   performance and efficiency of these models.</a:t>
            </a:r>
          </a:p>
          <a:p>
            <a:endParaRPr lang="en-US" altLang="ko-KR" sz="320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Datasets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We used four publicly available binary classification datasets:</a:t>
            </a:r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Arrhythmia, Madelon, WBC (Wisconsin Breast Cancer), Ionosphere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To simulate realistic conditions, we introduced synthetic noise and outliers </a:t>
            </a:r>
            <a:r>
              <a:rPr lang="en-US" altLang="ko-KR" sz="3200" dirty="0">
                <a:latin typeface="Pretendard"/>
              </a:rPr>
              <a:t>into each </a:t>
            </a:r>
          </a:p>
          <a:p>
            <a:r>
              <a:rPr lang="en-US" altLang="ko-KR" sz="3200" dirty="0">
                <a:latin typeface="Pretendard"/>
              </a:rPr>
              <a:t>   dataset by adding mislabeled instances and injecting extreme values into the feature </a:t>
            </a:r>
          </a:p>
          <a:p>
            <a:r>
              <a:rPr lang="en-US" altLang="ko-KR" sz="3200" dirty="0">
                <a:latin typeface="Pretendard"/>
              </a:rPr>
              <a:t>   space.</a:t>
            </a:r>
            <a:endParaRPr lang="en-US" altLang="ko-KR" sz="3200" b="0" dirty="0"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0D472-1C7C-317D-9A27-B539DA22C86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35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86104F-F814-C135-7CEB-2EB81657FF2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600186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20B47-584C-195C-4DA5-98204B69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15910D6-C198-0B31-4D7B-E191BD09D55F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E18F27B-2387-7B09-B01E-85C902516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B3FEDC7-D238-5422-393B-E17AD9E21FB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36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8401A131-CA8A-5A77-2C0F-6304A610F759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5-1. Loss Functions (M-estimators)</a:t>
            </a:r>
            <a:endParaRPr lang="en-US" altLang="ko-KR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CF47EDF-13A2-2069-0F19-F91E57AFB9D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altLang="ko-KR" sz="4800" dirty="0">
              <a:latin typeface="Prete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41768-8E63-3A86-1804-74C5BC017A2E}"/>
              </a:ext>
            </a:extLst>
          </p:cNvPr>
          <p:cNvSpPr txBox="1"/>
          <p:nvPr/>
        </p:nvSpPr>
        <p:spPr>
          <a:xfrm>
            <a:off x="1485891" y="4762500"/>
            <a:ext cx="15316206" cy="2292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Each SVM model was trained using a different loss function derived from M-estimation </a:t>
            </a:r>
          </a:p>
          <a:p>
            <a:r>
              <a:rPr lang="en-US" altLang="ko-KR" sz="3200" dirty="0">
                <a:latin typeface="Pretendard"/>
              </a:rPr>
              <a:t>   theory: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Fair Loss</a:t>
            </a:r>
            <a:r>
              <a:rPr lang="en-US" altLang="ko-KR" sz="3200" dirty="0">
                <a:latin typeface="Pretendard"/>
              </a:rPr>
              <a:t>,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Cauchy Loss</a:t>
            </a:r>
            <a:r>
              <a:rPr lang="en-US" altLang="ko-KR" sz="3200" dirty="0">
                <a:latin typeface="Pretendard"/>
              </a:rPr>
              <a:t>,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Welsch Loss</a:t>
            </a:r>
            <a:r>
              <a:rPr lang="en-US" altLang="ko-KR" sz="3200" dirty="0">
                <a:latin typeface="Pretendard"/>
              </a:rPr>
              <a:t>, </a:t>
            </a:r>
            <a:r>
              <a:rPr lang="en-US" altLang="ko-KR" sz="3200" dirty="0" err="1">
                <a:solidFill>
                  <a:srgbClr val="4460AE"/>
                </a:solidFill>
                <a:latin typeface="Pretendard"/>
              </a:rPr>
              <a:t>Geman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-McClure Loss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For comparison, we also included traditional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L1-SVM</a:t>
            </a:r>
            <a:r>
              <a:rPr lang="en-US" altLang="ko-KR" sz="3200" dirty="0">
                <a:latin typeface="Pretendard"/>
              </a:rPr>
              <a:t> and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L2-SVM</a:t>
            </a:r>
            <a:r>
              <a:rPr lang="en-US" altLang="ko-KR" sz="3200" dirty="0">
                <a:latin typeface="Pretendard"/>
              </a:rPr>
              <a:t> models.</a:t>
            </a:r>
          </a:p>
        </p:txBody>
      </p:sp>
    </p:spTree>
    <p:extLst>
      <p:ext uri="{BB962C8B-B14F-4D97-AF65-F5344CB8AC3E}">
        <p14:creationId xmlns:p14="http://schemas.microsoft.com/office/powerpoint/2010/main" val="15923525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F4F18-7AEC-1182-726F-94F61C13C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18A8A1E-4BC3-4ADA-A685-81958CBCD0E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B5CEF3F-A8C7-9631-46C7-DC3EFCE6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BE9C81E-A23B-7E57-6395-9C668AFA647D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83FF1B77-6660-71ED-FB32-FF14C2E297A5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5-2. Optimization Algorithms</a:t>
            </a:r>
            <a:endParaRPr lang="en-US" altLang="ko-KR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C50E3826-A78E-FCED-51F0-26D3F9B521DA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altLang="ko-KR" sz="4800" dirty="0">
              <a:latin typeface="Prete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7654C-F122-2ABC-C925-032BD9295087}"/>
              </a:ext>
            </a:extLst>
          </p:cNvPr>
          <p:cNvSpPr txBox="1"/>
          <p:nvPr/>
        </p:nvSpPr>
        <p:spPr>
          <a:xfrm>
            <a:off x="1485891" y="3753113"/>
            <a:ext cx="15316206" cy="47551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To explore the influence of optimization techniques, we applied the following algorithms</a:t>
            </a:r>
          </a:p>
          <a:p>
            <a:r>
              <a:rPr lang="en-US" altLang="ko-KR" sz="3200" dirty="0">
                <a:latin typeface="Pretendard"/>
              </a:rPr>
              <a:t>   to solve the SVM objective function with each loss function:</a:t>
            </a: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–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SMO</a:t>
            </a:r>
            <a:r>
              <a:rPr lang="en-US" altLang="ko-KR" sz="3200" dirty="0">
                <a:latin typeface="Pretendard"/>
              </a:rPr>
              <a:t> (Sequential Minimal Optimization)</a:t>
            </a:r>
          </a:p>
          <a:p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   </a:t>
            </a:r>
            <a:r>
              <a:rPr lang="en-US" altLang="ko-KR" sz="3200" dirty="0">
                <a:latin typeface="Pretendard"/>
              </a:rPr>
              <a:t>–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GA</a:t>
            </a:r>
            <a:r>
              <a:rPr lang="en-US" altLang="ko-KR" sz="3200" dirty="0">
                <a:latin typeface="Pretendard"/>
              </a:rPr>
              <a:t> (Genetic Algorithm)</a:t>
            </a:r>
          </a:p>
          <a:p>
            <a:r>
              <a:rPr lang="en-US" altLang="ko-KR" sz="3200" dirty="0">
                <a:latin typeface="Pretendard"/>
              </a:rPr>
              <a:t>   –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PSO</a:t>
            </a:r>
            <a:r>
              <a:rPr lang="en-US" altLang="ko-KR" sz="3200" dirty="0">
                <a:latin typeface="Pretendard"/>
              </a:rPr>
              <a:t> (Particle Swarm Optimization)</a:t>
            </a:r>
          </a:p>
          <a:p>
            <a:r>
              <a:rPr lang="en-US" altLang="ko-KR" sz="3200" dirty="0">
                <a:latin typeface="Pretendard"/>
              </a:rPr>
              <a:t>   –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ACO</a:t>
            </a:r>
            <a:r>
              <a:rPr lang="en-US" altLang="ko-KR" sz="3200" dirty="0">
                <a:latin typeface="Pretendard"/>
              </a:rPr>
              <a:t> (Ant Colony Optimization)</a:t>
            </a:r>
          </a:p>
          <a:p>
            <a:r>
              <a:rPr lang="en-US" altLang="ko-KR" sz="3200" dirty="0">
                <a:latin typeface="Pretendard"/>
              </a:rPr>
              <a:t>   – 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HS</a:t>
            </a:r>
            <a:r>
              <a:rPr lang="en-US" altLang="ko-KR" sz="3200" dirty="0">
                <a:latin typeface="Pretendard"/>
              </a:rPr>
              <a:t> (Harmony Search)</a:t>
            </a:r>
            <a:endParaRPr lang="en-US" altLang="ko-KR" sz="3200" dirty="0">
              <a:solidFill>
                <a:srgbClr val="4460AE"/>
              </a:solidFill>
              <a:latin typeface="Pretendard"/>
            </a:endParaRPr>
          </a:p>
          <a:p>
            <a:r>
              <a:rPr lang="en-US" altLang="ko-KR" sz="1050" dirty="0">
                <a:latin typeface="Pretendard"/>
              </a:rPr>
              <a:t> </a:t>
            </a:r>
          </a:p>
          <a:p>
            <a:r>
              <a:rPr lang="en-US" altLang="ko-KR" sz="3200" dirty="0">
                <a:latin typeface="Pretendard"/>
              </a:rPr>
              <a:t>   These optimizers were selected to evaluate both conventional (SMO) and global </a:t>
            </a:r>
          </a:p>
          <a:p>
            <a:r>
              <a:rPr lang="en-US" altLang="ko-KR" sz="3200" dirty="0">
                <a:latin typeface="Pretendard"/>
              </a:rPr>
              <a:t>   population-based methods for non-convex loss functions.</a:t>
            </a:r>
          </a:p>
        </p:txBody>
      </p:sp>
    </p:spTree>
    <p:extLst>
      <p:ext uri="{BB962C8B-B14F-4D97-AF65-F5344CB8AC3E}">
        <p14:creationId xmlns:p14="http://schemas.microsoft.com/office/powerpoint/2010/main" val="2849271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70F4F-300F-75D0-BD09-429DC0598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4263151-D57C-9894-1236-B2DC74258F8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38B01788-926B-7252-3D90-AA75DC603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2C7A62A-88F5-340F-0A1D-B8CC139D4F8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38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897B2277-1713-CFD1-0CBD-380FB3DE5300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35F04-838C-967D-DDB8-8F317DC94CA0}"/>
              </a:ext>
            </a:extLst>
          </p:cNvPr>
          <p:cNvSpPr txBox="1"/>
          <p:nvPr/>
        </p:nvSpPr>
        <p:spPr>
          <a:xfrm>
            <a:off x="1523994" y="1961698"/>
            <a:ext cx="15240000" cy="70634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Synthetic Data &amp; Outlier Injection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To evaluate robustness under increasing noise, we created a synthetic binary classification</a:t>
            </a:r>
          </a:p>
          <a:p>
            <a:r>
              <a:rPr lang="en-US" altLang="ko-KR" sz="3200" dirty="0">
                <a:latin typeface="Pretendard"/>
              </a:rPr>
              <a:t>   dataset with 200 samples and 2 informative features. Class labels were converted to +1   </a:t>
            </a:r>
          </a:p>
          <a:p>
            <a:r>
              <a:rPr lang="en-US" altLang="ko-KR" sz="3200" dirty="0">
                <a:latin typeface="Pretendard"/>
              </a:rPr>
              <a:t>   and -1 for SVM training.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We generate two versions of dataset:</a:t>
            </a:r>
          </a:p>
          <a:p>
            <a:r>
              <a:rPr lang="en-US" altLang="ko-KR" sz="3200" dirty="0">
                <a:latin typeface="Pretendard"/>
              </a:rPr>
              <a:t>   - “One with 1% outliers (baseline)”</a:t>
            </a:r>
          </a:p>
          <a:p>
            <a:r>
              <a:rPr lang="en-US" altLang="ko-KR" sz="3200" dirty="0">
                <a:latin typeface="Pretendard"/>
              </a:rPr>
              <a:t>   - “One with 5% outliers (higher noise level)”</a:t>
            </a:r>
          </a:p>
          <a:p>
            <a:endParaRPr lang="en-US" altLang="ko-KR" sz="320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latin typeface="Pretendard"/>
              </a:rPr>
              <a:t>Evaluation Metric</a:t>
            </a:r>
          </a:p>
          <a:p>
            <a:endParaRPr lang="en-US" altLang="ko-KR" sz="110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We used accuracy on a clean test set as the evaluation metric.</a:t>
            </a:r>
          </a:p>
          <a:p>
            <a:r>
              <a:rPr lang="en-US" altLang="ko-KR" sz="3200" b="0" dirty="0">
                <a:latin typeface="Pretendard"/>
              </a:rPr>
              <a:t>   Each model was trained on both the 1% and 5% outlier datasets.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We then calculated the accuracy degradation between the tw</a:t>
            </a:r>
            <a:r>
              <a:rPr lang="en-US" altLang="ko-KR" sz="3200" dirty="0">
                <a:latin typeface="Pretendard"/>
              </a:rPr>
              <a:t>o settings to measure how</a:t>
            </a:r>
          </a:p>
          <a:p>
            <a:r>
              <a:rPr lang="en-US" altLang="ko-KR" sz="3200" b="0" dirty="0">
                <a:latin typeface="Pretendard"/>
              </a:rPr>
              <a:t>   well each</a:t>
            </a:r>
            <a:r>
              <a:rPr lang="en-US" altLang="ko-KR" sz="3200" dirty="0">
                <a:latin typeface="Pretendard"/>
              </a:rPr>
              <a:t> model withstands increased noise and outlier contamination.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2781482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40304A-51EA-FB7C-85A1-C619EAFC9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EE46E1C-4C8B-FBDB-7A2A-CCA2CF5B0FC3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08016A1-0599-7513-B489-5F3178D3A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195EE3-7680-E961-B840-B9247AF2D0D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83FBAACD-04C9-47AA-289C-5BD6F85F6D32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4D167-767F-3175-E011-6282B1818C8F}"/>
              </a:ext>
            </a:extLst>
          </p:cNvPr>
          <p:cNvSpPr txBox="1"/>
          <p:nvPr/>
        </p:nvSpPr>
        <p:spPr>
          <a:xfrm>
            <a:off x="1495018" y="6893417"/>
            <a:ext cx="15316206" cy="24622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This chart summarizes how much accuracy dropped – or improved – after injecting 5% </a:t>
            </a:r>
          </a:p>
          <a:p>
            <a:r>
              <a:rPr lang="en-US" altLang="ko-KR" sz="3200" dirty="0">
                <a:latin typeface="Pretendard"/>
              </a:rPr>
              <a:t>   outliers.</a:t>
            </a:r>
          </a:p>
          <a:p>
            <a:r>
              <a:rPr lang="en-US" altLang="ko-KR" sz="3200" dirty="0">
                <a:latin typeface="Pretendard"/>
              </a:rPr>
              <a:t>   As we can see, combinations like ‘</a:t>
            </a:r>
            <a:r>
              <a:rPr lang="en-US" altLang="ko-KR" sz="3200" dirty="0">
                <a:solidFill>
                  <a:srgbClr val="4460AE"/>
                </a:solidFill>
                <a:latin typeface="Pretendard"/>
              </a:rPr>
              <a:t>PSO+GM</a:t>
            </a:r>
            <a:r>
              <a:rPr lang="en-US" altLang="ko-KR" sz="3200" dirty="0">
                <a:latin typeface="Pretendard"/>
              </a:rPr>
              <a:t>’ or ‘</a:t>
            </a:r>
            <a:r>
              <a:rPr lang="en-US" altLang="ko-KR" sz="3200" dirty="0" err="1">
                <a:solidFill>
                  <a:srgbClr val="4460AE"/>
                </a:solidFill>
                <a:latin typeface="Pretendard"/>
              </a:rPr>
              <a:t>HS+Cauchy</a:t>
            </a:r>
            <a:r>
              <a:rPr lang="en-US" altLang="ko-KR" sz="3200" dirty="0">
                <a:latin typeface="Pretendard"/>
              </a:rPr>
              <a:t>’ even saw accuracy gains, </a:t>
            </a:r>
          </a:p>
          <a:p>
            <a:r>
              <a:rPr lang="en-US" altLang="ko-KR" sz="3200" dirty="0">
                <a:latin typeface="Pretendard"/>
              </a:rPr>
              <a:t>   highlighting their robustness. In contrast, models like ‘</a:t>
            </a:r>
            <a:r>
              <a:rPr lang="en-US" altLang="ko-KR" sz="3200" dirty="0" err="1">
                <a:solidFill>
                  <a:srgbClr val="4460AE"/>
                </a:solidFill>
                <a:latin typeface="Pretendard"/>
              </a:rPr>
              <a:t>GA+Cauchy</a:t>
            </a:r>
            <a:r>
              <a:rPr lang="en-US" altLang="ko-KR" sz="3200" dirty="0">
                <a:latin typeface="Pretendard"/>
              </a:rPr>
              <a:t>’ experienced the largest</a:t>
            </a:r>
          </a:p>
          <a:p>
            <a:r>
              <a:rPr lang="en-US" altLang="ko-KR" sz="3200" dirty="0">
                <a:latin typeface="Pretendard"/>
              </a:rPr>
              <a:t>   degradation, showing greater sensitivity to noise.</a:t>
            </a:r>
          </a:p>
        </p:txBody>
      </p:sp>
      <p:pic>
        <p:nvPicPr>
          <p:cNvPr id="13" name="그림 12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6B65ACD-6B18-AFC8-5E80-7DAA58FA01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895" y="1714500"/>
            <a:ext cx="9172210" cy="496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67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80A3E3-007A-9B61-84B0-F3BCE3F3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81E6020-FF67-EEE0-6A19-BE9953BBB7E1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B757D677-04C5-0942-1161-F74897CD3A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4BC0965E-B1DD-0FB5-DBF6-AACA4C0F978A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1.</a:t>
            </a:r>
            <a:r>
              <a:rPr lang="en-US" altLang="ko-KR" sz="4800" b="1" kern="0" spc="-100" dirty="0">
                <a:solidFill>
                  <a:srgbClr val="11359A"/>
                </a:solidFill>
                <a:latin typeface="Pretendard"/>
              </a:rPr>
              <a:t>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Introduction</a:t>
            </a:r>
            <a:endParaRPr lang="en-US" altLang="ko-KR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049D1-48FE-9645-FEF3-A0EA2998074D}"/>
                  </a:ext>
                </a:extLst>
              </p:cNvPr>
              <p:cNvSpPr txBox="1"/>
              <p:nvPr/>
            </p:nvSpPr>
            <p:spPr>
              <a:xfrm>
                <a:off x="1523994" y="3030644"/>
                <a:ext cx="15240000" cy="4425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• Traditional SVMs are highly vulnerable to outliers, as they can learn incorrect decision </a:t>
                </a:r>
              </a:p>
              <a:p>
                <a:r>
                  <a:rPr lang="en-US" altLang="ko-KR" sz="3200" dirty="0">
                    <a:latin typeface="Pretendard"/>
                  </a:rPr>
                  <a:t>   boundaries when influenced by even a single outlier with a large error.</a:t>
                </a:r>
              </a:p>
              <a:p>
                <a:endParaRPr lang="en-US" altLang="ko-KR" sz="105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Outlying data give an effect so strong in the minimization that the parameters 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thus estimated are distorted.</a:t>
                </a:r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• One popular robust technique is the so-called M-estimators. Let slack variables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) be the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residual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datum, the difference between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observation and its fitted value.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  <a:p>
                <a:endParaRPr lang="en-US" altLang="ko-KR" sz="105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The M-estimators try to reduce the effect of outliers by replacing slack variables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)</a:t>
                </a: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  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by another function of the residuals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.</a:t>
                </a:r>
                <a:endParaRPr lang="en-US" altLang="ko-KR" sz="320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82049D1-48FE-9645-FEF3-A0EA29980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030644"/>
                <a:ext cx="15240000" cy="4425442"/>
              </a:xfrm>
              <a:prstGeom prst="rect">
                <a:avLst/>
              </a:prstGeom>
              <a:blipFill>
                <a:blip r:embed="rId4"/>
                <a:stretch>
                  <a:fillRect l="-1640" t="-2755" r="-560" b="-49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AD193AF-F163-01B6-9DAF-85040D19B21E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92467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5AD625-34D3-511A-B395-216E03809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E474E52-7F44-073E-B597-1152E83EDC5E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756EE3DC-B352-92E8-CCED-D1E6F11E2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6B5110E-05E3-EC13-038B-25D563253C7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40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6C07E82C-C592-2081-3544-4CCB45D46F1F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</a:t>
            </a:r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54F5BB-938C-7450-5AD6-C2EEE0FD6E49}"/>
              </a:ext>
            </a:extLst>
          </p:cNvPr>
          <p:cNvSpPr txBox="1"/>
          <p:nvPr/>
        </p:nvSpPr>
        <p:spPr>
          <a:xfrm>
            <a:off x="1523994" y="3924300"/>
            <a:ext cx="15240000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In a few cases, the model’s accuracy improved after injecting outliers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While this might seem like a positive effect, it’s likely due to favorable shifts in the data</a:t>
            </a:r>
          </a:p>
          <a:p>
            <a:r>
              <a:rPr lang="en-US" altLang="ko-KR" sz="3200" dirty="0">
                <a:latin typeface="Pretendard"/>
              </a:rPr>
              <a:t>   distribution.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Therefore, we interpret such improvements cautiously and focus more on minimizing </a:t>
            </a:r>
          </a:p>
          <a:p>
            <a:r>
              <a:rPr lang="en-US" altLang="ko-KR" sz="3200" dirty="0">
                <a:latin typeface="Pretendard"/>
              </a:rPr>
              <a:t>   performance degradation across conditions.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3177424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F4A3A-C7DA-2812-0CA7-DBBAD45F8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D0C8077-6810-CAB8-91B0-085326D0F08C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863DE59-55D0-47E3-5EB0-18D671BEA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981B0E-F538-0B3B-6BE4-BA78CEE696A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090CD0F-F3DC-E748-C506-8C0AC34C06D0}"/>
              </a:ext>
            </a:extLst>
          </p:cNvPr>
          <p:cNvSpPr txBox="1"/>
          <p:nvPr/>
        </p:nvSpPr>
        <p:spPr>
          <a:xfrm>
            <a:off x="2198630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Experimental Setting</a:t>
            </a:r>
            <a:endParaRPr lang="en-US" altLang="ko-KR" sz="4400" dirty="0"/>
          </a:p>
        </p:txBody>
      </p:sp>
      <p:sp>
        <p:nvSpPr>
          <p:cNvPr id="2" name="Object 35">
            <a:extLst>
              <a:ext uri="{FF2B5EF4-FFF2-40B4-BE49-F238E27FC236}">
                <a16:creationId xmlns:a16="http://schemas.microsoft.com/office/drawing/2014/main" id="{A2F1890F-B65D-4D44-3898-0C43DA2A9AE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altLang="ko-KR" sz="4800" dirty="0">
              <a:latin typeface="Prete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4AB7B-6DCB-6FB5-05D8-1D1A1F87227C}"/>
              </a:ext>
            </a:extLst>
          </p:cNvPr>
          <p:cNvSpPr txBox="1"/>
          <p:nvPr/>
        </p:nvSpPr>
        <p:spPr>
          <a:xfrm>
            <a:off x="1485891" y="3644190"/>
            <a:ext cx="15316206" cy="47474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4 binary classification datasets: Arrythmia, Madelon, WBC, Ionosphere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Each dataset originally contains a small percentage of outliers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We increased the outlier ratio to 10% by injecting synthetic outliers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dirty="0">
                <a:latin typeface="Pretendard"/>
              </a:rPr>
              <a:t>Models: SVMs using M-estimation loss functions</a:t>
            </a:r>
          </a:p>
          <a:p>
            <a:r>
              <a:rPr lang="en-US" altLang="ko-KR" sz="3200" dirty="0">
                <a:latin typeface="Pretendard"/>
              </a:rPr>
              <a:t>   (Fair, Cauchy, Welsch, </a:t>
            </a:r>
            <a:r>
              <a:rPr lang="en-US" altLang="ko-KR" sz="3200" dirty="0" err="1">
                <a:latin typeface="Pretendard"/>
              </a:rPr>
              <a:t>Geman</a:t>
            </a:r>
            <a:r>
              <a:rPr lang="en-US" altLang="ko-KR" sz="3200" dirty="0">
                <a:latin typeface="Pretendard"/>
              </a:rPr>
              <a:t>-McClure) and traditional (L1, L2)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Optim</a:t>
            </a:r>
            <a:r>
              <a:rPr lang="en-US" altLang="ko-KR" sz="3200" dirty="0">
                <a:latin typeface="Pretendard"/>
              </a:rPr>
              <a:t>ization methods: GA, SMO, PSO, ACO, HS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</a:t>
            </a:r>
            <a:r>
              <a:rPr lang="en-US" altLang="ko-KR" sz="3200" b="1" dirty="0">
                <a:solidFill>
                  <a:srgbClr val="4460AE"/>
                </a:solidFill>
                <a:latin typeface="Pretendard"/>
              </a:rPr>
              <a:t>Metric</a:t>
            </a:r>
            <a:r>
              <a:rPr lang="en-US" altLang="ko-KR" sz="3200" dirty="0">
                <a:latin typeface="Pretendard"/>
              </a:rPr>
              <a:t>: Accuracy difference from original outlier ratio to 10%</a:t>
            </a:r>
          </a:p>
          <a:p>
            <a:r>
              <a:rPr lang="en-US" altLang="ko-KR" sz="3200" dirty="0">
                <a:latin typeface="Pretendard"/>
              </a:rPr>
              <a:t>                 (Lower values -&gt; More robust to outliers)</a:t>
            </a:r>
          </a:p>
        </p:txBody>
      </p:sp>
    </p:spTree>
    <p:extLst>
      <p:ext uri="{BB962C8B-B14F-4D97-AF65-F5344CB8AC3E}">
        <p14:creationId xmlns:p14="http://schemas.microsoft.com/office/powerpoint/2010/main" val="238722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4A141-2654-C534-DAAF-C65962E6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F407722-08D7-F5E1-7109-3023E2BE8CDF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CCBA9271-1E73-AF5E-8C2F-D5EB245E8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4C4024-8534-D322-A5F3-109636E61158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42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2A54A79E-BC09-1924-A315-45BEF33FF2E1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BD1F6F-8EE5-11DE-D7C7-61AC86141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94" y="1623408"/>
            <a:ext cx="13250231" cy="774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7636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21F5F-60AF-A1F3-B6A3-25D45E463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D740133-D149-C3F0-AC3D-C3EC5A745A3B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9A2EDEA1-F384-D1AE-6000-49CD1D558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5021268-CB8D-DB5A-C009-893C70D4EB9A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43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47B01A7D-32ED-AA46-EF22-F74DA918F7D7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2" name="그림 1" descr="텍스트, 도표, 그래프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AC3665-1378-A946-55AA-BABF73CC3A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665170"/>
            <a:ext cx="6600000" cy="3600000"/>
          </a:xfrm>
          <a:prstGeom prst="rect">
            <a:avLst/>
          </a:prstGeom>
        </p:spPr>
      </p:pic>
      <p:pic>
        <p:nvPicPr>
          <p:cNvPr id="4" name="그림 3" descr="텍스트, 그래프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480196F-F32C-7428-E6EE-4A51D2E8CE6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59" y="1665170"/>
            <a:ext cx="6600000" cy="3600000"/>
          </a:xfrm>
          <a:prstGeom prst="rect">
            <a:avLst/>
          </a:prstGeom>
        </p:spPr>
      </p:pic>
      <p:pic>
        <p:nvPicPr>
          <p:cNvPr id="7" name="그림 6" descr="텍스트, 그래프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F18A385-06E2-FEC1-4F73-29B68E4AAD6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5643934"/>
            <a:ext cx="6600000" cy="3600000"/>
          </a:xfrm>
          <a:prstGeom prst="rect">
            <a:avLst/>
          </a:prstGeom>
        </p:spPr>
      </p:pic>
      <p:pic>
        <p:nvPicPr>
          <p:cNvPr id="8" name="그림 7" descr="텍스트, 도표, 스크린샷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0C5C72-7623-5F23-6F61-E4ECBACE91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600" y="5643934"/>
            <a:ext cx="6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273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54A8A-6F9B-4258-0E2A-7C94D63A1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DA28B4F8-B273-97E1-F9AC-814FBBFF951A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4AC0CD0B-F7F1-6145-F37C-FE884E161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FB57335-CE40-6BAA-33EF-996E3A430B61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44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0297D2D-D018-DA13-5F4D-C20BED97F95B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019148-C68D-860C-2092-AC3BBC7C2049}"/>
              </a:ext>
            </a:extLst>
          </p:cNvPr>
          <p:cNvSpPr txBox="1"/>
          <p:nvPr/>
        </p:nvSpPr>
        <p:spPr>
          <a:xfrm>
            <a:off x="1523994" y="3750811"/>
            <a:ext cx="15240000" cy="27853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Some combinations showed a negative degradation rate, meaning that their accuracy</a:t>
            </a:r>
          </a:p>
          <a:p>
            <a:r>
              <a:rPr lang="en-US" altLang="ko-KR" sz="3200" dirty="0">
                <a:latin typeface="Pretendard"/>
              </a:rPr>
              <a:t>   improved after adding more outliers.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While interesting, these cases may be due to noise patterns or random variations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   So for </a:t>
            </a:r>
            <a:r>
              <a:rPr lang="en-US" altLang="ko-KR" sz="3200" dirty="0">
                <a:latin typeface="Pretendard"/>
              </a:rPr>
              <a:t>robust conclusion, we focus only on models with the smallest positive degradation,</a:t>
            </a:r>
          </a:p>
          <a:p>
            <a:r>
              <a:rPr lang="en-US" altLang="ko-KR" sz="3200" dirty="0">
                <a:latin typeface="Pretendard"/>
              </a:rPr>
              <a:t>   indicating consistent performance under increasing outlier conditions.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74716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EEBD94-E248-A159-B516-E1F5E3779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087F09F2-0637-9E21-B575-D8349C0BA6AD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ECA1605D-91B1-503E-3551-597461916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861B130-82B6-87A2-A1DD-EE39218BD429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45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E68FA27-6038-F1DB-C899-B7602F11F64C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5. Data Analysis</a:t>
            </a:r>
            <a:endParaRPr lang="en-US" sz="4800" dirty="0">
              <a:latin typeface="Pretendar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4FE62F-34C7-B40F-B864-DF512AC36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553" y="1714500"/>
            <a:ext cx="7986881" cy="49322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380FA1-BC77-40ED-EA59-4231417782F7}"/>
              </a:ext>
            </a:extLst>
          </p:cNvPr>
          <p:cNvSpPr txBox="1"/>
          <p:nvPr/>
        </p:nvSpPr>
        <p:spPr>
          <a:xfrm>
            <a:off x="1523993" y="7107951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After excluding the combinations where accuracy improved unexpectedly, we identified</a:t>
            </a:r>
          </a:p>
          <a:p>
            <a:r>
              <a:rPr lang="en-US" altLang="ko-KR" sz="3200" dirty="0">
                <a:latin typeface="Pretendard"/>
              </a:rPr>
              <a:t>   the most robust models by their lowest positive degradation.</a:t>
            </a:r>
          </a:p>
          <a:p>
            <a:endParaRPr lang="en-US" altLang="ko-KR" sz="1050" dirty="0">
              <a:latin typeface="Pretendard"/>
            </a:endParaRPr>
          </a:p>
          <a:p>
            <a:r>
              <a:rPr lang="en-US" altLang="ko-KR" sz="3200" dirty="0">
                <a:latin typeface="Pretendard"/>
              </a:rPr>
              <a:t>   These results represent the combinations that consistently maintained performance as</a:t>
            </a:r>
          </a:p>
          <a:p>
            <a:r>
              <a:rPr lang="en-US" altLang="ko-KR" sz="3200" dirty="0">
                <a:latin typeface="Pretendard"/>
              </a:rPr>
              <a:t>   outlier ratios increased to 10%.</a:t>
            </a:r>
            <a:endParaRPr lang="en-US" altLang="ko-KR" sz="3200" b="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074155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F4CB0B-00F7-6442-F9B9-E913A5746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5DB40D5E-980D-6708-B692-A0B619CD5866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5D1BC8EF-99FF-0A2F-6E52-48F70D895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527C6A-63A8-391E-5155-0465F12E46AC}"/>
              </a:ext>
            </a:extLst>
          </p:cNvPr>
          <p:cNvSpPr txBox="1"/>
          <p:nvPr/>
        </p:nvSpPr>
        <p:spPr>
          <a:xfrm>
            <a:off x="1523994" y="4077823"/>
            <a:ext cx="15240000" cy="21313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Support vector Machines are widely used, but they ar</a:t>
            </a:r>
            <a:r>
              <a:rPr lang="en-US" altLang="ko-KR" sz="3200" dirty="0">
                <a:latin typeface="Pretendard"/>
              </a:rPr>
              <a:t>e known to be sensitive to outliers.</a:t>
            </a:r>
          </a:p>
          <a:p>
            <a:r>
              <a:rPr lang="en-US" altLang="ko-KR" sz="3200" dirty="0">
                <a:latin typeface="Pretendard"/>
              </a:rPr>
              <a:t>   Our goal was to enhance SVM’s robustness using M-estimation-based loss functions.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We experimented with 6 different loss functions and 5 optimization algorithms across</a:t>
            </a:r>
          </a:p>
          <a:p>
            <a:r>
              <a:rPr lang="en-US" altLang="ko-KR" sz="3200" dirty="0">
                <a:latin typeface="Pretendard"/>
              </a:rPr>
              <a:t>   4 datasets, evaluating how each model responded to increased outlier levels.</a:t>
            </a:r>
            <a:endParaRPr lang="en-US" altLang="ko-KR" sz="3200" b="0" dirty="0">
              <a:latin typeface="Pretendar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03640D-B893-20E2-3C74-F2B4D2163E1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46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D82BE6C8-06F7-C2DE-A88C-4E44B5E6799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20286639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6947A-0174-0751-74BA-88DBE003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6B346FC5-D803-9DE9-8D2E-96DAF1F21EE0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6ADAB0B9-E01A-B574-4723-C4ABE9C10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C541A-E0E7-0823-4CC7-BA641FDFDB92}"/>
              </a:ext>
            </a:extLst>
          </p:cNvPr>
          <p:cNvSpPr txBox="1"/>
          <p:nvPr/>
        </p:nvSpPr>
        <p:spPr>
          <a:xfrm>
            <a:off x="1523994" y="3238500"/>
            <a:ext cx="15240000" cy="41011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3200" b="0" dirty="0">
                <a:latin typeface="Pretendard"/>
              </a:rPr>
              <a:t>• The results show that M-estimation-based loss functions – particularly Cauchy and Welsch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– combined with optimizers like ACO or PSO, offer superior robustness against outliers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3200" dirty="0">
                <a:latin typeface="Pretendard"/>
              </a:rPr>
              <a:t>   For example, PSO + Cauchy on Ionosphere and ACO + Cauchy on Madelon showed minimal </a:t>
            </a:r>
          </a:p>
          <a:p>
            <a:r>
              <a:rPr lang="en-US" altLang="ko-KR" sz="3200" dirty="0">
                <a:latin typeface="Pretendard"/>
              </a:rPr>
              <a:t>   accuracy drop even with 10% outliers.</a:t>
            </a:r>
          </a:p>
          <a:p>
            <a:endParaRPr lang="en-US" altLang="ko-KR" sz="1050" b="0" dirty="0">
              <a:latin typeface="Pretendard"/>
            </a:endParaRPr>
          </a:p>
          <a:p>
            <a:r>
              <a:rPr lang="en-US" altLang="ko-KR" sz="3200" b="0" dirty="0">
                <a:latin typeface="Pretendard"/>
              </a:rPr>
              <a:t>• This suggests that SVMs can be made significantly more robust by choosing the right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combination of loss and optimization strategy</a:t>
            </a:r>
            <a:r>
              <a:rPr lang="en-US" altLang="ko-KR" sz="3200" dirty="0">
                <a:latin typeface="Pretendard"/>
              </a:rPr>
              <a:t>.</a:t>
            </a:r>
          </a:p>
          <a:p>
            <a:r>
              <a:rPr lang="en-US" altLang="ko-KR" sz="3200" b="0" dirty="0">
                <a:latin typeface="Pretendard"/>
              </a:rPr>
              <a:t>   In future work, we aim to extent this to multi-class problems and apply it to real-work </a:t>
            </a:r>
          </a:p>
          <a:p>
            <a:r>
              <a:rPr lang="en-US" altLang="ko-KR" sz="3200" dirty="0">
                <a:latin typeface="Pretendard"/>
              </a:rPr>
              <a:t>   </a:t>
            </a:r>
            <a:r>
              <a:rPr lang="en-US" altLang="ko-KR" sz="3200" b="0" dirty="0">
                <a:latin typeface="Pretendard"/>
              </a:rPr>
              <a:t>datasets such as biomedical or financial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4B9B2C-D693-248E-1240-A1CE710322F4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47</a:t>
            </a:r>
            <a:endParaRPr lang="ko-KR" altLang="en-US" dirty="0"/>
          </a:p>
        </p:txBody>
      </p:sp>
      <p:sp>
        <p:nvSpPr>
          <p:cNvPr id="5" name="Object 35">
            <a:extLst>
              <a:ext uri="{FF2B5EF4-FFF2-40B4-BE49-F238E27FC236}">
                <a16:creationId xmlns:a16="http://schemas.microsoft.com/office/drawing/2014/main" id="{E382B936-D98B-B703-449F-73E05B50635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800" kern="0" spc="-100" dirty="0">
                <a:solidFill>
                  <a:srgbClr val="11359A"/>
                </a:solidFill>
                <a:latin typeface="Pretendard"/>
              </a:rPr>
              <a:t>6. Conclusion</a:t>
            </a:r>
            <a:endParaRPr lang="en-US" sz="4800" dirty="0">
              <a:latin typeface="Pretendard"/>
            </a:endParaRPr>
          </a:p>
        </p:txBody>
      </p:sp>
    </p:spTree>
    <p:extLst>
      <p:ext uri="{BB962C8B-B14F-4D97-AF65-F5344CB8AC3E}">
        <p14:creationId xmlns:p14="http://schemas.microsoft.com/office/powerpoint/2010/main" val="1924287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9825809" y="2710745"/>
            <a:ext cx="8665811" cy="8885006"/>
            <a:chOff x="9825809" y="2710745"/>
            <a:chExt cx="8665811" cy="88850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9825809" y="2710745"/>
              <a:ext cx="8654379" cy="8878303"/>
              <a:chOff x="9825809" y="2710745"/>
              <a:chExt cx="8654379" cy="8878303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5613926" y="-1661834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5" name="Object 4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25809" y="2710745"/>
                <a:ext cx="8654379" cy="8878303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9837241" y="2717449"/>
              <a:ext cx="8654379" cy="8878303"/>
              <a:chOff x="9837241" y="2717449"/>
              <a:chExt cx="8654379" cy="8878303"/>
            </a:xfrm>
          </p:grpSpPr>
          <p:pic>
            <p:nvPicPr>
              <p:cNvPr id="8" name="Object 7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5337092" y="-1821561"/>
                <a:ext cx="17308758" cy="17756606"/>
              </a:xfrm>
              <a:prstGeom prst="rect">
                <a:avLst/>
              </a:prstGeom>
            </p:spPr>
          </p:pic>
          <p:pic>
            <p:nvPicPr>
              <p:cNvPr id="9" name="Object 8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9837241" y="2717449"/>
                <a:ext cx="8654379" cy="8878303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1636905" y="1852637"/>
            <a:ext cx="2779868" cy="2850182"/>
            <a:chOff x="1636905" y="1852637"/>
            <a:chExt cx="2779868" cy="2850182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1636905" y="1852637"/>
              <a:ext cx="2776200" cy="2848032"/>
              <a:chOff x="1636905" y="1852637"/>
              <a:chExt cx="2776200" cy="2848032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85793" y="449976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36905" y="1852637"/>
                <a:ext cx="2776200" cy="2848032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640572" y="1854787"/>
              <a:ext cx="2776200" cy="2848032"/>
              <a:chOff x="1640572" y="1854787"/>
              <a:chExt cx="2776200" cy="2848032"/>
            </a:xfrm>
          </p:grpSpPr>
          <p:pic>
            <p:nvPicPr>
              <p:cNvPr id="18" name="Object 17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96989" y="398738"/>
                <a:ext cx="5552401" cy="5696064"/>
              </a:xfrm>
              <a:prstGeom prst="rect">
                <a:avLst/>
              </a:prstGeom>
            </p:spPr>
          </p:pic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640572" y="1854787"/>
                <a:ext cx="2776200" cy="2848032"/>
              </a:xfrm>
              <a:prstGeom prst="rect">
                <a:avLst/>
              </a:prstGeom>
            </p:spPr>
          </p:pic>
        </p:grpSp>
      </p:grpSp>
      <p:grpSp>
        <p:nvGrpSpPr>
          <p:cNvPr id="1007" name="그룹 1007"/>
          <p:cNvGrpSpPr/>
          <p:nvPr/>
        </p:nvGrpSpPr>
        <p:grpSpPr>
          <a:xfrm>
            <a:off x="1566367" y="8528871"/>
            <a:ext cx="476190" cy="1513686"/>
            <a:chOff x="1566367" y="8528871"/>
            <a:chExt cx="476190" cy="1513686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1566367" y="8528871"/>
              <a:ext cx="476190" cy="1513686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761905" y="761905"/>
            <a:ext cx="476190" cy="1513686"/>
            <a:chOff x="16761905" y="761905"/>
            <a:chExt cx="476190" cy="1513686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761905" y="761905"/>
              <a:ext cx="476190" cy="151368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08F27-8462-367A-3E1F-D3DDC6C3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8D486487-2882-2D18-F6D5-B3CADE543A75}"/>
              </a:ext>
            </a:extLst>
          </p:cNvPr>
          <p:cNvGrpSpPr/>
          <p:nvPr/>
        </p:nvGrpSpPr>
        <p:grpSpPr>
          <a:xfrm>
            <a:off x="1058063" y="1286406"/>
            <a:ext cx="16171865" cy="8414057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5023F65-6D9D-0DBB-4DDA-6F9B89BDA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C9AF60F-1828-3ED6-8390-E00F9341B4F2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35290AB8-357B-5E5C-657F-F392F3B0F6B6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EE2B6-5A56-6DF2-FB5B-6A7C7D312FFF}"/>
                  </a:ext>
                </a:extLst>
              </p:cNvPr>
              <p:cNvSpPr txBox="1"/>
              <p:nvPr/>
            </p:nvSpPr>
            <p:spPr>
              <a:xfrm>
                <a:off x="1523994" y="3608302"/>
                <a:ext cx="15240000" cy="3770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Let training datum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and its label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belongs to Class 1,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altLang="ko-KR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belongs to Class 2.</a:t>
                </a:r>
              </a:p>
              <a:p>
                <a:endParaRPr lang="en-US" altLang="ko-KR" sz="105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In SVMs, to enhance linear separability, the input space is mapped into a high dimensional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feature space using the mapping function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•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are introduced to handle non-linearly separable data. By incorporating</a:t>
                </a:r>
              </a:p>
              <a:p>
                <a:r>
                  <a:rPr lang="en-US" altLang="ko-KR" sz="3200" dirty="0">
                    <a:latin typeface="Pretendard"/>
                  </a:rPr>
                  <a:t>  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, SVM can tolerate some margin violations, allowing data points to be </a:t>
                </a:r>
              </a:p>
              <a:p>
                <a:r>
                  <a:rPr lang="en-US" altLang="ko-KR" sz="3200" dirty="0">
                    <a:latin typeface="Pretendard"/>
                  </a:rPr>
                  <a:t>   misclassified or positioned within the margin</a:t>
                </a:r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CEE2B6-5A56-6DF2-FB5B-6A7C7D312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4" y="3608302"/>
                <a:ext cx="15240000" cy="3770263"/>
              </a:xfrm>
              <a:prstGeom prst="rect">
                <a:avLst/>
              </a:prstGeom>
              <a:blipFill>
                <a:blip r:embed="rId4"/>
                <a:stretch>
                  <a:fillRect l="-1640" t="-3236" r="-1120" b="-56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58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653BC-4ED4-7D13-B951-83F4D6188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724057B6-E80C-3304-B1E5-9A6705107960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A5D3C720-9A5C-5C9A-C8DA-C6A88B5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58FE8728-C9FD-3937-46BC-D8F432AF3803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F0899D-F770-1617-9339-6CCAF7785F62}"/>
                  </a:ext>
                </a:extLst>
              </p:cNvPr>
              <p:cNvSpPr txBox="1"/>
              <p:nvPr/>
            </p:nvSpPr>
            <p:spPr>
              <a:xfrm>
                <a:off x="1523993" y="3390900"/>
                <a:ext cx="15240000" cy="5078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Introducing Tolerance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</a:t>
                </a:r>
                <a:r>
                  <a:rPr lang="en-US" altLang="ko-KR" sz="3200" dirty="0">
                    <a:latin typeface="Pretendard"/>
                  </a:rPr>
                  <a:t>In reality, data is often not perfectly linearly separable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</a:t>
                </a:r>
                <a:endParaRPr lang="en-US" altLang="ko-KR" sz="3200" dirty="0">
                  <a:latin typeface="Pretendard"/>
                </a:endParaRP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                                         </a:t>
                </a:r>
                <a:r>
                  <a:rPr lang="en-US" altLang="ko-KR" sz="3200" dirty="0">
                    <a:latin typeface="Pretendard"/>
                  </a:rPr>
                  <a:t>A slack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 represents how much a data point violates the</a:t>
                </a:r>
              </a:p>
              <a:p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                                            margin constraints in such cases.</a:t>
                </a:r>
              </a:p>
              <a:p>
                <a:endParaRPr lang="en-US" altLang="ko-KR" sz="1050" b="0" dirty="0">
                  <a:solidFill>
                    <a:schemeClr val="tx1"/>
                  </a:solidFill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solidFill>
                      <a:schemeClr val="tx1"/>
                    </a:solidFill>
                    <a:latin typeface="Pretendard"/>
                  </a:rPr>
                  <a:t>Optimization Problem</a:t>
                </a:r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: SVM learns the decision boundary by maximizing the margin</a:t>
                </a:r>
                <a:r>
                  <a:rPr lang="en-US" altLang="ko-KR" sz="3200" dirty="0">
                    <a:solidFill>
                      <a:schemeClr val="tx1"/>
                    </a:solidFill>
                    <a:latin typeface="Pretendard"/>
                  </a:rPr>
                  <a:t>. Slack</a:t>
                </a:r>
              </a:p>
              <a:p>
                <a:r>
                  <a:rPr lang="en-US" altLang="ko-KR" sz="3200" b="0" dirty="0">
                    <a:latin typeface="Pretendard"/>
                  </a:rPr>
                  <a:t>                                            </a:t>
                </a:r>
                <a:r>
                  <a:rPr lang="en-US" altLang="ko-KR" sz="3200" dirty="0">
                    <a:latin typeface="Pretendard"/>
                  </a:rPr>
                  <a:t>variables modify the optimization problem to include penalties for</a:t>
                </a: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                                           </a:t>
                </a:r>
                <a:r>
                  <a:rPr lang="en-US" altLang="ko-KR" sz="3200" dirty="0">
                    <a:latin typeface="Pretendard"/>
                  </a:rPr>
                  <a:t>margin</a:t>
                </a:r>
                <a:r>
                  <a:rPr lang="ko-KR" altLang="en-US" sz="3200" dirty="0">
                    <a:latin typeface="Pretendard"/>
                  </a:rPr>
                  <a:t> </a:t>
                </a:r>
                <a:r>
                  <a:rPr lang="en-US" altLang="ko-KR" sz="3200" dirty="0">
                    <a:latin typeface="Pretendard"/>
                  </a:rPr>
                  <a:t>violations.</a:t>
                </a:r>
              </a:p>
              <a:p>
                <a:r>
                  <a:rPr lang="en-US" altLang="ko-KR" sz="1050" b="0" dirty="0">
                    <a:solidFill>
                      <a:schemeClr val="tx1"/>
                    </a:solidFill>
                    <a:latin typeface="Pretendard"/>
                  </a:rPr>
                  <a:t> </a:t>
                </a: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• </a:t>
                </a:r>
                <a:r>
                  <a:rPr lang="en-US" altLang="ko-KR" sz="3200" b="1" dirty="0">
                    <a:latin typeface="Pretendard"/>
                  </a:rPr>
                  <a:t>Mathematical Formulation</a:t>
                </a:r>
                <a:r>
                  <a:rPr lang="en-US" altLang="ko-KR" sz="3200" dirty="0">
                    <a:latin typeface="Pretendard"/>
                  </a:rPr>
                  <a:t> (Soft-Margin SVM Constraints):</a:t>
                </a:r>
              </a:p>
              <a:p>
                <a:r>
                  <a:rPr lang="en-US" altLang="ko-KR" sz="1050" b="0" dirty="0">
                    <a:solidFill>
                      <a:schemeClr val="tx1"/>
                    </a:solidFill>
                    <a:latin typeface="Pretendard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≥1−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 ∀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altLang="ko-KR" sz="3200" b="0" dirty="0">
                  <a:solidFill>
                    <a:schemeClr val="tx1"/>
                  </a:solidFill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, the margin constraint is satisfied;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3200" b="0" dirty="0">
                    <a:solidFill>
                      <a:schemeClr val="tx1"/>
                    </a:solidFill>
                    <a:latin typeface="Pretendard"/>
                  </a:rPr>
                  <a:t>, it indicates the extent of the violation.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DF0899D-F770-1617-9339-6CCAF7785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390900"/>
                <a:ext cx="15240000" cy="5078313"/>
              </a:xfrm>
              <a:prstGeom prst="rect">
                <a:avLst/>
              </a:prstGeom>
              <a:blipFill>
                <a:blip r:embed="rId4"/>
                <a:stretch>
                  <a:fillRect l="-1640" t="-2401" r="-2320" b="-40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03A8929-97CA-EC69-21F2-3F0274103B37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06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198EA4C1-3751-AA5D-FB81-E66B43F09EC9}"/>
                  </a:ext>
                </a:extLst>
              </p:cNvPr>
              <p:cNvSpPr txBox="1"/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571500" indent="-571500" algn="ctr">
                  <a:buFont typeface="Wingdings" panose="05000000000000000000" pitchFamily="2" charset="2"/>
                  <a:buChar char="Ø"/>
                </a:pPr>
                <a:r>
                  <a:rPr lang="en-US" altLang="ko-KR" sz="4400" kern="0" spc="-100" dirty="0">
                    <a:latin typeface="Pretendard" pitchFamily="34" charset="0"/>
                  </a:rPr>
                  <a:t>Role of Slack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4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4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Object 35">
                <a:extLst>
                  <a:ext uri="{FF2B5EF4-FFF2-40B4-BE49-F238E27FC236}">
                    <a16:creationId xmlns:a16="http://schemas.microsoft.com/office/drawing/2014/main" id="{198EA4C1-3751-AA5D-FB81-E66B43F09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629" y="1477632"/>
                <a:ext cx="13890729" cy="769441"/>
              </a:xfrm>
              <a:prstGeom prst="rect">
                <a:avLst/>
              </a:prstGeom>
              <a:blipFill>
                <a:blip r:embed="rId5"/>
                <a:stretch>
                  <a:fillRect t="-15748" b="-362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031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DA167-51CE-0CA0-93D2-BDB11A294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ADB108DD-53FB-F1B2-3254-36395D3420EB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23BC2BA9-AEDF-FA93-85B3-139B0A7C8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2CC44485-4639-6960-6675-997339419969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FBBCB8-5C5C-F6B4-2813-70E6076946EC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07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359D4325-6790-899A-0A94-D5689C9D2367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2-1. L1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07ACE-4941-C9CC-79F6-B69491FD790A}"/>
                  </a:ext>
                </a:extLst>
              </p:cNvPr>
              <p:cNvSpPr txBox="1"/>
              <p:nvPr/>
            </p:nvSpPr>
            <p:spPr>
              <a:xfrm>
                <a:off x="1523993" y="3381769"/>
                <a:ext cx="15240000" cy="54012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To obtain the optimal separating hyperplane of the L1-SVM in the feature space,</a:t>
                </a:r>
              </a:p>
              <a:p>
                <a:r>
                  <a:rPr lang="en-US" altLang="ko-KR" sz="3200" dirty="0">
                    <a:latin typeface="Pretendard"/>
                  </a:rPr>
                  <a:t>   we consider the following optimization problem: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𝑚𝑖𝑛𝑖𝑚𝑖𝑧𝑒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f>
                        <m:f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ko-KR" sz="32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sSub>
                        <m:sSub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ko-K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sSub>
                        <m:sSub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altLang="ko-KR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a weight vector,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the margin parameter that determines the tradeoff </a:t>
                </a:r>
              </a:p>
              <a:p>
                <a:r>
                  <a:rPr lang="en-US" altLang="ko-KR" sz="3200" dirty="0">
                    <a:latin typeface="Pretendard"/>
                  </a:rPr>
                  <a:t>   between the maximization of the margin and the minimization of the classification error, </a:t>
                </a:r>
              </a:p>
              <a:p>
                <a:r>
                  <a:rPr lang="en-US" altLang="ko-KR" sz="3200" dirty="0">
                    <a:latin typeface="Pretendard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i="1" dirty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ko-KR" sz="3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sz="32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are the nonnegative slack variables and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sz="3200" dirty="0">
                    <a:latin typeface="Pretendard"/>
                  </a:rPr>
                  <a:t> is a bias term.</a:t>
                </a:r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E07ACE-4941-C9CC-79F6-B69491FD7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381769"/>
                <a:ext cx="15240000" cy="5401222"/>
              </a:xfrm>
              <a:prstGeom prst="rect">
                <a:avLst/>
              </a:prstGeom>
              <a:blipFill>
                <a:blip r:embed="rId4"/>
                <a:stretch>
                  <a:fillRect l="-1640" t="-2370" b="-3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2393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946BB-6050-A4DA-709F-BCCD696C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3FE5529-6F59-A03B-2794-B60C2CF75B59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803BE054-1C7A-4C37-888F-FE886D216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6D45A774-F9FD-1752-4F8F-24C1E6994274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4BBEA0-8E2F-E6C7-E883-7A660A6E6D63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08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E2473B5D-C2C7-14A0-E9F0-D9E40ABD1E9F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2-1. L1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B68D1E-23AD-10B1-BF1B-0EA16D379801}"/>
                  </a:ext>
                </a:extLst>
              </p:cNvPr>
              <p:cNvSpPr txBox="1"/>
              <p:nvPr/>
            </p:nvSpPr>
            <p:spPr>
              <a:xfrm>
                <a:off x="1523993" y="4329520"/>
                <a:ext cx="15240000" cy="360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Introducing the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Pretendard"/>
                  </a:rPr>
                  <a:t>, we obtain the following dual problem: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𝑚𝑎𝑥𝑖𝑚𝑖𝑧𝑒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3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altLang="ko-KR" sz="32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d>
                            <m:d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3200" b="1" i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altLang="ko-KR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3200" b="1" i="1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800" b="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𝑠𝑢𝑏𝑗𝑒𝑐𝑡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nary>
                        <m:naryPr>
                          <m:chr m:val="∑"/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3200" i="1" dirty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</a:rPr>
                        <m:t>=0 ,           0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3200" i="1" dirty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3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3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ko-KR" sz="3200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B68D1E-23AD-10B1-BF1B-0EA16D379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4329520"/>
                <a:ext cx="15240000" cy="3602333"/>
              </a:xfrm>
              <a:prstGeom prst="rect">
                <a:avLst/>
              </a:prstGeom>
              <a:blipFill>
                <a:blip r:embed="rId4"/>
                <a:stretch>
                  <a:fillRect l="-1640" t="-32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749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09698D-9FB4-0EA7-0D68-9104BFA5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E8FE77A-EDD7-45F6-5A03-5CEADA70158F}"/>
              </a:ext>
            </a:extLst>
          </p:cNvPr>
          <p:cNvGrpSpPr/>
          <p:nvPr/>
        </p:nvGrpSpPr>
        <p:grpSpPr>
          <a:xfrm>
            <a:off x="1058063" y="2560911"/>
            <a:ext cx="16171865" cy="7139552"/>
            <a:chOff x="2432816" y="3013305"/>
            <a:chExt cx="7051865" cy="5939076"/>
          </a:xfrm>
        </p:grpSpPr>
        <p:pic>
          <p:nvPicPr>
            <p:cNvPr id="26" name="Object 25">
              <a:extLst>
                <a:ext uri="{FF2B5EF4-FFF2-40B4-BE49-F238E27FC236}">
                  <a16:creationId xmlns:a16="http://schemas.microsoft.com/office/drawing/2014/main" id="{DE4771BC-3EAF-46F9-2E88-C7CB68AA8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2816" y="3013305"/>
              <a:ext cx="7051865" cy="5939076"/>
            </a:xfrm>
            <a:prstGeom prst="rect">
              <a:avLst/>
            </a:prstGeom>
          </p:spPr>
        </p:pic>
      </p:grpSp>
      <p:sp>
        <p:nvSpPr>
          <p:cNvPr id="35" name="Object 35">
            <a:extLst>
              <a:ext uri="{FF2B5EF4-FFF2-40B4-BE49-F238E27FC236}">
                <a16:creationId xmlns:a16="http://schemas.microsoft.com/office/drawing/2014/main" id="{F635A7EA-0F7D-9E21-9CAA-0C121BE86278}"/>
              </a:ext>
            </a:extLst>
          </p:cNvPr>
          <p:cNvSpPr txBox="1"/>
          <p:nvPr/>
        </p:nvSpPr>
        <p:spPr>
          <a:xfrm>
            <a:off x="2198630" y="332797"/>
            <a:ext cx="138907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4800" kern="0" spc="-100" dirty="0">
                <a:solidFill>
                  <a:srgbClr val="11359A"/>
                </a:solidFill>
                <a:latin typeface="Pretendard" pitchFamily="34" charset="0"/>
              </a:rPr>
              <a:t>2. L1-SVMs and L2-SVMs</a:t>
            </a:r>
            <a:endParaRPr lang="en-US" altLang="ko-KR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95923-529D-CCDB-69CF-DF118E859150}"/>
              </a:ext>
            </a:extLst>
          </p:cNvPr>
          <p:cNvSpPr txBox="1"/>
          <p:nvPr/>
        </p:nvSpPr>
        <p:spPr>
          <a:xfrm>
            <a:off x="17181790" y="93277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09</a:t>
            </a:r>
            <a:endParaRPr lang="ko-KR" altLang="en-US" dirty="0"/>
          </a:p>
        </p:txBody>
      </p:sp>
      <p:sp>
        <p:nvSpPr>
          <p:cNvPr id="4" name="Object 35">
            <a:extLst>
              <a:ext uri="{FF2B5EF4-FFF2-40B4-BE49-F238E27FC236}">
                <a16:creationId xmlns:a16="http://schemas.microsoft.com/office/drawing/2014/main" id="{4D470A4E-AEAA-918E-1902-E5683A3F94A1}"/>
              </a:ext>
            </a:extLst>
          </p:cNvPr>
          <p:cNvSpPr txBox="1"/>
          <p:nvPr/>
        </p:nvSpPr>
        <p:spPr>
          <a:xfrm>
            <a:off x="2198629" y="1477632"/>
            <a:ext cx="13890729" cy="76944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71500" indent="-571500" algn="ctr">
              <a:buFont typeface="Wingdings" panose="05000000000000000000" pitchFamily="2" charset="2"/>
              <a:buChar char="Ø"/>
            </a:pPr>
            <a:r>
              <a:rPr lang="en-US" altLang="ko-KR" sz="4400" kern="0" spc="-100" dirty="0">
                <a:latin typeface="Pretendard" pitchFamily="34" charset="0"/>
              </a:rPr>
              <a:t>2-1. L1 Support Vector Machines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A347A-EC88-F794-81CD-AA5EAF2A59D3}"/>
                  </a:ext>
                </a:extLst>
              </p:cNvPr>
              <p:cNvSpPr txBox="1"/>
              <p:nvPr/>
            </p:nvSpPr>
            <p:spPr>
              <a:xfrm>
                <a:off x="1523993" y="3644190"/>
                <a:ext cx="15240000" cy="46548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3200" b="0" dirty="0">
                    <a:latin typeface="Pretendard"/>
                  </a:rPr>
                  <a:t>• We use the mapping function that satisfies</a:t>
                </a:r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 …(1)</m:t>
                      </m:r>
                    </m:oMath>
                  </m:oMathPara>
                </a14:m>
                <a:endParaRPr lang="en-US" altLang="ko-KR" sz="3200" b="0" dirty="0">
                  <a:latin typeface="Pretendard"/>
                </a:endParaRPr>
              </a:p>
              <a:p>
                <a:endParaRPr lang="en-US" altLang="ko-KR" sz="1050" b="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   where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3200" b="1" i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3200" b="1" i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altLang="ko-KR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ko-KR" sz="3200" b="0" dirty="0">
                    <a:latin typeface="Pretendard"/>
                  </a:rPr>
                  <a:t> is a kernel function.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b="0" dirty="0">
                    <a:latin typeface="Pretendard"/>
                  </a:rPr>
                  <a:t>• Solving the above dual problem, we obtain the decision function:</a:t>
                </a:r>
              </a:p>
              <a:p>
                <a:endParaRPr lang="en-US" altLang="ko-KR" sz="1050" dirty="0">
                  <a:latin typeface="Pretendard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sz="3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3200" b="1" i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3200" b="1" i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 …(2)</m:t>
                      </m:r>
                    </m:oMath>
                  </m:oMathPara>
                </a14:m>
                <a:endParaRPr lang="en-US" altLang="ko-KR" sz="3200" dirty="0">
                  <a:latin typeface="Pretendard"/>
                </a:endParaRPr>
              </a:p>
              <a:p>
                <a:endParaRPr lang="en-US" altLang="ko-KR" sz="1050" dirty="0">
                  <a:latin typeface="Pretendard"/>
                </a:endParaRPr>
              </a:p>
              <a:p>
                <a:r>
                  <a:rPr lang="en-US" altLang="ko-KR" sz="3200" dirty="0">
                    <a:latin typeface="Pretendard"/>
                  </a:rPr>
                  <a:t>   where an asterisk denotes the optimal solution.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6A347A-EC88-F794-81CD-AA5EAF2A5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3" y="3644190"/>
                <a:ext cx="15240000" cy="4654864"/>
              </a:xfrm>
              <a:prstGeom prst="rect">
                <a:avLst/>
              </a:prstGeom>
              <a:blipFill>
                <a:blip r:embed="rId4"/>
                <a:stretch>
                  <a:fillRect l="-1640" t="-2752" b="-44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0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2802</TotalTime>
  <Words>3265</Words>
  <Application>Microsoft Office PowerPoint</Application>
  <PresentationFormat>사용자 지정</PresentationFormat>
  <Paragraphs>521</Paragraphs>
  <Slides>48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7" baseType="lpstr">
      <vt:lpstr>HY그래픽M</vt:lpstr>
      <vt:lpstr>Pretendard</vt:lpstr>
      <vt:lpstr>맑은 고딕</vt:lpstr>
      <vt:lpstr>Arial</vt:lpstr>
      <vt:lpstr>Barlow Semi Condensed Medium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김민경</cp:lastModifiedBy>
  <cp:revision>38</cp:revision>
  <dcterms:created xsi:type="dcterms:W3CDTF">2024-01-15T12:38:32Z</dcterms:created>
  <dcterms:modified xsi:type="dcterms:W3CDTF">2025-03-22T09:19:03Z</dcterms:modified>
</cp:coreProperties>
</file>