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56" r:id="rId3"/>
    <p:sldId id="49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86415" autoAdjust="0"/>
  </p:normalViewPr>
  <p:slideViewPr>
    <p:cSldViewPr snapToGrid="0" showGuides="1">
      <p:cViewPr varScale="1">
        <p:scale>
          <a:sx n="92" d="100"/>
          <a:sy n="92" d="100"/>
        </p:scale>
        <p:origin x="1800" y="9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9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RBFNN-PSO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25.9.14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EF052-5EA6-1296-1C88-0E4FAF7B384D}"/>
              </a:ext>
            </a:extLst>
          </p:cNvPr>
          <p:cNvSpPr txBox="1"/>
          <p:nvPr/>
        </p:nvSpPr>
        <p:spPr>
          <a:xfrm>
            <a:off x="1919741" y="1401303"/>
            <a:ext cx="10175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  <a:endParaRPr lang="en-US" altLang="ko-KR" sz="3000" dirty="0">
              <a:solidFill>
                <a:schemeClr val="bg1"/>
              </a:solidFill>
              <a:latin typeface="+mj-lt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C2B03-B5C4-6DD3-5BA3-4193B1BF9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49D37C-F67F-3A7E-3095-6DC678C0F9E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8131FE2-BD19-9BAF-D4DD-43B8332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B1938-0464-307D-0F92-F18D52EEF755}"/>
              </a:ext>
            </a:extLst>
          </p:cNvPr>
          <p:cNvSpPr txBox="1"/>
          <p:nvPr/>
        </p:nvSpPr>
        <p:spPr>
          <a:xfrm>
            <a:off x="724829" y="27653"/>
            <a:ext cx="520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0A3E8-F05D-FB27-91A1-030AB2DD4E31}"/>
              </a:ext>
            </a:extLst>
          </p:cNvPr>
          <p:cNvSpPr txBox="1"/>
          <p:nvPr/>
        </p:nvSpPr>
        <p:spPr>
          <a:xfrm>
            <a:off x="724829" y="736755"/>
            <a:ext cx="3344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Improvement Directions</a:t>
            </a:r>
            <a:endParaRPr lang="en-US" altLang="ko-KR" sz="25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F030F-2F78-0F9B-B525-7DDC0D238090}"/>
              </a:ext>
            </a:extLst>
          </p:cNvPr>
          <p:cNvSpPr txBox="1"/>
          <p:nvPr/>
        </p:nvSpPr>
        <p:spPr>
          <a:xfrm>
            <a:off x="724828" y="1421326"/>
            <a:ext cx="62682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-</a:t>
            </a:r>
            <a:r>
              <a:rPr lang="en-US" altLang="ko-KR" sz="2000" dirty="0" err="1"/>
              <a:t>Polyorder</a:t>
            </a:r>
            <a:r>
              <a:rPr lang="en-US" altLang="ko-KR" sz="2000" dirty="0"/>
              <a:t> 2 or3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apply</a:t>
            </a:r>
            <a:r>
              <a:rPr lang="ko-KR" altLang="en-US" sz="2000" dirty="0"/>
              <a:t> </a:t>
            </a:r>
            <a:r>
              <a:rPr lang="en-US" altLang="ko-KR" sz="2000" dirty="0"/>
              <a:t>both,</a:t>
            </a:r>
            <a:r>
              <a:rPr lang="ko-KR" altLang="en-US" sz="2000" dirty="0"/>
              <a:t> </a:t>
            </a:r>
            <a:r>
              <a:rPr lang="en-US" altLang="ko-KR" sz="2000" dirty="0"/>
              <a:t>select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one</a:t>
            </a:r>
            <a:r>
              <a:rPr lang="ko-KR" altLang="en-US" sz="2000" dirty="0"/>
              <a:t> </a:t>
            </a:r>
            <a:r>
              <a:rPr lang="en-US" altLang="ko-KR" sz="2000" dirty="0"/>
              <a:t>with</a:t>
            </a:r>
            <a:r>
              <a:rPr lang="ko-KR" altLang="en-US" sz="2000" dirty="0"/>
              <a:t> </a:t>
            </a:r>
            <a:r>
              <a:rPr lang="en-US" altLang="ko-KR" sz="2000" dirty="0"/>
              <a:t>lower</a:t>
            </a:r>
            <a:r>
              <a:rPr lang="ko-KR" altLang="en-US" sz="2000" dirty="0"/>
              <a:t> </a:t>
            </a:r>
            <a:r>
              <a:rPr lang="en-US" altLang="ko-KR" sz="2000" dirty="0"/>
              <a:t>CE</a:t>
            </a:r>
          </a:p>
          <a:p>
            <a:r>
              <a:rPr lang="en-US" altLang="ko-KR" sz="2000" dirty="0"/>
              <a:t>-Use dataset splitting as in standard 10-fold CV (not all possible combinations)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5EF20-9BC3-7A31-A75E-560E29FF2CAB}"/>
              </a:ext>
            </a:extLst>
          </p:cNvPr>
          <p:cNvSpPr txBox="1"/>
          <p:nvPr/>
        </p:nvSpPr>
        <p:spPr>
          <a:xfrm>
            <a:off x="724828" y="2915259"/>
            <a:ext cx="64552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Setting the search space based on data</a:t>
            </a:r>
          </a:p>
          <a:p>
            <a:r>
              <a:rPr lang="en-US" altLang="ko-KR" sz="2000" dirty="0"/>
              <a:t>MOPSO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D5E99-6FE7-6855-F829-C7801724F7AD}"/>
              </a:ext>
            </a:extLst>
          </p:cNvPr>
          <p:cNvSpPr txBox="1"/>
          <p:nvPr/>
        </p:nvSpPr>
        <p:spPr>
          <a:xfrm>
            <a:off x="6993081" y="0"/>
            <a:ext cx="68995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libri" panose="020F0502020204030204" pitchFamily="34" charset="0"/>
              </a:rPr>
              <a:t>N = size(</a:t>
            </a:r>
            <a:r>
              <a:rPr lang="en-US" altLang="ko-KR" dirty="0" err="1">
                <a:ea typeface="Calibri" panose="020F0502020204030204" pitchFamily="34" charset="0"/>
              </a:rPr>
              <a:t>AllX</a:t>
            </a:r>
            <a:r>
              <a:rPr lang="en-US" altLang="ko-KR" dirty="0">
                <a:ea typeface="Calibri" panose="020F0502020204030204" pitchFamily="34" charset="0"/>
              </a:rPr>
              <a:t>, 1);         </a:t>
            </a:r>
            <a:endParaRPr lang="ko-KR" altLang="en-US" dirty="0"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D = size(</a:t>
            </a:r>
            <a:r>
              <a:rPr lang="en-US" altLang="ko-KR" dirty="0" err="1">
                <a:ea typeface="Calibri" panose="020F0502020204030204" pitchFamily="34" charset="0"/>
              </a:rPr>
              <a:t>AllX</a:t>
            </a:r>
            <a:r>
              <a:rPr lang="en-US" altLang="ko-KR" dirty="0">
                <a:ea typeface="Calibri" panose="020F0502020204030204" pitchFamily="34" charset="0"/>
              </a:rPr>
              <a:t>, 2); 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K = </a:t>
            </a:r>
            <a:r>
              <a:rPr lang="en-US" altLang="ko-KR" dirty="0" err="1">
                <a:ea typeface="Calibri" panose="020F0502020204030204" pitchFamily="34" charset="0"/>
              </a:rPr>
              <a:t>numel</a:t>
            </a:r>
            <a:r>
              <a:rPr lang="en-US" altLang="ko-KR" dirty="0">
                <a:ea typeface="Calibri" panose="020F0502020204030204" pitchFamily="34" charset="0"/>
              </a:rPr>
              <a:t>(unique(</a:t>
            </a:r>
            <a:r>
              <a:rPr lang="en-US" altLang="ko-KR" dirty="0" err="1">
                <a:ea typeface="Calibri" panose="020F0502020204030204" pitchFamily="34" charset="0"/>
              </a:rPr>
              <a:t>AllY</a:t>
            </a:r>
            <a:r>
              <a:rPr lang="en-US" altLang="ko-KR" dirty="0">
                <a:ea typeface="Calibri" panose="020F0502020204030204" pitchFamily="34" charset="0"/>
              </a:rPr>
              <a:t>));   </a:t>
            </a:r>
          </a:p>
          <a:p>
            <a:endParaRPr lang="ko-KR" altLang="en-US" dirty="0"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c_clp1 = max(</a:t>
            </a:r>
            <a:r>
              <a:rPr lang="en-US" altLang="ko-KR" dirty="0">
                <a:solidFill>
                  <a:srgbClr val="FF0000"/>
                </a:solidFill>
                <a:ea typeface="Calibri" panose="020F0502020204030204" pitchFamily="34" charset="0"/>
              </a:rPr>
              <a:t>12</a:t>
            </a:r>
            <a:r>
              <a:rPr lang="en-US" altLang="ko-KR" dirty="0">
                <a:ea typeface="Calibri" panose="020F0502020204030204" pitchFamily="34" charset="0"/>
              </a:rPr>
              <a:t>, 2*K); 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c_clp2 = floor(0.3 * N);                   </a:t>
            </a:r>
          </a:p>
          <a:p>
            <a:r>
              <a:rPr lang="en-US" altLang="ko-KR" dirty="0" err="1">
                <a:ea typeface="Calibri" panose="020F0502020204030204" pitchFamily="34" charset="0"/>
              </a:rPr>
              <a:t>c_min</a:t>
            </a:r>
            <a:r>
              <a:rPr lang="en-US" altLang="ko-KR" dirty="0">
                <a:ea typeface="Calibri" panose="020F0502020204030204" pitchFamily="34" charset="0"/>
              </a:rPr>
              <a:t> = max(2, K);</a:t>
            </a:r>
          </a:p>
          <a:p>
            <a:r>
              <a:rPr lang="en-US" altLang="ko-KR" dirty="0" err="1">
                <a:ea typeface="Calibri" panose="020F0502020204030204" pitchFamily="34" charset="0"/>
              </a:rPr>
              <a:t>c_max</a:t>
            </a:r>
            <a:r>
              <a:rPr lang="en-US" altLang="ko-KR" dirty="0">
                <a:ea typeface="Calibri" panose="020F0502020204030204" pitchFamily="34" charset="0"/>
              </a:rPr>
              <a:t> = min(c_clp1, c_clp2); 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if </a:t>
            </a:r>
            <a:r>
              <a:rPr lang="en-US" altLang="ko-KR" dirty="0" err="1">
                <a:ea typeface="Calibri" panose="020F0502020204030204" pitchFamily="34" charset="0"/>
              </a:rPr>
              <a:t>c_max</a:t>
            </a:r>
            <a:r>
              <a:rPr lang="en-US" altLang="ko-KR" dirty="0">
                <a:ea typeface="Calibri" panose="020F0502020204030204" pitchFamily="34" charset="0"/>
              </a:rPr>
              <a:t> &lt;= </a:t>
            </a:r>
            <a:r>
              <a:rPr lang="en-US" altLang="ko-KR" dirty="0" err="1">
                <a:ea typeface="Calibri" panose="020F0502020204030204" pitchFamily="34" charset="0"/>
              </a:rPr>
              <a:t>c_min</a:t>
            </a:r>
            <a:endParaRPr lang="ko-KR" altLang="en-US" dirty="0">
              <a:ea typeface="Calibri" panose="020F0502020204030204" pitchFamily="34" charset="0"/>
            </a:endParaRPr>
          </a:p>
          <a:p>
            <a:r>
              <a:rPr lang="ko-KR" altLang="en-US" dirty="0">
                <a:ea typeface="Calibri" panose="020F0502020204030204" pitchFamily="34" charset="0"/>
              </a:rPr>
              <a:t>    </a:t>
            </a:r>
            <a:r>
              <a:rPr lang="en-US" altLang="ko-KR" dirty="0" err="1">
                <a:ea typeface="Calibri" panose="020F0502020204030204" pitchFamily="34" charset="0"/>
              </a:rPr>
              <a:t>c_max</a:t>
            </a:r>
            <a:r>
              <a:rPr lang="en-US" altLang="ko-KR" dirty="0">
                <a:ea typeface="Calibri" panose="020F0502020204030204" pitchFamily="34" charset="0"/>
              </a:rPr>
              <a:t> = </a:t>
            </a:r>
            <a:r>
              <a:rPr lang="en-US" altLang="ko-KR" dirty="0" err="1">
                <a:ea typeface="Calibri" panose="020F0502020204030204" pitchFamily="34" charset="0"/>
              </a:rPr>
              <a:t>c_min</a:t>
            </a:r>
            <a:r>
              <a:rPr lang="en-US" altLang="ko-KR" dirty="0">
                <a:ea typeface="Calibri" panose="020F0502020204030204" pitchFamily="34" charset="0"/>
              </a:rPr>
              <a:t> + 1;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end</a:t>
            </a:r>
          </a:p>
          <a:p>
            <a:endParaRPr lang="en-US" altLang="ko-KR" dirty="0">
              <a:ea typeface="Calibri" panose="020F0502020204030204" pitchFamily="34" charset="0"/>
            </a:endParaRPr>
          </a:p>
          <a:p>
            <a:r>
              <a:rPr lang="en-US" altLang="ko-KR" dirty="0" err="1">
                <a:ea typeface="Calibri" panose="020F0502020204030204" pitchFamily="34" charset="0"/>
              </a:rPr>
              <a:t>m_min</a:t>
            </a:r>
            <a:r>
              <a:rPr lang="en-US" altLang="ko-KR" dirty="0">
                <a:ea typeface="Calibri" panose="020F0502020204030204" pitchFamily="34" charset="0"/>
              </a:rPr>
              <a:t> = </a:t>
            </a:r>
            <a:r>
              <a:rPr lang="en-US" altLang="ko-KR" dirty="0">
                <a:solidFill>
                  <a:srgbClr val="FF0000"/>
                </a:solidFill>
                <a:ea typeface="Calibri" panose="020F0502020204030204" pitchFamily="34" charset="0"/>
              </a:rPr>
              <a:t>1.2</a:t>
            </a:r>
            <a:r>
              <a:rPr lang="en-US" altLang="ko-KR" dirty="0">
                <a:ea typeface="Calibri" panose="020F0502020204030204" pitchFamily="34" charset="0"/>
              </a:rPr>
              <a:t>;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if (K &lt;= 3) &amp;&amp; (D &lt;= 10)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    </a:t>
            </a:r>
            <a:r>
              <a:rPr lang="en-US" altLang="ko-KR" dirty="0" err="1">
                <a:ea typeface="Calibri" panose="020F0502020204030204" pitchFamily="34" charset="0"/>
              </a:rPr>
              <a:t>m_max</a:t>
            </a:r>
            <a:r>
              <a:rPr lang="en-US" altLang="ko-KR" dirty="0">
                <a:ea typeface="Calibri" panose="020F0502020204030204" pitchFamily="34" charset="0"/>
              </a:rPr>
              <a:t> = </a:t>
            </a:r>
            <a:r>
              <a:rPr lang="en-US" altLang="ko-KR" dirty="0">
                <a:solidFill>
                  <a:srgbClr val="FF0000"/>
                </a:solidFill>
                <a:ea typeface="Calibri" panose="020F0502020204030204" pitchFamily="34" charset="0"/>
              </a:rPr>
              <a:t>2.2</a:t>
            </a:r>
            <a:endParaRPr lang="ko-KR" altLang="en-US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else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    </a:t>
            </a:r>
            <a:r>
              <a:rPr lang="en-US" altLang="ko-KR" dirty="0" err="1">
                <a:ea typeface="Calibri" panose="020F0502020204030204" pitchFamily="34" charset="0"/>
              </a:rPr>
              <a:t>m_max</a:t>
            </a:r>
            <a:r>
              <a:rPr lang="en-US" altLang="ko-KR" dirty="0">
                <a:ea typeface="Calibri" panose="020F0502020204030204" pitchFamily="34" charset="0"/>
              </a:rPr>
              <a:t> = </a:t>
            </a:r>
            <a:r>
              <a:rPr lang="en-US" altLang="ko-KR" dirty="0">
                <a:solidFill>
                  <a:srgbClr val="FF0000"/>
                </a:solidFill>
                <a:ea typeface="Calibri" panose="020F0502020204030204" pitchFamily="34" charset="0"/>
              </a:rPr>
              <a:t>2.8</a:t>
            </a:r>
            <a:endParaRPr lang="ko-KR" altLang="en-US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end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%if </a:t>
            </a:r>
            <a:r>
              <a:rPr lang="en-US" altLang="ko-KR" dirty="0" err="1">
                <a:ea typeface="Calibri" panose="020F0502020204030204" pitchFamily="34" charset="0"/>
              </a:rPr>
              <a:t>m_max</a:t>
            </a:r>
            <a:r>
              <a:rPr lang="en-US" altLang="ko-KR" dirty="0">
                <a:ea typeface="Calibri" panose="020F0502020204030204" pitchFamily="34" charset="0"/>
              </a:rPr>
              <a:t> &lt;= </a:t>
            </a:r>
            <a:r>
              <a:rPr lang="en-US" altLang="ko-KR" dirty="0" err="1">
                <a:ea typeface="Calibri" panose="020F0502020204030204" pitchFamily="34" charset="0"/>
              </a:rPr>
              <a:t>m_min</a:t>
            </a:r>
            <a:r>
              <a:rPr lang="en-US" altLang="ko-KR" dirty="0">
                <a:ea typeface="Calibri" panose="020F0502020204030204" pitchFamily="34" charset="0"/>
              </a:rPr>
              <a:t> 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   %</a:t>
            </a:r>
            <a:r>
              <a:rPr lang="en-US" altLang="ko-KR" dirty="0" err="1">
                <a:ea typeface="Calibri" panose="020F0502020204030204" pitchFamily="34" charset="0"/>
              </a:rPr>
              <a:t>m_max</a:t>
            </a:r>
            <a:r>
              <a:rPr lang="en-US" altLang="ko-KR" dirty="0">
                <a:ea typeface="Calibri" panose="020F0502020204030204" pitchFamily="34" charset="0"/>
              </a:rPr>
              <a:t> = </a:t>
            </a:r>
            <a:r>
              <a:rPr lang="en-US" altLang="ko-KR" dirty="0" err="1">
                <a:ea typeface="Calibri" panose="020F0502020204030204" pitchFamily="34" charset="0"/>
              </a:rPr>
              <a:t>m_min</a:t>
            </a:r>
            <a:r>
              <a:rPr lang="en-US" altLang="ko-KR" dirty="0">
                <a:ea typeface="Calibri" panose="020F0502020204030204" pitchFamily="34" charset="0"/>
              </a:rPr>
              <a:t> + 0.1;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%end</a:t>
            </a:r>
          </a:p>
          <a:p>
            <a:endParaRPr lang="en-US" altLang="ko-KR" dirty="0"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log10_gamma_min = -2;                      % = 10^-2  (0.01)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log10_gamma_max =  2;                      % = 10^2   (100)</a:t>
            </a:r>
          </a:p>
        </p:txBody>
      </p:sp>
    </p:spTree>
    <p:extLst>
      <p:ext uri="{BB962C8B-B14F-4D97-AF65-F5344CB8AC3E}">
        <p14:creationId xmlns:p14="http://schemas.microsoft.com/office/powerpoint/2010/main" val="245960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52724</TotalTime>
  <Words>243</Words>
  <Application>Microsoft Office PowerPoint</Application>
  <PresentationFormat>와이드스크린</PresentationFormat>
  <Paragraphs>40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Pretendard</vt:lpstr>
      <vt:lpstr>Pretendard Black</vt:lpstr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 kim</cp:lastModifiedBy>
  <cp:revision>132</cp:revision>
  <dcterms:created xsi:type="dcterms:W3CDTF">2022-12-09T01:31:23Z</dcterms:created>
  <dcterms:modified xsi:type="dcterms:W3CDTF">2025-09-14T10:24:27Z</dcterms:modified>
</cp:coreProperties>
</file>