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9"/>
  </p:notesMasterIdLst>
  <p:sldIdLst>
    <p:sldId id="384" r:id="rId2"/>
    <p:sldId id="411" r:id="rId3"/>
    <p:sldId id="412" r:id="rId4"/>
    <p:sldId id="413" r:id="rId5"/>
    <p:sldId id="414" r:id="rId6"/>
    <p:sldId id="415" r:id="rId7"/>
    <p:sldId id="416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11" autoAdjust="0"/>
    <p:restoredTop sz="81192" autoAdjust="0"/>
  </p:normalViewPr>
  <p:slideViewPr>
    <p:cSldViewPr snapToGrid="0">
      <p:cViewPr varScale="1">
        <p:scale>
          <a:sx n="45" d="100"/>
          <a:sy n="45" d="100"/>
        </p:scale>
        <p:origin x="51" y="606"/>
      </p:cViewPr>
      <p:guideLst/>
    </p:cSldViewPr>
  </p:slideViewPr>
  <p:notesTextViewPr>
    <p:cViewPr>
      <p:scale>
        <a:sx n="1" d="1"/>
        <a:sy n="1" d="1"/>
      </p:scale>
      <p:origin x="0" y="-175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9D4EA609-E738-4BAE-87AD-98125B16B21F}" type="datetimeFigureOut">
              <a:rPr lang="ko-KR" altLang="en-US" smtClean="0"/>
              <a:pPr/>
              <a:t>2025-08-24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D8B7A305-0F26-45B4-A817-FF1719B22816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990412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나눔고딕" panose="020D0604000000000000" pitchFamily="50" charset="-127"/>
        <a:ea typeface="나눔고딕" panose="020D0604000000000000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안녕하세요</a:t>
            </a:r>
            <a:r>
              <a:rPr lang="en-US" altLang="ko-KR" dirty="0"/>
              <a:t>, </a:t>
            </a:r>
            <a:r>
              <a:rPr lang="ko-KR" altLang="en-US" dirty="0"/>
              <a:t>컴퓨터공학과 이영빈입니다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이번 주는 </a:t>
            </a:r>
            <a:r>
              <a:rPr lang="en-US" altLang="ko-KR" dirty="0"/>
              <a:t>Dropout</a:t>
            </a:r>
            <a:r>
              <a:rPr lang="ko-KR" altLang="en-US" dirty="0"/>
              <a:t>에 대해 알아보겠습니다</a:t>
            </a:r>
            <a:r>
              <a:rPr lang="en-US" altLang="ko-KR" dirty="0"/>
              <a:t>.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438620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D67F55-1E68-218E-D94C-B8E1E65634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9C6C9B0B-27EB-610B-4783-F51B832CD15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3B5152A9-DECA-29B0-A568-C9CFEB7354E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None/>
            </a:pPr>
            <a:r>
              <a:rPr lang="en-US" altLang="ko-KR" b="1" dirty="0"/>
              <a:t>Dropout</a:t>
            </a:r>
            <a:r>
              <a:rPr lang="ko-KR" altLang="en-US" b="1" dirty="0"/>
              <a:t>의 변형 기법인 </a:t>
            </a:r>
            <a:r>
              <a:rPr lang="en-US" altLang="ko-KR" b="1" dirty="0"/>
              <a:t>Gaussian Dropout</a:t>
            </a:r>
            <a:r>
              <a:rPr lang="ko-KR" altLang="en-US" dirty="0"/>
              <a:t>에 대해 말씀드리겠습니다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en-US" altLang="ko-KR" dirty="0"/>
              <a:t>Dropout</a:t>
            </a:r>
            <a:r>
              <a:rPr lang="ko-KR" altLang="en-US" dirty="0"/>
              <a:t>은 </a:t>
            </a:r>
            <a:r>
              <a:rPr lang="ko-KR" altLang="en-US" dirty="0" err="1"/>
              <a:t>딥러닝에서</a:t>
            </a:r>
            <a:r>
              <a:rPr lang="ko-KR" altLang="en-US" dirty="0"/>
              <a:t> 과적합을 막기 위해 널리 쓰이는 기법인데요</a:t>
            </a:r>
            <a:r>
              <a:rPr lang="en-US" altLang="ko-KR" dirty="0"/>
              <a:t>, Gaussian Dropout</a:t>
            </a:r>
            <a:r>
              <a:rPr lang="ko-KR" altLang="en-US" dirty="0"/>
              <a:t>은 이 방식을 조금 다르게 변형한 방법입니다</a:t>
            </a:r>
            <a:r>
              <a:rPr lang="en-US" altLang="ko-KR" dirty="0"/>
              <a:t>.</a:t>
            </a:r>
          </a:p>
          <a:p>
            <a:pPr>
              <a:buNone/>
            </a:pPr>
            <a:r>
              <a:rPr lang="ko-KR" altLang="en-US" dirty="0"/>
              <a:t>일반 </a:t>
            </a:r>
            <a:r>
              <a:rPr lang="en-US" altLang="ko-KR" dirty="0"/>
              <a:t>Dropout</a:t>
            </a:r>
            <a:r>
              <a:rPr lang="ko-KR" altLang="en-US" dirty="0"/>
              <a:t>부터 보겠습니다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학습 시 각 뉴런은 확률 </a:t>
            </a:r>
            <a:r>
              <a:rPr lang="en-US" altLang="ko-KR" dirty="0"/>
              <a:t>p</a:t>
            </a:r>
            <a:r>
              <a:rPr lang="ko-KR" altLang="en-US" dirty="0"/>
              <a:t>로 꺼지거나 살아남습니다</a:t>
            </a:r>
            <a:r>
              <a:rPr lang="en-US" altLang="ko-KR" dirty="0"/>
              <a:t>. </a:t>
            </a:r>
            <a:r>
              <a:rPr lang="ko-KR" altLang="en-US" dirty="0"/>
              <a:t>이는 </a:t>
            </a:r>
            <a:r>
              <a:rPr lang="ko-KR" altLang="en-US" b="1" dirty="0"/>
              <a:t>베르누이 분포</a:t>
            </a:r>
            <a:r>
              <a:rPr lang="ko-KR" altLang="en-US" dirty="0"/>
              <a:t>를 따르며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마스크 </a:t>
            </a:r>
            <a:r>
              <a:rPr lang="en-US" altLang="ko-KR" dirty="0"/>
              <a:t>m</a:t>
            </a:r>
            <a:r>
              <a:rPr lang="ko-KR" altLang="en-US" dirty="0"/>
              <a:t>를 곱해주게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그런데 이렇게 하면 학습 과정에서 출력이 평균적으로 줄어들게 되죠</a:t>
            </a:r>
            <a:r>
              <a:rPr lang="en-US" altLang="ko-KR" dirty="0"/>
              <a:t>. </a:t>
            </a:r>
            <a:r>
              <a:rPr lang="ko-KR" altLang="en-US" dirty="0"/>
              <a:t>예를 들어 </a:t>
            </a:r>
            <a:r>
              <a:rPr lang="en-US" altLang="ko-KR" dirty="0"/>
              <a:t>p=0.5</a:t>
            </a:r>
            <a:r>
              <a:rPr lang="ko-KR" altLang="en-US" dirty="0"/>
              <a:t>면 절반이 꺼지니 출력의 </a:t>
            </a:r>
            <a:r>
              <a:rPr lang="ko-KR" altLang="en-US" dirty="0" err="1"/>
              <a:t>기대값이</a:t>
            </a:r>
            <a:r>
              <a:rPr lang="ko-KR" altLang="en-US" dirty="0"/>
              <a:t> 절반으로 줄어듭니다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따라서 테스트할 때는 이를 보정하기 위해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1-p </a:t>
            </a:r>
            <a:r>
              <a:rPr lang="ko-KR" altLang="en-US" dirty="0"/>
              <a:t>와 같이 스케일링을 적용해야 합니다</a:t>
            </a:r>
            <a:r>
              <a:rPr lang="en-US" altLang="ko-KR" dirty="0"/>
              <a:t>.”</a:t>
            </a:r>
          </a:p>
          <a:p>
            <a:endParaRPr lang="en-US" altLang="ko-KR" dirty="0"/>
          </a:p>
          <a:p>
            <a:r>
              <a:rPr lang="en-US" altLang="ko-KR" dirty="0"/>
              <a:t>Gaussian Dropout</a:t>
            </a:r>
            <a:r>
              <a:rPr lang="ko-KR" altLang="en-US" dirty="0"/>
              <a:t>은 이런 ‘</a:t>
            </a:r>
            <a:r>
              <a:rPr lang="ko-KR" altLang="en-US" dirty="0" err="1"/>
              <a:t>꺼짐’을</a:t>
            </a:r>
            <a:r>
              <a:rPr lang="ko-KR" altLang="en-US" dirty="0"/>
              <a:t> 대신해</a:t>
            </a:r>
            <a:r>
              <a:rPr lang="en-US" altLang="ko-KR" dirty="0"/>
              <a:t>, </a:t>
            </a:r>
            <a:r>
              <a:rPr lang="ko-KR" altLang="en-US" b="1" dirty="0"/>
              <a:t>모든 노드에 </a:t>
            </a:r>
            <a:r>
              <a:rPr lang="ko-KR" altLang="en-US" b="1" dirty="0" err="1"/>
              <a:t>가우시안</a:t>
            </a:r>
            <a:r>
              <a:rPr lang="ko-KR" altLang="en-US" b="1" dirty="0"/>
              <a:t> 노이즈를 곱하는 방식</a:t>
            </a:r>
            <a:r>
              <a:rPr lang="ko-KR" altLang="en-US" dirty="0"/>
              <a:t>을 사용합니다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왜냐하면 </a:t>
            </a:r>
            <a:r>
              <a:rPr lang="en-US" altLang="ko-KR" dirty="0"/>
              <a:t>m</a:t>
            </a:r>
            <a:r>
              <a:rPr lang="ko-KR" altLang="en-US" dirty="0"/>
              <a:t>의 평균이 </a:t>
            </a:r>
            <a:r>
              <a:rPr lang="en-US" altLang="ko-KR" dirty="0"/>
              <a:t>1</a:t>
            </a:r>
            <a:r>
              <a:rPr lang="ko-KR" altLang="en-US" dirty="0"/>
              <a:t>이기 때문에</a:t>
            </a:r>
            <a:r>
              <a:rPr lang="en-US" altLang="ko-KR" dirty="0"/>
              <a:t>, </a:t>
            </a:r>
            <a:r>
              <a:rPr lang="ko-KR" altLang="en-US" dirty="0"/>
              <a:t>학습 시 출력의 </a:t>
            </a:r>
            <a:r>
              <a:rPr lang="ko-KR" altLang="en-US" dirty="0" err="1"/>
              <a:t>기대값이</a:t>
            </a:r>
            <a:r>
              <a:rPr lang="ko-KR" altLang="en-US" dirty="0"/>
              <a:t> 원래 </a:t>
            </a:r>
            <a:r>
              <a:rPr lang="en-US" altLang="ko-KR" dirty="0" err="1"/>
              <a:t>Wx</a:t>
            </a:r>
            <a:r>
              <a:rPr lang="ko-KR" altLang="en-US" dirty="0"/>
              <a:t>와 같아집니다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일반 </a:t>
            </a:r>
            <a:r>
              <a:rPr lang="en-US" altLang="ko-KR" dirty="0"/>
              <a:t>Dropout</a:t>
            </a:r>
            <a:r>
              <a:rPr lang="ko-KR" altLang="en-US" dirty="0"/>
              <a:t>처럼 테스트 단계에서 따로 보정할 필요가 없습니다</a:t>
            </a:r>
            <a:endParaRPr lang="en-US" altLang="ko-KR" dirty="0"/>
          </a:p>
          <a:p>
            <a:pPr>
              <a:buNone/>
            </a:pPr>
            <a:endParaRPr lang="en-US" altLang="ko-KR" b="0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807A90-73E7-A399-7FA2-EAA6B55727D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97625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보기 쉽게 그림으로 이해하자면</a:t>
            </a:r>
            <a:r>
              <a:rPr lang="en-US" altLang="ko-KR" dirty="0"/>
              <a:t>, </a:t>
            </a:r>
          </a:p>
          <a:p>
            <a:r>
              <a:rPr lang="ko-KR" altLang="en-US" dirty="0"/>
              <a:t>먼저 </a:t>
            </a:r>
            <a:r>
              <a:rPr lang="en-US" altLang="ko-KR" b="1" dirty="0"/>
              <a:t>a) Gaussian Dropout</a:t>
            </a:r>
            <a:r>
              <a:rPr lang="ko-KR" altLang="en-US" dirty="0"/>
              <a:t>을 보시면</a:t>
            </a:r>
            <a:r>
              <a:rPr lang="en-US" altLang="ko-KR" dirty="0"/>
              <a:t>, </a:t>
            </a:r>
            <a:r>
              <a:rPr lang="ko-KR" altLang="en-US" dirty="0"/>
              <a:t>모든 뉴런이 살아 있고</a:t>
            </a:r>
            <a:r>
              <a:rPr lang="en-US" altLang="ko-KR" dirty="0"/>
              <a:t>, </a:t>
            </a:r>
            <a:r>
              <a:rPr lang="ko-KR" altLang="en-US" dirty="0"/>
              <a:t>대신 각 뉴런 값에 </a:t>
            </a:r>
            <a:r>
              <a:rPr lang="ko-KR" altLang="en-US" b="1" dirty="0" err="1"/>
              <a:t>가우시안</a:t>
            </a:r>
            <a:r>
              <a:rPr lang="ko-KR" altLang="en-US" b="1" dirty="0"/>
              <a:t> 노이즈</a:t>
            </a:r>
            <a:r>
              <a:rPr lang="ko-KR" altLang="en-US" dirty="0"/>
              <a:t>가 곱해져 있습니다</a:t>
            </a:r>
            <a:r>
              <a:rPr lang="en-US" altLang="ko-KR" dirty="0"/>
              <a:t>. </a:t>
            </a:r>
            <a:r>
              <a:rPr lang="ko-KR" altLang="en-US" dirty="0"/>
              <a:t>노드 옆에 보이는 종 모양 곡선은 바로 정규분포를 의미하는데요</a:t>
            </a:r>
            <a:r>
              <a:rPr lang="en-US" altLang="ko-KR" dirty="0"/>
              <a:t>, </a:t>
            </a:r>
            <a:r>
              <a:rPr lang="ko-KR" altLang="en-US" dirty="0"/>
              <a:t>즉 뉴런의 출력이 매번 약간씩 흔들리면서 학습이 진행되는 방식입니다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b="1" dirty="0"/>
              <a:t>b) Bernoulli Dropout</a:t>
            </a:r>
            <a:r>
              <a:rPr lang="en-US" altLang="ko-KR" dirty="0"/>
              <a:t>, </a:t>
            </a:r>
            <a:r>
              <a:rPr lang="ko-KR" altLang="en-US" dirty="0"/>
              <a:t>즉 우리가 흔히 일반 </a:t>
            </a:r>
            <a:r>
              <a:rPr lang="en-US" altLang="ko-KR" dirty="0"/>
              <a:t>Dropout</a:t>
            </a:r>
            <a:r>
              <a:rPr lang="ko-KR" altLang="en-US" dirty="0"/>
              <a:t>이라고 부르는 방식은 확률적으로 뉴런 자체를 꺼버립니다</a:t>
            </a:r>
            <a:r>
              <a:rPr lang="en-US" altLang="ko-KR" dirty="0"/>
              <a:t>. </a:t>
            </a:r>
            <a:r>
              <a:rPr lang="ko-KR" altLang="en-US" dirty="0"/>
              <a:t>그림에서 빨간 </a:t>
            </a:r>
            <a:r>
              <a:rPr lang="en-US" altLang="ko-KR" dirty="0"/>
              <a:t>X </a:t>
            </a:r>
            <a:r>
              <a:rPr lang="ko-KR" altLang="en-US" dirty="0"/>
              <a:t>표시가 된 노드들이 바로 학습 시 꺼진 뉴런입니다</a:t>
            </a:r>
            <a:r>
              <a:rPr lang="en-US" altLang="ko-KR" dirty="0"/>
              <a:t>. </a:t>
            </a:r>
            <a:r>
              <a:rPr lang="ko-KR" altLang="en-US" dirty="0"/>
              <a:t>이 경우 꺼진 뉴런과 연결된 가중치도 그 미니배치에서는 업데이트되지 않습니다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근데 여기서 저는 의문이 하나 생겼습니다</a:t>
            </a:r>
            <a:r>
              <a:rPr lang="en-US" altLang="ko-KR" dirty="0"/>
              <a:t>. </a:t>
            </a:r>
            <a:r>
              <a:rPr lang="ko-KR" altLang="en-US" dirty="0" err="1"/>
              <a:t>가우시안을</a:t>
            </a:r>
            <a:r>
              <a:rPr lang="ko-KR" altLang="en-US" dirty="0"/>
              <a:t> 이용하게 되면 </a:t>
            </a:r>
            <a:r>
              <a:rPr lang="ko-KR" altLang="en-US" dirty="0" err="1"/>
              <a:t>계산량이</a:t>
            </a:r>
            <a:r>
              <a:rPr lang="ko-KR" altLang="en-US" dirty="0"/>
              <a:t> 많아져서 그럼 결국에는 고려해야 하는 숫자가 더 늘어나서 결론에 다다르는데 속도가 분명 </a:t>
            </a:r>
            <a:r>
              <a:rPr lang="ko-KR" altLang="en-US" dirty="0" err="1"/>
              <a:t>느려질거</a:t>
            </a:r>
            <a:r>
              <a:rPr lang="ko-KR" altLang="en-US" dirty="0"/>
              <a:t> 같은데</a:t>
            </a:r>
            <a:r>
              <a:rPr lang="en-US" altLang="ko-KR" dirty="0"/>
              <a:t>, </a:t>
            </a:r>
            <a:r>
              <a:rPr lang="ko-KR" altLang="en-US" dirty="0"/>
              <a:t>왜 여기 슬라이드에는 </a:t>
            </a:r>
            <a:r>
              <a:rPr lang="en-US" altLang="ko-KR" dirty="0"/>
              <a:t>avoid the slowdown</a:t>
            </a:r>
            <a:r>
              <a:rPr lang="ko-KR" altLang="en-US" dirty="0"/>
              <a:t>이라고 나와있을까요</a:t>
            </a:r>
            <a:r>
              <a:rPr lang="en-US" altLang="ko-KR" dirty="0"/>
              <a:t>?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3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02911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이것은 제가 연산 </a:t>
            </a:r>
            <a:r>
              <a:rPr lang="ko-KR" altLang="en-US" dirty="0" err="1"/>
              <a:t>속도랑</a:t>
            </a:r>
            <a:r>
              <a:rPr lang="ko-KR" altLang="en-US" dirty="0"/>
              <a:t> </a:t>
            </a:r>
            <a:r>
              <a:rPr lang="ko-KR" altLang="en-US" dirty="0" err="1"/>
              <a:t>역전파</a:t>
            </a:r>
            <a:r>
              <a:rPr lang="ko-KR" altLang="en-US" dirty="0"/>
              <a:t> 효율 개념을 혼동했기 때문입니다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1. </a:t>
            </a:r>
            <a:r>
              <a:rPr lang="ko-KR" altLang="en-US" b="1" dirty="0"/>
              <a:t>일반 </a:t>
            </a:r>
            <a:r>
              <a:rPr lang="en-US" altLang="ko-KR" b="1" dirty="0"/>
              <a:t>Dropout</a:t>
            </a:r>
            <a:r>
              <a:rPr lang="ko-KR" altLang="en-US" b="1" dirty="0"/>
              <a:t>의 경우</a:t>
            </a:r>
          </a:p>
          <a:p>
            <a:r>
              <a:rPr lang="ko-KR" altLang="en-US" dirty="0"/>
              <a:t>뉴런을 확률적으로 꺼버리니까</a:t>
            </a:r>
            <a:r>
              <a:rPr lang="en-US" altLang="ko-KR" dirty="0"/>
              <a:t>(0</a:t>
            </a:r>
            <a:r>
              <a:rPr lang="ko-KR" altLang="en-US" dirty="0"/>
              <a:t>으로 만듦</a:t>
            </a:r>
            <a:r>
              <a:rPr lang="en-US" altLang="ko-KR" dirty="0"/>
              <a:t>), </a:t>
            </a:r>
            <a:r>
              <a:rPr lang="ko-KR" altLang="en-US" dirty="0"/>
              <a:t>그 뉴런과 연결된 </a:t>
            </a:r>
            <a:r>
              <a:rPr lang="ko-KR" altLang="en-US" b="1" dirty="0"/>
              <a:t>가중치들도 해당 미니배치에선 업데이트되지 않음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일부 파라미터는 역전파에서 제외돼서 업데이트가 “</a:t>
            </a:r>
            <a:r>
              <a:rPr lang="ko-KR" altLang="en-US" dirty="0" err="1"/>
              <a:t>텀텀히</a:t>
            </a:r>
            <a:r>
              <a:rPr lang="ko-KR" altLang="en-US" dirty="0"/>
              <a:t>” 일어나요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그래서 같은 학습량을 확보하려면 더 많은 반복이 필요하고</a:t>
            </a:r>
            <a:r>
              <a:rPr lang="en-US" altLang="ko-KR" dirty="0"/>
              <a:t>, </a:t>
            </a:r>
            <a:r>
              <a:rPr lang="ko-KR" altLang="en-US" dirty="0"/>
              <a:t>체감상 </a:t>
            </a:r>
            <a:r>
              <a:rPr lang="ko-KR" altLang="en-US" b="1" dirty="0"/>
              <a:t>수렴 속도가 느려지는 효과</a:t>
            </a:r>
            <a:r>
              <a:rPr lang="ko-KR" altLang="en-US" dirty="0"/>
              <a:t>가 있습니다</a:t>
            </a:r>
            <a:r>
              <a:rPr lang="en-US" altLang="ko-KR" dirty="0"/>
              <a:t>.</a:t>
            </a:r>
          </a:p>
          <a:p>
            <a:r>
              <a:rPr lang="en-US" altLang="ko-KR" b="1" dirty="0"/>
              <a:t>2. Gaussian Dropout</a:t>
            </a:r>
            <a:r>
              <a:rPr lang="ko-KR" altLang="en-US" b="1" dirty="0"/>
              <a:t>의 경우</a:t>
            </a:r>
          </a:p>
          <a:p>
            <a:r>
              <a:rPr lang="ko-KR" altLang="en-US" dirty="0"/>
              <a:t>뉴런을 꺼버리지 않고</a:t>
            </a:r>
            <a:r>
              <a:rPr lang="en-US" altLang="ko-KR" dirty="0"/>
              <a:t>, </a:t>
            </a:r>
            <a:r>
              <a:rPr lang="ko-KR" altLang="en-US" dirty="0"/>
              <a:t>모든 뉴런이 </a:t>
            </a:r>
            <a:r>
              <a:rPr lang="ko-KR" altLang="en-US" b="1" dirty="0"/>
              <a:t>항상 노이즈를 곱한 상태로 활성화</a:t>
            </a:r>
            <a:r>
              <a:rPr lang="ko-KR" altLang="en-US" dirty="0"/>
              <a:t>됨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그러니까 </a:t>
            </a:r>
            <a:r>
              <a:rPr lang="ko-KR" altLang="en-US" b="1" dirty="0"/>
              <a:t>모든 가중치가 매 스텝마다 업데이트에 참여</a:t>
            </a:r>
            <a:r>
              <a:rPr lang="ko-KR" altLang="en-US" dirty="0"/>
              <a:t>할 수 있어요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 때문에 역전파가 끊기지 않고 계속 이어져서</a:t>
            </a:r>
            <a:r>
              <a:rPr lang="en-US" altLang="ko-KR" dirty="0"/>
              <a:t>, </a:t>
            </a:r>
            <a:r>
              <a:rPr lang="ko-KR" altLang="en-US" dirty="0"/>
              <a:t>결과적으로 학습이 더 “매끄럽게” 이뤄집니다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 err="1"/>
              <a:t>가우시안이</a:t>
            </a:r>
            <a:r>
              <a:rPr lang="ko-KR" altLang="en-US" dirty="0"/>
              <a:t> 원하는 결론에 도달하는 속도가 더 빠르다는 뜻이죠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4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8739152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이번에는 </a:t>
            </a:r>
            <a:r>
              <a:rPr lang="en-US" altLang="ko-KR" b="1" dirty="0"/>
              <a:t>Monte Carlo Dropout</a:t>
            </a:r>
            <a:r>
              <a:rPr lang="ko-KR" altLang="en-US" dirty="0"/>
              <a:t>에 대해 </a:t>
            </a:r>
            <a:r>
              <a:rPr lang="ko-KR" altLang="en-US" dirty="0" err="1"/>
              <a:t>설명드리겠습니다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앞서 본 </a:t>
            </a:r>
            <a:r>
              <a:rPr lang="en-US" altLang="ko-KR" dirty="0"/>
              <a:t>Dropout</a:t>
            </a:r>
            <a:r>
              <a:rPr lang="ko-KR" altLang="en-US" dirty="0"/>
              <a:t>이 주로 과적합을 막는 데 쓰였다면</a:t>
            </a:r>
            <a:r>
              <a:rPr lang="en-US" altLang="ko-KR" dirty="0"/>
              <a:t>, Monte Carlo Dropout</a:t>
            </a:r>
            <a:r>
              <a:rPr lang="ko-KR" altLang="en-US" dirty="0"/>
              <a:t>은 조금 더 나아가 </a:t>
            </a:r>
            <a:r>
              <a:rPr lang="ko-KR" altLang="en-US" b="1" dirty="0"/>
              <a:t>불확실성</a:t>
            </a:r>
            <a:r>
              <a:rPr lang="en-US" altLang="ko-KR" b="1" dirty="0"/>
              <a:t>(uncertainty) </a:t>
            </a:r>
            <a:r>
              <a:rPr lang="ko-KR" altLang="en-US" b="1" dirty="0"/>
              <a:t>추정</a:t>
            </a:r>
            <a:r>
              <a:rPr lang="ko-KR" altLang="en-US" dirty="0"/>
              <a:t>에 활용됩니다</a:t>
            </a:r>
            <a:r>
              <a:rPr lang="en-US" altLang="ko-KR" dirty="0"/>
              <a:t>.”</a:t>
            </a:r>
          </a:p>
          <a:p>
            <a:r>
              <a:rPr lang="en-US" altLang="ko-KR" b="1" dirty="0"/>
              <a:t>2. </a:t>
            </a:r>
            <a:r>
              <a:rPr lang="ko-KR" altLang="en-US" b="1" dirty="0"/>
              <a:t>개념 설명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MC Dropout</a:t>
            </a:r>
            <a:r>
              <a:rPr lang="ko-KR" altLang="en-US" dirty="0"/>
              <a:t>은 훈련할 </a:t>
            </a:r>
            <a:r>
              <a:rPr lang="ko-KR" altLang="en-US" dirty="0" err="1"/>
              <a:t>때뿐만</a:t>
            </a:r>
            <a:r>
              <a:rPr lang="ko-KR" altLang="en-US" dirty="0"/>
              <a:t> 아니라 </a:t>
            </a:r>
            <a:r>
              <a:rPr lang="ko-KR" altLang="en-US" b="1" dirty="0"/>
              <a:t>테스트할 때도 </a:t>
            </a:r>
            <a:r>
              <a:rPr lang="en-US" altLang="ko-KR" b="1" dirty="0"/>
              <a:t>Dropout</a:t>
            </a:r>
            <a:r>
              <a:rPr lang="ko-KR" altLang="en-US" b="1" dirty="0"/>
              <a:t>을 적용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예측을 할 때마다 어떤 노드가 켜지고 꺼지는지가 달라지고</a:t>
            </a:r>
            <a:r>
              <a:rPr lang="en-US" altLang="ko-KR" dirty="0"/>
              <a:t>, </a:t>
            </a:r>
            <a:r>
              <a:rPr lang="ko-KR" altLang="en-US" dirty="0"/>
              <a:t>따라서 모델 출력이 확률 분포처럼 바뀌게 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이렇게 얻어진 분포를 해석하면</a:t>
            </a:r>
            <a:r>
              <a:rPr lang="en-US" altLang="ko-KR" dirty="0"/>
              <a:t>, </a:t>
            </a:r>
            <a:r>
              <a:rPr lang="ko-KR" altLang="en-US" dirty="0"/>
              <a:t>모델이 단일 값 대신 </a:t>
            </a:r>
            <a:r>
              <a:rPr lang="ko-KR" altLang="en-US" b="1" dirty="0"/>
              <a:t>예측의 확률적 변동</a:t>
            </a:r>
            <a:r>
              <a:rPr lang="ko-KR" altLang="en-US" dirty="0"/>
              <a:t>을 줄 수 있는 거죠</a:t>
            </a:r>
            <a:r>
              <a:rPr lang="en-US" altLang="ko-KR" dirty="0"/>
              <a:t>. </a:t>
            </a:r>
            <a:r>
              <a:rPr lang="ko-KR" altLang="en-US" dirty="0"/>
              <a:t>그래서 </a:t>
            </a:r>
            <a:r>
              <a:rPr lang="en-US" altLang="ko-KR" dirty="0"/>
              <a:t>Bayesian </a:t>
            </a:r>
            <a:r>
              <a:rPr lang="ko-KR" altLang="en-US" dirty="0"/>
              <a:t>학습과 유사하게 다룰 수 있습니다</a:t>
            </a:r>
            <a:r>
              <a:rPr lang="en-US" altLang="ko-KR" dirty="0"/>
              <a:t>.”</a:t>
            </a:r>
          </a:p>
          <a:p>
            <a:r>
              <a:rPr lang="en-US" altLang="ko-KR" b="1" dirty="0"/>
              <a:t>3. </a:t>
            </a:r>
            <a:r>
              <a:rPr lang="ko-KR" altLang="en-US" b="1" dirty="0"/>
              <a:t>출력 분포와 불확실성</a:t>
            </a:r>
          </a:p>
          <a:p>
            <a:r>
              <a:rPr lang="ko-KR" altLang="en-US" dirty="0"/>
              <a:t>“테스트 시 같은 입력을 여러 번 집어넣으면</a:t>
            </a:r>
            <a:r>
              <a:rPr lang="en-US" altLang="ko-KR" dirty="0"/>
              <a:t>, Dropout </a:t>
            </a:r>
            <a:r>
              <a:rPr lang="ko-KR" altLang="en-US" dirty="0"/>
              <a:t>때문에 매번 출력이 조금씩 달라집니다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이 여러 출력을 모아 평균과 분산을 계산하면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평균은 모델의 대표적인 </a:t>
            </a:r>
            <a:r>
              <a:rPr lang="ko-KR" altLang="en-US" dirty="0" err="1"/>
              <a:t>예측값이</a:t>
            </a:r>
            <a:r>
              <a:rPr lang="ko-KR" altLang="en-US" dirty="0"/>
              <a:t> 되고</a:t>
            </a:r>
          </a:p>
          <a:p>
            <a:r>
              <a:rPr lang="ko-KR" altLang="en-US" dirty="0"/>
              <a:t>분산은 그 입력에 대한 모델의 </a:t>
            </a:r>
            <a:r>
              <a:rPr lang="ko-KR" altLang="en-US" b="1" dirty="0"/>
              <a:t>불확실성</a:t>
            </a:r>
            <a:r>
              <a:rPr lang="ko-KR" altLang="en-US" dirty="0"/>
              <a:t>을 나타냅니다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모델이 얼마나 확신을 </a:t>
            </a:r>
            <a:r>
              <a:rPr lang="ko-KR" altLang="en-US" dirty="0" err="1"/>
              <a:t>가지는지까지</a:t>
            </a:r>
            <a:r>
              <a:rPr lang="ko-KR" altLang="en-US" dirty="0"/>
              <a:t> 함께 알 수 있는 겁니다</a:t>
            </a:r>
            <a:r>
              <a:rPr lang="en-US" altLang="ko-KR" dirty="0"/>
              <a:t>.”</a:t>
            </a:r>
          </a:p>
          <a:p>
            <a:r>
              <a:rPr lang="en-US" altLang="ko-KR" b="1" dirty="0"/>
              <a:t>4. </a:t>
            </a:r>
            <a:r>
              <a:rPr lang="ko-KR" altLang="en-US" b="1" dirty="0"/>
              <a:t>그림 설명</a:t>
            </a:r>
          </a:p>
          <a:p>
            <a:r>
              <a:rPr lang="ko-KR" altLang="en-US" dirty="0"/>
              <a:t>“오른쪽 그림을 보시면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(a)</a:t>
            </a:r>
            <a:r>
              <a:rPr lang="ko-KR" altLang="en-US" dirty="0"/>
              <a:t>는 일반 </a:t>
            </a:r>
            <a:r>
              <a:rPr lang="en-US" altLang="ko-KR" dirty="0"/>
              <a:t>Dropout</a:t>
            </a:r>
            <a:r>
              <a:rPr lang="ko-KR" altLang="en-US" dirty="0"/>
              <a:t>에서 평균을 내버린 결과입니다</a:t>
            </a:r>
            <a:r>
              <a:rPr lang="en-US" altLang="ko-KR" dirty="0"/>
              <a:t>. </a:t>
            </a:r>
            <a:r>
              <a:rPr lang="ko-KR" altLang="en-US" dirty="0"/>
              <a:t>테스트할 때는 단순히 평균화되기 때문에</a:t>
            </a:r>
            <a:r>
              <a:rPr lang="en-US" altLang="ko-KR" dirty="0"/>
              <a:t>, </a:t>
            </a:r>
            <a:r>
              <a:rPr lang="ko-KR" altLang="en-US" dirty="0"/>
              <a:t>입력이 훈련 범위를 벗어나더라도 그냥 한 가지 </a:t>
            </a:r>
            <a:r>
              <a:rPr lang="ko-KR" altLang="en-US" dirty="0" err="1"/>
              <a:t>값만을</a:t>
            </a:r>
            <a:r>
              <a:rPr lang="ko-KR" altLang="en-US" dirty="0"/>
              <a:t> 자신 있게 내놓습니다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반면 </a:t>
            </a:r>
            <a:r>
              <a:rPr lang="en-US" altLang="ko-KR" dirty="0"/>
              <a:t>(c)</a:t>
            </a:r>
            <a:r>
              <a:rPr lang="ko-KR" altLang="en-US" dirty="0"/>
              <a:t>의 </a:t>
            </a:r>
            <a:r>
              <a:rPr lang="en-US" altLang="ko-KR" dirty="0"/>
              <a:t>MC Dropout</a:t>
            </a:r>
            <a:r>
              <a:rPr lang="ko-KR" altLang="en-US" dirty="0"/>
              <a:t>에서는 입력이 훈련 데이터에서 멀어질수록</a:t>
            </a:r>
            <a:r>
              <a:rPr lang="en-US" altLang="ko-KR" dirty="0"/>
              <a:t>, </a:t>
            </a:r>
            <a:r>
              <a:rPr lang="ko-KR" altLang="en-US" dirty="0"/>
              <a:t>파란 음영 영역이 넓어지는 걸 볼 수 있습니다</a:t>
            </a:r>
            <a:r>
              <a:rPr lang="en-US" altLang="ko-KR" dirty="0"/>
              <a:t>. </a:t>
            </a:r>
            <a:r>
              <a:rPr lang="ko-KR" altLang="en-US" dirty="0"/>
              <a:t>이는 모델이 해당 영역에 대해 </a:t>
            </a:r>
            <a:r>
              <a:rPr lang="ko-KR" altLang="en-US" b="1" dirty="0"/>
              <a:t>불확실성이 크다</a:t>
            </a:r>
            <a:r>
              <a:rPr lang="ko-KR" altLang="en-US" dirty="0"/>
              <a:t>는 걸 알려주는 겁니다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단순히 엉뚱한 값을 하나 주는 게 아니라</a:t>
            </a:r>
            <a:r>
              <a:rPr lang="en-US" altLang="ko-KR" dirty="0"/>
              <a:t>, ‘</a:t>
            </a:r>
            <a:r>
              <a:rPr lang="ko-KR" altLang="en-US" dirty="0"/>
              <a:t>여기서는 확신이 </a:t>
            </a:r>
            <a:r>
              <a:rPr lang="ko-KR" altLang="en-US" dirty="0" err="1"/>
              <a:t>없다’라는</a:t>
            </a:r>
            <a:r>
              <a:rPr lang="ko-KR" altLang="en-US" dirty="0"/>
              <a:t> 정보까지 함께 주는 거죠</a:t>
            </a:r>
            <a:r>
              <a:rPr lang="en-US" altLang="ko-KR" dirty="0"/>
              <a:t>.”</a:t>
            </a:r>
          </a:p>
          <a:p>
            <a:r>
              <a:rPr lang="en-US" altLang="ko-KR" b="1" dirty="0"/>
              <a:t>5. </a:t>
            </a:r>
            <a:r>
              <a:rPr lang="ko-KR" altLang="en-US" b="1" dirty="0"/>
              <a:t>장점 및 정리</a:t>
            </a:r>
          </a:p>
          <a:p>
            <a:r>
              <a:rPr lang="ko-KR" altLang="en-US" dirty="0"/>
              <a:t>“</a:t>
            </a:r>
            <a:r>
              <a:rPr lang="en-US" altLang="ko-KR" dirty="0"/>
              <a:t>MC Dropout</a:t>
            </a:r>
            <a:r>
              <a:rPr lang="ko-KR" altLang="en-US" dirty="0"/>
              <a:t>의 장점은 단순합니다</a:t>
            </a:r>
            <a:r>
              <a:rPr lang="en-US" altLang="ko-KR" dirty="0"/>
              <a:t>. </a:t>
            </a:r>
            <a:r>
              <a:rPr lang="ko-KR" altLang="en-US" b="1" dirty="0"/>
              <a:t>추가적인 복잡한 연산을 쓰지 않고</a:t>
            </a:r>
            <a:r>
              <a:rPr lang="en-US" altLang="ko-KR" dirty="0"/>
              <a:t>, </a:t>
            </a:r>
            <a:r>
              <a:rPr lang="ko-KR" altLang="en-US" dirty="0"/>
              <a:t>테스트할 때 </a:t>
            </a:r>
            <a:r>
              <a:rPr lang="en-US" altLang="ko-KR" dirty="0"/>
              <a:t>Dropout</a:t>
            </a:r>
            <a:r>
              <a:rPr lang="ko-KR" altLang="en-US" dirty="0"/>
              <a:t>을 </a:t>
            </a:r>
            <a:r>
              <a:rPr lang="ko-KR" altLang="en-US" dirty="0" err="1"/>
              <a:t>켜주기만</a:t>
            </a:r>
            <a:r>
              <a:rPr lang="ko-KR" altLang="en-US" dirty="0"/>
              <a:t> 하면 불확실성 추정이 가능하다는 점입니다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5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97218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좀 더 자세히 </a:t>
            </a:r>
            <a:r>
              <a:rPr lang="ko-KR" altLang="en-US" dirty="0" err="1"/>
              <a:t>가볼게요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위가 </a:t>
            </a:r>
            <a:r>
              <a:rPr lang="en-US" altLang="ko-KR" b="1" dirty="0"/>
              <a:t>Standard Dropout(</a:t>
            </a:r>
            <a:r>
              <a:rPr lang="ko-KR" altLang="en-US" b="1" dirty="0"/>
              <a:t>가중치 평균</a:t>
            </a:r>
            <a:r>
              <a:rPr lang="en-US" altLang="ko-KR" b="1" dirty="0"/>
              <a:t>/</a:t>
            </a:r>
            <a:r>
              <a:rPr lang="ko-KR" altLang="en-US" b="1" dirty="0"/>
              <a:t>스케일링 추론</a:t>
            </a:r>
            <a:r>
              <a:rPr lang="en-US" altLang="ko-KR" b="1" dirty="0"/>
              <a:t>)</a:t>
            </a:r>
            <a:r>
              <a:rPr lang="en-US" altLang="ko-KR" dirty="0"/>
              <a:t>, </a:t>
            </a:r>
            <a:r>
              <a:rPr lang="ko-KR" altLang="en-US" dirty="0"/>
              <a:t>아래가 </a:t>
            </a:r>
            <a:r>
              <a:rPr lang="en-US" altLang="ko-KR" b="1" dirty="0"/>
              <a:t>MC Dropout</a:t>
            </a:r>
            <a:r>
              <a:rPr lang="ko-KR" altLang="en-US" dirty="0"/>
              <a:t> 결과입니다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세로 파란 점선은 </a:t>
            </a:r>
            <a:r>
              <a:rPr lang="ko-KR" altLang="en-US" b="1" dirty="0"/>
              <a:t>훈련 데이터가 존재하는 범위의 경계</a:t>
            </a:r>
            <a:r>
              <a:rPr lang="ko-KR" altLang="en-US" dirty="0"/>
              <a:t>예요</a:t>
            </a:r>
            <a:r>
              <a:rPr lang="en-US" altLang="ko-KR" dirty="0"/>
              <a:t>. </a:t>
            </a:r>
            <a:r>
              <a:rPr lang="ko-KR" altLang="en-US" dirty="0"/>
              <a:t>왼쪽</a:t>
            </a:r>
            <a:r>
              <a:rPr lang="en-US" altLang="ko-KR" dirty="0"/>
              <a:t>(</a:t>
            </a:r>
            <a:r>
              <a:rPr lang="ko-KR" altLang="en-US" dirty="0"/>
              <a:t>점선 안쪽</a:t>
            </a:r>
            <a:r>
              <a:rPr lang="en-US" altLang="ko-KR" dirty="0"/>
              <a:t>)</a:t>
            </a:r>
            <a:r>
              <a:rPr lang="ko-KR" altLang="en-US" dirty="0"/>
              <a:t>은 ‘아는 구간’</a:t>
            </a:r>
            <a:r>
              <a:rPr lang="en-US" altLang="ko-KR" dirty="0"/>
              <a:t>, </a:t>
            </a:r>
            <a:r>
              <a:rPr lang="ko-KR" altLang="en-US" dirty="0"/>
              <a:t>오른쪽 바깥은 ‘모르는 </a:t>
            </a:r>
            <a:r>
              <a:rPr lang="ko-KR" altLang="en-US" dirty="0" err="1"/>
              <a:t>구간’입니다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위쪽을 먼저 봅시다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여긴 테스트 때 </a:t>
            </a:r>
            <a:r>
              <a:rPr lang="ko-KR" altLang="en-US" dirty="0" err="1"/>
              <a:t>드롭아웃을</a:t>
            </a:r>
            <a:r>
              <a:rPr lang="ko-KR" altLang="en-US" dirty="0"/>
              <a:t> 끄고 가중치만 평균</a:t>
            </a:r>
            <a:r>
              <a:rPr lang="en-US" altLang="ko-KR" dirty="0"/>
              <a:t>/</a:t>
            </a:r>
            <a:r>
              <a:rPr lang="ko-KR" altLang="en-US" dirty="0"/>
              <a:t>스케일링해서 </a:t>
            </a:r>
            <a:r>
              <a:rPr lang="ko-KR" altLang="en-US" b="1" dirty="0"/>
              <a:t>단일 함수</a:t>
            </a:r>
            <a:r>
              <a:rPr lang="ko-KR" altLang="en-US" dirty="0"/>
              <a:t>로 예측합니다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그래서 </a:t>
            </a:r>
            <a:r>
              <a:rPr lang="ko-KR" altLang="en-US" dirty="0" err="1"/>
              <a:t>보시다시피</a:t>
            </a:r>
            <a:r>
              <a:rPr lang="ko-KR" altLang="en-US" dirty="0"/>
              <a:t> </a:t>
            </a:r>
            <a:r>
              <a:rPr lang="ko-KR" altLang="en-US" b="1" dirty="0"/>
              <a:t>수평으로 잘 </a:t>
            </a:r>
            <a:r>
              <a:rPr lang="ko-KR" altLang="en-US" b="1" dirty="0" err="1"/>
              <a:t>뻗어나가는</a:t>
            </a:r>
            <a:r>
              <a:rPr lang="ko-KR" altLang="en-US" b="1" dirty="0"/>
              <a:t> 파란 선 하나</a:t>
            </a:r>
            <a:r>
              <a:rPr lang="ko-KR" altLang="en-US" dirty="0"/>
              <a:t>만 있어요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같은 </a:t>
            </a:r>
            <a:r>
              <a:rPr lang="en-US" altLang="ko-KR" dirty="0"/>
              <a:t>x</a:t>
            </a:r>
            <a:r>
              <a:rPr lang="ko-KR" altLang="en-US" dirty="0"/>
              <a:t>에서 여러 번 예측해도 값이 변하지 않으니</a:t>
            </a:r>
            <a:r>
              <a:rPr lang="en-US" altLang="ko-KR" dirty="0"/>
              <a:t>, </a:t>
            </a:r>
            <a:r>
              <a:rPr lang="ko-KR" altLang="en-US" b="1" dirty="0"/>
              <a:t>세로 방향의 ‘폭’</a:t>
            </a:r>
            <a:r>
              <a:rPr lang="en-US" altLang="ko-KR" b="1" dirty="0"/>
              <a:t>(</a:t>
            </a:r>
            <a:r>
              <a:rPr lang="ko-KR" altLang="en-US" b="1" dirty="0"/>
              <a:t>불확실성</a:t>
            </a:r>
            <a:r>
              <a:rPr lang="en-US" altLang="ko-KR" b="1" dirty="0"/>
              <a:t>)</a:t>
            </a:r>
            <a:r>
              <a:rPr lang="ko-KR" altLang="en-US" b="1" dirty="0"/>
              <a:t>이 전혀 표현되지 않습니다</a:t>
            </a:r>
            <a:r>
              <a:rPr lang="en-US" altLang="ko-KR" b="1" dirty="0"/>
              <a:t>.</a:t>
            </a:r>
            <a:br>
              <a:rPr lang="ko-KR" altLang="en-US" dirty="0"/>
            </a:br>
            <a:r>
              <a:rPr lang="ko-KR" altLang="en-US" dirty="0"/>
              <a:t>결과적으로 </a:t>
            </a:r>
            <a:r>
              <a:rPr lang="ko-KR" altLang="en-US" b="1" dirty="0"/>
              <a:t>모르는 구간</a:t>
            </a:r>
            <a:r>
              <a:rPr lang="en-US" altLang="ko-KR" dirty="0"/>
              <a:t>(</a:t>
            </a:r>
            <a:r>
              <a:rPr lang="ko-KR" altLang="en-US" dirty="0"/>
              <a:t>점선 오른쪽</a:t>
            </a:r>
            <a:r>
              <a:rPr lang="en-US" altLang="ko-KR" dirty="0"/>
              <a:t>)</a:t>
            </a:r>
            <a:r>
              <a:rPr lang="ko-KR" altLang="en-US" dirty="0"/>
              <a:t>에서도 </a:t>
            </a:r>
            <a:r>
              <a:rPr lang="ko-KR" altLang="en-US" b="1" dirty="0"/>
              <a:t>자신만만한 한 값</a:t>
            </a:r>
            <a:r>
              <a:rPr lang="ko-KR" altLang="en-US" dirty="0"/>
              <a:t>만 내놓죠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그 다음에는 아래쪽을 보자면</a:t>
            </a:r>
            <a:r>
              <a:rPr lang="en-US" altLang="ko-KR" dirty="0"/>
              <a:t>,</a:t>
            </a:r>
          </a:p>
          <a:p>
            <a:r>
              <a:rPr lang="ko-KR" altLang="en-US" dirty="0"/>
              <a:t>입력이 훈련 데이터에서 벗어날수록 파란 영역이 점점 퍼져 나가는데</a:t>
            </a:r>
            <a:r>
              <a:rPr lang="en-US" altLang="ko-KR" dirty="0"/>
              <a:t>, </a:t>
            </a:r>
            <a:r>
              <a:rPr lang="ko-KR" altLang="en-US" dirty="0"/>
              <a:t>이게 바로 모델의 </a:t>
            </a:r>
            <a:r>
              <a:rPr lang="ko-KR" altLang="en-US" b="1" dirty="0"/>
              <a:t>예측 불확실성</a:t>
            </a:r>
            <a:r>
              <a:rPr lang="ko-KR" altLang="en-US" dirty="0"/>
              <a:t>을 의미합니다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여기서 파란색 진하기가 다른 구간들이 각각 신뢰 구간을 나타내는데요</a:t>
            </a:r>
            <a:r>
              <a:rPr lang="en-US" altLang="ko-KR" dirty="0"/>
              <a:t>, </a:t>
            </a:r>
            <a:r>
              <a:rPr lang="ko-KR" altLang="en-US" dirty="0"/>
              <a:t>예를 들어 제가 </a:t>
            </a:r>
            <a:r>
              <a:rPr lang="en-US" altLang="ko-KR" dirty="0"/>
              <a:t>y</a:t>
            </a:r>
            <a:r>
              <a:rPr lang="ko-KR" altLang="en-US" dirty="0"/>
              <a:t>축과 평행한 선을 그어서 특정 입력 값에서 잘라보면</a:t>
            </a:r>
            <a:r>
              <a:rPr lang="en-US" altLang="ko-KR" dirty="0"/>
              <a:t>, </a:t>
            </a:r>
            <a:r>
              <a:rPr lang="en-US" altLang="ko-KR" b="1" dirty="0"/>
              <a:t>-2σ</a:t>
            </a:r>
            <a:r>
              <a:rPr lang="ko-KR" altLang="en-US" b="1" dirty="0"/>
              <a:t>에서 </a:t>
            </a:r>
            <a:r>
              <a:rPr lang="en-US" altLang="ko-KR" b="1" dirty="0"/>
              <a:t>+2σ</a:t>
            </a:r>
            <a:r>
              <a:rPr lang="ko-KR" altLang="en-US" b="1" dirty="0"/>
              <a:t>까지가 </a:t>
            </a:r>
            <a:r>
              <a:rPr lang="en-US" altLang="ko-KR" b="1" dirty="0"/>
              <a:t>95% </a:t>
            </a:r>
            <a:r>
              <a:rPr lang="ko-KR" altLang="en-US" b="1" dirty="0"/>
              <a:t>신뢰 구간</a:t>
            </a:r>
            <a:r>
              <a:rPr lang="ko-KR" altLang="en-US" dirty="0"/>
              <a:t>이 됩니다</a:t>
            </a:r>
            <a:r>
              <a:rPr lang="en-US" altLang="ko-KR" dirty="0"/>
              <a:t>. </a:t>
            </a: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모델이 ‘이 정도 범위 안에서 예측이 나올 </a:t>
            </a:r>
            <a:r>
              <a:rPr lang="ko-KR" altLang="en-US" dirty="0" err="1"/>
              <a:t>거다’라고</a:t>
            </a:r>
            <a:r>
              <a:rPr lang="ko-KR" altLang="en-US" dirty="0"/>
              <a:t> 확률적으로 말해주는 거죠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6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61397763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마지막으로</a:t>
            </a:r>
            <a:r>
              <a:rPr lang="en-US" altLang="ko-KR" dirty="0"/>
              <a:t>, Monte Carlo Dropout</a:t>
            </a:r>
            <a:r>
              <a:rPr lang="ko-KR" altLang="en-US" dirty="0"/>
              <a:t>을 </a:t>
            </a:r>
            <a:r>
              <a:rPr lang="ko-KR" altLang="en-US" b="1" dirty="0"/>
              <a:t>확률적 관점에서</a:t>
            </a:r>
            <a:r>
              <a:rPr lang="ko-KR" altLang="en-US" dirty="0"/>
              <a:t> 다시 정리해 보겠습니다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위쪽에 있는 그림은 </a:t>
            </a:r>
            <a:r>
              <a:rPr lang="ko-KR" altLang="en-US" b="1" dirty="0"/>
              <a:t>같은 입력 </a:t>
            </a:r>
            <a:r>
              <a:rPr lang="en-US" altLang="ko-KR" b="1" dirty="0"/>
              <a:t>x</a:t>
            </a:r>
            <a:r>
              <a:rPr lang="ko-KR" altLang="en-US" dirty="0"/>
              <a:t>를 여러 번 네트워크에 통과시키는 과정입니다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 err="1"/>
              <a:t>드롭아웃이</a:t>
            </a:r>
            <a:r>
              <a:rPr lang="ko-KR" altLang="en-US" dirty="0"/>
              <a:t> 켜져 있으니</a:t>
            </a:r>
            <a:r>
              <a:rPr lang="en-US" altLang="ko-KR" dirty="0"/>
              <a:t>, </a:t>
            </a:r>
            <a:r>
              <a:rPr lang="ko-KR" altLang="en-US" dirty="0"/>
              <a:t>매번 꺼지는 노드 구성이 달라지고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그 결과 **서로 다른 부분 신경망</a:t>
            </a:r>
            <a:r>
              <a:rPr lang="en-US" altLang="ko-KR" dirty="0"/>
              <a:t>(f₁, f₂, …, </a:t>
            </a:r>
            <a:r>
              <a:rPr lang="en-US" altLang="ko-KR" dirty="0" err="1"/>
              <a:t>f_T</a:t>
            </a:r>
            <a:r>
              <a:rPr lang="en-US" altLang="ko-KR" dirty="0"/>
              <a:t>)**</a:t>
            </a:r>
            <a:r>
              <a:rPr lang="ko-KR" altLang="en-US" dirty="0"/>
              <a:t>이 만들어집니다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각각의 네트워크는 </a:t>
            </a:r>
            <a:r>
              <a:rPr lang="ko-KR" altLang="en-US" b="1" dirty="0"/>
              <a:t>조금씩 다른 예측 값을 내놓습니다</a:t>
            </a:r>
            <a:endParaRPr lang="en-US" altLang="ko-KR" b="1" dirty="0"/>
          </a:p>
          <a:p>
            <a:endParaRPr lang="en-US" altLang="ko-KR" b="1" dirty="0"/>
          </a:p>
          <a:p>
            <a:r>
              <a:rPr lang="ko-KR" altLang="en-US" dirty="0"/>
              <a:t>이 예측 값들을 한데 모으면</a:t>
            </a:r>
            <a:r>
              <a:rPr lang="en-US" altLang="ko-KR" dirty="0"/>
              <a:t>, </a:t>
            </a:r>
            <a:r>
              <a:rPr lang="ko-KR" altLang="en-US" dirty="0"/>
              <a:t>아래쪽처럼 </a:t>
            </a:r>
            <a:r>
              <a:rPr lang="ko-KR" altLang="en-US" b="1" dirty="0"/>
              <a:t>확률 분포</a:t>
            </a:r>
            <a:r>
              <a:rPr lang="ko-KR" altLang="en-US" dirty="0"/>
              <a:t>로 볼 수 있습니다</a:t>
            </a:r>
            <a:r>
              <a:rPr lang="en-US" altLang="ko-KR" dirty="0"/>
              <a:t>.</a:t>
            </a:r>
            <a:br>
              <a:rPr lang="en-US" altLang="ko-KR" dirty="0"/>
            </a:br>
            <a:r>
              <a:rPr lang="ko-KR" altLang="en-US" dirty="0"/>
              <a:t>빨강</a:t>
            </a:r>
            <a:r>
              <a:rPr lang="en-US" altLang="ko-KR" dirty="0"/>
              <a:t>, </a:t>
            </a:r>
            <a:r>
              <a:rPr lang="ko-KR" altLang="en-US" dirty="0"/>
              <a:t>파랑</a:t>
            </a:r>
            <a:r>
              <a:rPr lang="en-US" altLang="ko-KR" dirty="0"/>
              <a:t>, </a:t>
            </a:r>
            <a:r>
              <a:rPr lang="ko-KR" altLang="en-US" dirty="0"/>
              <a:t>주황 점은 개별 실행에서 나온 예측 값이고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회색 점들이 쌓이면서 전체적으로 </a:t>
            </a:r>
            <a:r>
              <a:rPr lang="ko-KR" altLang="en-US" b="1" dirty="0"/>
              <a:t>종 모양의 분포</a:t>
            </a:r>
            <a:r>
              <a:rPr lang="ko-KR" altLang="en-US" dirty="0"/>
              <a:t>가 형성됩니다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가운데 세로 빨간 선이 </a:t>
            </a:r>
            <a:r>
              <a:rPr lang="ko-KR" altLang="en-US" b="1" dirty="0"/>
              <a:t>예측 평균 </a:t>
            </a:r>
            <a:r>
              <a:rPr lang="en-US" altLang="ko-KR" b="1" dirty="0"/>
              <a:t>m(x)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양쪽의 초록색 세로선이 </a:t>
            </a:r>
            <a:r>
              <a:rPr lang="en-US" altLang="ko-KR" b="1" dirty="0"/>
              <a:t>-2σ, +2σ</a:t>
            </a:r>
            <a:r>
              <a:rPr lang="en-US" altLang="ko-KR" dirty="0"/>
              <a:t>, </a:t>
            </a:r>
            <a:r>
              <a:rPr lang="ko-KR" altLang="en-US" dirty="0"/>
              <a:t>즉 </a:t>
            </a:r>
            <a:r>
              <a:rPr lang="en-US" altLang="ko-KR" b="1" dirty="0"/>
              <a:t>95% </a:t>
            </a:r>
            <a:r>
              <a:rPr lang="ko-KR" altLang="en-US" b="1" dirty="0"/>
              <a:t>신뢰 구간</a:t>
            </a:r>
            <a:r>
              <a:rPr lang="ko-KR" altLang="en-US" dirty="0"/>
              <a:t>을 나타냅니다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이 그림에서 중요한 포인트는</a:t>
            </a:r>
            <a:r>
              <a:rPr lang="en-US" altLang="ko-KR" dirty="0"/>
              <a:t>, MC Dropout</a:t>
            </a:r>
            <a:r>
              <a:rPr lang="ko-KR" altLang="en-US" dirty="0"/>
              <a:t>이 단순히 ‘값 </a:t>
            </a:r>
            <a:r>
              <a:rPr lang="ko-KR" altLang="en-US" dirty="0" err="1"/>
              <a:t>하나’를</a:t>
            </a:r>
            <a:r>
              <a:rPr lang="ko-KR" altLang="en-US" dirty="0"/>
              <a:t> 주는 게 아니라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**</a:t>
            </a:r>
            <a:r>
              <a:rPr lang="ko-KR" altLang="en-US" dirty="0"/>
              <a:t>예측이 어느 정도 흩어져 있는지</a:t>
            </a:r>
            <a:r>
              <a:rPr lang="en-US" altLang="ko-KR" dirty="0"/>
              <a:t>(</a:t>
            </a:r>
            <a:r>
              <a:rPr lang="ko-KR" altLang="en-US" dirty="0"/>
              <a:t>분산</a:t>
            </a:r>
            <a:r>
              <a:rPr lang="en-US" altLang="ko-KR" dirty="0"/>
              <a:t>)**</a:t>
            </a:r>
            <a:r>
              <a:rPr lang="ko-KR" altLang="en-US" dirty="0"/>
              <a:t>까지 알려준다는 겁니다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만약 모든 샘플이 평균 주변에 몰려 있으면 </a:t>
            </a:r>
            <a:r>
              <a:rPr lang="en-US" altLang="ko-KR" dirty="0"/>
              <a:t>σ</a:t>
            </a:r>
            <a:r>
              <a:rPr lang="ko-KR" altLang="en-US" dirty="0"/>
              <a:t>가 작아지고 → </a:t>
            </a:r>
            <a:r>
              <a:rPr lang="ko-KR" altLang="en-US" b="1" dirty="0"/>
              <a:t>모델이 확신</a:t>
            </a:r>
            <a:endParaRPr lang="ko-KR" altLang="en-US" dirty="0"/>
          </a:p>
          <a:p>
            <a:r>
              <a:rPr lang="ko-KR" altLang="en-US" dirty="0"/>
              <a:t>반대로 샘플들이 넓게 퍼져 있으면 </a:t>
            </a:r>
            <a:r>
              <a:rPr lang="en-US" altLang="ko-KR" dirty="0"/>
              <a:t>σ</a:t>
            </a:r>
            <a:r>
              <a:rPr lang="ko-KR" altLang="en-US" dirty="0"/>
              <a:t>가 커져서 → </a:t>
            </a:r>
            <a:r>
              <a:rPr lang="ko-KR" altLang="en-US" b="1" dirty="0"/>
              <a:t>모델이 불확실</a:t>
            </a:r>
            <a:endParaRPr lang="ko-KR" altLang="en-US" dirty="0"/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모델이 ‘이 입력에 대해서는 내가 얼마나 확신 있는지’를 스스로 표현할 수 있게 되는 거죠</a:t>
            </a:r>
            <a:r>
              <a:rPr lang="en-US" altLang="ko-KR" dirty="0"/>
              <a:t>.”</a:t>
            </a:r>
          </a:p>
          <a:p>
            <a:r>
              <a:rPr lang="ko-KR" altLang="en-US" dirty="0"/>
              <a:t>정리하면</a:t>
            </a:r>
            <a:r>
              <a:rPr lang="en-US" altLang="ko-KR" dirty="0"/>
              <a:t>,</a:t>
            </a:r>
          </a:p>
          <a:p>
            <a:r>
              <a:rPr lang="en-US" altLang="ko-KR" dirty="0"/>
              <a:t>Standard Dropout: regularization </a:t>
            </a:r>
            <a:r>
              <a:rPr lang="ko-KR" altLang="en-US" dirty="0"/>
              <a:t>기법</a:t>
            </a:r>
            <a:r>
              <a:rPr lang="en-US" altLang="ko-KR" dirty="0"/>
              <a:t>, </a:t>
            </a:r>
            <a:r>
              <a:rPr lang="ko-KR" altLang="en-US" dirty="0" err="1"/>
              <a:t>오버피팅</a:t>
            </a:r>
            <a:r>
              <a:rPr lang="ko-KR" altLang="en-US" dirty="0"/>
              <a:t> 방지 목적</a:t>
            </a:r>
          </a:p>
          <a:p>
            <a:r>
              <a:rPr lang="en-US" altLang="ko-KR" dirty="0"/>
              <a:t>MC Dropout: </a:t>
            </a:r>
            <a:r>
              <a:rPr lang="ko-KR" altLang="en-US" dirty="0"/>
              <a:t>같은 메커니즘을</a:t>
            </a:r>
            <a:r>
              <a:rPr lang="en-US" altLang="ko-KR" dirty="0"/>
              <a:t> </a:t>
            </a:r>
            <a:r>
              <a:rPr lang="ko-KR" altLang="en-US" b="1" dirty="0"/>
              <a:t>불확실성까지 고려했다는 것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ko-KR" altLang="en-US" dirty="0"/>
              <a:t>이 차이가 </a:t>
            </a:r>
            <a:r>
              <a:rPr lang="en-US" altLang="ko-KR" dirty="0"/>
              <a:t>Monte Carlo Dropout</a:t>
            </a:r>
            <a:r>
              <a:rPr lang="ko-KR" altLang="en-US" dirty="0"/>
              <a:t>의 가장 큰 의의입니다</a:t>
            </a:r>
            <a:r>
              <a:rPr lang="en-US" altLang="ko-KR" dirty="0"/>
              <a:t>.”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8B7A305-0F26-45B4-A817-FF1719B22816}" type="slidenum">
              <a:rPr lang="ko-KR" altLang="en-US" smtClean="0"/>
              <a:pPr/>
              <a:t>7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339548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0FC72C-F4C1-614A-52BF-DDB7CEC10C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941A86E3-C4EE-5FAC-1D63-8D02D6FCC53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253EA13-8BAB-CCD9-97DE-BF6919FDAD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54C4-331D-45CF-B8C3-B0F4B00EDD30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65C9B68-1025-10EC-0896-40B2A3DC73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235E2D3-51EE-2DE2-6C2E-EA69AA3878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9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6F3F20C-5EE3-C911-8334-A51625B39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974D33A-0669-6C05-38CC-E3261DB1AA7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37D76E7-68C8-6869-AA92-96AA4E706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CCAAE-BF5A-4DAF-B09A-BA7AF480905F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564DE5E-4FCC-87A4-9F2D-E8C20D622B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BB0DBF6-A082-A9B9-A4A1-D1BC2ED6F2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061342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7207E9E-0175-61E9-1F3C-179CD196E54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DA61898-6694-711B-BE48-9787439422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44ED916-5B52-BDD7-4AF4-614B4B86C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141A5E-F31B-49CE-AE73-5453EFBAEB98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FD3F829-1EA9-0568-C08F-1CAE91A93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477998A-4D6A-C536-218C-1D1FAA5F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30383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1A2CE9-0CF9-09A5-9033-08EE1BE25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1C6011B-1EBD-B635-E746-86820E4F49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F0C4D1D-9999-0AC1-AC36-38B2642B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5FB43-E92E-4C3A-BECC-9B1708A860A6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D6D8EE5-97A2-E988-0E41-17F2676402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5A116AD-5F6A-F7E2-D324-514213E3AE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8437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0E17C6E-B7CD-8252-E032-FB5D3A8EB8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BD8D77B-B39C-5AD2-3391-B7C5578EA1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AB2574A-E553-0FEA-9A8D-802EB9DD4B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0F09BE-33C4-4D25-AC14-E64A2D71DE0E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A485D38-5938-3B4C-DB21-263ACAAA72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490E3BA-E67E-321A-54C1-DB34F45D8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36849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BD2CD60-1E53-8B1D-67EF-81D1191E85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D55AB26-6F69-0A9A-7987-5F019AC69A2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372B3AD-84B2-B50B-431C-6DE3BFDD88D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2578826E-1746-C11E-81CE-309F64ACA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018F90-BF1A-46C1-AF32-001F32139DBB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DFFD78-C689-6F4A-64F8-08E0E560B8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1496DC-EB75-AD4E-F7E1-C9960517A3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4209682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8553708-49CB-5A85-71FC-E8783D88E2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A4C365-C287-7E1E-6FBD-57F4604274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6543834-5EFF-E2A3-7C7A-E380CFDF1C4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173711C-42EF-9ACF-81E4-6020A4A974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30AF97B-98BF-3C5A-C965-3B48B092AAA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B805A90-89FD-4C9B-162A-CFFD23B402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2B3A3F-2492-45AC-8F2F-F7377C614719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85B7E614-5586-831A-504B-A61C80F8B1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5CA2C6-32FE-DE18-E578-F06BDAAE57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67144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9AF130E-14E8-455E-A70B-9FF082052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639EAAFD-9A65-B1FF-FE8E-6991205B5E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41C0B-CDB7-4C9E-8584-914FBDED7451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D8FF5854-5363-139D-A0C8-B8E65A5BE1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5DB458D-1C9F-A267-D626-EC121E41F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24653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9927272-3C57-6D07-92E9-2D8CAC756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C21C94-1CAC-4A54-8FAA-75EE0E90274C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03955C9-9901-6191-2103-7DA9CEF9F9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6033C39-E1BA-5651-D44F-60769ACE9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658465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214A68-C4A0-FD1E-A8DC-A0CCFE11D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03A84B-6215-368F-7089-425749E7BA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A36CABF-0338-5066-370E-2A278630D4E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21A61D0-090F-5B63-1BE8-4D5D33114C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EE9D67-FC77-45E7-B2D3-523F6AFC5A47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9A4AE6D-D8F3-0BF2-3FB4-D6A3A05B9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3138BEA-D016-A4E6-B623-97D14D209F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700452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94BAA5-4D34-509D-A9E4-902655B58B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CDDC90F-58A9-1848-5B6D-2B1A4608CB9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821A0C5-2EEF-CAE7-6082-F4A442DF28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AF6A23A-5108-D412-09C7-BF05944FC0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7CFA3-52F7-4E88-8EC8-FF890ACF6061}" type="datetime1">
              <a:rPr lang="ko-KR" altLang="en-US" smtClean="0"/>
              <a:t>2025-08-24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9DA7D40-7397-3086-5E1C-D968B8682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0FA61-F4CB-E07B-BDF1-CC96D163A0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654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B9B7BED-F43F-B629-A880-8A0540899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7BD8349-6D43-4CBB-10EF-C8421397B8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619373-CEE7-8D7D-1C6D-2EF208E6B43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FE297B16-6CE0-4FBA-BFA8-B6A1034B4AE2}" type="datetime1">
              <a:rPr lang="ko-KR" altLang="en-US" smtClean="0"/>
              <a:pPr/>
              <a:t>2025-08-24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2E36D10-A372-EFA7-F667-2F6537B365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BE4E928-F916-7901-9516-EC9A04E660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  <a:latin typeface="나눔고딕" panose="020D0604000000000000" pitchFamily="50" charset="-127"/>
                <a:ea typeface="나눔고딕" panose="020D0604000000000000" pitchFamily="50" charset="-127"/>
              </a:defRPr>
            </a:lvl1pPr>
          </a:lstStyle>
          <a:p>
            <a:fld id="{870F6877-0267-4703-A78C-D9E8AC4A04AF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108134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나눔고딕" panose="020D0604000000000000" pitchFamily="50" charset="-127"/>
          <a:ea typeface="나눔고딕" panose="020D0604000000000000" pitchFamily="50" charset="-127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74D6AE3-FDC8-8584-67AB-882EEABE4EF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b="1" dirty="0"/>
              <a:t>Dropout 2</a:t>
            </a:r>
            <a:endParaRPr lang="ko-KR" altLang="en-US" b="1" dirty="0"/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E29D226D-9C95-6321-152C-CA9042DC14B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/>
              <a:t>23011577 </a:t>
            </a:r>
            <a:r>
              <a:rPr lang="ko-KR" altLang="en-US" dirty="0"/>
              <a:t>컴퓨터공학과 이영빈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EFE5B7E-FEA0-A249-F7F7-54E79C16E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</p:spPr>
        <p:txBody>
          <a:bodyPr/>
          <a:lstStyle/>
          <a:p>
            <a:fld id="{870F6877-0267-4703-A78C-D9E8AC4A04AF}" type="slidenum">
              <a:rPr lang="ko-KR" altLang="en-US" smtClean="0"/>
              <a:t>1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263749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3788"/>
    </mc:Choice>
    <mc:Fallback xmlns="">
      <p:transition spd="slow" advTm="23788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89D5BE-24A7-6E67-F410-94465553FD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AC88495-C931-923B-4FFC-F367C1A23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6"/>
            <a:ext cx="9092609" cy="989950"/>
          </a:xfrm>
        </p:spPr>
        <p:txBody>
          <a:bodyPr>
            <a:normAutofit/>
          </a:bodyPr>
          <a:lstStyle/>
          <a:p>
            <a:endParaRPr lang="ko-KR" altLang="en-US" sz="3600" b="1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CC32BEF-0A38-F35F-E247-5F5CB65DF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10" name="내용 개체 틀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21A694FE-4488-DB29-7F8B-3E4E6873CF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8755" y="737758"/>
            <a:ext cx="9654489" cy="5382484"/>
          </a:xfrm>
        </p:spPr>
      </p:pic>
    </p:spTree>
    <p:extLst>
      <p:ext uri="{BB962C8B-B14F-4D97-AF65-F5344CB8AC3E}">
        <p14:creationId xmlns:p14="http://schemas.microsoft.com/office/powerpoint/2010/main" val="2948932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7434"/>
    </mc:Choice>
    <mc:Fallback xmlns="">
      <p:transition spd="slow" advTm="9743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21FBA62-7553-AD7D-C226-F979A4E9CF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도표, 라인, 원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F9923351-F709-9380-CF91-32A35D9E049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1240"/>
          <a:stretch>
            <a:fillRect/>
          </a:stretch>
        </p:blipFill>
        <p:spPr>
          <a:xfrm>
            <a:off x="1337591" y="365125"/>
            <a:ext cx="3043024" cy="6088344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2904D24B-401F-0304-C8FE-FE951F2842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8" name="그림 7" descr="클립아트, 스케치, 일러스트레이션, 만화 영화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323E454B-F511-DE8F-91E2-C8351E37958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14779" y="3429000"/>
            <a:ext cx="2191637" cy="2191637"/>
          </a:xfrm>
          <a:prstGeom prst="rect">
            <a:avLst/>
          </a:prstGeom>
        </p:spPr>
      </p:pic>
      <p:pic>
        <p:nvPicPr>
          <p:cNvPr id="9" name="내용 개체 틀 9" descr="텍스트, 스크린샷, 폰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E4FCA373-42E0-0831-D4B1-710838BFA56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72" t="68175" r="24667" b="21964"/>
          <a:stretch>
            <a:fillRect/>
          </a:stretch>
        </p:blipFill>
        <p:spPr>
          <a:xfrm>
            <a:off x="5368555" y="2600778"/>
            <a:ext cx="6484087" cy="530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9768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4CD37A6-CD73-BA08-37BF-EBAFDEDA2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>
            <a:extLst>
              <a:ext uri="{FF2B5EF4-FFF2-40B4-BE49-F238E27FC236}">
                <a16:creationId xmlns:a16="http://schemas.microsoft.com/office/drawing/2014/main" id="{828D88E6-0DC2-C842-70D3-0AF4378DF00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922721" y="1024344"/>
            <a:ext cx="8497186" cy="1970732"/>
          </a:xfrm>
          <a:prstGeom prst="rect">
            <a:avLst/>
          </a:prstGeo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E2740A5F-5D30-D333-947A-537D3BF06E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4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8DC2D89B-FE61-13E4-7A7B-0AC089608DE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22721" y="2920647"/>
            <a:ext cx="8464712" cy="31505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17981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BEFA843-0D9F-DF74-BE59-6EB4CB00F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3B1E780-B515-01E9-FAA2-97C66D67A2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BE26891-9C0D-6D0A-9538-86017F99E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5</a:t>
            </a:fld>
            <a:endParaRPr lang="ko-KR" altLang="en-US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2277D3A-E006-281F-1202-BFC2B0D7B73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35149" y="608379"/>
            <a:ext cx="10118651" cy="56412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377558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EFDB8CE-DA2C-9D15-138D-07386BFD40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텍스트, 라인, 스크린샷, 그래프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B10E85A4-9B10-7474-799F-4070313279E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244" y="1177039"/>
            <a:ext cx="6563511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CCBDFCEC-C8C0-BF56-0CE3-AF5B0A7F58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45672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2BBDCE-A0F8-4335-28C9-DEDD75EF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6" name="내용 개체 틀 5" descr="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18F9955C-B77B-97E4-57E4-D9D6C563AE6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25991" y="1027906"/>
            <a:ext cx="6340018" cy="4351338"/>
          </a:xfrm>
        </p:spPr>
      </p:pic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31D82CA-C0A1-9910-83CE-BACA7AC8C8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0F6877-0267-4703-A78C-D9E8AC4A04AF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622389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2580</TotalTime>
  <Words>1116</Words>
  <Application>Microsoft Office PowerPoint</Application>
  <PresentationFormat>와이드스크린</PresentationFormat>
  <Paragraphs>78</Paragraphs>
  <Slides>7</Slides>
  <Notes>7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나눔고딕</vt:lpstr>
      <vt:lpstr>Arial</vt:lpstr>
      <vt:lpstr>Office 테마</vt:lpstr>
      <vt:lpstr>Dropout 2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고승호</dc:creator>
  <cp:lastModifiedBy>이영빈</cp:lastModifiedBy>
  <cp:revision>21</cp:revision>
  <dcterms:created xsi:type="dcterms:W3CDTF">2025-03-09T02:43:38Z</dcterms:created>
  <dcterms:modified xsi:type="dcterms:W3CDTF">2025-08-24T06:44:06Z</dcterms:modified>
</cp:coreProperties>
</file>