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40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06" d="100"/>
          <a:sy n="106" d="100"/>
        </p:scale>
        <p:origin x="798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07:45:35.97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5920 386,'-20'-2,"-1"0,1-2,1 0,-35-12,-18-5,-143-23,-2 9,-234-8,-684 34,801 11,-227 33,431-15,1 5,-159 53,194-45,1 5,-152 85,119-45,-140 112,-182 182,333-264,-173 207,229-237,4 2,3 2,-65 142,66-103,5 2,-35 147,43-101,7 2,8 1,-3 304,26-429,13 424,-5-391,3-1,3 0,45 142,-11-89,6-2,5-3,5-2,6-3,160 209,-133-218,4-5,6-5,4-4,3-5,5-5,4-6,3-5,4-5,2-6,225 78,281 64,-408-149,2-9,2-10,2-11,322 0,297-34,-751 2,166-25,-204 15,-2-2,1-4,100-41,-48 3,-2-5,-3-4,-3-6,-3-4,188-174,-168 123,-6-5,-5-5,177-277,-187 239,-7-4,-7-4,-9-4,88-298,-143 377,-5-1,-5-1,-4-1,-3-125,-13 99,-7 1,-52-260,-22 53,61 269,-4 1,-55-109,-95-200,113 234,-65-99,97 197,-2 2,-2 1,-2 2,-48-43,-187-144,28 28,83 60,-6 9,-223-137,319 228,-3 4,-1 2,-2 4,-121-34,77 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24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24575,'5'1'0,"0"1"0,0 0 0,0 0 0,-1 1 0,1-1 0,0 1 0,-1 0 0,0 1 0,0-1 0,0 1 0,6 7 0,13 8 0,-2-2 0,-1 0 0,0 2 0,-1 0 0,-1 0 0,24 36 0,-36-46 0,-1-3 0,0 1 0,0 0 0,1-1 0,0 0 0,0-1 0,9 7 0,-13-11 0,-1 0 0,1 0 0,0 0 0,0-1 0,-1 1 0,1 0 0,0-1 0,0 0 0,0 1 0,0-1 0,0 0 0,0 0 0,0 0 0,-1 0 0,1-1 0,0 1 0,0 0 0,0-1 0,0 0 0,0 1 0,-1-1 0,1 0 0,0 0 0,-1 0 0,1 0 0,0 0 0,-1 0 0,1 0 0,-1 0 0,0-1 0,1 1 0,1-3 0,6-8 0,0 1 0,0-2 0,13-24 0,-15 23 0,1 1 0,0 0 0,19-22 0,-11 16-227,0-1-1,-1 0 1,-2-1-1,0-1 1,13-29-1,-17 30-6598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08:48:06.382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1,'33'0,"20"-1,0 3,86 13,-79-7,0-3,0-2,69-7,-11 2,-83 3,54 11,-55-7,59 3,863-9,-935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48:10.59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0,'4125'0'0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08:51:25.48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3,'139'-2,"152"5,-193 9,-52-6,62 2,166-9,-252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7:49:32.61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0,'1988'0'0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07:49:35.26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0,'1943'0,"-1922"0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7:49:37.62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0,'1587'0'0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04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24575,'847'0'-1365,"-821"0"-5461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09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24575,'756'0'-1365,"-735"0"-5461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13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24575,'13'2'0,"1"0"0,-1 1 0,0 0 0,0 1 0,0 1 0,19 9 0,10 3 0,810 209 0,-681-188 0,-134-30 0,233 58 0,-200-45 0,120 52 0,126 48 0,-119-51 0,63 44 0,-124-35 0,-46-26 0,-38-20 0,77 62 0,-44-30 0,43 30 0,-110-83-1365,-2-4-5461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17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0 275 24575,'36'0'0,"0"-1"0,1 1 0,-1 3 0,57 10 0,-90-12 0,1 0 0,-1 0 0,1 0 0,-1 0 0,1-1 0,0 1 0,-1-1 0,1 0 0,-1 0 0,1 0 0,0-1 0,-1 1 0,1-1 0,-1 0 0,1 0 0,-1 0 0,0 0 0,1-1 0,-1 0 0,0 1 0,0-1 0,0 0 0,0 0 0,0-1 0,0 1 0,-1 0 0,1-1 0,-1 0 0,0 0 0,0 0 0,0 0 0,0 0 0,0 0 0,0 0 0,-1 0 0,0-1 0,0 1 0,0-1 0,0 1 0,1-5 0,6-24-273,-2 1 0,0-1 0,-2 0 0,-1-41 0,-3 51-6553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08:31:22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0 580 24575,'1'-3'0,"0"1"0,0-1 0,0 1 0,1-1 0,-1 1 0,1-1 0,-1 1 0,1 0 0,0-1 0,0 1 0,0 0 0,0 0 0,0 1 0,0-1 0,1 0 0,-1 1 0,0-1 0,1 1 0,4-2 0,0-1 0,52-29 0,2 3 0,118-42 0,141-19 0,47 9-331,542-50 1,386 55-332,1498 62-2207,-1737 89 2559,-17 103 1247,-169 15 950,-12 51-209,-204 12-1678,-17 38 0,-574-262 0,76 51 0,-109-61 0,0 1 0,-2 1 0,-1 1 0,31 36 0,-40-36 0,-1 1 0,25 48 0,-4-6 0,-31-54 0,-1 0 0,-1 1 0,-1-1 0,1 1 0,-2 0 0,0 0 0,-1 0 0,0 0 0,-1 0 0,-1 1 0,-2 20 0,2-11 0,1 0 0,6 44 0,5 7-1365,-9-54-5461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2025-06-01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8.xml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1174966" y="984799"/>
            <a:ext cx="99624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Genetic Optimization of Fuzzy C-Means Clustering-Based Fuzzy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25.6.01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F13A-5D36-ED66-786A-3C385FFA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63AEB3-C2CF-81D6-B082-E215A859D96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C631D-0E82-CC9C-FA83-C5BE16806F5C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ADBA7C6F-6CEE-76DB-5212-F0C8A729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B9F73-10BB-B00D-D8B3-1DD9F6CEC5DD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4. Crossover &amp; Mutation</a:t>
            </a:r>
            <a:endParaRPr lang="ko-KR" altLang="en-US" sz="28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47BFE8-00F5-B572-3D1E-13E558D4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604629"/>
            <a:ext cx="6041429" cy="13081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033993-AA1D-8C11-6F90-F89A2237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34" y="3009787"/>
            <a:ext cx="5964124" cy="838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E26FC7A-3AA3-E07A-3D7B-E5656D2D2976}"/>
                  </a:ext>
                </a:extLst>
              </p14:cNvPr>
              <p14:cNvContentPartPr/>
              <p14:nvPr/>
            </p14:nvContentPartPr>
            <p14:xfrm>
              <a:off x="5866649" y="2778184"/>
              <a:ext cx="352440" cy="108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E26FC7A-3AA3-E07A-3D7B-E5656D2D29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2649" y="2670544"/>
                <a:ext cx="460080" cy="2264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CB2DED16-F1A9-2C44-FD57-3BDDE218C8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482" r="-51"/>
          <a:stretch/>
        </p:blipFill>
        <p:spPr>
          <a:xfrm>
            <a:off x="6766258" y="1310340"/>
            <a:ext cx="1979390" cy="36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E3C2E-6EA8-9D8F-1171-BE1C38A70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DAAF15-3A5B-1AAD-7E33-F7BAEA20116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0AFFE-D352-F72A-2DB3-D9C0DC3F1A39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54CC0C8-95CA-3D8F-24FB-C0B6CE6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6F4071-186F-6F08-547C-4115D740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960405"/>
            <a:ext cx="4275466" cy="5369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B3BBCE-EC6E-0728-F8E1-AA44ACCC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02" r="15870" b="-2974"/>
          <a:stretch/>
        </p:blipFill>
        <p:spPr>
          <a:xfrm>
            <a:off x="5395866" y="1822485"/>
            <a:ext cx="6310266" cy="34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GA (Genetic Algorithm)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98664-150C-7EEF-8EAA-72FADFE90480}"/>
              </a:ext>
            </a:extLst>
          </p:cNvPr>
          <p:cNvSpPr txBox="1"/>
          <p:nvPr/>
        </p:nvSpPr>
        <p:spPr>
          <a:xfrm>
            <a:off x="1055804" y="245287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E6F1-5689-FBAF-5062-DD2E730A3292}"/>
              </a:ext>
            </a:extLst>
          </p:cNvPr>
          <p:cNvSpPr txBox="1"/>
          <p:nvPr/>
        </p:nvSpPr>
        <p:spPr>
          <a:xfrm>
            <a:off x="1847315" y="2452872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50DF5-A595-0A3F-9654-FAEAC01A6FAE}"/>
              </a:ext>
            </a:extLst>
          </p:cNvPr>
          <p:cNvSpPr txBox="1"/>
          <p:nvPr/>
        </p:nvSpPr>
        <p:spPr>
          <a:xfrm>
            <a:off x="1055804" y="355577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0CF4C-EFBB-58A7-39B5-C1520069F8C6}"/>
              </a:ext>
            </a:extLst>
          </p:cNvPr>
          <p:cNvSpPr txBox="1"/>
          <p:nvPr/>
        </p:nvSpPr>
        <p:spPr>
          <a:xfrm>
            <a:off x="1847315" y="3555778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C5D76-72A0-B7C2-10A3-F051F4FE0FF5}"/>
              </a:ext>
            </a:extLst>
          </p:cNvPr>
          <p:cNvSpPr txBox="1"/>
          <p:nvPr/>
        </p:nvSpPr>
        <p:spPr>
          <a:xfrm>
            <a:off x="1055804" y="462570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4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9C92-3A73-AFC4-3CE8-BAE180742744}"/>
              </a:ext>
            </a:extLst>
          </p:cNvPr>
          <p:cNvSpPr txBox="1"/>
          <p:nvPr/>
        </p:nvSpPr>
        <p:spPr>
          <a:xfrm>
            <a:off x="1847315" y="4625701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F291-FA13-9FE8-D975-33E5B639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85AC7-1000-6E61-1545-994F71A10BB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2D1F-5E44-8D2C-EBAB-2054DD90262E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1B417FC-2669-ED51-DB82-2E9F6A2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What is Genetic Algorithm in Data Mining? Working, Example, Applications -  Binary Terms">
            <a:extLst>
              <a:ext uri="{FF2B5EF4-FFF2-40B4-BE49-F238E27FC236}">
                <a16:creationId xmlns:a16="http://schemas.microsoft.com/office/drawing/2014/main" id="{3CE1EA0B-3894-5213-3664-6263C301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83" y="923454"/>
            <a:ext cx="2904440" cy="56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988893B-E8B6-D14C-7461-6AEFE1A8D254}"/>
                  </a:ext>
                </a:extLst>
              </p14:cNvPr>
              <p14:cNvContentPartPr/>
              <p14:nvPr/>
            </p14:nvContentPartPr>
            <p14:xfrm>
              <a:off x="1118969" y="2423224"/>
              <a:ext cx="2882160" cy="2522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988893B-E8B6-D14C-7461-6AEFE1A8D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969" y="2315224"/>
                <a:ext cx="2989800" cy="27381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B482B4C-9517-F41E-E492-FFDBE91C9B21}"/>
              </a:ext>
            </a:extLst>
          </p:cNvPr>
          <p:cNvSpPr txBox="1"/>
          <p:nvPr/>
        </p:nvSpPr>
        <p:spPr>
          <a:xfrm>
            <a:off x="4021196" y="2630966"/>
            <a:ext cx="4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Select superior solutio</a:t>
            </a:r>
            <a:r>
              <a:rPr lang="en-US" altLang="ko-KR" dirty="0">
                <a:ea typeface="Calibri" panose="020F0502020204030204" pitchFamily="34" charset="0"/>
              </a:rPr>
              <a:t>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D3F08-5FF2-C841-7FE6-A3732C348FD7}"/>
              </a:ext>
            </a:extLst>
          </p:cNvPr>
          <p:cNvSpPr txBox="1"/>
          <p:nvPr/>
        </p:nvSpPr>
        <p:spPr>
          <a:xfrm>
            <a:off x="4021196" y="3429000"/>
            <a:ext cx="427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Search various alternatives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F9B0B-8DF6-03C6-6C6B-3FB1264208AF}"/>
              </a:ext>
            </a:extLst>
          </p:cNvPr>
          <p:cNvSpPr txBox="1"/>
          <p:nvPr/>
        </p:nvSpPr>
        <p:spPr>
          <a:xfrm>
            <a:off x="4021196" y="4233824"/>
            <a:ext cx="427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Escape the local optima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0D6D6-DA28-8D64-B8EC-52034109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806BFD-21EF-F01E-CCB3-7CD9A5B6850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D822-C5EB-C37C-29C2-0D7158C4DC0A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C5E39B4-8F7E-1FE7-666A-CF16989A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1B0FFEB-9CFB-776A-6B32-25719F7C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2" y="1676132"/>
            <a:ext cx="10442655" cy="33485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C38FFF6-323B-A62D-5FF3-6BDB6FA7C7C5}"/>
                  </a:ext>
                </a:extLst>
              </p14:cNvPr>
              <p14:cNvContentPartPr/>
              <p14:nvPr/>
            </p14:nvContentPartPr>
            <p14:xfrm>
              <a:off x="5766929" y="2263024"/>
              <a:ext cx="716040" cy="7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C38FFF6-323B-A62D-5FF3-6BDB6FA7C7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0929" y="2119024"/>
                <a:ext cx="787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56603B8-A575-3A46-C507-D6250AE460D4}"/>
                  </a:ext>
                </a:extLst>
              </p14:cNvPr>
              <p14:cNvContentPartPr/>
              <p14:nvPr/>
            </p14:nvContentPartPr>
            <p14:xfrm>
              <a:off x="8048249" y="2516824"/>
              <a:ext cx="7074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56603B8-A575-3A46-C507-D6250AE460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2249" y="2444824"/>
                <a:ext cx="779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33674E3-D564-84C1-E867-C283697DB49F}"/>
                  </a:ext>
                </a:extLst>
              </p14:cNvPr>
              <p14:cNvContentPartPr/>
              <p14:nvPr/>
            </p14:nvContentPartPr>
            <p14:xfrm>
              <a:off x="8573489" y="3467224"/>
              <a:ext cx="57168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33674E3-D564-84C1-E867-C283697DB4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7489" y="3323224"/>
                <a:ext cx="6433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0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622E-011C-C7BC-B475-3D961B153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6A1ED0-6A3D-9B08-B651-DD7EAD729A5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29EC7-9738-42B5-F09F-DDD03083F20F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EDF45BF-D057-5A4E-1524-64B8209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ADF32-2C10-236F-0581-5267ED7ADD72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1. Initiation</a:t>
            </a:r>
            <a:endParaRPr lang="ko-KR" altLang="en-US" sz="2800" spc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E2E5D-30A5-90DC-9444-D9F8A9A77F48}"/>
              </a:ext>
            </a:extLst>
          </p:cNvPr>
          <p:cNvSpPr txBox="1"/>
          <p:nvPr/>
        </p:nvSpPr>
        <p:spPr>
          <a:xfrm>
            <a:off x="724829" y="1500002"/>
            <a:ext cx="427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Encoding chromosomes – binary encoding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845675-5972-E85D-2C10-9953A49B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79" y="1869334"/>
            <a:ext cx="9246605" cy="1188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C71021-2945-BD2F-35D4-562B052054C6}"/>
                  </a:ext>
                </a:extLst>
              </p:cNvPr>
              <p:cNvSpPr txBox="1"/>
              <p:nvPr/>
            </p:nvSpPr>
            <p:spPr>
              <a:xfrm>
                <a:off x="8772809" y="1981742"/>
                <a:ext cx="1077362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C71021-2945-BD2F-35D4-562B0520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09" y="1981742"/>
                <a:ext cx="1077362" cy="313291"/>
              </a:xfrm>
              <a:prstGeom prst="rect">
                <a:avLst/>
              </a:prstGeom>
              <a:blipFill>
                <a:blip r:embed="rId3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3307EE-F8E5-F140-A3AD-40AF997190F2}"/>
              </a:ext>
            </a:extLst>
          </p:cNvPr>
          <p:cNvSpPr txBox="1"/>
          <p:nvPr/>
        </p:nvSpPr>
        <p:spPr>
          <a:xfrm>
            <a:off x="724829" y="3334744"/>
            <a:ext cx="53711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&lt;</a:t>
            </a:r>
            <a:r>
              <a:rPr lang="en-US" altLang="ko-KR" sz="1800" dirty="0">
                <a:effectLst/>
                <a:ea typeface="Calibri" panose="020F0502020204030204" pitchFamily="34" charset="0"/>
              </a:rPr>
              <a:t>Hyper parameter&gt;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The number of chromosome (population size)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Fitness function (quality of chromosome)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Crossover mechanism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The rate of mutation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Stop criteria (min fitness improvement, max iterations)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F86232-FF99-BC4C-E3B2-5C5E7C64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791" y="3058183"/>
            <a:ext cx="4570681" cy="37445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E315F2-72B0-3E3F-CE2F-D0F29832F545}"/>
              </a:ext>
            </a:extLst>
          </p:cNvPr>
          <p:cNvSpPr txBox="1"/>
          <p:nvPr/>
        </p:nvSpPr>
        <p:spPr>
          <a:xfrm>
            <a:off x="5108704" y="5739117"/>
            <a:ext cx="3340173" cy="66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Random number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Cut off=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694C-6A25-ECBD-5187-3D3182D0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0C6B7-37C4-37CE-4D08-2AAF5AB388F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98396-F974-3C54-BAF6-F7607E403D08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A0231A2-D1B4-8856-4EF6-2734E355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5986A-91FA-8AD1-9BEB-07B0277D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634" y="3486870"/>
            <a:ext cx="6811816" cy="1383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A61C31-BC49-11A3-85A7-48B31108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9" y="1334268"/>
            <a:ext cx="4570681" cy="3744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C905-DC4D-ED60-3732-DE58695BB808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1. Initiation - modeling </a:t>
            </a:r>
            <a:endParaRPr lang="ko-KR" altLang="en-US" sz="2800" spc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08308-662E-104C-8970-7D832CD0ACD5}"/>
              </a:ext>
            </a:extLst>
          </p:cNvPr>
          <p:cNvSpPr txBox="1"/>
          <p:nvPr/>
        </p:nvSpPr>
        <p:spPr>
          <a:xfrm>
            <a:off x="5382369" y="5268572"/>
            <a:ext cx="5762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(Number of chromosome = Number of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9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B9A4-06FF-664E-2A42-5801EE810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AB8523-32D0-3155-E33C-9BDEE2469C8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40EFB-C2CB-7564-9E7D-AABF23E8E274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88242DD-5C4E-B961-8014-F1B1814C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06BE1-D098-31A4-C2C5-1FE0E674D3A1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Fitness Evaluation</a:t>
            </a:r>
            <a:endParaRPr lang="ko-KR" altLang="en-US" sz="2800" spc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9CDA8-C47E-040B-1A3A-427A69925542}"/>
              </a:ext>
            </a:extLst>
          </p:cNvPr>
          <p:cNvSpPr txBox="1"/>
          <p:nvPr/>
        </p:nvSpPr>
        <p:spPr>
          <a:xfrm>
            <a:off x="724829" y="1592631"/>
            <a:ext cx="6834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Criterion that determines which chromosomes are better than others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Accuracy better -&gt; Fitness value better (ex: 1-RMSE)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- Higher fitness -&gt; better chromosomes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52735-FD1C-691F-CFB4-CC7C87BCFDCF}"/>
              </a:ext>
            </a:extLst>
          </p:cNvPr>
          <p:cNvSpPr txBox="1"/>
          <p:nvPr/>
        </p:nvSpPr>
        <p:spPr>
          <a:xfrm>
            <a:off x="724829" y="2626644"/>
            <a:ext cx="6635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If two chromosome have same fitness value</a:t>
            </a:r>
          </a:p>
          <a:p>
            <a:r>
              <a:rPr lang="en-US" altLang="ko-KR" dirty="0"/>
              <a:t>=&gt; Fewer variable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E01451-ED5A-5C5A-D0BF-4E7B2312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93" y="2626644"/>
            <a:ext cx="4655979" cy="2811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2FAC22-3059-DF0D-48DE-BF60D6AD730C}"/>
                  </a:ext>
                </a:extLst>
              </p:cNvPr>
              <p:cNvSpPr txBox="1"/>
              <p:nvPr/>
            </p:nvSpPr>
            <p:spPr>
              <a:xfrm>
                <a:off x="9235087" y="2121558"/>
                <a:ext cx="2956913" cy="788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ko-KR" altLang="en-US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𝑓𝑖𝑡𝑛𝑒𝑠𝑠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eqAr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eqArr>
                                <m:eqArr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</m:e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𝑣𝑎𝑙𝑢𝑒</m:t>
                                  </m:r>
                                </m:e>
                              </m:eqAr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2FAC22-3059-DF0D-48DE-BF60D6AD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87" y="2121558"/>
                <a:ext cx="2956913" cy="788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4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6E87E-C6DD-1C89-A70F-EBF066AE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0FC8D7-0E80-17C1-1A71-65F57997848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DFE5F-03D8-A545-7E06-CC5EF6E2BD7F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CD1AAF0-20B6-5AB7-A138-19463585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9C544-FB4F-6D29-A987-463A9E394E7F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3. Selection</a:t>
            </a:r>
            <a:endParaRPr lang="ko-KR" altLang="en-US" sz="2800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AEF27-8450-EBD9-37CF-4C0F606F6FFF}"/>
              </a:ext>
            </a:extLst>
          </p:cNvPr>
          <p:cNvSpPr txBox="1"/>
          <p:nvPr/>
        </p:nvSpPr>
        <p:spPr>
          <a:xfrm>
            <a:off x="724829" y="1485907"/>
            <a:ext cx="6635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Deterministic selection</a:t>
            </a:r>
          </a:p>
          <a:p>
            <a:r>
              <a:rPr lang="en-US" altLang="ko-KR" dirty="0"/>
              <a:t>-top N% (bottom(100-N)% chromosomes are never selected)</a:t>
            </a:r>
          </a:p>
          <a:p>
            <a:endParaRPr lang="en-US" altLang="ko-KR" dirty="0"/>
          </a:p>
          <a:p>
            <a:r>
              <a:rPr lang="en-US" altLang="ko-KR" dirty="0"/>
              <a:t>Probabilistic Selection</a:t>
            </a:r>
          </a:p>
          <a:p>
            <a:r>
              <a:rPr lang="en-US" altLang="ko-KR" dirty="0"/>
              <a:t>-All chromosomes can be selected with different probabilities (weight)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E1A806-5F1D-719A-F5F2-2FC46EC7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9" t="70845" r="446" b="1366"/>
          <a:stretch/>
        </p:blipFill>
        <p:spPr>
          <a:xfrm>
            <a:off x="724829" y="4951840"/>
            <a:ext cx="7676787" cy="1249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471BAB-0DC8-B7AA-904B-89372F86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1" t="30234" r="241" b="31290"/>
          <a:stretch/>
        </p:blipFill>
        <p:spPr>
          <a:xfrm>
            <a:off x="439575" y="3221913"/>
            <a:ext cx="8254086" cy="17299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74EF7B2-7D13-6B87-E067-E2B7C68FDA3C}"/>
                  </a:ext>
                </a:extLst>
              </p14:cNvPr>
              <p14:cNvContentPartPr/>
              <p14:nvPr/>
            </p14:nvContentPartPr>
            <p14:xfrm>
              <a:off x="3403889" y="3802384"/>
              <a:ext cx="3142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74EF7B2-7D13-6B87-E067-E2B7C68FD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5889" y="3784384"/>
                <a:ext cx="349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1D7A304-DF29-FCCD-96A3-67B27594491D}"/>
                  </a:ext>
                </a:extLst>
              </p14:cNvPr>
              <p14:cNvContentPartPr/>
              <p14:nvPr/>
            </p14:nvContentPartPr>
            <p14:xfrm>
              <a:off x="3820409" y="3820384"/>
              <a:ext cx="280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1D7A304-DF29-FCCD-96A3-67B275944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2409" y="3802744"/>
                <a:ext cx="31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62ECE1C-1247-9225-AAD4-BFC888D20B14}"/>
                  </a:ext>
                </a:extLst>
              </p14:cNvPr>
              <p14:cNvContentPartPr/>
              <p14:nvPr/>
            </p14:nvContentPartPr>
            <p14:xfrm>
              <a:off x="3974129" y="3856744"/>
              <a:ext cx="1141560" cy="4420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62ECE1C-1247-9225-AAD4-BFC888D20B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6489" y="3838744"/>
                <a:ext cx="11772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ECF641F-CC4B-F615-9521-82B452CB9E14}"/>
                  </a:ext>
                </a:extLst>
              </p14:cNvPr>
              <p14:cNvContentPartPr/>
              <p14:nvPr/>
            </p14:nvContentPartPr>
            <p14:xfrm>
              <a:off x="4979249" y="4210624"/>
              <a:ext cx="136800" cy="106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ECF641F-CC4B-F615-9521-82B452CB9E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1249" y="4192984"/>
                <a:ext cx="17244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4A876C-8284-AA80-1FDD-502A46E1BCD2}"/>
              </a:ext>
            </a:extLst>
          </p:cNvPr>
          <p:cNvGrpSpPr/>
          <p:nvPr/>
        </p:nvGrpSpPr>
        <p:grpSpPr>
          <a:xfrm>
            <a:off x="3675689" y="3421504"/>
            <a:ext cx="4287960" cy="786240"/>
            <a:chOff x="3675689" y="3421504"/>
            <a:chExt cx="4287960" cy="78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AA710B3-9982-AD0E-EDC0-BECE74D16824}"/>
                    </a:ext>
                  </a:extLst>
                </p14:cNvPr>
                <p14:cNvContentPartPr/>
                <p14:nvPr/>
              </p14:nvContentPartPr>
              <p14:xfrm>
                <a:off x="3675689" y="3421504"/>
                <a:ext cx="4209840" cy="751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AA710B3-9982-AD0E-EDC0-BECE74D168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57689" y="3403864"/>
                  <a:ext cx="424548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821E08F-BA8B-55CD-6D52-BE665F82F14B}"/>
                    </a:ext>
                  </a:extLst>
                </p14:cNvPr>
                <p14:cNvContentPartPr/>
                <p14:nvPr/>
              </p14:nvContentPartPr>
              <p14:xfrm>
                <a:off x="7767809" y="4084624"/>
                <a:ext cx="195840" cy="123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821E08F-BA8B-55CD-6D52-BE665F82F1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49809" y="4066984"/>
                  <a:ext cx="23148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53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0C1B3-2ED6-217F-068B-F20973FF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C6B9D8-A745-08AD-1FB6-DE52EF0183F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DDC27-4099-ECA8-1928-BE1967CC333F}"/>
              </a:ext>
            </a:extLst>
          </p:cNvPr>
          <p:cNvSpPr txBox="1"/>
          <p:nvPr/>
        </p:nvSpPr>
        <p:spPr>
          <a:xfrm>
            <a:off x="724829" y="5530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GA (Genetic Algorithm)	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CA800AB-DB70-ECCE-5555-0C50558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D6840-2B1A-77C2-4346-C3D99AC80DFB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4. Crossover &amp; Mutation</a:t>
            </a:r>
            <a:endParaRPr lang="ko-KR" altLang="en-US" sz="2800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2A673D-B149-D681-6BE9-5AB046B0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7" y="1472965"/>
            <a:ext cx="4064075" cy="2534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63F9-AA34-CA03-6178-90885AB58820}"/>
              </a:ext>
            </a:extLst>
          </p:cNvPr>
          <p:cNvSpPr txBox="1"/>
          <p:nvPr/>
        </p:nvSpPr>
        <p:spPr>
          <a:xfrm>
            <a:off x="664517" y="4227821"/>
            <a:ext cx="5625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Crossover point: 1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703AD6-E1E3-A93F-4F47-D20FA4BE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7" y="4542971"/>
            <a:ext cx="4513492" cy="1753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046B73-D756-EEE0-CA20-01A46B04D837}"/>
              </a:ext>
            </a:extLst>
          </p:cNvPr>
          <p:cNvSpPr txBox="1"/>
          <p:nvPr/>
        </p:nvSpPr>
        <p:spPr>
          <a:xfrm>
            <a:off x="5793647" y="1358601"/>
            <a:ext cx="5625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Crossover point: 2</a:t>
            </a: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889FE9-8B83-D0CB-3D9E-301D1B62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646" y="1681765"/>
            <a:ext cx="4513491" cy="18514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255474-4287-2767-1BEC-4D9218B5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646" y="4376124"/>
            <a:ext cx="5000740" cy="8509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7C10D-89E6-555E-769B-291D442A2B45}"/>
              </a:ext>
            </a:extLst>
          </p:cNvPr>
          <p:cNvSpPr txBox="1"/>
          <p:nvPr/>
        </p:nvSpPr>
        <p:spPr>
          <a:xfrm>
            <a:off x="5793647" y="3978807"/>
            <a:ext cx="5625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Crossover point: 10?</a:t>
            </a: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C464325-1F07-2FE5-336A-D6F76B013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3647" y="5271469"/>
            <a:ext cx="5000740" cy="10789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0A98C06-6BFE-AD6E-1511-120F149D4441}"/>
                  </a:ext>
                </a:extLst>
              </p14:cNvPr>
              <p14:cNvContentPartPr/>
              <p14:nvPr/>
            </p14:nvContentPartPr>
            <p14:xfrm>
              <a:off x="6907534" y="5087584"/>
              <a:ext cx="696600" cy="190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0A98C06-6BFE-AD6E-1511-120F149D44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3894" y="4979584"/>
                <a:ext cx="804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8965CB0-A6B2-CAA0-7A96-45AB2F6980DA}"/>
                  </a:ext>
                </a:extLst>
              </p14:cNvPr>
              <p14:cNvContentPartPr/>
              <p14:nvPr/>
            </p14:nvContentPartPr>
            <p14:xfrm>
              <a:off x="8111734" y="5114944"/>
              <a:ext cx="1485360" cy="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8965CB0-A6B2-CAA0-7A96-45AB2F6980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57734" y="4898944"/>
                <a:ext cx="15930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7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34374</TotalTime>
  <Words>294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Calibri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100</cp:revision>
  <dcterms:created xsi:type="dcterms:W3CDTF">2022-12-09T01:31:23Z</dcterms:created>
  <dcterms:modified xsi:type="dcterms:W3CDTF">2025-06-01T10:31:03Z</dcterms:modified>
</cp:coreProperties>
</file>