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466" r:id="rId4"/>
    <p:sldId id="482" r:id="rId5"/>
    <p:sldId id="486" r:id="rId6"/>
    <p:sldId id="484" r:id="rId7"/>
    <p:sldId id="483" r:id="rId8"/>
    <p:sldId id="487" r:id="rId9"/>
    <p:sldId id="488" r:id="rId10"/>
    <p:sldId id="491" r:id="rId11"/>
    <p:sldId id="49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E9F5"/>
    <a:srgbClr val="EDF2F9"/>
    <a:srgbClr val="B7CFEB"/>
    <a:srgbClr val="ABC7D7"/>
    <a:srgbClr val="DFDFDF"/>
    <a:srgbClr val="002FC1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394C-2241-43D2-B814-389F8DC845B3}" v="18" dt="2024-11-22T01:32:49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9" autoAdjust="0"/>
    <p:restoredTop sz="86415" autoAdjust="0"/>
  </p:normalViewPr>
  <p:slideViewPr>
    <p:cSldViewPr snapToGrid="0" showGuides="1">
      <p:cViewPr varScale="1">
        <p:scale>
          <a:sx n="95" d="100"/>
          <a:sy n="95" d="100"/>
        </p:scale>
        <p:origin x="1680" y="108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A9A0-4D67-4BFE-9867-78AF9DCCBE48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4325-A0F0-43EA-952A-A2716EF5C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9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04325-A0F0-43EA-952A-A2716EF5C8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2025-08-24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2025-08-24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2025-08-24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2025-08-24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-197409" y="1186080"/>
            <a:ext cx="12586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Iterative RBFNN-PSO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21A81-72B2-13E8-A760-0E2EAE9AE40D}"/>
              </a:ext>
            </a:extLst>
          </p:cNvPr>
          <p:cNvSpPr txBox="1"/>
          <p:nvPr/>
        </p:nvSpPr>
        <p:spPr>
          <a:xfrm>
            <a:off x="4287974" y="3472544"/>
            <a:ext cx="36695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Ha-Rang Kim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FDFBBA-5E9A-D0D0-27B3-E1BBF22F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5646459"/>
            <a:ext cx="2124364" cy="13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789D4-61C0-7766-7163-58ED0EA2A463}"/>
              </a:ext>
            </a:extLst>
          </p:cNvPr>
          <p:cNvSpPr txBox="1"/>
          <p:nvPr/>
        </p:nvSpPr>
        <p:spPr>
          <a:xfrm>
            <a:off x="5632948" y="6110386"/>
            <a:ext cx="104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25.8.24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A741C-6193-BC9A-218B-CF1476061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C6D4F9-DFC5-670A-04B9-08D5FB6527FC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34285519-37C8-FB78-C0C9-6CC2FF09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10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6C16F2-9472-F9FB-E768-9E90B324B756}"/>
              </a:ext>
            </a:extLst>
          </p:cNvPr>
          <p:cNvSpPr txBox="1"/>
          <p:nvPr/>
        </p:nvSpPr>
        <p:spPr>
          <a:xfrm>
            <a:off x="724829" y="27653"/>
            <a:ext cx="3167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RBFNN+PSO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ED30A-9C5E-1F79-9741-F3ACFB6BE2A6}"/>
              </a:ext>
            </a:extLst>
          </p:cNvPr>
          <p:cNvSpPr txBox="1"/>
          <p:nvPr/>
        </p:nvSpPr>
        <p:spPr>
          <a:xfrm>
            <a:off x="724829" y="735539"/>
            <a:ext cx="609426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2500" dirty="0"/>
              <a:t>Performance Comparison</a:t>
            </a:r>
            <a:endParaRPr lang="ko-KR" altLang="en-US" sz="25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CA3E26-BC92-009B-7613-A732FAFE77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287189"/>
              </p:ext>
            </p:extLst>
          </p:nvPr>
        </p:nvGraphicFramePr>
        <p:xfrm>
          <a:off x="2711338" y="1202400"/>
          <a:ext cx="6789420" cy="5294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310">
                  <a:extLst>
                    <a:ext uri="{9D8B030D-6E8A-4147-A177-3AD203B41FA5}">
                      <a16:colId xmlns:a16="http://schemas.microsoft.com/office/drawing/2014/main" val="2204172931"/>
                    </a:ext>
                  </a:extLst>
                </a:gridCol>
                <a:gridCol w="1251458">
                  <a:extLst>
                    <a:ext uri="{9D8B030D-6E8A-4147-A177-3AD203B41FA5}">
                      <a16:colId xmlns:a16="http://schemas.microsoft.com/office/drawing/2014/main" val="260998777"/>
                    </a:ext>
                  </a:extLst>
                </a:gridCol>
                <a:gridCol w="1357884">
                  <a:extLst>
                    <a:ext uri="{9D8B030D-6E8A-4147-A177-3AD203B41FA5}">
                      <a16:colId xmlns:a16="http://schemas.microsoft.com/office/drawing/2014/main" val="2423030481"/>
                    </a:ext>
                  </a:extLst>
                </a:gridCol>
                <a:gridCol w="1357884">
                  <a:extLst>
                    <a:ext uri="{9D8B030D-6E8A-4147-A177-3AD203B41FA5}">
                      <a16:colId xmlns:a16="http://schemas.microsoft.com/office/drawing/2014/main" val="4073681856"/>
                    </a:ext>
                  </a:extLst>
                </a:gridCol>
                <a:gridCol w="1357884">
                  <a:extLst>
                    <a:ext uri="{9D8B030D-6E8A-4147-A177-3AD203B41FA5}">
                      <a16:colId xmlns:a16="http://schemas.microsoft.com/office/drawing/2014/main" val="3565558130"/>
                    </a:ext>
                  </a:extLst>
                </a:gridCol>
              </a:tblGrid>
              <a:tr h="31840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900" b="1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데이터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Pretendard (본문)"/>
                          <a:cs typeface="Times New Roman" panose="02020603050405020304" pitchFamily="18" charset="0"/>
                        </a:rPr>
                        <a:t>Iterative RBFNN-PSO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Pretendard (본문)"/>
                          <a:cs typeface="Times New Roman" panose="02020603050405020304" pitchFamily="18" charset="0"/>
                        </a:rPr>
                        <a:t>Iterative RBFNN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314482"/>
                  </a:ext>
                </a:extLst>
              </a:tr>
              <a:tr h="3184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Training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Testing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Training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b="0" dirty="0">
                          <a:solidFill>
                            <a:schemeClr val="tx1"/>
                          </a:solidFill>
                          <a:latin typeface="+mn-lt"/>
                          <a:cs typeface="Times New Roman" panose="02020603050405020304" pitchFamily="18" charset="0"/>
                        </a:rPr>
                        <a:t>Testing</a:t>
                      </a:r>
                      <a:endParaRPr lang="ko-KR" altLang="en-US" sz="1900" b="0" dirty="0">
                        <a:solidFill>
                          <a:schemeClr val="tx1"/>
                        </a:solidFill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54857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  <a:cs typeface="Times New Roman" panose="02020603050405020304" pitchFamily="18" charset="0"/>
                        </a:rPr>
                        <a:t>Australian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86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±4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  <a:cs typeface="Times New Roman" panose="02020603050405020304" pitchFamily="18" charset="0"/>
                        </a:rPr>
                        <a:t>88.04±0.53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한양신명조"/>
                          <a:cs typeface="Times New Roman" panose="02020603050405020304" pitchFamily="18" charset="0"/>
                        </a:rPr>
                        <a:t>87.68±3.76</a:t>
                      </a:r>
                      <a:endParaRPr lang="en-US" sz="1800" b="0" kern="0" spc="0" dirty="0">
                        <a:solidFill>
                          <a:srgbClr val="FF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390229"/>
                  </a:ext>
                </a:extLst>
              </a:tr>
              <a:tr h="3988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  <a:cs typeface="Times New Roman" panose="02020603050405020304" pitchFamily="18" charset="0"/>
                        </a:rPr>
                        <a:t>balance_data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50±1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±1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  <a:cs typeface="Times New Roman" panose="02020603050405020304" pitchFamily="18" charset="0"/>
                        </a:rPr>
                        <a:t>90.93±0.35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한양신명조"/>
                          <a:cs typeface="Times New Roman" panose="02020603050405020304" pitchFamily="18" charset="0"/>
                        </a:rPr>
                        <a:t>90.89±1.45</a:t>
                      </a:r>
                      <a:endParaRPr lang="en-US" sz="1800" b="0" kern="0" spc="0" dirty="0">
                        <a:solidFill>
                          <a:srgbClr val="FF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086938"/>
                  </a:ext>
                </a:extLst>
              </a:tr>
              <a:tr h="3002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  <a:cs typeface="Times New Roman" panose="02020603050405020304" pitchFamily="18" charset="0"/>
                        </a:rPr>
                        <a:t>Forest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90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±2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.30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  <a:cs typeface="Times New Roman" panose="02020603050405020304" pitchFamily="18" charset="0"/>
                        </a:rPr>
                        <a:t>93.12±0.35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한양신명조"/>
                          <a:cs typeface="Times New Roman" panose="02020603050405020304" pitchFamily="18" charset="0"/>
                        </a:rPr>
                        <a:t> 90.82±3.45</a:t>
                      </a:r>
                      <a:endParaRPr lang="en-US" sz="1800" b="0" kern="0" spc="0" dirty="0">
                        <a:solidFill>
                          <a:srgbClr val="FF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66648"/>
                  </a:ext>
                </a:extLst>
              </a:tr>
              <a:tr h="37271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Glass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±1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17±8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85.05±1.72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72.77±10.74</a:t>
                      </a:r>
                      <a:endParaRPr lang="en-US" sz="1800" b="0" kern="0" spc="0" dirty="0">
                        <a:solidFill>
                          <a:srgbClr val="FF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692479"/>
                  </a:ext>
                </a:extLst>
              </a:tr>
              <a:tr h="3235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Hayes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93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01±2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5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1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67</a:t>
                      </a:r>
                      <a:r>
                        <a:rPr lang="en-US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3</a:t>
                      </a:r>
                      <a:r>
                        <a:rPr lang="en-US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±16</a:t>
                      </a:r>
                      <a:r>
                        <a:rPr lang="en-US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7</a:t>
                      </a:r>
                      <a:endParaRPr lang="en-US" sz="1800" b="0" i="1" u="sng" kern="0" spc="0" dirty="0">
                        <a:solidFill>
                          <a:srgbClr val="FF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 91.25±3.07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none" kern="0" spc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 66.70±9.81</a:t>
                      </a:r>
                      <a:endParaRPr lang="en-US" sz="1800" b="0" u="none" kern="0" spc="0" dirty="0">
                        <a:solidFill>
                          <a:schemeClr val="tx1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7442073"/>
                  </a:ext>
                </a:extLst>
              </a:tr>
              <a:tr h="3002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Heart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61±1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83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33±5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 85.60±0.61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85.19±4.62</a:t>
                      </a:r>
                      <a:endParaRPr lang="en-US" sz="1800" b="0" kern="0" spc="0" dirty="0">
                        <a:solidFill>
                          <a:srgbClr val="FF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35962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Ionosphere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97.18±0.38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kern="0" spc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91.16±3.44</a:t>
                      </a:r>
                      <a:endParaRPr lang="en-US" sz="1800" b="0" i="0" u="none" kern="0" spc="0" dirty="0">
                        <a:solidFill>
                          <a:schemeClr val="tx1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95.89±0.70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sng" kern="0" spc="0" dirty="0">
                          <a:solidFill>
                            <a:srgbClr val="FF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92.58±4.52</a:t>
                      </a:r>
                      <a:endParaRPr lang="en-US" sz="1800" b="0" i="1" u="sng" kern="0" spc="0" dirty="0">
                        <a:solidFill>
                          <a:srgbClr val="FF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363827"/>
                  </a:ext>
                </a:extLst>
              </a:tr>
              <a:tr h="3002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Iris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07±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33±4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 98.07±0.38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98.00±3.22</a:t>
                      </a:r>
                      <a:endParaRPr lang="en-US" sz="1800" b="0" kern="0" spc="0" dirty="0">
                        <a:solidFill>
                          <a:srgbClr val="FF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599638"/>
                  </a:ext>
                </a:extLst>
              </a:tr>
              <a:tr h="3002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Leaf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43±1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ea typeface="한양신명조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±3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 95.52±0.89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79.71±5.09</a:t>
                      </a:r>
                      <a:r>
                        <a:rPr lang="en-US" sz="1800" b="0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Pretendard (본문)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814229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  <a:cs typeface="Times New Roman" panose="02020603050405020304" pitchFamily="18" charset="0"/>
                        </a:rPr>
                        <a:t>Libras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  <a:endParaRPr lang="en-US" altLang="ko-KR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ea typeface="한양신명조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  <a:r>
                        <a:rPr lang="en-US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83±6</a:t>
                      </a:r>
                      <a:r>
                        <a:rPr lang="en-US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US" altLang="ko-KR" sz="1800" b="0" i="1" u="sng" kern="0" spc="0" dirty="0">
                        <a:solidFill>
                          <a:srgbClr val="FF0000"/>
                        </a:solidFill>
                        <a:effectLst/>
                        <a:latin typeface="+mn-lt"/>
                        <a:ea typeface="한양신명조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  <a:cs typeface="Times New Roman" panose="02020603050405020304" pitchFamily="18" charset="0"/>
                        </a:rPr>
                        <a:t>99.88±0.16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kern="0" spc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ea typeface="한양신명조"/>
                          <a:cs typeface="Times New Roman" panose="02020603050405020304" pitchFamily="18" charset="0"/>
                        </a:rPr>
                        <a:t>78.06±5.31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643185"/>
                  </a:ext>
                </a:extLst>
              </a:tr>
              <a:tr h="30026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Seeds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20±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altLang="ko-KR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ea typeface="한양신명조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96</a:t>
                      </a:r>
                      <a:r>
                        <a:rPr lang="en-US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±3</a:t>
                      </a:r>
                      <a:r>
                        <a:rPr lang="en-US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i="1" u="sng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US" altLang="ko-KR" sz="1800" b="0" i="1" u="sng" kern="0" spc="0" dirty="0">
                        <a:solidFill>
                          <a:srgbClr val="FF0000"/>
                        </a:solidFill>
                        <a:effectLst/>
                        <a:latin typeface="Pretendard (본문)"/>
                        <a:ea typeface="한양신명조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96.88±0.46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1" u="none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800" b="0" i="1" u="none" kern="0" spc="0" dirty="0"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96.67±3.92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1293101"/>
                  </a:ext>
                </a:extLst>
              </a:tr>
              <a:tr h="3570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Sonar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100.00±0.00</a:t>
                      </a:r>
                      <a:endParaRPr lang="en-US" altLang="ko-KR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ea typeface="한양신명조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87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951±6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altLang="ko-KR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ea typeface="한양신명조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100.0±0.0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Pretendard (본문)"/>
                          <a:ea typeface="한양신명조"/>
                          <a:cs typeface="Times New Roman" panose="02020603050405020304" pitchFamily="18" charset="0"/>
                        </a:rPr>
                        <a:t>88.48±6.82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895158"/>
                  </a:ext>
                </a:extLst>
              </a:tr>
              <a:tr h="33299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한양신명조"/>
                          <a:cs typeface="Times New Roman" panose="02020603050405020304" pitchFamily="18" charset="0"/>
                        </a:rPr>
                        <a:t>WDBC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99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.49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36±2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98.69±0.28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1" u="sng" kern="0" spc="0" dirty="0"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98.24±1.85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339844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cs typeface="Times New Roman" panose="02020603050405020304" pitchFamily="18" charset="0"/>
                        </a:rPr>
                        <a:t>Wine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00±0.00</a:t>
                      </a:r>
                      <a:endParaRPr lang="en-US" altLang="ko-KR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±2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</a:t>
                      </a:r>
                      <a:endParaRPr lang="en-US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cs typeface="Times New Roman" panose="02020603050405020304" pitchFamily="18" charset="0"/>
                        </a:rPr>
                        <a:t>100.0±0.0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1" u="sng" kern="0" spc="0" dirty="0">
                          <a:solidFill>
                            <a:srgbClr val="FF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Pretendard (본문)"/>
                          <a:cs typeface="Times New Roman" panose="02020603050405020304" pitchFamily="18" charset="0"/>
                        </a:rPr>
                        <a:t>99.44±1.76</a:t>
                      </a:r>
                      <a:endParaRPr lang="en-US" sz="1800" b="0" i="1" u="sng" kern="0" spc="0" dirty="0">
                        <a:solidFill>
                          <a:srgbClr val="FF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928719"/>
                  </a:ext>
                </a:extLst>
              </a:tr>
              <a:tr h="27370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cs typeface="Times New Roman" panose="02020603050405020304" pitchFamily="18" charset="0"/>
                        </a:rPr>
                        <a:t>Zoo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100.0±0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0</a:t>
                      </a:r>
                      <a:endParaRPr lang="en-US" altLang="ko-KR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 97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00±6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ko-KR" sz="1800" kern="1200" dirty="0">
                          <a:solidFill>
                            <a:schemeClr val="dk1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ko-KR" sz="1800" kern="1200" dirty="0">
                          <a:solidFill>
                            <a:schemeClr val="dk1"/>
                          </a:solidFill>
                          <a:effectLst/>
                          <a:latin typeface="Pretendard (본문)"/>
                          <a:ea typeface="+mn-ea"/>
                          <a:cs typeface="+mn-cs"/>
                        </a:rPr>
                        <a:t>5</a:t>
                      </a:r>
                      <a:endParaRPr lang="en-US" altLang="ko-KR" sz="1800" b="0" kern="0" spc="0" dirty="0">
                        <a:solidFill>
                          <a:srgbClr val="000000"/>
                        </a:solidFill>
                        <a:effectLst/>
                        <a:latin typeface="Pretendard (본문)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kern="0" spc="0" dirty="0">
                          <a:solidFill>
                            <a:srgbClr val="000000"/>
                          </a:solidFill>
                          <a:effectLst/>
                          <a:latin typeface="Pretendard (본문)"/>
                          <a:cs typeface="Times New Roman" panose="02020603050405020304" pitchFamily="18" charset="0"/>
                        </a:rPr>
                        <a:t>100.0±0.0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b="0" i="1" u="sng" kern="0" spc="0" dirty="0">
                          <a:solidFill>
                            <a:srgbClr val="FF0000"/>
                          </a:solidFill>
                          <a:effectLst/>
                          <a:latin typeface="Pretendard (본문)"/>
                          <a:cs typeface="Times New Roman" panose="02020603050405020304" pitchFamily="18" charset="0"/>
                        </a:rPr>
                        <a:t>98.00±6.32</a:t>
                      </a: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16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668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BC8ED-DA2A-EFD8-CCB6-14A3EBDCD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41E2DD5-3989-50FD-EAD1-D1FB884C9084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7D2DED56-161D-0BDF-AA69-47D0B438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11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0DC10E-B4C2-03F7-DADB-352F7FA5508B}"/>
              </a:ext>
            </a:extLst>
          </p:cNvPr>
          <p:cNvSpPr txBox="1"/>
          <p:nvPr/>
        </p:nvSpPr>
        <p:spPr>
          <a:xfrm>
            <a:off x="724829" y="27653"/>
            <a:ext cx="3167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RBFNN+PSO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1ACE7-68ED-146B-A72F-3BB8EC8BCEB5}"/>
              </a:ext>
            </a:extLst>
          </p:cNvPr>
          <p:cNvSpPr txBox="1"/>
          <p:nvPr/>
        </p:nvSpPr>
        <p:spPr>
          <a:xfrm>
            <a:off x="724829" y="736755"/>
            <a:ext cx="334489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Improvement Directions</a:t>
            </a:r>
            <a:endParaRPr lang="en-US" altLang="ko-KR" sz="2500" dirty="0"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988F4B-4EFD-500E-0C4A-02F89C92902E}"/>
              </a:ext>
            </a:extLst>
          </p:cNvPr>
          <p:cNvSpPr txBox="1"/>
          <p:nvPr/>
        </p:nvSpPr>
        <p:spPr>
          <a:xfrm>
            <a:off x="724829" y="4009235"/>
            <a:ext cx="60942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Experiment by varying the values of C and W</a:t>
            </a:r>
          </a:p>
          <a:p>
            <a:r>
              <a:rPr lang="en-US" altLang="ko-KR" dirty="0"/>
              <a:t>(Reducing the number of particles and iterative)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5BF45E-2E0A-6C69-9031-2F763C8D7292}"/>
              </a:ext>
            </a:extLst>
          </p:cNvPr>
          <p:cNvSpPr txBox="1"/>
          <p:nvPr/>
        </p:nvSpPr>
        <p:spPr>
          <a:xfrm>
            <a:off x="7180022" y="4009235"/>
            <a:ext cx="609426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PSO Settings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Inertia weight (w)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Cognitive coefficient (c1​)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Social coefficient (c2)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(Number of particles, Number of iterations)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2EB6A-EA9C-755C-4ED2-5BD2CCDB8C27}"/>
              </a:ext>
            </a:extLst>
          </p:cNvPr>
          <p:cNvSpPr txBox="1"/>
          <p:nvPr/>
        </p:nvSpPr>
        <p:spPr>
          <a:xfrm>
            <a:off x="724829" y="1844272"/>
            <a:ext cx="62199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Fold Configuration with Validation Set</a:t>
            </a:r>
            <a:endParaRPr lang="en-US" altLang="ko-KR" dirty="0"/>
          </a:p>
          <a:p>
            <a:r>
              <a:rPr lang="en-US" altLang="ko-KR" dirty="0"/>
              <a:t>(Each fold is divided into training, validation, and test sets in a 5:4:1 ratio )</a:t>
            </a:r>
          </a:p>
          <a:p>
            <a:pPr>
              <a:buNone/>
            </a:pPr>
            <a:r>
              <a:rPr lang="en-US" altLang="ko-KR" b="1" dirty="0"/>
              <a:t>PSO-based Parameter Estimation</a:t>
            </a:r>
            <a:endParaRPr lang="en-US" altLang="ko-KR" dirty="0"/>
          </a:p>
          <a:p>
            <a:r>
              <a:rPr lang="en-US" altLang="ko-KR" dirty="0"/>
              <a:t>α\alphaα is also estimated with PSO (ignore computation cost)</a:t>
            </a:r>
          </a:p>
        </p:txBody>
      </p:sp>
    </p:spTree>
    <p:extLst>
      <p:ext uri="{BB962C8B-B14F-4D97-AF65-F5344CB8AC3E}">
        <p14:creationId xmlns:p14="http://schemas.microsoft.com/office/powerpoint/2010/main" val="163720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1055804" y="1401303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EF052-5EA6-1296-1C88-0E4FAF7B384D}"/>
              </a:ext>
            </a:extLst>
          </p:cNvPr>
          <p:cNvSpPr txBox="1"/>
          <p:nvPr/>
        </p:nvSpPr>
        <p:spPr>
          <a:xfrm>
            <a:off x="1919741" y="1401303"/>
            <a:ext cx="1017568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Iterative RBFNN</a:t>
            </a:r>
            <a:endParaRPr lang="en-US" altLang="ko-KR" sz="3000" dirty="0">
              <a:solidFill>
                <a:schemeClr val="bg1"/>
              </a:solidFill>
              <a:latin typeface="+mj-lt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ABC53-2FEA-1D72-AC85-59DF8746B68E}"/>
              </a:ext>
            </a:extLst>
          </p:cNvPr>
          <p:cNvSpPr txBox="1"/>
          <p:nvPr/>
        </p:nvSpPr>
        <p:spPr>
          <a:xfrm>
            <a:off x="1055804" y="3240706"/>
            <a:ext cx="56938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>
                <a:solidFill>
                  <a:schemeClr val="bg1"/>
                </a:solidFill>
              </a:rPr>
              <a:t>２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12F58D-9A6A-3AA2-27CD-D5E733A5CBF0}"/>
              </a:ext>
            </a:extLst>
          </p:cNvPr>
          <p:cNvSpPr txBox="1"/>
          <p:nvPr/>
        </p:nvSpPr>
        <p:spPr>
          <a:xfrm>
            <a:off x="1919742" y="3240706"/>
            <a:ext cx="10066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RBFNN+PSO</a:t>
            </a: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DB5AA-2CF5-D786-EF87-868AA8DBE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9F6F497-06DF-743F-88A5-705D3E4F53D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2C9B5EE9-7F25-873A-D67C-08C6A0E5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E2687-4E03-21B0-0587-FE46BC78BCE6}"/>
              </a:ext>
            </a:extLst>
          </p:cNvPr>
          <p:cNvSpPr txBox="1"/>
          <p:nvPr/>
        </p:nvSpPr>
        <p:spPr>
          <a:xfrm>
            <a:off x="724829" y="27653"/>
            <a:ext cx="3875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Iterative RBFNN</a:t>
            </a:r>
            <a:endParaRPr lang="en-US" altLang="ko-KR" sz="4000" dirty="0"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6C854B-B2EE-0918-E4B3-C63D3131E341}"/>
              </a:ext>
            </a:extLst>
          </p:cNvPr>
          <p:cNvSpPr txBox="1"/>
          <p:nvPr/>
        </p:nvSpPr>
        <p:spPr>
          <a:xfrm>
            <a:off x="724829" y="1365306"/>
            <a:ext cx="6097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</a:rPr>
              <a:t>-The location of the radial basis function in the input space</a:t>
            </a:r>
          </a:p>
          <a:p>
            <a:r>
              <a:rPr lang="en-US" altLang="ko-KR" sz="1800" dirty="0">
                <a:solidFill>
                  <a:schemeClr val="tx1"/>
                </a:solidFill>
              </a:rPr>
              <a:t>-Data containing noise or outliers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60741A-B355-1A8C-EF2A-5D9AEECB2CD8}"/>
              </a:ext>
            </a:extLst>
          </p:cNvPr>
          <p:cNvSpPr txBox="1"/>
          <p:nvPr/>
        </p:nvSpPr>
        <p:spPr>
          <a:xfrm>
            <a:off x="724828" y="2794954"/>
            <a:ext cx="92701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dirty="0"/>
              <a:t>-The location of the radial basis function in the input space is readjusted using Weighted Fuzzy C-Means(WFCM)</a:t>
            </a:r>
          </a:p>
          <a:p>
            <a:r>
              <a:rPr lang="en-US" altLang="ko-KR" sz="2500" dirty="0"/>
              <a:t>-Since conventional LSE assigns equal importance to all data points, noise and outliers can negatively affect model performance. </a:t>
            </a:r>
          </a:p>
          <a:p>
            <a:r>
              <a:rPr lang="en-US" altLang="ko-KR" sz="2500" dirty="0"/>
              <a:t>To address this, margin maximization is incorporated, combining LSE with LS-SVM to enhance generalization performance.</a:t>
            </a:r>
          </a:p>
        </p:txBody>
      </p:sp>
    </p:spTree>
    <p:extLst>
      <p:ext uri="{BB962C8B-B14F-4D97-AF65-F5344CB8AC3E}">
        <p14:creationId xmlns:p14="http://schemas.microsoft.com/office/powerpoint/2010/main" val="360177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A519E-F28D-EA7B-46FD-C633C8B8E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DC2A26-E5E4-F12F-2364-1233950DC15D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6D6538E1-E0DA-8A6F-61EA-DF910DEA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4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9BECB-AD62-D3B7-6079-0F6B2D01B235}"/>
              </a:ext>
            </a:extLst>
          </p:cNvPr>
          <p:cNvSpPr txBox="1"/>
          <p:nvPr/>
        </p:nvSpPr>
        <p:spPr>
          <a:xfrm>
            <a:off x="724829" y="27653"/>
            <a:ext cx="3875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Iterative RBFNN</a:t>
            </a:r>
            <a:endParaRPr lang="en-US" altLang="ko-KR" sz="4000" dirty="0"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D486B2-8322-D679-DC16-C35C363B8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790845"/>
            <a:ext cx="10752041" cy="555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561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CA19F-390A-5664-D073-D0F17F3A2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9DA34D-DE52-DF97-1BBA-CA15B67DEA29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188573CB-4994-98E4-AE42-A487C550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5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D3A7DB-30BE-AE11-ADD8-4A6063350F95}"/>
              </a:ext>
            </a:extLst>
          </p:cNvPr>
          <p:cNvSpPr txBox="1"/>
          <p:nvPr/>
        </p:nvSpPr>
        <p:spPr>
          <a:xfrm>
            <a:off x="724829" y="27653"/>
            <a:ext cx="3875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Iterative RBFNN</a:t>
            </a:r>
            <a:endParaRPr lang="en-US" altLang="ko-KR" sz="4000" dirty="0"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0F42DE-F2D5-0376-D3AE-DB1460227ADF}"/>
                  </a:ext>
                </a:extLst>
              </p:cNvPr>
              <p:cNvSpPr txBox="1"/>
              <p:nvPr/>
            </p:nvSpPr>
            <p:spPr>
              <a:xfrm>
                <a:off x="724829" y="2804726"/>
                <a:ext cx="4111062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               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𝑖𝑘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0F42DE-F2D5-0376-D3AE-DB1460227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" y="2804726"/>
                <a:ext cx="4111062" cy="12485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AC74AA-608E-201B-72B3-131524DA532F}"/>
                  </a:ext>
                </a:extLst>
              </p:cNvPr>
              <p:cNvSpPr txBox="1"/>
              <p:nvPr/>
            </p:nvSpPr>
            <p:spPr>
              <a:xfrm>
                <a:off x="6346009" y="4720312"/>
                <a:ext cx="5014578" cy="658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𝐯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</m:sSub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𝐯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AC74AA-608E-201B-72B3-131524DA5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009" y="4720312"/>
                <a:ext cx="5014578" cy="658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9C73BEB-F67D-C224-6D70-89AA3CE801E1}"/>
              </a:ext>
            </a:extLst>
          </p:cNvPr>
          <p:cNvSpPr txBox="1"/>
          <p:nvPr/>
        </p:nvSpPr>
        <p:spPr>
          <a:xfrm>
            <a:off x="724829" y="735539"/>
            <a:ext cx="1340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WFCM</a:t>
            </a:r>
            <a:endParaRPr lang="en-US" altLang="ko-KR" sz="3000" dirty="0"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0AD544-E116-0DCD-FDF6-C0E0C3F74F5B}"/>
                  </a:ext>
                </a:extLst>
              </p:cNvPr>
              <p:cNvSpPr txBox="1"/>
              <p:nvPr/>
            </p:nvSpPr>
            <p:spPr>
              <a:xfrm>
                <a:off x="676310" y="1667636"/>
                <a:ext cx="5419689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=1, 2, ⋯,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0AD544-E116-0DCD-FDF6-C0E0C3F74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10" y="1667636"/>
                <a:ext cx="5419689" cy="8102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17B5FE-81F0-3825-508D-11DC13838B25}"/>
                  </a:ext>
                </a:extLst>
              </p:cNvPr>
              <p:cNvSpPr txBox="1"/>
              <p:nvPr/>
            </p:nvSpPr>
            <p:spPr>
              <a:xfrm>
                <a:off x="5285072" y="3428940"/>
                <a:ext cx="35253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000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0≤</m:t>
                          </m:r>
                          <m:r>
                            <a:rPr lang="ko-KR" altLang="en-US" sz="2000" b="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≤1</m:t>
                          </m:r>
                        </m:e>
                      </m:d>
                      <m:r>
                        <a:rPr lang="en-US" altLang="ko-KR" sz="2000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𝑖𝑛𝑒𝑟𝑡𝑖𝑎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𝑤𝑒𝑖𝑔h𝑡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517B5FE-81F0-3825-508D-11DC13838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072" y="3428940"/>
                <a:ext cx="3525324" cy="307777"/>
              </a:xfrm>
              <a:prstGeom prst="rect">
                <a:avLst/>
              </a:prstGeom>
              <a:blipFill>
                <a:blip r:embed="rId5"/>
                <a:stretch>
                  <a:fillRect l="-692" r="-2076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79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15F15-15EA-9BF2-CC0A-6263176DE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42EF30-3964-AEA3-125F-FC8957C7897E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26B291E0-F9C9-9DFC-0DE8-CAFF3BB21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6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609D2-9274-309C-66C9-0BBDED55E0F3}"/>
              </a:ext>
            </a:extLst>
          </p:cNvPr>
          <p:cNvSpPr txBox="1"/>
          <p:nvPr/>
        </p:nvSpPr>
        <p:spPr>
          <a:xfrm>
            <a:off x="724829" y="27653"/>
            <a:ext cx="3875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Iterative RBFNN</a:t>
            </a:r>
            <a:endParaRPr lang="en-US" altLang="ko-KR" sz="4000" dirty="0"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669F58D1-16C9-2D91-3EF4-B3620F2DD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386143"/>
                  </p:ext>
                </p:extLst>
              </p:nvPr>
            </p:nvGraphicFramePr>
            <p:xfrm>
              <a:off x="524462" y="3714344"/>
              <a:ext cx="5571538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5769">
                      <a:extLst>
                        <a:ext uri="{9D8B030D-6E8A-4147-A177-3AD203B41FA5}">
                          <a16:colId xmlns:a16="http://schemas.microsoft.com/office/drawing/2014/main" val="591742037"/>
                        </a:ext>
                      </a:extLst>
                    </a:gridCol>
                    <a:gridCol w="2785769">
                      <a:extLst>
                        <a:ext uri="{9D8B030D-6E8A-4147-A177-3AD203B41FA5}">
                          <a16:colId xmlns:a16="http://schemas.microsoft.com/office/drawing/2014/main" val="40213216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ko-KR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6995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↑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/>
                            <a:t>penalty</a:t>
                          </a: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↑ -&gt; overfitting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2080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↓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/>
                            <a:t>penalty</a:t>
                          </a: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↓ -&gt; underfitting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87626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10">
                <a:extLst>
                  <a:ext uri="{FF2B5EF4-FFF2-40B4-BE49-F238E27FC236}">
                    <a16:creationId xmlns:a16="http://schemas.microsoft.com/office/drawing/2014/main" id="{669F58D1-16C9-2D91-3EF4-B3620F2DD2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386143"/>
                  </p:ext>
                </p:extLst>
              </p:nvPr>
            </p:nvGraphicFramePr>
            <p:xfrm>
              <a:off x="524462" y="3714344"/>
              <a:ext cx="5571538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85769">
                      <a:extLst>
                        <a:ext uri="{9D8B030D-6E8A-4147-A177-3AD203B41FA5}">
                          <a16:colId xmlns:a16="http://schemas.microsoft.com/office/drawing/2014/main" val="591742037"/>
                        </a:ext>
                      </a:extLst>
                    </a:gridCol>
                    <a:gridCol w="2785769">
                      <a:extLst>
                        <a:ext uri="{9D8B030D-6E8A-4147-A177-3AD203B41FA5}">
                          <a16:colId xmlns:a16="http://schemas.microsoft.com/office/drawing/2014/main" val="402132160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438" t="-1538" r="-101094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1699567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↑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/>
                            <a:t>penalty</a:t>
                          </a: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↑ -&gt; overfitting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3620801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↓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2000" dirty="0"/>
                            <a:t>penalty</a:t>
                          </a:r>
                          <a:r>
                            <a:rPr lang="en-US" altLang="ko-KR" sz="2000" dirty="0">
                              <a:solidFill>
                                <a:schemeClr val="tx1"/>
                              </a:solidFill>
                            </a:rPr>
                            <a:t>↓ -&gt; underfitting</a:t>
                          </a:r>
                          <a:endParaRPr lang="ko-KR" alt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887626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01ED8FCB-8359-A777-4F78-06D0B85FA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542" y="1230947"/>
            <a:ext cx="5043046" cy="15532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E5E6F0-92F1-50BE-7BDD-A23A522431D8}"/>
                  </a:ext>
                </a:extLst>
              </p:cNvPr>
              <p:cNvSpPr txBox="1"/>
              <p:nvPr/>
            </p:nvSpPr>
            <p:spPr>
              <a:xfrm>
                <a:off x="556863" y="1543008"/>
                <a:ext cx="6023251" cy="539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lit/>
                                </m:r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𝒥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𝐚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𝛏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𝛏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𝛏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             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b="1" i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E5E6F0-92F1-50BE-7BDD-A23A52243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63" y="1543008"/>
                <a:ext cx="6023251" cy="5398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222F6F-7EA6-BF25-F957-8BD37ACBA6B7}"/>
                  </a:ext>
                </a:extLst>
              </p:cNvPr>
              <p:cNvSpPr/>
              <p:nvPr/>
            </p:nvSpPr>
            <p:spPr>
              <a:xfrm>
                <a:off x="513912" y="2286255"/>
                <a:ext cx="5184576" cy="387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altLang="ko-K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ko-KR" altLang="en-US" b="0" i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ko-KR" altLang="en-US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b="0" i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ko-KR" altLang="en-US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𝑐𝑛</m:t>
                              </m:r>
                              <m:r>
                                <a:rPr lang="ko-KR" altLang="en-US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76222F6F-7EA6-BF25-F957-8BD37ACBA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12" y="2286255"/>
                <a:ext cx="5184576" cy="387927"/>
              </a:xfrm>
              <a:prstGeom prst="rect">
                <a:avLst/>
              </a:prstGeom>
              <a:blipFill>
                <a:blip r:embed="rId5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5DD387-8C2C-DE42-55E4-B2ECB8F9049D}"/>
                  </a:ext>
                </a:extLst>
              </p:cNvPr>
              <p:cNvSpPr txBox="1"/>
              <p:nvPr/>
            </p:nvSpPr>
            <p:spPr>
              <a:xfrm>
                <a:off x="513912" y="2784205"/>
                <a:ext cx="15841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1,−1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E5DD387-8C2C-DE42-55E4-B2ECB8F90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12" y="2784205"/>
                <a:ext cx="158417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82B3230-0CCB-A9F4-48FA-FA21D420A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17667"/>
              </p:ext>
            </p:extLst>
          </p:nvPr>
        </p:nvGraphicFramePr>
        <p:xfrm>
          <a:off x="6559976" y="3714344"/>
          <a:ext cx="5296612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8306">
                  <a:extLst>
                    <a:ext uri="{9D8B030D-6E8A-4147-A177-3AD203B41FA5}">
                      <a16:colId xmlns:a16="http://schemas.microsoft.com/office/drawing/2014/main" val="878606463"/>
                    </a:ext>
                  </a:extLst>
                </a:gridCol>
                <a:gridCol w="2648306">
                  <a:extLst>
                    <a:ext uri="{9D8B030D-6E8A-4147-A177-3AD203B41FA5}">
                      <a16:colId xmlns:a16="http://schemas.microsoft.com/office/drawing/2014/main" val="1471781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c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71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↑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Pretendard Black" panose="02000A03000000020004" pitchFamily="50" charset="-127"/>
                          <a:ea typeface="Pretendard Black" panose="02000A03000000020004" pitchFamily="50" charset="-127"/>
                          <a:cs typeface="Pretendard Black" panose="02000A03000000020004" pitchFamily="50" charset="-127"/>
                        </a:rPr>
                        <a:t>tolerate error↓ -&gt; margin↓ (hard)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731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↓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Pretendard Black" panose="02000A03000000020004" pitchFamily="50" charset="-127"/>
                          <a:ea typeface="Pretendard Black" panose="02000A03000000020004" pitchFamily="50" charset="-127"/>
                          <a:cs typeface="Pretendard Black" panose="02000A03000000020004" pitchFamily="50" charset="-127"/>
                        </a:rPr>
                        <a:t>tolerate error↑ -&gt; margin↑ (soft)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82882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7608C154-2837-1C68-30AC-028F76C13FE0}"/>
              </a:ext>
            </a:extLst>
          </p:cNvPr>
          <p:cNvSpPr txBox="1"/>
          <p:nvPr/>
        </p:nvSpPr>
        <p:spPr>
          <a:xfrm>
            <a:off x="724829" y="735539"/>
            <a:ext cx="153920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LS-SVM</a:t>
            </a:r>
            <a:endParaRPr lang="en-US" altLang="ko-KR" sz="3000" dirty="0"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38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73B98-3987-EF72-66B8-BD95CA522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624C63-26E7-663E-1BD5-8F1767F4E36C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92D03D5C-9E74-CE27-ADFD-6CAA3A78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7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7155C-1B55-D442-0342-6C1F43A57BA2}"/>
              </a:ext>
            </a:extLst>
          </p:cNvPr>
          <p:cNvSpPr txBox="1"/>
          <p:nvPr/>
        </p:nvSpPr>
        <p:spPr>
          <a:xfrm>
            <a:off x="724829" y="27653"/>
            <a:ext cx="3167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RBFNN+PSO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BA859AD-2008-CA53-78D7-F8A347014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474051"/>
              </p:ext>
            </p:extLst>
          </p:nvPr>
        </p:nvGraphicFramePr>
        <p:xfrm>
          <a:off x="724829" y="790845"/>
          <a:ext cx="8353182" cy="43746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4262">
                  <a:extLst>
                    <a:ext uri="{9D8B030D-6E8A-4147-A177-3AD203B41FA5}">
                      <a16:colId xmlns:a16="http://schemas.microsoft.com/office/drawing/2014/main" val="2315198081"/>
                    </a:ext>
                  </a:extLst>
                </a:gridCol>
                <a:gridCol w="3827757">
                  <a:extLst>
                    <a:ext uri="{9D8B030D-6E8A-4147-A177-3AD203B41FA5}">
                      <a16:colId xmlns:a16="http://schemas.microsoft.com/office/drawing/2014/main" val="4027591218"/>
                    </a:ext>
                  </a:extLst>
                </a:gridCol>
                <a:gridCol w="2941163">
                  <a:extLst>
                    <a:ext uri="{9D8B030D-6E8A-4147-A177-3AD203B41FA5}">
                      <a16:colId xmlns:a16="http://schemas.microsoft.com/office/drawing/2014/main" val="1909612989"/>
                    </a:ext>
                  </a:extLst>
                </a:gridCol>
              </a:tblGrid>
              <a:tr h="3023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+mn-lt"/>
                        </a:rPr>
                        <a:t>Algorithm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+mn-lt"/>
                        </a:rPr>
                        <a:t>Parameter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100" dirty="0">
                          <a:solidFill>
                            <a:schemeClr val="tx1"/>
                          </a:solidFill>
                          <a:latin typeface="+mn-lt"/>
                        </a:rPr>
                        <a:t>Value</a:t>
                      </a:r>
                      <a:endParaRPr lang="ko-KR" altLang="en-US" sz="2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970791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FCM</a:t>
                      </a:r>
                      <a:endParaRPr lang="en-US" sz="2000" dirty="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No. of clusters (c)</a:t>
                      </a:r>
                      <a:endParaRPr lang="en-US" sz="2000" dirty="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2, 3, 5, 7, 9</a:t>
                      </a:r>
                      <a:endParaRPr lang="ko-KR" altLang="en-US" sz="200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5312794"/>
                  </a:ext>
                </a:extLst>
              </a:tr>
              <a:tr h="305082">
                <a:tc rowSpan="3"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200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Fuzzification coefficient (m)</a:t>
                      </a:r>
                      <a:endParaRPr lang="en-US" sz="2000" dirty="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1.1, 1.5, 2.0, 2.5, 3.0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76856"/>
                  </a:ext>
                </a:extLst>
              </a:tr>
              <a:tr h="5374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No. of learning iterations</a:t>
                      </a:r>
                      <a:endParaRPr lang="en-US" sz="200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100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950775"/>
                  </a:ext>
                </a:extLst>
              </a:tr>
              <a:tr h="53749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Tolerance level (</a:t>
                      </a:r>
                      <a:r>
                        <a:rPr lang="el-G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ε)</a:t>
                      </a:r>
                      <a:endParaRPr lang="el-GR" sz="2000" dirty="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1-10</a:t>
                      </a:r>
                      <a:endParaRPr lang="ko-KR" altLang="en-US" sz="200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310664"/>
                  </a:ext>
                </a:extLst>
              </a:tr>
              <a:tr h="307616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WFCM</a:t>
                      </a:r>
                      <a:endParaRPr lang="en-US" sz="2000" dirty="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Inertia coefficient (alpha)</a:t>
                      </a:r>
                      <a:endParaRPr lang="en-US" sz="2000" dirty="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0.1, 0.3, 0.5, 0.7, 1.0</a:t>
                      </a:r>
                      <a:endParaRPr lang="ko-KR" altLang="en-US" sz="200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698393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20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 </a:t>
                      </a:r>
                      <a:endParaRPr lang="ko-KR" altLang="en-US" sz="200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No. of learning iterations</a:t>
                      </a:r>
                      <a:endParaRPr lang="en-US" sz="2000" dirty="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20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100</a:t>
                      </a:r>
                      <a:endParaRPr lang="ko-KR" altLang="en-US" sz="200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71276"/>
                  </a:ext>
                </a:extLst>
              </a:tr>
              <a:tr h="537499"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LS-SVM</a:t>
                      </a:r>
                      <a:endParaRPr lang="en-US" sz="200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6000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Regularization parameter (gamma)</a:t>
                      </a:r>
                      <a:endParaRPr lang="en-US" sz="2000" dirty="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effectLst/>
                          <a:latin typeface="한양신명조"/>
                        </a:rPr>
                        <a:t>0.01, 0.1, 1, 10, 100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66675" marR="66675" marT="66675" marB="6667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299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CB6771-B8D7-7072-47CE-BB0BD6B6D1B0}"/>
                  </a:ext>
                </a:extLst>
              </p:cNvPr>
              <p:cNvSpPr txBox="1"/>
              <p:nvPr/>
            </p:nvSpPr>
            <p:spPr>
              <a:xfrm>
                <a:off x="724829" y="5220793"/>
                <a:ext cx="4667047" cy="19389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C(No. of clusters)</a:t>
                </a:r>
              </a:p>
              <a:p>
                <a:r>
                  <a:rPr lang="en-US" altLang="ko-KR" sz="3000" dirty="0"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m(Fuzzification coefficient)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30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3000" dirty="0"/>
                  <a:t>(</a:t>
                </a:r>
                <a:r>
                  <a:rPr lang="en-US" altLang="ko-KR" sz="3000" dirty="0">
                    <a:solidFill>
                      <a:srgbClr val="000000"/>
                    </a:solidFill>
                    <a:latin typeface="한양신명조"/>
                  </a:rPr>
                  <a:t>Regularization parameter </a:t>
                </a:r>
                <a:r>
                  <a:rPr lang="en-US" altLang="ko-KR" sz="3000" dirty="0"/>
                  <a:t>)</a:t>
                </a:r>
                <a:endParaRPr lang="ko-KR" altLang="en-US" sz="3000" dirty="0"/>
              </a:p>
              <a:p>
                <a:r>
                  <a:rPr lang="en-US" altLang="ko-KR" sz="3000" dirty="0"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 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CB6771-B8D7-7072-47CE-BB0BD6B6D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" y="5220793"/>
                <a:ext cx="4667047" cy="1938992"/>
              </a:xfrm>
              <a:prstGeom prst="rect">
                <a:avLst/>
              </a:prstGeom>
              <a:blipFill>
                <a:blip r:embed="rId3"/>
                <a:stretch>
                  <a:fillRect l="-3137" t="-3762" r="-20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087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130B6-2C55-E750-CE7F-F2DFA5DF5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25D5A7C-1307-719C-9BE3-F0B5208FCFE0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B7587F65-BEB2-A379-647E-7B742614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8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208E18-2F6E-23C9-171D-41D77182952B}"/>
              </a:ext>
            </a:extLst>
          </p:cNvPr>
          <p:cNvSpPr txBox="1"/>
          <p:nvPr/>
        </p:nvSpPr>
        <p:spPr>
          <a:xfrm>
            <a:off x="724829" y="27653"/>
            <a:ext cx="3167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RBFNN+PSO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6B326-24CA-B16B-9625-2726F3AA443A}"/>
              </a:ext>
            </a:extLst>
          </p:cNvPr>
          <p:cNvSpPr txBox="1"/>
          <p:nvPr/>
        </p:nvSpPr>
        <p:spPr>
          <a:xfrm>
            <a:off x="2001279" y="1299892"/>
            <a:ext cx="19567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ea typeface="Pretendard Black" panose="02000A03000000020004" pitchFamily="50" charset="-127"/>
                <a:cs typeface="Pretendard Black" panose="02000A03000000020004" pitchFamily="50" charset="-127"/>
              </a:rPr>
              <a:t>Grid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0A56FE-92AD-D7F7-D824-16353BE79777}"/>
              </a:ext>
            </a:extLst>
          </p:cNvPr>
          <p:cNvSpPr txBox="1"/>
          <p:nvPr/>
        </p:nvSpPr>
        <p:spPr>
          <a:xfrm>
            <a:off x="9061517" y="1299892"/>
            <a:ext cx="21469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000" dirty="0">
                <a:ea typeface="Pretendard Black" panose="02000A03000000020004" pitchFamily="50" charset="-127"/>
                <a:cs typeface="Pretendard Black" panose="02000A03000000020004" pitchFamily="50" charset="-127"/>
              </a:rPr>
              <a:t>PSO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DAC489-D920-341D-F323-38DA4C53BD98}"/>
                  </a:ext>
                </a:extLst>
              </p:cNvPr>
              <p:cNvSpPr txBox="1"/>
              <p:nvPr/>
            </p:nvSpPr>
            <p:spPr>
              <a:xfrm>
                <a:off x="1181147" y="2515950"/>
                <a:ext cx="963725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000" dirty="0"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C : 5</a:t>
                </a:r>
              </a:p>
              <a:p>
                <a:r>
                  <a:rPr lang="en-US" altLang="ko-KR" sz="3000" dirty="0"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m : 5</a:t>
                </a:r>
              </a:p>
              <a:p>
                <a14:m>
                  <m:oMath xmlns:m="http://schemas.openxmlformats.org/officeDocument/2006/math">
                    <m:r>
                      <a:rPr lang="en-US" altLang="ko-KR" sz="300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3000" dirty="0">
                    <a:ea typeface="Pretendard Black" panose="02000A03000000020004" pitchFamily="50" charset="-127"/>
                    <a:cs typeface="Pretendard Black" panose="02000A03000000020004" pitchFamily="50" charset="-127"/>
                  </a:rPr>
                  <a:t> : 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5DAC489-D920-341D-F323-38DA4C53B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47" y="2515950"/>
                <a:ext cx="963725" cy="1477328"/>
              </a:xfrm>
              <a:prstGeom prst="rect">
                <a:avLst/>
              </a:prstGeom>
              <a:blipFill>
                <a:blip r:embed="rId2"/>
                <a:stretch>
                  <a:fillRect l="-15190" t="-4959" r="-13924" b="-12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B3BF207-D1F7-19DC-28CE-837CEDF8DAED}"/>
              </a:ext>
            </a:extLst>
          </p:cNvPr>
          <p:cNvSpPr txBox="1"/>
          <p:nvPr/>
        </p:nvSpPr>
        <p:spPr>
          <a:xfrm>
            <a:off x="2497793" y="2515950"/>
            <a:ext cx="19351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ea typeface="Pretendard Black" panose="02000A03000000020004" pitchFamily="50" charset="-127"/>
                <a:cs typeface="Pretendard Black" panose="02000A03000000020004" pitchFamily="50" charset="-127"/>
              </a:rPr>
              <a:t>5*5*5=125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037B1-5ACB-D681-F9BD-B1DAB43F337E}"/>
              </a:ext>
            </a:extLst>
          </p:cNvPr>
          <p:cNvSpPr txBox="1"/>
          <p:nvPr/>
        </p:nvSpPr>
        <p:spPr>
          <a:xfrm>
            <a:off x="6125315" y="2515950"/>
            <a:ext cx="326749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ea typeface="Pretendard Black" panose="02000A03000000020004" pitchFamily="50" charset="-127"/>
                <a:cs typeface="Pretendard Black" panose="02000A03000000020004" pitchFamily="50" charset="-127"/>
              </a:rPr>
              <a:t>nparticles</a:t>
            </a:r>
            <a:r>
              <a:rPr lang="en-US" altLang="ko-KR" sz="3000" dirty="0">
                <a:ea typeface="Pretendard Black" panose="02000A03000000020004" pitchFamily="50" charset="-127"/>
                <a:cs typeface="Pretendard Black" panose="02000A03000000020004" pitchFamily="50" charset="-127"/>
              </a:rPr>
              <a:t> : 20</a:t>
            </a:r>
          </a:p>
          <a:p>
            <a:r>
              <a:rPr lang="en-US" altLang="ko-KR" sz="3000" dirty="0" err="1">
                <a:ea typeface="Pretendard Black" panose="02000A03000000020004" pitchFamily="50" charset="-127"/>
                <a:cs typeface="Pretendard Black" panose="02000A03000000020004" pitchFamily="50" charset="-127"/>
              </a:rPr>
              <a:t>maxIter</a:t>
            </a:r>
            <a:r>
              <a:rPr lang="en-US" altLang="ko-KR" sz="3000" dirty="0">
                <a:ea typeface="Pretendard Black" panose="02000A03000000020004" pitchFamily="50" charset="-127"/>
                <a:cs typeface="Pretendard Black" panose="02000A03000000020004" pitchFamily="50" charset="-127"/>
              </a:rPr>
              <a:t> : 30 (k-fold)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F68C42-EFD6-9E9B-7F93-C022D9AC9C85}"/>
              </a:ext>
            </a:extLst>
          </p:cNvPr>
          <p:cNvSpPr txBox="1"/>
          <p:nvPr/>
        </p:nvSpPr>
        <p:spPr>
          <a:xfrm>
            <a:off x="9694207" y="2515950"/>
            <a:ext cx="19383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ea typeface="Pretendard Black" panose="02000A03000000020004" pitchFamily="50" charset="-127"/>
                <a:cs typeface="Pretendard Black" panose="02000A03000000020004" pitchFamily="50" charset="-127"/>
              </a:rPr>
              <a:t>20*30=600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785DB8-AE72-8F8B-2AAF-BB079DBE63F2}"/>
                  </a:ext>
                </a:extLst>
              </p:cNvPr>
              <p:cNvSpPr txBox="1"/>
              <p:nvPr/>
            </p:nvSpPr>
            <p:spPr>
              <a:xfrm>
                <a:off x="1181147" y="4652185"/>
                <a:ext cx="7308226" cy="825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ko-KR" sz="3000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en-US" altLang="ko-KR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300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3000" i="1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sSub>
                          <m:sSubPr>
                            <m:ctrlP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𝑖𝑡𝑒𝑟</m:t>
                            </m:r>
                          </m:e>
                          <m:sub>
                            <m:r>
                              <a:rPr lang="en-US" altLang="ko-KR" sz="3000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dirty="0"/>
                  <a:t>​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785DB8-AE72-8F8B-2AAF-BB079DBE63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47" y="4652185"/>
                <a:ext cx="7308226" cy="825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3630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A9BC-94BE-BCE2-E2F5-AA038ECDE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068E38F-175D-638E-4745-4D8406ED3066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02F05189-2674-2CB6-C9C9-E6851F2A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9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A6E6D-C7EA-3F73-F8D2-4D972D021B55}"/>
              </a:ext>
            </a:extLst>
          </p:cNvPr>
          <p:cNvSpPr txBox="1"/>
          <p:nvPr/>
        </p:nvSpPr>
        <p:spPr>
          <a:xfrm>
            <a:off x="724829" y="27653"/>
            <a:ext cx="31678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RBFNN+PSO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35C61-E9F9-3BD5-8F44-3CDC4032A3E4}"/>
              </a:ext>
            </a:extLst>
          </p:cNvPr>
          <p:cNvSpPr txBox="1"/>
          <p:nvPr/>
        </p:nvSpPr>
        <p:spPr>
          <a:xfrm>
            <a:off x="724829" y="1332350"/>
            <a:ext cx="56073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ea typeface="Pretendard Black" panose="02000A03000000020004" pitchFamily="50" charset="-127"/>
                <a:cs typeface="Pretendard Black" panose="02000A03000000020004" pitchFamily="50" charset="-127"/>
              </a:rPr>
              <a:t>Objective function : </a:t>
            </a:r>
            <a:r>
              <a:rPr lang="en-US" altLang="ko-KR" sz="3200" dirty="0"/>
              <a:t>cross-entropy</a:t>
            </a:r>
            <a:endParaRPr lang="en-US" altLang="ko-KR" sz="3000" dirty="0"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73D94-731D-7775-7D30-BA7A95C7A04E}"/>
              </a:ext>
            </a:extLst>
          </p:cNvPr>
          <p:cNvSpPr txBox="1"/>
          <p:nvPr/>
        </p:nvSpPr>
        <p:spPr>
          <a:xfrm>
            <a:off x="724829" y="3453897"/>
            <a:ext cx="1068208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ea typeface="Pretendard Black" panose="02000A03000000020004" pitchFamily="50" charset="-127"/>
                <a:cs typeface="Pretendard Black" panose="02000A03000000020004" pitchFamily="50" charset="-127"/>
              </a:rPr>
              <a:t>Classification Rate often remains unchanged even when parameters are slightly adjusted.</a:t>
            </a:r>
          </a:p>
          <a:p>
            <a:r>
              <a:rPr lang="en-US" altLang="ko-KR" sz="3000" dirty="0">
                <a:ea typeface="Pretendard Black" panose="02000A03000000020004" pitchFamily="50" charset="-127"/>
                <a:cs typeface="Pretendard Black" panose="02000A03000000020004" pitchFamily="50" charset="-127"/>
              </a:rPr>
              <a:t>Cross-entropy, when used together with </a:t>
            </a:r>
            <a:r>
              <a:rPr lang="en-US" altLang="ko-KR" sz="3000" dirty="0" err="1">
                <a:ea typeface="Pretendard Black" panose="02000A03000000020004" pitchFamily="50" charset="-127"/>
                <a:cs typeface="Pretendard Black" panose="02000A03000000020004" pitchFamily="50" charset="-127"/>
              </a:rPr>
              <a:t>softmax</a:t>
            </a:r>
            <a:r>
              <a:rPr lang="en-US" altLang="ko-KR" sz="3000" dirty="0">
                <a:ea typeface="Pretendard Black" panose="02000A03000000020004" pitchFamily="50" charset="-127"/>
                <a:cs typeface="Pretendard Black" panose="02000A03000000020004" pitchFamily="50" charset="-127"/>
              </a:rPr>
              <a:t>, incorporates probabilistic information and can also be directly applied in weighted fuzzy c-means(</a:t>
            </a:r>
            <a:r>
              <a:rPr lang="en-US" altLang="ko-KR" sz="3000" dirty="0" err="1">
                <a:ea typeface="Pretendard Black" panose="02000A03000000020004" pitchFamily="50" charset="-127"/>
                <a:cs typeface="Pretendard Black" panose="02000A03000000020004" pitchFamily="50" charset="-127"/>
              </a:rPr>
              <a:t>wfcm</a:t>
            </a:r>
            <a:r>
              <a:rPr lang="en-US" altLang="ko-KR" sz="3000" dirty="0">
                <a:ea typeface="Pretendard Black" panose="02000A03000000020004" pitchFamily="50" charset="-127"/>
                <a:cs typeface="Pretendard Black" panose="02000A03000000020004" pitchFamily="50" charset="-127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BDBEF-E623-99F8-07E2-68434BC1C7F7}"/>
                  </a:ext>
                </a:extLst>
              </p:cNvPr>
              <p:cNvSpPr txBox="1"/>
              <p:nvPr/>
            </p:nvSpPr>
            <p:spPr>
              <a:xfrm>
                <a:off x="724829" y="2705075"/>
                <a:ext cx="4942892" cy="524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𝐶𝑙𝑎𝑠𝑠𝑖𝑓𝑖𝑐𝑎𝑡𝑖𝑜𝑛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𝑟𝑎𝑡𝑒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𝐶𝑅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𝑒𝑟𝑟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×100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BDBEF-E623-99F8-07E2-68434BC1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" y="2705075"/>
                <a:ext cx="4942892" cy="524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3B5E88-A9D2-2372-AEBF-A92314C87EE9}"/>
                  </a:ext>
                </a:extLst>
              </p:cNvPr>
              <p:cNvSpPr txBox="1"/>
              <p:nvPr/>
            </p:nvSpPr>
            <p:spPr>
              <a:xfrm>
                <a:off x="724829" y="1894853"/>
                <a:ext cx="5419689" cy="810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𝐶𝐸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𝓏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1" i="0" smtClean="0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=1, 2, ⋯,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3B5E88-A9D2-2372-AEBF-A92314C87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29" y="1894853"/>
                <a:ext cx="5419689" cy="8102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765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52069</TotalTime>
  <Words>751</Words>
  <Application>Microsoft Office PowerPoint</Application>
  <PresentationFormat>와이드스크린</PresentationFormat>
  <Paragraphs>189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Pretendard</vt:lpstr>
      <vt:lpstr>Pretendard (본문)</vt:lpstr>
      <vt:lpstr>Pretendard Black</vt:lpstr>
      <vt:lpstr>맑은 고딕</vt:lpstr>
      <vt:lpstr>한양신명조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harang kim</cp:lastModifiedBy>
  <cp:revision>125</cp:revision>
  <dcterms:created xsi:type="dcterms:W3CDTF">2022-12-09T01:31:23Z</dcterms:created>
  <dcterms:modified xsi:type="dcterms:W3CDTF">2025-08-24T11:02:21Z</dcterms:modified>
</cp:coreProperties>
</file>