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5" r:id="rId2"/>
    <p:sldId id="260" r:id="rId3"/>
    <p:sldId id="272" r:id="rId4"/>
    <p:sldId id="274" r:id="rId5"/>
    <p:sldId id="273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71" r:id="rId14"/>
    <p:sldId id="269" r:id="rId15"/>
    <p:sldId id="268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E6C0-5CED-4233-9118-F370A84D03B2}" v="7" dt="2021-08-10T03:39:39.987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348" autoAdjust="0"/>
    <p:restoredTop sz="94660"/>
  </p:normalViewPr>
  <p:slideViewPr>
    <p:cSldViewPr snapToGrid="0">
      <p:cViewPr varScale="1">
        <p:scale>
          <a:sx n="71" d="100"/>
          <a:sy n="71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0BD8006-FA1E-49DE-BCDA-A6D8DAEBA9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7ADC395-10AC-4D86-8239-CACD880E2F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B3F66-2920-4AE5-B23B-0DB24B4E81DF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F3EFBE-BC84-40CD-A331-59E69D1A97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D61C79-3A74-47C4-AD4A-6A6DC9A7E8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3D729-F8CC-4274-9F42-8E749E6462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191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D920-1865-4D25-9131-7F84C7660D9D}" type="datetimeFigureOut">
              <a:rPr lang="en-AU" smtClean="0"/>
              <a:t>7/04/2025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4E806-CFCA-4AF0-BCC1-6AE62BD3782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6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1BE9E2E-83C6-4E5A-A86A-F8C5A10F9E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800" y="4504091"/>
            <a:ext cx="7772400" cy="1637947"/>
          </a:xfrm>
        </p:spPr>
        <p:txBody>
          <a:bodyPr anchor="b"/>
          <a:lstStyle>
            <a:lvl1pPr marL="0" indent="0" algn="ctr">
              <a:buNone/>
              <a:defRPr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xxx and Sung-Bae Cho*</a:t>
            </a:r>
          </a:p>
          <a:p>
            <a:pPr lvl="0"/>
            <a:r>
              <a:rPr lang="en-US" altLang="ko-KR"/>
              <a:t>{xxx, sbcho}@yonsei.ac.kr</a:t>
            </a:r>
          </a:p>
          <a:p>
            <a:pPr lvl="0"/>
            <a:r>
              <a:rPr lang="en-US" altLang="ko-KR"/>
              <a:t>Department of Computer Science</a:t>
            </a:r>
          </a:p>
          <a:p>
            <a:pPr lvl="0"/>
            <a:r>
              <a:rPr lang="en-US" altLang="ko-KR"/>
              <a:t>Yonsei University</a:t>
            </a:r>
            <a:endParaRPr lang="ko-KR" altLang="en-US"/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4D0670A-5288-4662-9066-D8BE78819DD0}"/>
              </a:ext>
            </a:extLst>
          </p:cNvPr>
          <p:cNvCxnSpPr>
            <a:cxnSpLocks/>
          </p:cNvCxnSpPr>
          <p:nvPr userDrawn="1"/>
        </p:nvCxnSpPr>
        <p:spPr>
          <a:xfrm>
            <a:off x="685800" y="3426370"/>
            <a:ext cx="7772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03FB06-9583-4CDF-9264-F16D1B91B0E1}"/>
              </a:ext>
            </a:extLst>
          </p:cNvPr>
          <p:cNvGrpSpPr/>
          <p:nvPr userDrawn="1"/>
        </p:nvGrpSpPr>
        <p:grpSpPr>
          <a:xfrm>
            <a:off x="2823681" y="6270312"/>
            <a:ext cx="3496639" cy="428553"/>
            <a:chOff x="2982165" y="6069570"/>
            <a:chExt cx="3496639" cy="428553"/>
          </a:xfrm>
        </p:grpSpPr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465A4A2D-3256-4CCF-9F79-0A35520B46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65" y="6081472"/>
              <a:ext cx="1379615" cy="416651"/>
            </a:xfrm>
            <a:prstGeom prst="rect">
              <a:avLst/>
            </a:prstGeom>
          </p:spPr>
        </p:pic>
        <p:cxnSp>
          <p:nvCxnSpPr>
            <p:cNvPr id="15" name="Straight Connector 8">
              <a:extLst>
                <a:ext uri="{FF2B5EF4-FFF2-40B4-BE49-F238E27FC236}">
                  <a16:creationId xmlns:a16="http://schemas.microsoft.com/office/drawing/2014/main" id="{318350D2-5C1E-46E7-AF11-C6E8BFCCE5B2}"/>
                </a:ext>
              </a:extLst>
            </p:cNvPr>
            <p:cNvCxnSpPr/>
            <p:nvPr userDrawn="1"/>
          </p:nvCxnSpPr>
          <p:spPr>
            <a:xfrm>
              <a:off x="4572039" y="6084242"/>
              <a:ext cx="0" cy="4019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6">
              <a:extLst>
                <a:ext uri="{FF2B5EF4-FFF2-40B4-BE49-F238E27FC236}">
                  <a16:creationId xmlns:a16="http://schemas.microsoft.com/office/drawing/2014/main" id="{7FE09DEB-2038-4683-8B18-8AF6A6C9FDFD}"/>
                </a:ext>
              </a:extLst>
            </p:cNvPr>
            <p:cNvGrpSpPr/>
            <p:nvPr userDrawn="1"/>
          </p:nvGrpSpPr>
          <p:grpSpPr>
            <a:xfrm>
              <a:off x="4734303" y="6069570"/>
              <a:ext cx="1744501" cy="424912"/>
              <a:chOff x="4734303" y="6069570"/>
              <a:chExt cx="1744501" cy="424912"/>
            </a:xfrm>
          </p:grpSpPr>
          <p:pic>
            <p:nvPicPr>
              <p:cNvPr id="17" name="Picture 5">
                <a:extLst>
                  <a:ext uri="{FF2B5EF4-FFF2-40B4-BE49-F238E27FC236}">
                    <a16:creationId xmlns:a16="http://schemas.microsoft.com/office/drawing/2014/main" id="{DD68EC57-3064-45FF-BDBD-082F7B875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03" y="6069570"/>
                <a:ext cx="420518" cy="420518"/>
              </a:xfrm>
              <a:prstGeom prst="rect">
                <a:avLst/>
              </a:prstGeom>
            </p:spPr>
          </p:pic>
          <p:sp>
            <p:nvSpPr>
              <p:cNvPr id="18" name="Subtitle 2">
                <a:extLst>
                  <a:ext uri="{FF2B5EF4-FFF2-40B4-BE49-F238E27FC236}">
                    <a16:creationId xmlns:a16="http://schemas.microsoft.com/office/drawing/2014/main" id="{9EF4303C-5FC5-4F63-B902-FD3A3868CF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4821" y="6081472"/>
                <a:ext cx="1323983" cy="41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AU" altLang="ko-KR" sz="800" spc="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  <a:ea typeface="맑은 고딕" panose="020B0503020000020004" pitchFamily="50" charset="-127"/>
                  </a:rPr>
                  <a:t>SOFT COMPUTING LABORATORY</a:t>
                </a:r>
                <a:endParaRPr lang="ko-KR" altLang="en-US" sz="800" spc="200" dirty="0">
                  <a:solidFill>
                    <a:schemeClr val="accent1">
                      <a:lumMod val="75000"/>
                    </a:schemeClr>
                  </a:solidFill>
                  <a:latin typeface="+mj-lt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id="{67E771CB-1F5A-40DA-8BC4-A81C9FD3C4F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85800" y="1959428"/>
            <a:ext cx="7772400" cy="1456871"/>
          </a:xfrm>
        </p:spPr>
        <p:txBody>
          <a:bodyPr anchor="b">
            <a:normAutofit/>
          </a:bodyPr>
          <a:lstStyle>
            <a:lvl1pPr marL="0" indent="0" algn="ctr">
              <a:buNone/>
              <a:defRPr sz="36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ko-KR"/>
              <a:t>Title of the Presentation</a:t>
            </a:r>
            <a:endParaRPr lang="ko-KR" altLang="en-US"/>
          </a:p>
        </p:txBody>
      </p:sp>
      <p:sp>
        <p:nvSpPr>
          <p:cNvPr id="31" name="텍스트 개체 틀 28">
            <a:extLst>
              <a:ext uri="{FF2B5EF4-FFF2-40B4-BE49-F238E27FC236}">
                <a16:creationId xmlns:a16="http://schemas.microsoft.com/office/drawing/2014/main" id="{5B078140-C78E-4506-A58C-EF60C563EEC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5800" y="3426370"/>
            <a:ext cx="7772400" cy="1070213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latin typeface="+mj-lt"/>
                <a:ea typeface="맑은 고딕" panose="020B0503020000020004" pitchFamily="50" charset="-127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altLang="ko-KR"/>
              <a:t>Title of the Presentation</a:t>
            </a:r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5C55456E-8AEC-4447-A5BB-6F0EEE1744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0"/>
            <a:ext cx="3632660" cy="357393"/>
          </a:xfrm>
        </p:spPr>
        <p:txBody>
          <a:bodyPr>
            <a:noAutofit/>
          </a:bodyPr>
          <a:lstStyle>
            <a:lvl1pPr marL="0" indent="0">
              <a:buNone/>
              <a:defRPr sz="2000" b="0" i="1">
                <a:solidFill>
                  <a:schemeClr val="bg1">
                    <a:lumMod val="50000"/>
                  </a:schemeClr>
                </a:solidFill>
                <a:latin typeface="+mj-lt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en-US" altLang="ko-KR"/>
              <a:t>Conference/Project Name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9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3042" y="68779"/>
            <a:ext cx="8597915" cy="9121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0">
                <a:solidFill>
                  <a:schemeClr val="tx1"/>
                </a:solidFill>
                <a:effectLst/>
                <a:latin typeface="+mj-lt"/>
                <a:ea typeface="+mj-ea"/>
              </a:defRPr>
            </a:lvl1pPr>
          </a:lstStyle>
          <a:p>
            <a:r>
              <a:rPr lang="en-US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3042" y="980896"/>
            <a:ext cx="8597914" cy="5375454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Helvetica" panose="020B0604020202020204" pitchFamily="34" charset="0"/>
              </a:defRPr>
            </a:lvl1pPr>
            <a:lvl2pPr marL="742950" indent="-285750">
              <a:buFont typeface="맑은 고딕" panose="020B0503020000020004" pitchFamily="50" charset="-127"/>
              <a:buChar char="-"/>
              <a:defRPr sz="18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Helvetica" panose="020B0604020202020204" pitchFamily="34" charset="0"/>
              </a:defRPr>
            </a:lvl2pPr>
            <a:lvl3pPr marL="1143000" indent="-2286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+mj-lt"/>
                <a:ea typeface="맑은 고딕" panose="020B0503020000020004" pitchFamily="50" charset="-127"/>
                <a:cs typeface="Helvetica" panose="020B0604020202020204" pitchFamily="34" charset="0"/>
              </a:defRPr>
            </a:lvl3pPr>
            <a:lvl4pPr marL="1600200" indent="-228600">
              <a:buFont typeface="Helvetica" panose="020B0604020202020204" pitchFamily="34" charset="0"/>
              <a:buChar char="»"/>
              <a:defRPr sz="1400">
                <a:solidFill>
                  <a:schemeClr val="tx1"/>
                </a:solidFill>
                <a:latin typeface="+mj-lt"/>
                <a:ea typeface="맑은 고딕" panose="020B0503020000020004" pitchFamily="50" charset="-127"/>
              </a:defRPr>
            </a:lvl4pPr>
            <a:lvl5pPr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anose="020B0503020000020004" pitchFamily="50" charset="-127"/>
              </a:defRPr>
            </a:lvl5pPr>
            <a:lvl6pPr>
              <a:defRPr sz="1400">
                <a:latin typeface="+mj-lt"/>
                <a:ea typeface="맑은 고딕" panose="020B0503020000020004" pitchFamily="50" charset="-127"/>
              </a:defRPr>
            </a:lvl6pPr>
          </a:lstStyle>
          <a:p>
            <a:pPr lvl="0"/>
            <a:r>
              <a:rPr lang="en-US" altLang="ko-KR"/>
              <a:t>Edit text contents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Details</a:t>
            </a:r>
          </a:p>
          <a:p>
            <a:pPr lvl="4"/>
            <a:r>
              <a:rPr lang="ko-KR" altLang="en-US"/>
              <a:t>테스트</a:t>
            </a:r>
            <a:endParaRPr lang="en-US" altLang="ko-KR"/>
          </a:p>
          <a:p>
            <a:pPr lvl="5"/>
            <a:r>
              <a:rPr lang="ko-KR" altLang="en-US"/>
              <a:t>테스트</a:t>
            </a:r>
            <a:endParaRPr lang="en-US" altLang="ko-KR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9EE1FA-163B-40E6-AF9B-5E74DD79AF75}"/>
              </a:ext>
            </a:extLst>
          </p:cNvPr>
          <p:cNvSpPr txBox="1">
            <a:spLocks/>
          </p:cNvSpPr>
          <p:nvPr userDrawn="1"/>
        </p:nvSpPr>
        <p:spPr>
          <a:xfrm>
            <a:off x="6813556" y="6358979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A0EFB0-6173-4C6A-9B73-D8A83A113058}" type="slidenum">
              <a:rPr lang="en-AU" smtClean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pPr/>
              <a:t>‹#›</a:t>
            </a:fld>
            <a:endParaRPr lang="en-AU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191DCF-87F0-4940-BE2E-D765CF81ABD1}"/>
              </a:ext>
            </a:extLst>
          </p:cNvPr>
          <p:cNvCxnSpPr/>
          <p:nvPr userDrawn="1"/>
        </p:nvCxnSpPr>
        <p:spPr>
          <a:xfrm>
            <a:off x="384605" y="867842"/>
            <a:ext cx="837479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F0527695-EFC3-4DFB-9DFC-441E1206F4AD}"/>
              </a:ext>
            </a:extLst>
          </p:cNvPr>
          <p:cNvGrpSpPr/>
          <p:nvPr userDrawn="1"/>
        </p:nvGrpSpPr>
        <p:grpSpPr>
          <a:xfrm>
            <a:off x="180777" y="6406907"/>
            <a:ext cx="2753602" cy="317111"/>
            <a:chOff x="2982165" y="6069570"/>
            <a:chExt cx="3721301" cy="428553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75B7C6C9-13C9-40A0-9942-341EF072B8F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2165" y="6081472"/>
              <a:ext cx="1379615" cy="416651"/>
            </a:xfrm>
            <a:prstGeom prst="rect">
              <a:avLst/>
            </a:prstGeom>
          </p:spPr>
        </p:pic>
        <p:cxnSp>
          <p:nvCxnSpPr>
            <p:cNvPr id="19" name="Straight Connector 8">
              <a:extLst>
                <a:ext uri="{FF2B5EF4-FFF2-40B4-BE49-F238E27FC236}">
                  <a16:creationId xmlns:a16="http://schemas.microsoft.com/office/drawing/2014/main" id="{2193AFD0-E2A6-4377-9EAB-8ED4844EB73E}"/>
                </a:ext>
              </a:extLst>
            </p:cNvPr>
            <p:cNvCxnSpPr/>
            <p:nvPr userDrawn="1"/>
          </p:nvCxnSpPr>
          <p:spPr>
            <a:xfrm>
              <a:off x="4572039" y="6084242"/>
              <a:ext cx="0" cy="401979"/>
            </a:xfrm>
            <a:prstGeom prst="line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6">
              <a:extLst>
                <a:ext uri="{FF2B5EF4-FFF2-40B4-BE49-F238E27FC236}">
                  <a16:creationId xmlns:a16="http://schemas.microsoft.com/office/drawing/2014/main" id="{7986451C-AE06-4FE4-B1DD-9600EAB9BF9D}"/>
                </a:ext>
              </a:extLst>
            </p:cNvPr>
            <p:cNvGrpSpPr/>
            <p:nvPr userDrawn="1"/>
          </p:nvGrpSpPr>
          <p:grpSpPr>
            <a:xfrm>
              <a:off x="4734303" y="6069570"/>
              <a:ext cx="1969163" cy="424912"/>
              <a:chOff x="4734303" y="6069570"/>
              <a:chExt cx="1969163" cy="424912"/>
            </a:xfrm>
          </p:grpSpPr>
          <p:pic>
            <p:nvPicPr>
              <p:cNvPr id="21" name="Picture 5">
                <a:extLst>
                  <a:ext uri="{FF2B5EF4-FFF2-40B4-BE49-F238E27FC236}">
                    <a16:creationId xmlns:a16="http://schemas.microsoft.com/office/drawing/2014/main" id="{77E7CFFF-C6E4-4F5B-B80C-8E49318C0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34303" y="6069570"/>
                <a:ext cx="420518" cy="420518"/>
              </a:xfrm>
              <a:prstGeom prst="rect">
                <a:avLst/>
              </a:prstGeom>
            </p:spPr>
          </p:pic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B1DD7AEA-5BE2-48CE-9752-EEC09B5AF12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54820" y="6081472"/>
                <a:ext cx="1548646" cy="41301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AU" altLang="ko-KR" sz="700" spc="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CJK KR Light" panose="020B0300000000000000" pitchFamily="34" charset="-128"/>
                    <a:ea typeface="Noto Sans CJK KR Light" panose="020B0300000000000000" pitchFamily="34" charset="-128"/>
                  </a:rPr>
                  <a:t>SOFT COMPUTING LABORATORY</a:t>
                </a:r>
                <a:endParaRPr lang="ko-KR" altLang="en-US" sz="700" spc="200" dirty="0">
                  <a:solidFill>
                    <a:schemeClr val="accent1">
                      <a:lumMod val="75000"/>
                    </a:schemeClr>
                  </a:solidFill>
                  <a:latin typeface="Noto Sans CJK KR Light" panose="020B0300000000000000" pitchFamily="34" charset="-128"/>
                  <a:ea typeface="Noto Sans CJK KR Light" panose="020B0300000000000000" pitchFamily="34" charset="-128"/>
                </a:endParaRPr>
              </a:p>
            </p:txBody>
          </p:sp>
        </p:grpSp>
      </p:grpSp>
      <p:sp>
        <p:nvSpPr>
          <p:cNvPr id="27" name="텍스트 개체 틀 26">
            <a:extLst>
              <a:ext uri="{FF2B5EF4-FFF2-40B4-BE49-F238E27FC236}">
                <a16:creationId xmlns:a16="http://schemas.microsoft.com/office/drawing/2014/main" id="{8D79AED9-A885-411C-842B-779A8A6762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632575" y="0"/>
            <a:ext cx="2511425" cy="371475"/>
          </a:xfrm>
        </p:spPr>
        <p:txBody>
          <a:bodyPr>
            <a:normAutofit/>
          </a:bodyPr>
          <a:lstStyle>
            <a:lvl1pPr marL="0" indent="0" algn="r">
              <a:buNone/>
              <a:defRPr sz="16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Section Name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633" y="67524"/>
            <a:ext cx="8578734" cy="937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Master Slide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633" y="1005378"/>
            <a:ext cx="8578734" cy="5171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Edit text contents</a:t>
            </a:r>
          </a:p>
        </p:txBody>
      </p:sp>
    </p:spTree>
    <p:extLst>
      <p:ext uri="{BB962C8B-B14F-4D97-AF65-F5344CB8AC3E}">
        <p14:creationId xmlns:p14="http://schemas.microsoft.com/office/powerpoint/2010/main" val="3918182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맑은 고딕" panose="020B0503020000020004" pitchFamily="50" charset="-127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+mj-lt"/>
          <a:ea typeface="+mj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Noto Sans CJK KR Light" panose="020B0600000101010101" charset="-127"/>
        <a:buChar char="›"/>
        <a:defRPr sz="1600" kern="1200">
          <a:solidFill>
            <a:schemeClr val="tx1"/>
          </a:solidFill>
          <a:latin typeface="+mj-lt"/>
          <a:ea typeface="+mj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j-lt"/>
          <a:ea typeface="Noto Sans CJK KR Light" panose="020B0600000101010101" charset="-127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Noto Sans CJK KR Light" panose="020B0600000101010101" charset="-127"/>
          <a:ea typeface="Noto Sans CJK KR Light" panose="020B0600000101010101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C0FB85-BDEF-4FAA-9ABE-E8EDB807B08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Autofit/>
          </a:bodyPr>
          <a:lstStyle/>
          <a:p>
            <a:r>
              <a:rPr lang="ko-KR" altLang="en-US" sz="1600" dirty="0" err="1"/>
              <a:t>양수영</a:t>
            </a:r>
            <a:endParaRPr lang="ko-KR" altLang="en-US" sz="16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CA7E65-551F-4987-9185-3538E6CC1E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 Graduate School Prep</a:t>
            </a: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0F0350-9E20-458D-91D1-9039E62850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" altLang="ko-KR" dirty="0">
                <a:effectLst/>
              </a:rPr>
              <a:t>Exam Trends, Academic Culture &amp; the Role of Math &amp; Stats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BC86EB-1B6F-42A5-8C39-3609756E10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-1" y="0"/>
            <a:ext cx="4630724" cy="357393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818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77FE-E7AD-C95B-40E9-47992572E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5A31A-1F49-D273-48DD-71C2B62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대학원 분위기와 학습 태도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FB78D1-66F6-3ECF-2A5E-E378E175A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공부량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대부분의 학생들이 “미친 듯이” 공부하는 분위기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경쟁이 엄청남</a:t>
            </a: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입학 스펙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이미 인턴십이나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GitHub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활동 등 다양한 실무 경험을 쌓은 분들이 많음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교수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-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학생 관계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교수가 학생을 이끄는 것보다는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학생이 스스로 주도해서 교수를 이끄는 느낌이 강함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코드 작성 방식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ChatGPT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같은 생성형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AI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활용해 초안을 만들고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리뷰를 통해 완성도를 높이는 추세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수학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통계에 대한 실력 부족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많은 학생들이 인공지능 코드를 다루지만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정작 선형대수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해석학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미적분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편미분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등에 대한 이해가 충분치 않은 경우가 많음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6BE77A-1D56-68E3-FC30-F6B8B465C6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40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49F7-05D5-2671-A047-1B310F94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388F7-8EAC-7652-D91E-4CDC2CCB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수학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 공부의 중요성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C624A-16C6-E139-03A0-4A7F7528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카이스트 신진우 교수님 조언</a:t>
            </a:r>
            <a:r>
              <a:rPr lang="en-US" altLang="ko-KR" dirty="0"/>
              <a:t>: </a:t>
            </a:r>
            <a:r>
              <a:rPr lang="ko-KR" altLang="en-US" dirty="0"/>
              <a:t>가능한 많은 수학</a:t>
            </a:r>
            <a:r>
              <a:rPr lang="en-US" altLang="ko-KR" dirty="0"/>
              <a:t>·</a:t>
            </a:r>
            <a:r>
              <a:rPr lang="ko-KR" altLang="en-US" dirty="0"/>
              <a:t>통계 수업을 들어라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왜 필요한가</a:t>
            </a:r>
            <a:r>
              <a:rPr lang="en-US" altLang="ko-KR" dirty="0"/>
              <a:t>?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직접적으로 쓰이는 경우도 있지만</a:t>
            </a:r>
            <a:r>
              <a:rPr lang="en-US" altLang="ko-KR" dirty="0"/>
              <a:t>, </a:t>
            </a:r>
            <a:r>
              <a:rPr lang="ko-KR" altLang="en-US" dirty="0"/>
              <a:t>더 중요한 것은 논리적 사고력과 이론적 전개 방식을 익히는 것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수학</a:t>
            </a:r>
            <a:r>
              <a:rPr lang="en-US" altLang="ko-KR" dirty="0"/>
              <a:t>·</a:t>
            </a:r>
            <a:r>
              <a:rPr lang="ko-KR" altLang="en-US" dirty="0"/>
              <a:t>통계적 사고는 연구를 단계적으로 발전시키고</a:t>
            </a:r>
            <a:r>
              <a:rPr lang="en-US" altLang="ko-KR" dirty="0"/>
              <a:t>, </a:t>
            </a:r>
            <a:r>
              <a:rPr lang="ko-KR" altLang="en-US" dirty="0"/>
              <a:t>결과를 수학적으로 증명하고 설득하는 데 도움을 줌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연구 아이디어를 “좋다</a:t>
            </a:r>
            <a:r>
              <a:rPr lang="en-US" altLang="ko-KR" dirty="0"/>
              <a:t>/</a:t>
            </a:r>
            <a:r>
              <a:rPr lang="ko-KR" altLang="en-US" dirty="0" err="1"/>
              <a:t>나쁘다”로만</a:t>
            </a:r>
            <a:r>
              <a:rPr lang="ko-KR" altLang="en-US" dirty="0"/>
              <a:t> 평가하는 수준이 아니라</a:t>
            </a:r>
            <a:r>
              <a:rPr lang="en-US" altLang="ko-KR" dirty="0"/>
              <a:t>, </a:t>
            </a:r>
            <a:r>
              <a:rPr lang="ko-KR" altLang="en-US" dirty="0"/>
              <a:t>정량적</a:t>
            </a:r>
            <a:r>
              <a:rPr lang="en-US" altLang="ko-KR" dirty="0"/>
              <a:t>·</a:t>
            </a:r>
            <a:r>
              <a:rPr lang="ko-KR" altLang="en-US" dirty="0"/>
              <a:t>이론적 근거를 뒷받침하여 연구 수준을 한층 높일 수 있음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endParaRPr lang="en-US" altLang="ko-KR" dirty="0"/>
          </a:p>
          <a:p>
            <a:pPr lvl="1"/>
            <a:r>
              <a:rPr lang="ko-KR" altLang="en-US" dirty="0"/>
              <a:t>해외 연구소 사례</a:t>
            </a:r>
            <a:r>
              <a:rPr lang="en-US" altLang="ko-KR" dirty="0"/>
              <a:t>: </a:t>
            </a:r>
            <a:r>
              <a:rPr lang="ko-KR" altLang="en-US" dirty="0"/>
              <a:t>어떤 연구소는 수학</a:t>
            </a:r>
            <a:r>
              <a:rPr lang="en-US" altLang="ko-KR" dirty="0"/>
              <a:t>/</a:t>
            </a:r>
            <a:r>
              <a:rPr lang="ko-KR" altLang="en-US" dirty="0"/>
              <a:t>물리 전공자 외에는 거의 채용하지 않을 정도로</a:t>
            </a:r>
            <a:r>
              <a:rPr lang="en-US" altLang="ko-KR" dirty="0"/>
              <a:t>, </a:t>
            </a:r>
            <a:r>
              <a:rPr lang="ko-KR" altLang="en-US" dirty="0"/>
              <a:t>이론적 백그라운드를 중요하게 여기는 곳도 있음</a:t>
            </a:r>
            <a:r>
              <a:rPr lang="en-US" altLang="ko-KR" dirty="0"/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00FCC-9213-37C9-82AA-4ABEB07C4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268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51BFF-CAD6-D4E7-1BFF-3FD4FBC9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0B996-BA42-B736-70CC-34288D00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수학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 공부의 중요성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577090-1A8B-5393-9D42-D08F4FE3A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C4E04125-323D-0BB2-FB81-63AF4369E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20883"/>
            <a:ext cx="9144001" cy="2537019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C2A456-C06A-359C-4D47-C85643D33361}"/>
              </a:ext>
            </a:extLst>
          </p:cNvPr>
          <p:cNvSpPr txBox="1"/>
          <p:nvPr/>
        </p:nvSpPr>
        <p:spPr>
          <a:xfrm>
            <a:off x="5407750" y="5837877"/>
            <a:ext cx="3167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" altLang="ko-KR" sz="1200" dirty="0">
                <a:latin typeface="Helvetica" panose="020B0604020202020204" pitchFamily="34" charset="0"/>
                <a:ea typeface="맑은 고딕" pitchFamily="50" charset="-127"/>
                <a:cs typeface="Helvetica" panose="020B0604020202020204" pitchFamily="34" charset="0"/>
              </a:rPr>
              <a:t>https://</a:t>
            </a:r>
            <a:r>
              <a:rPr kumimoji="1" lang="en" altLang="ko-KR" sz="1200" dirty="0" err="1">
                <a:latin typeface="Helvetica" panose="020B0604020202020204" pitchFamily="34" charset="0"/>
                <a:ea typeface="맑은 고딕" pitchFamily="50" charset="-127"/>
                <a:cs typeface="Helvetica" panose="020B0604020202020204" pitchFamily="34" charset="0"/>
              </a:rPr>
              <a:t>alinlab.kaist.ac.kr</a:t>
            </a:r>
            <a:r>
              <a:rPr kumimoji="1" lang="en" altLang="ko-KR" sz="1200" dirty="0">
                <a:latin typeface="Helvetica" panose="020B0604020202020204" pitchFamily="34" charset="0"/>
                <a:ea typeface="맑은 고딕" pitchFamily="50" charset="-127"/>
                <a:cs typeface="Helvetica" panose="020B0604020202020204" pitchFamily="34" charset="0"/>
              </a:rPr>
              <a:t>/</a:t>
            </a:r>
            <a:r>
              <a:rPr kumimoji="1" lang="en" altLang="ko-KR" sz="1200" dirty="0" err="1">
                <a:latin typeface="Helvetica" panose="020B0604020202020204" pitchFamily="34" charset="0"/>
                <a:ea typeface="맑은 고딕" pitchFamily="50" charset="-127"/>
                <a:cs typeface="Helvetica" panose="020B0604020202020204" pitchFamily="34" charset="0"/>
              </a:rPr>
              <a:t>joining_alinlab.html</a:t>
            </a:r>
            <a:endParaRPr kumimoji="1" lang="ko-KR" altLang="en-US" sz="1200" dirty="0">
              <a:latin typeface="Helvetica" panose="020B0604020202020204" pitchFamily="34" charset="0"/>
              <a:ea typeface="맑은 고딕" pitchFamily="50" charset="-127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960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3F56-9F6A-9728-DC95-AE852749F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9E866-B6C7-F3D2-07C8-D7BE0BC8E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3.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수학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 공부의 중요성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2A35C2-BB21-A858-F372-BCD51AFAA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FB69D70-946B-A11B-6260-1467FD47A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당연히 수학도 아는 만큼 연구에 쓸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생성형모델</a:t>
            </a:r>
            <a:endParaRPr lang="en-US" altLang="ko-KR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ko-KR" altLang="en-US" dirty="0" err="1">
                <a:solidFill>
                  <a:srgbClr val="000000"/>
                </a:solidFill>
                <a:latin typeface="-webkit-standard"/>
              </a:rPr>
              <a:t>다변량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-webkit-standard"/>
              </a:rPr>
              <a:t>가우시안분포에서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샘플링</a:t>
            </a:r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,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베이지안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디퓨전모델</a:t>
            </a:r>
            <a:endParaRPr lang="en-US" altLang="ko-KR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확률 과정 및 확률 미분방정식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마르코프체인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en-US" altLang="ko-KR" dirty="0"/>
          </a:p>
          <a:p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최적화 이론 전반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lvl="1"/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블록최적화</a:t>
            </a:r>
            <a:endParaRPr lang="en" altLang="ko-KR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강화학습</a:t>
            </a:r>
            <a:endParaRPr lang="en-US" altLang="ko-KR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처음부터 끝까지 수학</a:t>
            </a:r>
            <a:endParaRPr lang="en-US" altLang="ko-KR" dirty="0">
              <a:solidFill>
                <a:srgbClr val="000000"/>
              </a:solidFill>
            </a:endParaRPr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신호처리 및 영상처리</a:t>
            </a:r>
            <a:endParaRPr lang="en-US" altLang="ko-KR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Fourier Transform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그래프 신경망</a:t>
            </a:r>
            <a:r>
              <a:rPr lang="en-US" altLang="ko-KR" b="0" dirty="0">
                <a:solidFill>
                  <a:srgbClr val="000000"/>
                </a:solidFill>
                <a:latin typeface="-webkit-standard"/>
              </a:rPr>
              <a:t>,</a:t>
            </a:r>
            <a:r>
              <a:rPr lang="ko-KR" altLang="en-US" b="0" dirty="0">
                <a:solidFill>
                  <a:srgbClr val="000000"/>
                </a:solidFill>
                <a:latin typeface="-webkit-standard"/>
              </a:rPr>
              <a:t>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정보 이론</a:t>
            </a:r>
            <a:endParaRPr lang="en-US" altLang="ko-KR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2384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49F7-05D5-2671-A047-1B310F94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388F7-8EAC-7652-D91E-4CDC2CCB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대학원 준비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C624A-16C6-E139-03A0-4A7F7528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학점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b="1" i="0" u="none" strike="noStrike" dirty="0">
                <a:solidFill>
                  <a:srgbClr val="000000"/>
                </a:solidFill>
                <a:effectLst/>
              </a:rPr>
              <a:t>GPA)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관리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좋다면 당연히 유리하지만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..,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낮더라도 다른 강점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연구 경험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프로젝트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인턴십 등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을 적극 어필할 수 있음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연구 주제 탐색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자신이 어떤 분야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주제로 연구를 하고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싶은지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미리 정하거나 최소한 관심 분야를 좁혀두기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관련 논문을 읽고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해당 분야 학계 동향을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파악해둠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+mj-lt"/>
              <a:buAutoNum type="arabicPeriod"/>
            </a:pP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프로젝트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경험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수상 실적 쌓기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처음에는 작은 규모 프로젝트부터 시작해서 실력을 차근차근 키운 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대형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국가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기업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프로젝트에 참여하기도 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대회 참여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수상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연구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학회 발표 경험 등이 많으면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CV(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이력서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강점으로 기록됨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00FCC-9213-37C9-82AA-4ABEB07C4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2777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49F7-05D5-2671-A047-1B310F94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388F7-8EAC-7652-D91E-4CDC2CCB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4.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대학원 준비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7C624A-16C6-E139-03A0-4A7F7528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4.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인턴 경험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대기업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연구소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스타트업 등 다양한 곳에서 인턴십을 통해 실무 경험을 쌓는 것이 매우 중요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대기업에서 운영하는 부트캠프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</a:rPr>
              <a:t>AI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아카데미 등도 네트워킹 및 실무 경험을 쌓기에 좋음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5.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</a:rPr>
              <a:t> 스터디 및 커뮤니티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혼자 공부하면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2~3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주 걸릴 내용을 여러 명이 함께 하면 며칠 안에 끝내기도 함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시너지 효과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도움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·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조언을 받을 수 있는 스터디 그룹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커뮤니티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온라인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오프라인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적극적으로 활용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300FCC-9213-37C9-82AA-4ABEB07C4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37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A1BBA-38DD-BD2D-C112-90EC687DF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D817E-CF3F-B708-69F8-C965870D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5.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추가적인팁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0726E5-BB6F-47AD-52A4-368913E5B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시간적인 여유가 있다면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..</a:t>
            </a:r>
          </a:p>
          <a:p>
            <a:pPr marL="857250" lvl="1" indent="-342900"/>
            <a:r>
              <a:rPr lang="ko-KR" altLang="en-US" dirty="0">
                <a:solidFill>
                  <a:srgbClr val="000000"/>
                </a:solidFill>
              </a:rPr>
              <a:t>영어공부 </a:t>
            </a:r>
            <a:r>
              <a:rPr lang="ko-KR" altLang="en-US" dirty="0" err="1">
                <a:solidFill>
                  <a:srgbClr val="000000"/>
                </a:solidFill>
              </a:rPr>
              <a:t>많이해두기</a:t>
            </a:r>
            <a:endParaRPr lang="en-US" altLang="ko-KR" dirty="0">
              <a:solidFill>
                <a:srgbClr val="000000"/>
              </a:solidFill>
            </a:endParaRPr>
          </a:p>
          <a:p>
            <a:pPr marL="1257300" lvl="2" indent="-342900"/>
            <a:r>
              <a:rPr lang="ko-KR" altLang="en-US" dirty="0">
                <a:solidFill>
                  <a:srgbClr val="000000"/>
                </a:solidFill>
              </a:rPr>
              <a:t>전공책도 원서로</a:t>
            </a:r>
            <a:r>
              <a:rPr lang="en-US" altLang="ko-KR" dirty="0">
                <a:solidFill>
                  <a:srgbClr val="000000"/>
                </a:solidFill>
              </a:rPr>
              <a:t>..</a:t>
            </a:r>
          </a:p>
          <a:p>
            <a:pPr marL="514350" lvl="1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857250" lvl="1" indent="-342900"/>
            <a:r>
              <a:rPr lang="ko-KR" altLang="en-US" dirty="0">
                <a:solidFill>
                  <a:srgbClr val="000000"/>
                </a:solidFill>
              </a:rPr>
              <a:t>스탠포드 강의 </a:t>
            </a:r>
            <a:r>
              <a:rPr lang="en-US" altLang="ko-KR" dirty="0">
                <a:solidFill>
                  <a:srgbClr val="000000"/>
                </a:solidFill>
              </a:rPr>
              <a:t>CS229,CS231n</a:t>
            </a:r>
            <a:r>
              <a:rPr lang="ko-KR" altLang="en-US" dirty="0">
                <a:solidFill>
                  <a:srgbClr val="000000"/>
                </a:solidFill>
              </a:rPr>
              <a:t> 공부</a:t>
            </a:r>
            <a:endParaRPr lang="en-US" altLang="ko-KR" dirty="0">
              <a:solidFill>
                <a:srgbClr val="000000"/>
              </a:solidFill>
            </a:endParaRPr>
          </a:p>
          <a:p>
            <a:pPr marL="1257300" lvl="2" indent="-342900"/>
            <a:r>
              <a:rPr lang="en-US" altLang="ko-KR" dirty="0">
                <a:solidFill>
                  <a:srgbClr val="000000"/>
                </a:solidFill>
              </a:rPr>
              <a:t>cs229 </a:t>
            </a:r>
            <a:r>
              <a:rPr lang="ko-KR" altLang="en-US" dirty="0">
                <a:solidFill>
                  <a:srgbClr val="000000"/>
                </a:solidFill>
              </a:rPr>
              <a:t>고전적 </a:t>
            </a:r>
            <a:r>
              <a:rPr lang="ko-KR" altLang="en-US" dirty="0" err="1">
                <a:solidFill>
                  <a:srgbClr val="000000"/>
                </a:solidFill>
              </a:rPr>
              <a:t>머신러닝에</a:t>
            </a:r>
            <a:r>
              <a:rPr lang="ko-KR" altLang="en-US" dirty="0">
                <a:solidFill>
                  <a:srgbClr val="000000"/>
                </a:solidFill>
              </a:rPr>
              <a:t> 대한 수학적 이해</a:t>
            </a:r>
            <a:endParaRPr lang="en-US" altLang="ko-KR" dirty="0">
              <a:solidFill>
                <a:srgbClr val="000000"/>
              </a:solidFill>
            </a:endParaRPr>
          </a:p>
          <a:p>
            <a:pPr marL="1257300" lvl="2" indent="-342900"/>
            <a:r>
              <a:rPr lang="en-US" altLang="ko-KR" dirty="0">
                <a:solidFill>
                  <a:srgbClr val="000000"/>
                </a:solidFill>
              </a:rPr>
              <a:t>cs231n </a:t>
            </a:r>
            <a:r>
              <a:rPr lang="ko-KR" altLang="en-US" dirty="0" err="1">
                <a:solidFill>
                  <a:srgbClr val="000000"/>
                </a:solidFill>
              </a:rPr>
              <a:t>딥러닝강의</a:t>
            </a:r>
            <a:endParaRPr lang="en-US" altLang="ko-KR" dirty="0">
              <a:solidFill>
                <a:srgbClr val="000000"/>
              </a:solidFill>
            </a:endParaRPr>
          </a:p>
          <a:p>
            <a:pPr marL="1714500" lvl="3" indent="-342900"/>
            <a:r>
              <a:rPr lang="ko-KR" altLang="en-US" dirty="0">
                <a:solidFill>
                  <a:srgbClr val="000000"/>
                </a:solidFill>
              </a:rPr>
              <a:t>선형대수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해석학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 확률은 잘해두면 논문 </a:t>
            </a:r>
            <a:r>
              <a:rPr lang="ko-KR" altLang="en-US" dirty="0" err="1">
                <a:solidFill>
                  <a:srgbClr val="000000"/>
                </a:solidFill>
              </a:rPr>
              <a:t>읽을때도</a:t>
            </a:r>
            <a:r>
              <a:rPr lang="ko-KR" altLang="en-US" dirty="0">
                <a:solidFill>
                  <a:srgbClr val="000000"/>
                </a:solidFill>
              </a:rPr>
              <a:t> 너무 편하다</a:t>
            </a:r>
            <a:r>
              <a:rPr lang="en-US" altLang="ko-KR" dirty="0">
                <a:solidFill>
                  <a:srgbClr val="000000"/>
                </a:solidFill>
              </a:rPr>
              <a:t>.</a:t>
            </a:r>
          </a:p>
          <a:p>
            <a:pPr marL="1371600" lvl="3" indent="0">
              <a:buNone/>
            </a:pPr>
            <a:endParaRPr lang="en-US" altLang="ko-KR" dirty="0">
              <a:solidFill>
                <a:srgbClr val="000000"/>
              </a:solidFill>
            </a:endParaRPr>
          </a:p>
          <a:p>
            <a:pPr marL="857250" lvl="1" indent="-342900"/>
            <a:r>
              <a:rPr lang="ko-KR" altLang="en-US" dirty="0">
                <a:solidFill>
                  <a:srgbClr val="000000"/>
                </a:solidFill>
              </a:rPr>
              <a:t>코딩에 있어 많은 프로젝트</a:t>
            </a:r>
            <a:r>
              <a:rPr lang="en-US" altLang="ko-KR" dirty="0">
                <a:solidFill>
                  <a:srgbClr val="000000"/>
                </a:solidFill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경험과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 강의를 수강하기를 권함</a:t>
            </a:r>
            <a:r>
              <a:rPr lang="en-US" altLang="ko-KR" dirty="0">
                <a:solidFill>
                  <a:srgbClr val="000000"/>
                </a:solidFill>
              </a:rPr>
              <a:t>..</a:t>
            </a:r>
          </a:p>
          <a:p>
            <a:pPr marL="1257300" lvl="2" indent="-342900"/>
            <a:r>
              <a:rPr lang="ko-KR" altLang="en-US" dirty="0">
                <a:solidFill>
                  <a:srgbClr val="000000"/>
                </a:solidFill>
              </a:rPr>
              <a:t>학부수업으로 자료구조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알고리즘 </a:t>
            </a:r>
            <a:r>
              <a:rPr lang="en-US" altLang="ko-KR" dirty="0">
                <a:solidFill>
                  <a:srgbClr val="000000"/>
                </a:solidFill>
              </a:rPr>
              <a:t>or </a:t>
            </a:r>
            <a:r>
              <a:rPr lang="ko-KR" altLang="en-US" dirty="0">
                <a:solidFill>
                  <a:srgbClr val="000000"/>
                </a:solidFill>
              </a:rPr>
              <a:t>인공지능 수업 정도는</a:t>
            </a:r>
            <a:r>
              <a:rPr lang="en-US" altLang="ko-KR" dirty="0">
                <a:solidFill>
                  <a:srgbClr val="000000"/>
                </a:solidFill>
              </a:rPr>
              <a:t>?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(</a:t>
            </a:r>
            <a:r>
              <a:rPr lang="ko-KR" altLang="en-US" dirty="0" err="1">
                <a:solidFill>
                  <a:srgbClr val="000000"/>
                </a:solidFill>
              </a:rPr>
              <a:t>머신러닝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딥러닝</a:t>
            </a:r>
            <a:r>
              <a:rPr lang="en-US" altLang="ko-KR" dirty="0">
                <a:solidFill>
                  <a:srgbClr val="000000"/>
                </a:solidFill>
              </a:rPr>
              <a:t>)</a:t>
            </a:r>
          </a:p>
          <a:p>
            <a:pPr marL="1257300" lvl="2" indent="-342900"/>
            <a:endParaRPr lang="en-US" altLang="ko-KR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2.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dirty="0">
                <a:solidFill>
                  <a:srgbClr val="000000"/>
                </a:solidFill>
              </a:rPr>
              <a:t>인공지능학과는 </a:t>
            </a:r>
            <a:r>
              <a:rPr lang="ko-KR" altLang="en-US" dirty="0" err="1">
                <a:solidFill>
                  <a:srgbClr val="000000"/>
                </a:solidFill>
              </a:rPr>
              <a:t>컨택은</a:t>
            </a:r>
            <a:r>
              <a:rPr lang="ko-KR" altLang="en-US" dirty="0">
                <a:solidFill>
                  <a:srgbClr val="000000"/>
                </a:solidFill>
              </a:rPr>
              <a:t> 적어도 </a:t>
            </a:r>
            <a:r>
              <a:rPr lang="en-US" altLang="ko-KR" dirty="0">
                <a:solidFill>
                  <a:srgbClr val="000000"/>
                </a:solidFill>
              </a:rPr>
              <a:t>1</a:t>
            </a:r>
            <a:r>
              <a:rPr lang="ko-KR" altLang="en-US" dirty="0" err="1">
                <a:solidFill>
                  <a:srgbClr val="000000"/>
                </a:solidFill>
              </a:rPr>
              <a:t>년전</a:t>
            </a:r>
            <a:endParaRPr lang="en-US" altLang="ko-KR" dirty="0">
              <a:solidFill>
                <a:srgbClr val="000000"/>
              </a:solidFill>
            </a:endParaRPr>
          </a:p>
          <a:p>
            <a:pPr lvl="1"/>
            <a:r>
              <a:rPr lang="ko-KR" altLang="en-US" dirty="0">
                <a:solidFill>
                  <a:srgbClr val="000000"/>
                </a:solidFill>
              </a:rPr>
              <a:t>인기 연구실에는 인턴이 </a:t>
            </a:r>
            <a:r>
              <a:rPr lang="en-US" altLang="ko-KR" dirty="0">
                <a:solidFill>
                  <a:srgbClr val="000000"/>
                </a:solidFill>
              </a:rPr>
              <a:t>30</a:t>
            </a:r>
            <a:r>
              <a:rPr lang="ko-KR" altLang="en-US" dirty="0">
                <a:solidFill>
                  <a:srgbClr val="000000"/>
                </a:solidFill>
              </a:rPr>
              <a:t>명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18931-35C1-4041-BD65-0CFFA1113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347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F25627-70EA-41E5-A8AD-AA37CA11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6A46B8-80D4-47B1-8119-DF4A11D68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0.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 간단한 소개</a:t>
            </a:r>
            <a:r>
              <a:rPr lang="en-US" altLang="ko-KR" dirty="0">
                <a:solidFill>
                  <a:srgbClr val="000000"/>
                </a:solidFill>
                <a:latin typeface="-webkit-standard"/>
              </a:rPr>
              <a:t>.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학교별 출제 및 면접 경향</a:t>
            </a:r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대학원 분위기와 학습 태도</a:t>
            </a:r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3.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수학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·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통계 공부의 중요성</a:t>
            </a:r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4.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대학원 준비 방법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추가적인 조언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D5F09-01DF-47D3-8B4B-389E653949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98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6E01F-3B0F-EC59-8378-F124D08DD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F32B-9C63-9EA2-11D4-2359F828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: Continual Learning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FB23EF4A-FFFE-DE11-04FF-1FEC501BF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771" y="981075"/>
            <a:ext cx="7294458" cy="5375275"/>
          </a:xfrm>
        </p:spPr>
      </p:pic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AEE01F-1C2D-ED69-18CF-4EB49712B6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946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CDD10-9F37-231B-B48D-C63BD633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9689-0251-46CC-B757-D453DF8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: Continual Learning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FF09C1-8D25-9E3D-5794-8A5E8850D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94DF9-4FB9-B735-8663-82BC955FF225}"/>
              </a:ext>
            </a:extLst>
          </p:cNvPr>
          <p:cNvSpPr txBox="1"/>
          <p:nvPr/>
        </p:nvSpPr>
        <p:spPr>
          <a:xfrm>
            <a:off x="3799697" y="4513385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ko-KR" altLang="en-US" sz="1200" dirty="0">
              <a:latin typeface="Helvetica" panose="020B0604020202020204" pitchFamily="34" charset="0"/>
              <a:ea typeface="맑은 고딕" pitchFamily="50" charset="-127"/>
              <a:cs typeface="Helvetica" panose="020B0604020202020204" pitchFamily="34" charset="0"/>
            </a:endParaRP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D07DB871-5F60-EF95-308A-EEC4D352E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" altLang="ko-KR" dirty="0">
              <a:solidFill>
                <a:srgbClr val="000000"/>
              </a:solidFill>
              <a:latin typeface="-webkit-standard"/>
            </a:endParaRPr>
          </a:p>
          <a:p>
            <a:endParaRPr lang="en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" altLang="ko-KR" dirty="0">
              <a:solidFill>
                <a:srgbClr val="000000"/>
              </a:solidFill>
              <a:latin typeface="-webkit-standard"/>
            </a:endParaRPr>
          </a:p>
          <a:p>
            <a:endParaRPr lang="en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" altLang="ko-KR" dirty="0">
              <a:solidFill>
                <a:srgbClr val="000000"/>
              </a:solidFill>
              <a:latin typeface="-webkit-standard"/>
            </a:endParaRPr>
          </a:p>
          <a:p>
            <a:endParaRPr lang="en" altLang="ko-KR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" altLang="ko-KR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" altLang="ko-KR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DeepSeek</a:t>
            </a:r>
            <a:r>
              <a:rPr lang="ko-KR" altLang="en-US" dirty="0">
                <a:solidFill>
                  <a:srgbClr val="000000"/>
                </a:solidFill>
                <a:latin typeface="-webkit-standard"/>
              </a:rPr>
              <a:t>의 핵심기술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연속 학습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Continual Learning)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기법을 활용하여 신규 데이터를 지속적으로 학습하면서 기존 지식을 효과적으로 유지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A84800C-3A7F-9DB9-EA23-E6D53E7BE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01" y="1662547"/>
            <a:ext cx="3558395" cy="200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32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AAF29-DD3B-4139-0D86-94E46D5BF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18EFB6-EEE2-D8D9-FCB8-68BF7E30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 : Reinforcement Learning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BA1A2C-3249-2ABE-85DD-9C61E4978B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내용 개체 틀 13">
            <a:extLst>
              <a:ext uri="{FF2B5EF4-FFF2-40B4-BE49-F238E27FC236}">
                <a16:creationId xmlns:a16="http://schemas.microsoft.com/office/drawing/2014/main" id="{2A9DEAD1-ED74-9743-369D-25230EB1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dirty="0" err="1"/>
              <a:t>Alphago</a:t>
            </a:r>
            <a:endParaRPr lang="en" altLang="ko-KR" dirty="0"/>
          </a:p>
          <a:p>
            <a:endParaRPr lang="en" altLang="ko-KR" dirty="0"/>
          </a:p>
          <a:p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C3A504E-F99E-B9FA-CC1C-33AA19266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9" y="1698236"/>
            <a:ext cx="7772400" cy="394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63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1FCFD-2F3B-4923-8B11-39A32A0D0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학교별 출제 및 면접 경향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22A066-5943-4349-8797-69E7C8BA4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1)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연세대학교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인공지능학과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필기고사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지금은 폐지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문제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확률변수 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X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의 확률분포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PMF)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구하기 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선형대수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문제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표현 행렬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표준 행렬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일차 독립 조건 등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 상식 </a:t>
            </a:r>
            <a:r>
              <a:rPr lang="en-US" altLang="ko-KR" dirty="0">
                <a:solidFill>
                  <a:srgbClr val="000000"/>
                </a:solidFill>
              </a:rPr>
              <a:t>2</a:t>
            </a:r>
            <a:r>
              <a:rPr lang="ko-KR" altLang="en-US" dirty="0">
                <a:solidFill>
                  <a:srgbClr val="000000"/>
                </a:solidFill>
              </a:rPr>
              <a:t>문제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과적합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Overfitting), Train/Test/Validation set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기본 개념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기본 코딩 문제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문제</a:t>
            </a:r>
            <a:r>
              <a:rPr lang="en-US" altLang="ko-KR" dirty="0">
                <a:solidFill>
                  <a:srgbClr val="000000"/>
                </a:solidFill>
              </a:rPr>
              <a:t>:</a:t>
            </a:r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재귀함수 구현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면접 질문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공통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지원 동기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연구 분야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향후 계획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석박통합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박사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연구계획에 대한 구체적인 질의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dirty="0">
                <a:solidFill>
                  <a:srgbClr val="000000"/>
                </a:solidFill>
              </a:rPr>
              <a:t>지금까지 연구한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주제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어떻게 확장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개발할 것인지 등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D86A3D-5D66-42CD-A328-545360B81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456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2DC80-AF19-8F13-71F6-D16837C7D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BACB5-93DD-275C-F2D2-0A8597D7B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학교별 출제 및 면접 경향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B2A6F-5E4C-4F67-49ED-BA366CA45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2)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고려대학교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인공지능학과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필기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면접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수학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문제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+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코딩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문제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기술 면접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시간복잡도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리스트 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vs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배열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array), SVD,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튜플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vs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리스트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특히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시간복잡도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관련 질문을 꾸준히 강조하는 편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과거에 지원했던 친구들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0000"/>
                </a:solidFill>
              </a:rPr>
              <a:t>수학이나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ko-KR" altLang="en-US" dirty="0">
                <a:solidFill>
                  <a:srgbClr val="000000"/>
                </a:solidFill>
              </a:rPr>
              <a:t> 코딩에 대한 질문 난이도가 있음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공통 면접 질문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지원 동기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연구 분야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향후 계획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C2E7B1-1F83-9172-07C8-344D3FCC55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0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D3CF0-2A70-A080-6F13-1C1A159C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3AFE4-6FA9-6D73-2153-DFD99DB9B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학교별 출제 및 면접 경향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EED7A6-726A-8567-E510-4F3B1D4AF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3)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한양대학교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인공지능학과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필기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면접</a:t>
            </a:r>
            <a:endParaRPr lang="en-US" altLang="ko-KR" i="0" u="none" strike="noStrike" dirty="0">
              <a:solidFill>
                <a:srgbClr val="000000"/>
              </a:solidFill>
              <a:effectLst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수학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코딩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 전반적으로 골고루 물어봄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면접에서 자주 등장하는 주제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분 자기소개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기초 인공지능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퍼셉트론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역전파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Backpropagation)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통계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/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확률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CDF, PDF,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확률과정론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브라운 운동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마르코프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체인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선형대수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SVD(Truncated SVD), PCA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기타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성적표상의 낮은 성적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C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등급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을 보고 전공 질문을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하기도함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4B08E0-43DB-022E-D32C-3B8121D6C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50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D4F92-7D7D-82D6-0536-9A8CE6BCA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23F44-0800-F395-ACA6-F4949AAA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i="0" u="none" strike="noStrike" dirty="0">
                <a:solidFill>
                  <a:srgbClr val="000000"/>
                </a:solidFill>
                <a:effectLst/>
                <a:latin typeface="-webkit-standard"/>
              </a:rPr>
              <a:t>1.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학교별 출제 및 면접 경향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2B975-CA09-2907-C793-9258573F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4)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성균관대학교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인공지능학과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면접 경향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“많이 들어봐서 알지만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질문받으면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당황스러운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+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헷갈리는” 스타일의 문제 출제 경향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인공지능 기초 개념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엔트로피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ko-KR" altLang="en-US" dirty="0" err="1">
                <a:solidFill>
                  <a:srgbClr val="000000"/>
                </a:solidFill>
              </a:rPr>
              <a:t>크로스엔트로피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평가 지표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RMSE, MSE, MAPE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혼동행렬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Confusion Matrix) 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관련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정확도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Accuracy),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정밀도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Precision),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민감도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" altLang="ko-KR" i="0" u="none" strike="noStrike" dirty="0">
                <a:solidFill>
                  <a:srgbClr val="000000"/>
                </a:solidFill>
                <a:effectLst/>
              </a:rPr>
              <a:t>Recall), F1-Score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자료구조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큐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스택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힙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등</a:t>
            </a:r>
            <a:endParaRPr lang="en-US" altLang="ko-KR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7036E8-C85E-646B-5F98-A72625D7B9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1921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clab text">
      <a:majorFont>
        <a:latin typeface="Helvetica"/>
        <a:ea typeface="Helvetica"/>
        <a:cs typeface=""/>
      </a:majorFont>
      <a:minorFont>
        <a:latin typeface="Helvetica"/>
        <a:ea typeface="Helvetica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ctr">
          <a:defRPr sz="1200">
            <a:latin typeface="Helvetica" panose="020B0604020202020204" pitchFamily="34" charset="0"/>
            <a:ea typeface="맑은 고딕" pitchFamily="50" charset="-127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20812</TotalTime>
  <Words>722</Words>
  <Application>Microsoft Office PowerPoint</Application>
  <PresentationFormat>화면 슬라이드 쇼(4:3)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Noto Sans CJK KR Light</vt:lpstr>
      <vt:lpstr>-webkit-standard</vt:lpstr>
      <vt:lpstr>맑은 고딕</vt:lpstr>
      <vt:lpstr>Arial</vt:lpstr>
      <vt:lpstr>Calibri</vt:lpstr>
      <vt:lpstr>Helvetica</vt:lpstr>
      <vt:lpstr>Office Theme</vt:lpstr>
      <vt:lpstr>PowerPoint 프레젠테이션</vt:lpstr>
      <vt:lpstr>Outline</vt:lpstr>
      <vt:lpstr>Intro : Continual Learning</vt:lpstr>
      <vt:lpstr>Intro : Continual Learning</vt:lpstr>
      <vt:lpstr>Intro : Reinforcement Learning</vt:lpstr>
      <vt:lpstr>1. 학교별 출제 및 면접 경향</vt:lpstr>
      <vt:lpstr>1. 학교별 출제 및 면접 경향</vt:lpstr>
      <vt:lpstr>1. 학교별 출제 및 면접 경향</vt:lpstr>
      <vt:lpstr>1. 학교별 출제 및 면접 경향</vt:lpstr>
      <vt:lpstr>2. 대학원 분위기와 학습 태도</vt:lpstr>
      <vt:lpstr>3. 수학·통계 공부의 중요성</vt:lpstr>
      <vt:lpstr>3. 수학·통계 공부의 중요성</vt:lpstr>
      <vt:lpstr>3. 수학·통계 공부의 중요성</vt:lpstr>
      <vt:lpstr>4. 대학원 준비 방법</vt:lpstr>
      <vt:lpstr>4. 대학원 준비 방법</vt:lpstr>
      <vt:lpstr>5. 추가적인팁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template_soft_2019</dc:title>
  <dc:creator>SCLAB;Seok-Jun Bu</dc:creator>
  <cp:lastModifiedBy>SEC</cp:lastModifiedBy>
  <cp:revision>307</cp:revision>
  <dcterms:created xsi:type="dcterms:W3CDTF">2018-06-14T06:32:59Z</dcterms:created>
  <dcterms:modified xsi:type="dcterms:W3CDTF">2025-04-07T10:59:27Z</dcterms:modified>
</cp:coreProperties>
</file>