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408" r:id="rId4"/>
    <p:sldId id="366" r:id="rId5"/>
    <p:sldId id="409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642" y="11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07:54:03.37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1,'989'0,"-940"2,56 10,-57-5,61 0,-61-5,61 11,-19-2,70 14,-108-14,1-3,70 1,60-10,-161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8T09:58:02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85,'53'0,"529"-20,-493 12,-46 6,0-3,61-13,-59 8,1 1,0 3,47 0,144 8,-89 1,88-5,225 5,-258 8,180 4,-140-2,-5 1,759-15,-815 14,-1 1,-164-14,323 15,-183-3,197-10,-160-5,4346 3,-4275-14,12 0,767 15,-880-14,-13-1,73 16,77-4,-105-24,-131 15,86-5,619 14,-377 5,26-3,-392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1174966" y="984799"/>
            <a:ext cx="99624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Design of Radial Basis Function with the Aid of Fuzzy KNN and Conditional FCM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25.5.18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88F4-379F-3DDD-48C1-E6057A84F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EA96D2-505B-7B68-6007-FCE38FDC02E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93782-7D26-C688-2133-AB0F14CF82AB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F7C5D62-4A36-C16E-0C3D-B1DF75B8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A1A28-712D-FA51-2D1B-1AAB0813C22A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Algorithm</a:t>
            </a:r>
            <a:endParaRPr lang="ko-KR" altLang="en-US" sz="2800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3AFD1E-3729-A905-9A9F-4FFFE78A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6" y="1334268"/>
            <a:ext cx="584916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5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4E65F-4DBE-3177-1174-4F96B387D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37A750-766D-253B-9E25-8747753B819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F6151-D900-B17C-9109-6EFB9D75F847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7C0A8D4-8D38-E0E6-F5DB-5852D411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53763-F018-CF1D-A8AE-E24D8E3FD086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3. Experiment</a:t>
            </a:r>
            <a:endParaRPr lang="ko-KR" altLang="en-US" sz="2800" spc="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CA7A374-2990-B342-404E-28A3F6A0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074" y="2257247"/>
            <a:ext cx="2171832" cy="800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F6B69A-D077-9183-0EDD-87FEC1362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36" y="3605121"/>
            <a:ext cx="569674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2CD45-3184-3F0A-667A-82B18246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0A17CE-258F-55D8-50C5-520C89F634E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DE637-A2AD-9E21-2C2D-C418EA6E847D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EF0359D-57A2-1443-4B6C-9BF4E7F8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9D813-ED0A-C2B8-022F-3CC1B501D69C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3. Experiment</a:t>
            </a:r>
            <a:endParaRPr lang="ko-KR" altLang="en-US" sz="2800" spc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D9FCF-E914-9AFE-ECEF-EF596F80058F}"/>
              </a:ext>
            </a:extLst>
          </p:cNvPr>
          <p:cNvSpPr txBox="1"/>
          <p:nvPr/>
        </p:nvSpPr>
        <p:spPr>
          <a:xfrm>
            <a:off x="724829" y="155840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dirty="0"/>
              <a:t>Automobile MPG (Miles Per Gallon) Data</a:t>
            </a:r>
          </a:p>
          <a:p>
            <a:r>
              <a:rPr lang="it-IT" altLang="ko-KR" dirty="0"/>
              <a:t>60% : training data</a:t>
            </a:r>
          </a:p>
          <a:p>
            <a:r>
              <a:rPr lang="it-IT" altLang="ko-KR" dirty="0"/>
              <a:t>40% : test data</a:t>
            </a:r>
          </a:p>
          <a:p>
            <a:r>
              <a:rPr lang="it-IT" altLang="ko-KR" dirty="0"/>
              <a:t>(arbitrary division, 10times)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973B62-B97D-EC7F-8DE2-7480688C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2995439"/>
            <a:ext cx="5639587" cy="24863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D5B10C5-9945-B90B-B987-6F74CB9DE7C3}"/>
                  </a:ext>
                </a:extLst>
              </p14:cNvPr>
              <p14:cNvContentPartPr/>
              <p14:nvPr/>
            </p14:nvContentPartPr>
            <p14:xfrm>
              <a:off x="857325" y="4950975"/>
              <a:ext cx="5293080" cy="4140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D5B10C5-9945-B90B-B987-6F74CB9DE7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325" y="4843335"/>
                <a:ext cx="5400720" cy="257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B2B6FD5-FB26-7C2A-60AE-A9FECC5A684F}"/>
              </a:ext>
            </a:extLst>
          </p:cNvPr>
          <p:cNvSpPr txBox="1"/>
          <p:nvPr/>
        </p:nvSpPr>
        <p:spPr>
          <a:xfrm>
            <a:off x="7059770" y="3082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dirty="0"/>
              <a:t>K increase -&gt; Performance generally increase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4DABE24-68ED-6037-50BB-D68933E4F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829" y="818498"/>
            <a:ext cx="4641524" cy="228284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618EF2-CB49-8F81-AD2F-7CA8B4E70D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3150" y="3432713"/>
            <a:ext cx="4641525" cy="263816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4A94E1-10CB-BF0E-BA01-E79BEA9C1909}"/>
              </a:ext>
            </a:extLst>
          </p:cNvPr>
          <p:cNvSpPr txBox="1"/>
          <p:nvPr/>
        </p:nvSpPr>
        <p:spPr>
          <a:xfrm>
            <a:off x="7059770" y="60708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dirty="0"/>
              <a:t>C : 4, K : 4, k-means </a:t>
            </a:r>
          </a:p>
        </p:txBody>
      </p:sp>
    </p:spTree>
    <p:extLst>
      <p:ext uri="{BB962C8B-B14F-4D97-AF65-F5344CB8AC3E}">
        <p14:creationId xmlns:p14="http://schemas.microsoft.com/office/powerpoint/2010/main" val="36239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67D3-5153-429D-FDEB-E5E642D9C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438FF3C-478A-2733-9FD3-64FCCCAFBBA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69801-1723-1CE9-DEF4-42319F11E3A1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7FDF34A-807B-8692-0E3F-EF2E235A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83561-D1CC-4A69-BDAB-A87082B2CD0D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3. Experiment</a:t>
            </a:r>
            <a:endParaRPr lang="ko-KR" altLang="en-US" sz="2800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1ED31-3221-6EAC-9D49-4C65DE1C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2" y="1991068"/>
            <a:ext cx="6582694" cy="36581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520CBC-A549-E3FF-80D1-E1BDCA8359B6}"/>
              </a:ext>
            </a:extLst>
          </p:cNvPr>
          <p:cNvSpPr txBox="1"/>
          <p:nvPr/>
        </p:nvSpPr>
        <p:spPr>
          <a:xfrm>
            <a:off x="1094399" y="3409406"/>
            <a:ext cx="2145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dirty="0"/>
              <a:t>Matlab toolbox</a:t>
            </a:r>
          </a:p>
        </p:txBody>
      </p:sp>
    </p:spTree>
    <p:extLst>
      <p:ext uri="{BB962C8B-B14F-4D97-AF65-F5344CB8AC3E}">
        <p14:creationId xmlns:p14="http://schemas.microsoft.com/office/powerpoint/2010/main" val="9665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Background of study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698664-150C-7EEF-8EAA-72FADFE90480}"/>
              </a:ext>
            </a:extLst>
          </p:cNvPr>
          <p:cNvSpPr txBox="1"/>
          <p:nvPr/>
        </p:nvSpPr>
        <p:spPr>
          <a:xfrm>
            <a:off x="1055804" y="245287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FE6F1-5689-FBAF-5062-DD2E730A3292}"/>
              </a:ext>
            </a:extLst>
          </p:cNvPr>
          <p:cNvSpPr txBox="1"/>
          <p:nvPr/>
        </p:nvSpPr>
        <p:spPr>
          <a:xfrm>
            <a:off x="1847315" y="2452872"/>
            <a:ext cx="10005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50DF5-A595-0A3F-9654-FAEAC01A6FAE}"/>
              </a:ext>
            </a:extLst>
          </p:cNvPr>
          <p:cNvSpPr txBox="1"/>
          <p:nvPr/>
        </p:nvSpPr>
        <p:spPr>
          <a:xfrm>
            <a:off x="1055804" y="355577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3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0CF4C-EFBB-58A7-39B5-C1520069F8C6}"/>
              </a:ext>
            </a:extLst>
          </p:cNvPr>
          <p:cNvSpPr txBox="1"/>
          <p:nvPr/>
        </p:nvSpPr>
        <p:spPr>
          <a:xfrm>
            <a:off x="1847315" y="3555778"/>
            <a:ext cx="100050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Experiment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F291-FA13-9FE8-D975-33E5B639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85AC7-1000-6E61-1545-994F71A10BB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12D1F-5E44-8D2C-EBAB-2054DD90262E}"/>
              </a:ext>
            </a:extLst>
          </p:cNvPr>
          <p:cNvSpPr txBox="1"/>
          <p:nvPr/>
        </p:nvSpPr>
        <p:spPr>
          <a:xfrm>
            <a:off x="724829" y="55306"/>
            <a:ext cx="10729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RBFNN with the Aid of KNN and CFCM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1B417FC-2669-ED51-DB82-2E9F6A2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6E17B-05CF-5CB8-BD68-86A42040936D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1.Background</a:t>
            </a:r>
            <a:endParaRPr lang="ko-KR" altLang="en-US" sz="2800" spc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7B6C9-9E6B-AA0D-A6AE-07EA60A2204A}"/>
              </a:ext>
            </a:extLst>
          </p:cNvPr>
          <p:cNvSpPr txBox="1"/>
          <p:nvPr/>
        </p:nvSpPr>
        <p:spPr>
          <a:xfrm>
            <a:off x="5359849" y="173378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CFCM clustering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cannot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project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information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which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is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extracted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over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output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space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into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input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space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1BD00-E941-2CA3-C44F-18AA968744A7}"/>
              </a:ext>
            </a:extLst>
          </p:cNvPr>
          <p:cNvSpPr txBox="1"/>
          <p:nvPr/>
        </p:nvSpPr>
        <p:spPr>
          <a:xfrm>
            <a:off x="5359849" y="327950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 err="1">
                <a:effectLst/>
                <a:ea typeface="Calibri" panose="020F0502020204030204" pitchFamily="34" charset="0"/>
              </a:rPr>
              <a:t>we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apply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a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fuzzy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K-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nearest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neighbors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approach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to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project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auxiliary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information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defined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over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output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space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into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input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space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without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lose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of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the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dirty="0" err="1">
                <a:effectLst/>
                <a:ea typeface="Calibri" panose="020F0502020204030204" pitchFamily="34" charset="0"/>
              </a:rPr>
              <a:t>information</a:t>
            </a:r>
            <a:r>
              <a:rPr lang="ko-KR" altLang="ko-KR" sz="1800" dirty="0">
                <a:effectLst/>
                <a:ea typeface="Calibri" panose="020F0502020204030204" pitchFamily="34" charset="0"/>
              </a:rPr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1518C0-18F8-939B-EA9B-2D0ADD81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584871"/>
            <a:ext cx="4342390" cy="37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38EA-1CDA-0EC4-E8E8-BE696DE7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7B6DAA-027D-46AA-52A7-9B3196A7A12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AAEC06B-5B23-ECCE-E9C0-EA34ED14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EFC65-6A95-7457-5C2B-62D064FFA377}"/>
              </a:ext>
            </a:extLst>
          </p:cNvPr>
          <p:cNvSpPr txBox="1"/>
          <p:nvPr/>
        </p:nvSpPr>
        <p:spPr>
          <a:xfrm>
            <a:off x="724829" y="55306"/>
            <a:ext cx="10729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RBFNN with the Aid of KNN and CFCM</a:t>
            </a:r>
            <a:endParaRPr lang="ko-KR" altLang="en-US" sz="4000" spc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AF768-C8AD-576E-9C71-B0BD7B5FBF15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2.Algorithm - RBFNN</a:t>
            </a:r>
            <a:endParaRPr lang="ko-KR" altLang="en-US" sz="2800" spc="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045A2-2CCD-F3E3-C5E3-9C0C763BB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34" y="1867286"/>
            <a:ext cx="4828199" cy="327868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5049C9-388E-8FD8-883E-A042C8A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08" y="3126177"/>
            <a:ext cx="2323473" cy="60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F3B97AE-1D5D-A60D-DD00-F01B291F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602" y="4055304"/>
            <a:ext cx="1684793" cy="49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9DF707-DD42-0913-5A06-02A58496D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579" y="5145969"/>
            <a:ext cx="2620790" cy="111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A72C81-4597-342E-C5FA-2180AC8B5781}"/>
              </a:ext>
            </a:extLst>
          </p:cNvPr>
          <p:cNvSpPr txBox="1"/>
          <p:nvPr/>
        </p:nvSpPr>
        <p:spPr>
          <a:xfrm>
            <a:off x="8204504" y="3244333"/>
            <a:ext cx="427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Receptive field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0F83FD-A113-D646-93FE-212D581D6B70}"/>
              </a:ext>
            </a:extLst>
          </p:cNvPr>
          <p:cNvSpPr txBox="1"/>
          <p:nvPr/>
        </p:nvSpPr>
        <p:spPr>
          <a:xfrm>
            <a:off x="8212183" y="4776637"/>
            <a:ext cx="4274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Receptive field (Form of FCM function)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5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E9F2-AA4C-B911-BD5E-E7A5AD55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AFADB1-6546-87F4-1847-1A154AD5FC3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14316-7100-A342-B495-FCC6FDD2CDDE}"/>
              </a:ext>
            </a:extLst>
          </p:cNvPr>
          <p:cNvSpPr txBox="1"/>
          <p:nvPr/>
        </p:nvSpPr>
        <p:spPr>
          <a:xfrm>
            <a:off x="724829" y="55306"/>
            <a:ext cx="10729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RBFNN with the Aid of KNN and CFCM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38C5E7A-8A75-BEF6-91A6-CA2B97A9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581A6-3879-948C-825B-1E1D7440F986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Algorithm - CFCM</a:t>
            </a:r>
            <a:endParaRPr lang="ko-KR" altLang="en-US" sz="2800" spc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32B4C-4A94-9B9F-74BB-3FBDBFDF9BFF}"/>
              </a:ext>
            </a:extLst>
          </p:cNvPr>
          <p:cNvSpPr txBox="1"/>
          <p:nvPr/>
        </p:nvSpPr>
        <p:spPr>
          <a:xfrm>
            <a:off x="724829" y="1506881"/>
            <a:ext cx="97728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Unsupervised learning : doesn’t use auxiliary information from output space.</a:t>
            </a:r>
          </a:p>
          <a:p>
            <a:r>
              <a:rPr lang="en-US" altLang="ko-KR" dirty="0"/>
              <a:t>In RBFNN, using auxiliary information from output space -&gt; Better performance</a:t>
            </a:r>
          </a:p>
          <a:p>
            <a:endParaRPr lang="en-US" altLang="ko-KR" dirty="0"/>
          </a:p>
          <a:p>
            <a:r>
              <a:rPr lang="en-US" altLang="ko-KR" dirty="0"/>
              <a:t>FCM : unsupervised learning -&gt; could not use information -&gt; CFCM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466BB2-096E-F540-94E1-F7381B410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64" y="4510325"/>
            <a:ext cx="22383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58DE262F-4007-AD24-35E6-4989A553F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990" y="5122519"/>
            <a:ext cx="20097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6B8263-2237-408E-CC0B-1E02F3BF1A59}"/>
              </a:ext>
            </a:extLst>
          </p:cNvPr>
          <p:cNvSpPr txBox="1"/>
          <p:nvPr/>
        </p:nvSpPr>
        <p:spPr>
          <a:xfrm>
            <a:off x="5059680" y="34094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a typeface="Calibri" panose="020F0502020204030204" pitchFamily="34" charset="0"/>
              </a:rPr>
              <a:t>Classifying data pattern in the</a:t>
            </a:r>
            <a:r>
              <a:rPr lang="ko-KR" altLang="en-US" dirty="0">
                <a:ea typeface="Calibri" panose="020F0502020204030204" pitchFamily="34" charset="0"/>
              </a:rPr>
              <a:t> </a:t>
            </a:r>
            <a:r>
              <a:rPr lang="en-US" altLang="ko-KR" dirty="0">
                <a:ea typeface="Calibri" panose="020F0502020204030204" pitchFamily="34" charset="0"/>
              </a:rPr>
              <a:t>CFCM</a:t>
            </a:r>
          </a:p>
          <a:p>
            <a:r>
              <a:rPr lang="en-US" altLang="ko-KR" dirty="0">
                <a:ea typeface="Calibri" panose="020F0502020204030204" pitchFamily="34" charset="0"/>
              </a:rPr>
              <a:t>Consideration 1. context 2. data distribution in input space</a:t>
            </a:r>
            <a:endParaRPr lang="en-US" altLang="ko-KR" sz="18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1744FDD-8EA2-C30C-C7AB-539B690E7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8" y="3116994"/>
            <a:ext cx="3934257" cy="31402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80EB203-03AE-A336-CA88-8E46261F85B4}"/>
              </a:ext>
            </a:extLst>
          </p:cNvPr>
          <p:cNvSpPr txBox="1"/>
          <p:nvPr/>
        </p:nvSpPr>
        <p:spPr>
          <a:xfrm>
            <a:off x="8680109" y="1759400"/>
            <a:ext cx="3424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(Auxiliary information = context)</a:t>
            </a:r>
          </a:p>
        </p:txBody>
      </p:sp>
    </p:spTree>
    <p:extLst>
      <p:ext uri="{BB962C8B-B14F-4D97-AF65-F5344CB8AC3E}">
        <p14:creationId xmlns:p14="http://schemas.microsoft.com/office/powerpoint/2010/main" val="18547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D07E-19A6-9D90-1604-A4EE5FF80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A97397-9299-0458-D711-36B04516BCD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0E867-3060-426E-9F1D-0C18BCC69E06}"/>
              </a:ext>
            </a:extLst>
          </p:cNvPr>
          <p:cNvSpPr txBox="1"/>
          <p:nvPr/>
        </p:nvSpPr>
        <p:spPr>
          <a:xfrm>
            <a:off x="724829" y="55306"/>
            <a:ext cx="10729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RBFNN with the Aid of KNN and CFCM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76C2906-C8B5-3EF7-ADD9-230FDFE6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7DAA3-4B34-0ED2-98DA-E58A2E1BE1FA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Algorithm – CFCM</a:t>
            </a:r>
            <a:endParaRPr lang="ko-KR" altLang="en-US" sz="2800" spc="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70F82DE-F4FD-FD3F-CA41-923CEDB5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05" y="3349745"/>
            <a:ext cx="1140869" cy="26907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F97FDA9-5B93-858D-D86C-F38460ED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9" y="3965749"/>
            <a:ext cx="2012666" cy="3013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AEA8A4D-6BDE-792D-7856-9A4738720EA4}"/>
              </a:ext>
            </a:extLst>
          </p:cNvPr>
          <p:cNvSpPr txBox="1"/>
          <p:nvPr/>
        </p:nvSpPr>
        <p:spPr>
          <a:xfrm>
            <a:off x="2750693" y="3863154"/>
            <a:ext cx="2238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MF of context (</a:t>
            </a:r>
            <a:r>
              <a:rPr lang="en-US" altLang="ko-KR" dirty="0" err="1">
                <a:ea typeface="Calibri" panose="020F0502020204030204" pitchFamily="34" charset="0"/>
              </a:rPr>
              <a:t>yk</a:t>
            </a:r>
            <a:r>
              <a:rPr lang="en-US" altLang="ko-KR" sz="1800" dirty="0">
                <a:effectLst/>
                <a:ea typeface="Calibri" panose="020F0502020204030204" pitchFamily="34" charset="0"/>
              </a:rPr>
              <a:t>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EFFCE7-CF92-31E4-29DA-3F819C2127E8}"/>
              </a:ext>
            </a:extLst>
          </p:cNvPr>
          <p:cNvSpPr txBox="1"/>
          <p:nvPr/>
        </p:nvSpPr>
        <p:spPr>
          <a:xfrm>
            <a:off x="2750693" y="3295760"/>
            <a:ext cx="2238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Calibri" panose="020F0502020204030204" pitchFamily="34" charset="0"/>
              </a:rPr>
              <a:t>B = context 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65DBED7-8AE8-C57F-1A08-10E5B6EBB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77" y="1896490"/>
            <a:ext cx="4106851" cy="524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4A4D28-A414-3E45-B831-62A3FDB03608}"/>
              </a:ext>
            </a:extLst>
          </p:cNvPr>
          <p:cNvSpPr txBox="1"/>
          <p:nvPr/>
        </p:nvSpPr>
        <p:spPr>
          <a:xfrm>
            <a:off x="5226821" y="1924339"/>
            <a:ext cx="2759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Objective function</a:t>
            </a:r>
          </a:p>
          <a:p>
            <a:r>
              <a:rPr lang="en-US" altLang="ko-KR" dirty="0"/>
              <a:t>(defined in the fuzzy set defined in output space)</a:t>
            </a:r>
            <a:endParaRPr lang="ko-KR" altLang="en-US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DE871C2-C432-0ACB-BF60-048697AEA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692" y="3255495"/>
            <a:ext cx="2238374" cy="14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E3BF4-8349-9AED-73FB-622CFCCD5D81}"/>
                  </a:ext>
                </a:extLst>
              </p:cNvPr>
              <p:cNvSpPr txBox="1"/>
              <p:nvPr/>
            </p:nvSpPr>
            <p:spPr>
              <a:xfrm>
                <a:off x="8055092" y="3496290"/>
                <a:ext cx="4060708" cy="722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𝐵𝑒𝑙𝑜𝑛𝑔𝑖𝑛𝑔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cluster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𝐵𝑒𝑙𝑜𝑛𝑔𝑖𝑛𝑔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𝑐𝑜𝑛𝑡𝑒𝑥𝑡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5E3BF4-8349-9AED-73FB-622CFCCD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092" y="3496290"/>
                <a:ext cx="4060708" cy="722185"/>
              </a:xfrm>
              <a:prstGeom prst="rect">
                <a:avLst/>
              </a:prstGeom>
              <a:blipFill>
                <a:blip r:embed="rId6"/>
                <a:stretch>
                  <a:fillRect t="-5932" r="-32234" b="-4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FE08A65-F368-0ACF-2F36-2D7747741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2619" y="5350227"/>
            <a:ext cx="3586741" cy="4891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079C110-8015-2B14-ED0E-13898F12EF0A}"/>
                  </a:ext>
                </a:extLst>
              </p14:cNvPr>
              <p14:cNvContentPartPr/>
              <p14:nvPr/>
            </p14:nvContentPartPr>
            <p14:xfrm>
              <a:off x="6019725" y="4552455"/>
              <a:ext cx="770760" cy="3888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079C110-8015-2B14-ED0E-13898F12EF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47725" y="4408815"/>
                <a:ext cx="914400" cy="32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0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BF64-93D2-5321-BF89-7205E4DB7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5B1752-B494-836B-06AC-D2080E37169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98C9-F98D-7CEF-939A-2BBCF70D2640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34B0BF6-0B33-41F1-E16C-9D058BD5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0C067-87BC-40AF-434A-97020B0115B0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Algorithm - CFCM</a:t>
            </a:r>
            <a:endParaRPr lang="ko-KR" altLang="en-US" sz="2800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28CA98-997B-F406-95D7-5F08E401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35" y="1318711"/>
            <a:ext cx="4505954" cy="1381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D9A730-FA79-4550-09AD-4EF1623F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9" y="2794836"/>
            <a:ext cx="2372056" cy="1486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3A405-1F28-8AB4-7E4D-F6382E8661EB}"/>
                  </a:ext>
                </a:extLst>
              </p:cNvPr>
              <p:cNvSpPr txBox="1"/>
              <p:nvPr/>
            </p:nvSpPr>
            <p:spPr>
              <a:xfrm>
                <a:off x="5384708" y="1624557"/>
                <a:ext cx="6096000" cy="681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To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dirty="0"/>
                  <a:t>, need to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Test dataset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unknown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F3A405-1F28-8AB4-7E4D-F6382E866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08" y="1624557"/>
                <a:ext cx="6096000" cy="681790"/>
              </a:xfrm>
              <a:prstGeom prst="rect">
                <a:avLst/>
              </a:prstGeom>
              <a:blipFill>
                <a:blip r:embed="rId4"/>
                <a:stretch>
                  <a:fillRect l="-800" t="-1786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F6CDE9BB-9490-8646-936A-245FBC6D8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8811" y="2270888"/>
            <a:ext cx="3515216" cy="12670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FD8069-2A37-97D5-E496-A4C34464707D}"/>
                  </a:ext>
                </a:extLst>
              </p:cNvPr>
              <p:cNvSpPr txBox="1"/>
              <p:nvPr/>
            </p:nvSpPr>
            <p:spPr>
              <a:xfrm>
                <a:off x="1740715" y="4803877"/>
                <a:ext cx="9546410" cy="985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used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define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(14) </m:t>
                    </m:r>
                  </m:oMath>
                </a14:m>
                <a:r>
                  <a:rPr lang="en-US" altLang="ko-KR" dirty="0"/>
                  <a:t>(Don’t use context)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𝑟𝑒𝑓𝑙𝑐𝑒𝑡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𝑒𝑠𝑡𝑟𝑖𝑚𝑎𝑡𝑒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𝑐𝑜𝑟𝑟𝑒𝑠𝑝𝑜𝑛𝑑𝑖𝑛𝑔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Use FKNN</a:t>
                </a:r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FD8069-2A37-97D5-E496-A4C34464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715" y="4803877"/>
                <a:ext cx="9546410" cy="985847"/>
              </a:xfrm>
              <a:prstGeom prst="rect">
                <a:avLst/>
              </a:prstGeom>
              <a:blipFill>
                <a:blip r:embed="rId6"/>
                <a:stretch>
                  <a:fillRect l="-575" t="-1235"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3AE19E9-C5B0-7C43-AC0E-FD78A144ECC4}"/>
              </a:ext>
            </a:extLst>
          </p:cNvPr>
          <p:cNvSpPr txBox="1"/>
          <p:nvPr/>
        </p:nvSpPr>
        <p:spPr>
          <a:xfrm>
            <a:off x="7595575" y="2558452"/>
            <a:ext cx="1189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6598F7-9F41-C6AD-E392-85E4CE8A59A6}"/>
              </a:ext>
            </a:extLst>
          </p:cNvPr>
          <p:cNvSpPr txBox="1"/>
          <p:nvPr/>
        </p:nvSpPr>
        <p:spPr>
          <a:xfrm>
            <a:off x="11714027" y="2425504"/>
            <a:ext cx="2130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(14)</a:t>
            </a:r>
          </a:p>
        </p:txBody>
      </p:sp>
    </p:spTree>
    <p:extLst>
      <p:ext uri="{BB962C8B-B14F-4D97-AF65-F5344CB8AC3E}">
        <p14:creationId xmlns:p14="http://schemas.microsoft.com/office/powerpoint/2010/main" val="31210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0D8CA-118E-EC7E-8507-5F97B2B20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71EBBE-9A70-7682-3674-D0EBA3907FE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60D17-FBC3-3B4A-6578-D59612F3CB09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D4375F8-84B7-7DF9-C162-8B271546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12B43-2D59-ACE1-B4CB-7A13C5ED8CFC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Algorithm – Fuzzy KNN </a:t>
            </a:r>
            <a:endParaRPr lang="ko-KR" altLang="en-US" sz="2800" spc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D2108-0CB1-1BCA-FC5B-1C716D2A5EBD}"/>
              </a:ext>
            </a:extLst>
          </p:cNvPr>
          <p:cNvSpPr txBox="1"/>
          <p:nvPr/>
        </p:nvSpPr>
        <p:spPr>
          <a:xfrm>
            <a:off x="-1" y="315560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Evenly partition </a:t>
            </a:r>
          </a:p>
          <a:p>
            <a:r>
              <a:rPr lang="en-US" altLang="ko-KR" dirty="0"/>
              <a:t>The space between the maximum and minimum values in the output space is uniformly divided into a predefined number of intervals.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4A357-3330-74F8-7E72-100994844D6C}"/>
              </a:ext>
            </a:extLst>
          </p:cNvPr>
          <p:cNvSpPr txBox="1"/>
          <p:nvPr/>
        </p:nvSpPr>
        <p:spPr>
          <a:xfrm>
            <a:off x="-1" y="1632806"/>
            <a:ext cx="6162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method of extracting additional information in the output space = information granulation in the output space</a:t>
            </a:r>
          </a:p>
          <a:p>
            <a:r>
              <a:rPr lang="en-US" altLang="ko-KR" dirty="0"/>
              <a:t>=&gt; 1. Evenly partition 2. k-means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6249BF-5EE3-1D58-9514-DFD015B7B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92" y="4374375"/>
            <a:ext cx="3435283" cy="585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E5C85CE-3701-84B9-384F-33F35A1EAFFF}"/>
              </a:ext>
            </a:extLst>
          </p:cNvPr>
          <p:cNvSpPr txBox="1"/>
          <p:nvPr/>
        </p:nvSpPr>
        <p:spPr>
          <a:xfrm>
            <a:off x="6162675" y="32544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Reflect data distribution</a:t>
            </a:r>
          </a:p>
          <a:p>
            <a:r>
              <a:rPr lang="en-US" altLang="ko-KR" dirty="0"/>
              <a:t>Irregular distribution of the vertices of the divided context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9562E0-DBD1-4852-026B-376E56BDB178}"/>
              </a:ext>
            </a:extLst>
          </p:cNvPr>
          <p:cNvSpPr txBox="1"/>
          <p:nvPr/>
        </p:nvSpPr>
        <p:spPr>
          <a:xfrm>
            <a:off x="6162675" y="2331779"/>
            <a:ext cx="634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Tendency to fail to reflect the distribution patterns of the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C58B3-8153-8E98-26B1-597FDB98E6E8}"/>
              </a:ext>
            </a:extLst>
          </p:cNvPr>
          <p:cNvSpPr txBox="1"/>
          <p:nvPr/>
        </p:nvSpPr>
        <p:spPr>
          <a:xfrm>
            <a:off x="6162675" y="2782669"/>
            <a:ext cx="6346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=&gt;  2. K-means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950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729B3-FF77-1656-4A3B-D5482217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5F08D5-34CC-71C9-71C8-1C7CB4664C8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E6F0D-F1CB-34C3-AC90-EE9EBE6BFB27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7306FCB-FB96-B6CD-D4BF-626D0455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7241E-C261-1BF3-3E7A-76FFE7AD9C0E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2. Algorithm – Fuzzy KNN </a:t>
            </a:r>
            <a:endParaRPr lang="ko-KR" altLang="en-US" sz="2800" spc="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F6895D-8BB3-751D-C3B2-39765A6FB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538196"/>
            <a:ext cx="4544059" cy="1305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844289-5566-62CE-FF4D-12E7BD922202}"/>
                  </a:ext>
                </a:extLst>
              </p:cNvPr>
              <p:cNvSpPr txBox="1"/>
              <p:nvPr/>
            </p:nvSpPr>
            <p:spPr>
              <a:xfrm>
                <a:off x="724829" y="2949810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q : query instance</a:t>
                </a:r>
              </a:p>
              <a:p>
                <a:r>
                  <a:rPr lang="en-US" altLang="ko-KR" dirty="0"/>
                  <a:t>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𝑖𝑙𝑎𝑟𝑖𝑡𝑦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844289-5566-62CE-FF4D-12E7BD922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294981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90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EBB3E777-B50A-5FD6-1765-0BE91768F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075" y="2190749"/>
            <a:ext cx="1609950" cy="3048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720294-6F37-E359-30C2-5C00BFBF35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29" y="4195697"/>
            <a:ext cx="522995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31581</TotalTime>
  <Words>496</Words>
  <Application>Microsoft Office PowerPoint</Application>
  <PresentationFormat>와이드스크린</PresentationFormat>
  <Paragraphs>85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Pretendard</vt:lpstr>
      <vt:lpstr>Pretendard Black</vt:lpstr>
      <vt:lpstr>맑은 고딕</vt:lpstr>
      <vt:lpstr>Arial</vt:lpstr>
      <vt:lpstr>Calibri</vt:lpstr>
      <vt:lpstr>Cambria Math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97</cp:revision>
  <dcterms:created xsi:type="dcterms:W3CDTF">2022-12-09T01:31:23Z</dcterms:created>
  <dcterms:modified xsi:type="dcterms:W3CDTF">2025-05-18T10:05:32Z</dcterms:modified>
</cp:coreProperties>
</file>