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8" r:id="rId3"/>
    <p:sldId id="351" r:id="rId4"/>
    <p:sldId id="364" r:id="rId5"/>
    <p:sldId id="359" r:id="rId6"/>
    <p:sldId id="318" r:id="rId7"/>
    <p:sldId id="354" r:id="rId8"/>
    <p:sldId id="353" r:id="rId9"/>
    <p:sldId id="321" r:id="rId10"/>
    <p:sldId id="323" r:id="rId11"/>
    <p:sldId id="355" r:id="rId12"/>
    <p:sldId id="322" r:id="rId13"/>
    <p:sldId id="326" r:id="rId14"/>
    <p:sldId id="356" r:id="rId15"/>
    <p:sldId id="360" r:id="rId16"/>
    <p:sldId id="310" r:id="rId17"/>
    <p:sldId id="362" r:id="rId18"/>
    <p:sldId id="358" r:id="rId19"/>
    <p:sldId id="311" r:id="rId20"/>
    <p:sldId id="343" r:id="rId21"/>
    <p:sldId id="363" r:id="rId22"/>
    <p:sldId id="347" r:id="rId23"/>
    <p:sldId id="365" r:id="rId24"/>
    <p:sldId id="342" r:id="rId25"/>
    <p:sldId id="349" r:id="rId26"/>
    <p:sldId id="267" r:id="rId2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0000FF"/>
    <a:srgbClr val="F4F3F3"/>
    <a:srgbClr val="4460AE"/>
    <a:srgbClr val="D0D8E8"/>
    <a:srgbClr val="799FCD"/>
    <a:srgbClr val="11359A"/>
    <a:srgbClr val="FF0000"/>
    <a:srgbClr val="4F81BD"/>
    <a:srgbClr val="617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8" autoAdjust="0"/>
    <p:restoredTop sz="85905" autoAdjust="0"/>
  </p:normalViewPr>
  <p:slideViewPr>
    <p:cSldViewPr>
      <p:cViewPr varScale="1">
        <p:scale>
          <a:sx n="64" d="100"/>
          <a:sy n="64" d="100"/>
        </p:scale>
        <p:origin x="690" y="7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4D51648-A5A3-5D9C-EFC5-10BE248377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CD4F44-D346-CF58-44DF-251FC9E6BF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A546-2158-4A55-8EDE-1FDF557DBAAE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B1E039-1C03-20B5-3DF0-32E57720B5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7430B-81BB-EB74-E3AA-D6E2093F2E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C0364-CAC3-4E98-881A-C1957CD05E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09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1T07:10:56.173"/>
    </inkml:context>
    <inkml:brush xml:id="br0">
      <inkml:brushProperty name="width" value="0.05" units="cm"/>
      <inkml:brushProperty name="height" value="0.05" units="cm"/>
      <inkml:brushProperty name="color" value="#FF0000"/>
      <inkml:brushProperty name="ignorePressure" value="1"/>
    </inkml:brush>
  </inkml:definitions>
  <inkml:trace contextRef="#ctx0" brushRef="#br0">0 516,'512'-512,"-508"509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3T07:49:14.591"/>
    </inkml:context>
    <inkml:brush xml:id="br0">
      <inkml:brushProperty name="width" value="0.05" units="cm"/>
      <inkml:brushProperty name="height" value="0.05" units="cm"/>
      <inkml:brushProperty name="color" value="#0000FF"/>
      <inkml:brushProperty name="ignorePressure" value="1"/>
    </inkml:brush>
  </inkml:definitions>
  <inkml:trace contextRef="#ctx0" brushRef="#br0">344 1,'-340'340,"336"-336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13:17:42.585"/>
    </inkml:context>
    <inkml:brush xml:id="br0">
      <inkml:brushProperty name="width" value="0.03528" units="cm"/>
      <inkml:brushProperty name="height" value="0.03528" units="cm"/>
      <inkml:brushProperty name="color" value="#FF0000"/>
    </inkml:brush>
  </inkml:definitions>
  <inkml:trace contextRef="#ctx0" brushRef="#br0">0 672 24134,'62'-108'0</inkml:trace>
  <inkml:trace contextRef="#ctx0" brushRef="#br0" timeOffset="1901.38">158 398 24134,'70'-121'0</inkml:trace>
  <inkml:trace contextRef="#ctx0" brushRef="#br0" timeOffset="1902.38">342 79 24134,'45'-78'0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27:23.204"/>
    </inkml:context>
    <inkml:brush xml:id="br0">
      <inkml:brushProperty name="width" value="0.05" units="cm"/>
      <inkml:brushProperty name="height" value="0.05" units="cm"/>
      <inkml:brushProperty name="color" value="#0000FF"/>
    </inkml:brush>
  </inkml:definitions>
  <inkml:trace contextRef="#ctx0" brushRef="#br0">1 0 24575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77EEE-9109-4915-881E-2C8508B9DA78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2AB5-07FA-4915-8371-870A48DB6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1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763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DF931-F4E0-EA8F-56F6-5E758A851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B7B770-8847-EB5C-57DC-72635612F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25E39C-BE94-988E-D7AA-3C2E1F599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F481B-7748-F076-91F9-3CC67C63D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86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1530B-0051-A56B-DFB1-45182394E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761F96-6738-7BA8-E1C7-6BAD9DBE4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1AB7E4-A156-42C4-F66B-42ED231A7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B80706-463D-EB1B-73BB-EC4722B33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273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25F1E-3874-AE4E-F115-6C20D2A8A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00ECB1-0E1D-A67D-1852-786C71749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145CCE-C1AD-2B15-3789-958D36A8F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B214A-7CE2-1AF7-A5A3-FA001785E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59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6F65F-4E52-8182-93E7-E4699BBF5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CBDF6A-70FE-CAED-8B33-E29C0C61DF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7F6D00-71DB-CEC0-8386-DD7147F54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E8DA7A-1EAE-8CDD-3486-F65C5FE16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01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E67F9-C0E4-674C-2243-490F468CC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06270D1-9A0F-0351-F25D-97CCD7649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83F398-F20E-CF02-8BC6-60DAA7B03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84587A-F16F-A9C2-FA24-05C36529F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392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1A67D-E633-AD24-302F-0737EE1A9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622AD9-CF50-7F0C-BB01-AE2DEEA7D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3C220B-BF0A-E085-B2AC-C7188F4B9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164CD3-8447-4900-20FC-E35A25679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317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75690-4A67-69A7-D036-217C4EED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7F7DBC-2458-E1D2-3EC8-D1BD50216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248CF0C-FB0C-86DF-38DC-E6CB423B1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7398B5-19C0-262B-88DC-736A8F042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9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A8F33-1365-9A6C-A110-BFD312E11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12EB6E-03E4-0BD4-E68A-530FBB4C96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396FA0-A7E2-B529-B6D6-5AF5F28FF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A02B0-55BC-1960-083A-780486222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4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0594A-9F5A-6C2A-EB19-1707EFEE2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C82B9C9-FCE0-DF85-DACE-7C666397B9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D8A922-0D01-D32C-A233-05A012D0E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ED8CA-3A57-D8E1-4F20-2BE5B379C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04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0FEE4-8377-1939-0B7E-490185CE2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46D592-EFCE-F792-C37C-E889F1711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3B1EE7-5149-CCCA-64E0-6644CD343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9DD3D5-F202-136E-AB07-A58B4A10E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28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49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272D3-3BB1-639C-0B18-3680878A2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D94A85-D8ED-629B-EBF3-1836A0EA9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5E4732-7361-E713-85F7-F8DAD9A8B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8342CD-6C5D-A046-353B-1FA2BECD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0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399FF-9010-1AA1-AE71-0557546C4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441DDC-9286-79DC-24C7-1C456D485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078657-BA3A-E862-78D0-10AFC5C9D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C8D58B-07C0-CB3F-7C66-620F2B26B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35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9EAED-9AC4-227F-5EAD-7B1A574AB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F237E1-A5A4-D7BA-CC4C-26A4C497BE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B8FB24-46C7-55F9-EE12-61CD3861F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119CD-DED5-77D8-85B6-6FF8FE807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4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064D9-A32D-0A6D-1490-9F2B36013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5D3671-C141-A0F3-E252-C0EEA56717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28E176-C15A-EB94-B83A-D202ECF78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A96AE2-18A4-C7BE-6B20-70A8D23C4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31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D78CD-7541-EE9A-926A-CAA80A3A1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8F026E-1BF1-DF6C-E013-CD7797A78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FCAD4B-578D-19BF-3637-760C341DA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74CE17-FD4D-4D3B-449A-CCDB90ABD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49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6859F-B8CE-FCCF-46E8-D679B66FF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37193D-30A4-A131-D8FE-8258B257E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CD72A5-6A9D-60BE-C0C1-96B1DB5FC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678572-BE80-9898-F4F1-4E1A83D49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384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5C957-0701-1D5E-E46E-07B851704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6A5EF1-94E6-808D-55B9-9185321D5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8DEE82-4FDB-1FA7-1D58-D94F60963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6A520-6C49-50D3-805F-38190CA86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27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28A0C-2544-CF62-4953-823AF2F0A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D82446-B01E-D351-ACA8-2C5B9574E9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E7D153-03E0-256B-AB95-1BF158E50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C06893-786F-55AF-1187-AE6928E6F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94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90BC5-E18D-A873-C47F-CC255E294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45FEAA-9A51-C1AE-9923-08BBD3412E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084632-E198-B7E4-0640-C705924F7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2D73C-333F-1ED2-3244-5CD0F1773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2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FE393-C856-E27A-E408-AC8D96AF2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8D96D5-DD4F-F28D-D0CB-331A38F515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4041B2-79DB-4F0E-0532-64D370508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0180A1-DB87-E706-9834-8B62DA00C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7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240F3-BBA2-0BF4-A610-80D296791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86E2B0-C823-5B23-47BB-07CC649393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99443F-43FD-948E-9343-EA3CD577B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B6DA1D-6119-5368-88DA-F2A11C4F6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167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2F71E-4900-EEA0-9217-A267AB6ED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805F05-36B8-F3BD-ED01-B6C9B1597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BF2D0-EC57-5247-2DAE-323A2C04A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B42A8-61F1-099A-A97D-C298BAFD6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58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A30B2-2796-3CE5-CC95-79260F1D3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48CA5C-4FBE-7639-998F-0BF8B97457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DB476D-3F6F-81E9-044A-762FCA285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6FC557-37C6-5C2F-25F0-7C320200F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0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38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7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customXml" Target="../ink/ink2.xml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1.png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40.png"/><Relationship Id="rId15" Type="http://schemas.openxmlformats.org/officeDocument/2006/relationships/image" Target="../media/image25.png"/><Relationship Id="rId10" Type="http://schemas.openxmlformats.org/officeDocument/2006/relationships/customXml" Target="../ink/ink3.xml"/><Relationship Id="rId4" Type="http://schemas.openxmlformats.org/officeDocument/2006/relationships/image" Target="../media/image10.png"/><Relationship Id="rId9" Type="http://schemas.openxmlformats.org/officeDocument/2006/relationships/image" Target="../media/image21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31.png"/><Relationship Id="rId5" Type="http://schemas.openxmlformats.org/officeDocument/2006/relationships/image" Target="../media/image260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31795" y="1203879"/>
            <a:ext cx="1603956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kern="0" spc="100" dirty="0">
                <a:solidFill>
                  <a:schemeClr val="tx2">
                    <a:lumMod val="75000"/>
                  </a:schemeClr>
                </a:solidFill>
                <a:latin typeface="+mj-lt"/>
                <a:ea typeface="HY그래픽M" panose="02030600000101010101" pitchFamily="18" charset="-127"/>
                <a:cs typeface="Calibri" panose="020F0502020204030204" pitchFamily="34" charset="0"/>
              </a:rPr>
              <a:t>Robust M-Estimation Based SVM</a:t>
            </a:r>
          </a:p>
          <a:p>
            <a:r>
              <a:rPr lang="en-US" altLang="ko-KR" sz="5400" b="1" kern="0" spc="100" dirty="0">
                <a:solidFill>
                  <a:schemeClr val="tx2">
                    <a:lumMod val="75000"/>
                  </a:schemeClr>
                </a:solidFill>
                <a:latin typeface="+mj-lt"/>
                <a:ea typeface="HY그래픽M" panose="02030600000101010101" pitchFamily="18" charset="-127"/>
                <a:cs typeface="Calibri" panose="020F0502020204030204" pitchFamily="34" charset="0"/>
              </a:rPr>
              <a:t>                          for Improving Binary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77B30-E59B-333C-B125-9E49A9CB5F9B}"/>
              </a:ext>
            </a:extLst>
          </p:cNvPr>
          <p:cNvSpPr txBox="1"/>
          <p:nvPr/>
        </p:nvSpPr>
        <p:spPr>
          <a:xfrm>
            <a:off x="815980" y="6797872"/>
            <a:ext cx="8939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Pretendard"/>
              </a:rPr>
              <a:t>김민경</a:t>
            </a:r>
            <a:r>
              <a:rPr lang="en-US" altLang="ko-KR" sz="2400" b="1" dirty="0">
                <a:latin typeface="Pretendard"/>
              </a:rPr>
              <a:t>, </a:t>
            </a:r>
            <a:r>
              <a:rPr lang="ko-KR" altLang="en-US" sz="2400" b="1" dirty="0">
                <a:latin typeface="Pretendard"/>
              </a:rPr>
              <a:t>유지아</a:t>
            </a:r>
            <a:r>
              <a:rPr lang="en-US" altLang="ko-KR" sz="2400" b="1" dirty="0">
                <a:latin typeface="Pretendard"/>
              </a:rPr>
              <a:t>, </a:t>
            </a:r>
            <a:r>
              <a:rPr lang="ko-KR" altLang="en-US" sz="2400" b="1" dirty="0">
                <a:latin typeface="Pretendard"/>
              </a:rPr>
              <a:t>윤진희</a:t>
            </a:r>
            <a:endParaRPr lang="en-US" altLang="ko-KR" sz="2400" b="1" dirty="0">
              <a:latin typeface="Pretendard"/>
            </a:endParaRPr>
          </a:p>
          <a:p>
            <a:r>
              <a:rPr lang="en-US" altLang="ko-KR" sz="2400" b="1" dirty="0">
                <a:latin typeface="Pretendard"/>
              </a:rPr>
              <a:t>Min Kyung Kim, Jia Yoo, Jin </a:t>
            </a:r>
            <a:r>
              <a:rPr lang="en-US" altLang="ko-KR" sz="2400" b="1" dirty="0" err="1">
                <a:latin typeface="Pretendard"/>
              </a:rPr>
              <a:t>Hee</a:t>
            </a:r>
            <a:r>
              <a:rPr lang="en-US" altLang="ko-KR" sz="2400" b="1" dirty="0">
                <a:latin typeface="Pretendard"/>
              </a:rPr>
              <a:t> Yoon</a:t>
            </a:r>
            <a:endParaRPr lang="en-US" altLang="ko-KR" sz="2400" b="1" baseline="30000" dirty="0">
              <a:latin typeface="Pretendard"/>
            </a:endParaRPr>
          </a:p>
          <a:p>
            <a:endParaRPr lang="en-US" altLang="ko-KR" sz="2400" b="1" dirty="0">
              <a:latin typeface="Pretendard"/>
            </a:endParaRPr>
          </a:p>
          <a:p>
            <a:r>
              <a:rPr lang="en-US" altLang="ko-KR" sz="2400" dirty="0">
                <a:latin typeface="Pretendard"/>
              </a:rPr>
              <a:t>Department of Mathematics and Statistics, Sejong Univ., South Korea</a:t>
            </a:r>
            <a:endParaRPr lang="ko-KR" altLang="en-US" sz="2400" dirty="0">
              <a:latin typeface="Pretendard"/>
            </a:endParaRPr>
          </a:p>
        </p:txBody>
      </p:sp>
      <p:sp>
        <p:nvSpPr>
          <p:cNvPr id="3" name="Object 26">
            <a:extLst>
              <a:ext uri="{FF2B5EF4-FFF2-40B4-BE49-F238E27FC236}">
                <a16:creationId xmlns:a16="http://schemas.microsoft.com/office/drawing/2014/main" id="{DF02EA01-1AFD-6958-5852-25714BC32EF4}"/>
              </a:ext>
            </a:extLst>
          </p:cNvPr>
          <p:cNvSpPr txBox="1"/>
          <p:nvPr/>
        </p:nvSpPr>
        <p:spPr>
          <a:xfrm>
            <a:off x="831795" y="3181930"/>
            <a:ext cx="1603956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b="1" kern="0" spc="100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Calibri" panose="020F0502020204030204" pitchFamily="34" charset="0"/>
              </a:rPr>
              <a:t>이중 분류 성능 향상을 위한 강건한</a:t>
            </a:r>
            <a:r>
              <a:rPr lang="en-US" altLang="ko-KR" sz="4000" b="1" kern="0" spc="100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Calibri" panose="020F0502020204030204" pitchFamily="34" charset="0"/>
              </a:rPr>
              <a:t> M-</a:t>
            </a:r>
            <a:r>
              <a:rPr lang="ko-KR" altLang="en-US" sz="4000" b="1" kern="0" spc="100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Calibri" panose="020F0502020204030204" pitchFamily="34" charset="0"/>
              </a:rPr>
              <a:t>추정 기반 </a:t>
            </a:r>
            <a:r>
              <a:rPr lang="en-US" altLang="ko-KR" sz="4000" b="1" kern="0" spc="100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Calibri" panose="020F0502020204030204" pitchFamily="34" charset="0"/>
              </a:rPr>
              <a:t>SVM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CCF360-C0C2-E20B-46B0-50C31E7C50B2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rcRect l="3325" t="4347" r="4469" b="5271"/>
          <a:stretch/>
        </p:blipFill>
        <p:spPr>
          <a:xfrm>
            <a:off x="12628998" y="5641912"/>
            <a:ext cx="3048000" cy="304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그림 12" descr="텍스트, 로고, 폰트, 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05D6AE5-A8B4-17AB-1109-EDF3B17BD73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80" y="8689912"/>
            <a:ext cx="2753901" cy="8731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94BC65-5D77-5A06-1A84-EDB452C0D881}"/>
              </a:ext>
            </a:extLst>
          </p:cNvPr>
          <p:cNvSpPr txBox="1"/>
          <p:nvPr/>
        </p:nvSpPr>
        <p:spPr>
          <a:xfrm>
            <a:off x="3743012" y="8899836"/>
            <a:ext cx="479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igelia" panose="020B0502040204020203" pitchFamily="34" charset="0"/>
                <a:ea typeface="HY그래픽M" panose="02030600000101010101" pitchFamily="18" charset="-127"/>
                <a:cs typeface="Kigelia" panose="020B0502040204020203" pitchFamily="34" charset="0"/>
              </a:rPr>
              <a:t>한국지능시스템학회 </a:t>
            </a:r>
            <a:r>
              <a:rPr lang="en-US" altLang="ko-KR" sz="2000" dirty="0">
                <a:latin typeface="Kigelia" panose="020B0502040204020203" pitchFamily="34" charset="0"/>
                <a:ea typeface="Kigelia" panose="020B0502040204020203" pitchFamily="34" charset="0"/>
                <a:cs typeface="Kigelia" panose="020B0502040204020203" pitchFamily="34" charset="0"/>
              </a:rPr>
              <a:t>2025</a:t>
            </a:r>
            <a:r>
              <a:rPr lang="ko-KR" altLang="en-US" sz="2000" dirty="0">
                <a:latin typeface="Kigelia" panose="020B0502040204020203" pitchFamily="34" charset="0"/>
                <a:ea typeface="HY그래픽M" panose="02030600000101010101" pitchFamily="18" charset="-127"/>
                <a:cs typeface="Kigelia" panose="020B0502040204020203" pitchFamily="34" charset="0"/>
              </a:rPr>
              <a:t> 춘계학술대회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0FE3E-2038-F314-B1C8-CC1859CD0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50EADE6-94B1-3AFE-15C9-B3A47EDC85B6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81235E8-7B1E-4BE0-3FD4-AE4E3BD61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058F82-6163-7B07-391E-82E7D7D047BA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F1F9CDD9-7C0E-3D09-2CEA-D9C530ADC306}"/>
              </a:ext>
            </a:extLst>
          </p:cNvPr>
          <p:cNvSpPr txBox="1"/>
          <p:nvPr/>
        </p:nvSpPr>
        <p:spPr>
          <a:xfrm>
            <a:off x="2198629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The Importance for Robustness in SVM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5">
                <a:extLst>
                  <a:ext uri="{FF2B5EF4-FFF2-40B4-BE49-F238E27FC236}">
                    <a16:creationId xmlns:a16="http://schemas.microsoft.com/office/drawing/2014/main" id="{1F830EA2-7833-37EE-6782-52D8C464A4CF}"/>
                  </a:ext>
                </a:extLst>
              </p:cNvPr>
              <p:cNvSpPr txBox="1"/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4800" b="1" kern="0" spc="-100" dirty="0">
                    <a:solidFill>
                      <a:srgbClr val="11359A"/>
                    </a:solidFill>
                    <a:latin typeface="Barlow Semi Condensed Medium" panose="020F0502020204030204" pitchFamily="2" charset="0"/>
                  </a:rPr>
                  <a:t> </a:t>
                </a:r>
                <a:r>
                  <a:rPr lang="en-US" sz="4800" kern="0" spc="-100" dirty="0">
                    <a:solidFill>
                      <a:srgbClr val="11359A"/>
                    </a:solidFill>
                    <a:latin typeface="Pretendard"/>
                  </a:rPr>
                  <a:t>3.</a:t>
                </a:r>
                <a:r>
                  <a:rPr lang="en-US" sz="4800" kern="0" spc="-100" dirty="0">
                    <a:solidFill>
                      <a:srgbClr val="11359A"/>
                    </a:solidFill>
                    <a:latin typeface="Barlow Semi Condensed Medium" panose="020F0502020204030204" pitchFamily="2" charset="0"/>
                  </a:rPr>
                  <a:t> </a:t>
                </a:r>
                <a:r>
                  <a:rPr 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Limitations of </a:t>
                </a:r>
                <a14:m>
                  <m:oMath xmlns:m="http://schemas.openxmlformats.org/officeDocument/2006/math">
                    <m:r>
                      <a:rPr lang="en-US" altLang="ko-KR" sz="4800" i="1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4800" b="0" i="1" baseline="-25000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-SVMs and </a:t>
                </a:r>
                <a14:m>
                  <m:oMath xmlns:m="http://schemas.openxmlformats.org/officeDocument/2006/math">
                    <m:r>
                      <a:rPr lang="en-US" altLang="ko-KR" sz="4800" i="1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4800" i="1" baseline="-25000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-SVMs</a:t>
                </a:r>
                <a:endParaRPr lang="en-US" sz="4800" dirty="0"/>
              </a:p>
            </p:txBody>
          </p:sp>
        </mc:Choice>
        <mc:Fallback xmlns="">
          <p:sp>
            <p:nvSpPr>
              <p:cNvPr id="6" name="Object 35">
                <a:extLst>
                  <a:ext uri="{FF2B5EF4-FFF2-40B4-BE49-F238E27FC236}">
                    <a16:creationId xmlns:a16="http://schemas.microsoft.com/office/drawing/2014/main" id="{1F830EA2-7833-37EE-6782-52D8C464A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blipFill>
                <a:blip r:embed="rId4"/>
                <a:stretch>
                  <a:fillRect t="-15441" b="-39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5DF04-27D4-392A-B2E8-394D62CA3E92}"/>
                  </a:ext>
                </a:extLst>
              </p:cNvPr>
              <p:cNvSpPr txBox="1"/>
              <p:nvPr/>
            </p:nvSpPr>
            <p:spPr>
              <a:xfrm>
                <a:off x="1523993" y="3151747"/>
                <a:ext cx="15240000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Unlike </a:t>
                </a:r>
                <a14:m>
                  <m:oMath xmlns:m="http://schemas.openxmlformats.org/officeDocument/2006/math">
                    <m:r>
                      <a:rPr lang="en-US" altLang="ko-KR" sz="32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3200" b="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3200" b="0" dirty="0">
                    <a:latin typeface="Pretendard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32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sz="3200" b="0" dirty="0">
                    <a:latin typeface="Pretendard"/>
                  </a:rPr>
                  <a:t> loss, M-estimation loss suppress the impact of large errors, making the</a:t>
                </a:r>
              </a:p>
              <a:p>
                <a:r>
                  <a:rPr lang="en-US" altLang="ko-KR" sz="3200" dirty="0">
                    <a:latin typeface="Pretendard"/>
                  </a:rPr>
                  <a:t>   model more robust to outliers.</a:t>
                </a:r>
                <a:endParaRPr lang="en-US" altLang="ko-KR" sz="3200" b="0" dirty="0">
                  <a:latin typeface="Pretendard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5DF04-27D4-392A-B2E8-394D62CA3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3151747"/>
                <a:ext cx="15240000" cy="984885"/>
              </a:xfrm>
              <a:prstGeom prst="rect">
                <a:avLst/>
              </a:prstGeom>
              <a:blipFill>
                <a:blip r:embed="rId5"/>
                <a:stretch>
                  <a:fillRect l="-1640" t="-11728" b="-24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C393F2F4-3FBE-D986-BB83-CBAFA2E6FA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4400" y="8877300"/>
            <a:ext cx="1600200" cy="2815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E8F9177-F7E1-AD3C-2F50-2B0FC8ADF9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7559" y="4450470"/>
            <a:ext cx="7472881" cy="45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0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06A977-D202-8471-5421-A8BE113B4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C865A59-7DBD-14A4-C137-63D5CB1F2FFD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1828F908-3970-6F9C-10E2-99825B437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CE50306-CE08-3454-7A62-C60A67D38583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C4222A62-1085-46C2-7CB7-56EAB1EC1B84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F2555B-3B62-C68C-B2EC-7DC075986428}"/>
                  </a:ext>
                </a:extLst>
              </p:cNvPr>
              <p:cNvSpPr txBox="1"/>
              <p:nvPr/>
            </p:nvSpPr>
            <p:spPr>
              <a:xfrm>
                <a:off x="1523994" y="3163278"/>
                <a:ext cx="15240000" cy="3960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M-estimators are robust loss functions used to reduce the influence of outliers</a:t>
                </a:r>
                <a:r>
                  <a:rPr lang="en-US" altLang="ko-KR" sz="3200" dirty="0">
                    <a:latin typeface="Pretendard"/>
                  </a:rPr>
                  <a:t>.</a:t>
                </a:r>
              </a:p>
              <a:p>
                <a:r>
                  <a:rPr lang="en-US" altLang="ko-KR" sz="1050" b="0" dirty="0">
                    <a:latin typeface="Pretendard"/>
                  </a:rPr>
                  <a:t> </a:t>
                </a:r>
              </a:p>
              <a:p>
                <a:r>
                  <a:rPr lang="en-US" altLang="ko-KR" sz="3200" b="0" dirty="0">
                    <a:latin typeface="Pretendard"/>
                  </a:rPr>
                  <a:t>• They replace the standard quadratic loss with a bounded or less-sensitive function</a:t>
                </a:r>
                <a:r>
                  <a:rPr lang="en-US" altLang="ko-KR" sz="3200" dirty="0">
                    <a:latin typeface="Pretendard"/>
                  </a:rPr>
                  <a:t>.</a:t>
                </a:r>
                <a:endParaRPr lang="en-US" altLang="ko-KR" sz="3200" b="0" dirty="0">
                  <a:latin typeface="Pretendard"/>
                </a:endParaRPr>
              </a:p>
              <a:p>
                <a:r>
                  <a:rPr lang="en-US" altLang="ko-KR" sz="1050" dirty="0">
                    <a:latin typeface="Pretendard"/>
                  </a:rPr>
                  <a:t> </a:t>
                </a:r>
              </a:p>
              <a:p>
                <a:r>
                  <a:rPr lang="en-US" altLang="ko-KR" sz="3200" b="0" dirty="0">
                    <a:latin typeface="Pretendard"/>
                  </a:rPr>
                  <a:t>• The general form of M-estimator based SVM:</a:t>
                </a:r>
              </a:p>
              <a:p>
                <a:r>
                  <a:rPr lang="en-US" altLang="ko-KR" sz="1050" dirty="0">
                    <a:latin typeface="Pretendard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sz="3200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lim>
                      </m:limLow>
                      <m:f>
                        <m:f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3200" b="0" i="1" dirty="0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3200" b="0" i="1" dirty="0" smtClean="0">
                                  <a:solidFill>
                                    <a:srgbClr val="4460A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 dirty="0" smtClean="0">
                                      <a:solidFill>
                                        <a:srgbClr val="4460A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dirty="0">
                                      <a:solidFill>
                                        <a:srgbClr val="4460AE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3200" i="1" dirty="0">
                                      <a:solidFill>
                                        <a:srgbClr val="4460AE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3200" dirty="0">
                  <a:latin typeface="Pretendard"/>
                </a:endParaRP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Pretendard"/>
                  </a:rPr>
                  <a:t> </a:t>
                </a:r>
                <a:r>
                  <a:rPr lang="en-US" altLang="ko-KR" sz="3200" dirty="0">
                    <a:latin typeface="Pretendard"/>
                  </a:rPr>
                  <a:t>is the slack variable, and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is a robust loss function.</a:t>
                </a:r>
                <a:endParaRPr lang="en-US" altLang="ko-KR" sz="3200" b="0" dirty="0">
                  <a:latin typeface="Pretendard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F2555B-3B62-C68C-B2EC-7DC075986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163278"/>
                <a:ext cx="15240000" cy="3960443"/>
              </a:xfrm>
              <a:prstGeom prst="rect">
                <a:avLst/>
              </a:prstGeom>
              <a:blipFill>
                <a:blip r:embed="rId4"/>
                <a:stretch>
                  <a:fillRect l="-1640" t="-3231" b="-5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725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5FD382-894F-2EF0-B802-77B248937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F5D6371E-560E-B4CD-1150-293C67598E99}"/>
              </a:ext>
            </a:extLst>
          </p:cNvPr>
          <p:cNvGrpSpPr/>
          <p:nvPr/>
        </p:nvGrpSpPr>
        <p:grpSpPr>
          <a:xfrm>
            <a:off x="1058063" y="2247073"/>
            <a:ext cx="16171865" cy="7453390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1818159A-547F-59EC-2384-3D9E19912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F7391B2-6F69-34A4-8C82-F4694291958E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1A861DB1-4321-AAE4-3C89-A0927CAE4B96}"/>
              </a:ext>
            </a:extLst>
          </p:cNvPr>
          <p:cNvSpPr txBox="1"/>
          <p:nvPr/>
        </p:nvSpPr>
        <p:spPr>
          <a:xfrm>
            <a:off x="2198630" y="1320713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Some examples of common functions used in M-Estimators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3C13D018-2063-5775-879E-2CA2CF50D0C5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C695BC0-ED08-1756-3DD4-AB75E7305B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941129"/>
                  </p:ext>
                </p:extLst>
              </p:nvPr>
            </p:nvGraphicFramePr>
            <p:xfrm>
              <a:off x="1890583" y="2624622"/>
              <a:ext cx="14458687" cy="66982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0">
                      <a:extLst>
                        <a:ext uri="{9D8B030D-6E8A-4147-A177-3AD203B41FA5}">
                          <a16:colId xmlns:a16="http://schemas.microsoft.com/office/drawing/2014/main" val="2660376774"/>
                        </a:ext>
                      </a:extLst>
                    </a:gridCol>
                    <a:gridCol w="5386133">
                      <a:extLst>
                        <a:ext uri="{9D8B030D-6E8A-4147-A177-3AD203B41FA5}">
                          <a16:colId xmlns:a16="http://schemas.microsoft.com/office/drawing/2014/main" val="510810363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1893129596"/>
                        </a:ext>
                      </a:extLst>
                    </a:gridCol>
                    <a:gridCol w="2900354">
                      <a:extLst>
                        <a:ext uri="{9D8B030D-6E8A-4147-A177-3AD203B41FA5}">
                          <a16:colId xmlns:a16="http://schemas.microsoft.com/office/drawing/2014/main" val="1790408573"/>
                        </a:ext>
                      </a:extLst>
                    </a:gridCol>
                  </a:tblGrid>
                  <a:tr h="589298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𝑡𝑦𝑝𝑒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4F81B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684422"/>
                      </a:ext>
                    </a:extLst>
                  </a:tr>
                  <a:tr h="101010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sz="2800" b="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sgn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sSub>
                                  <m:sSub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16808841"/>
                      </a:ext>
                    </a:extLst>
                  </a:tr>
                  <a:tr h="101010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ko-KR" sz="28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latin typeface="Pretendard"/>
                            </a:rPr>
                            <a:t>1</a:t>
                          </a:r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757140"/>
                      </a:ext>
                    </a:extLst>
                  </a:tr>
                  <a:tr h="101010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𝐹𝑎𝑖𝑟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𝐹𝑎𝑖𝑟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d>
                                      <m:d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9470615"/>
                      </a:ext>
                    </a:extLst>
                  </a:tr>
                  <a:tr h="114308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𝐶𝑎𝑢𝑐h𝑦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𝐶𝑎𝑢𝑐h𝑦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0035624"/>
                      </a:ext>
                    </a:extLst>
                  </a:tr>
                  <a:tr h="93032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𝐺𝑒𝑚𝑎𝑛</m:t>
                                </m:r>
                                <m:r>
                                  <a:rPr lang="en-US" altLang="ko-KR" sz="2800" b="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800" b="0" i="1" dirty="0">
                                    <a:latin typeface="Cambria Math" panose="02040503050406030204" pitchFamily="18" charset="0"/>
                                  </a:rPr>
                                  <m:t>𝑀𝑐𝐶𝑙𝑢𝑟𝑒</m:t>
                                </m:r>
                              </m:oMath>
                            </m:oMathPara>
                          </a14:m>
                          <a:endParaRPr lang="en-US" altLang="ko-KR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𝐺𝑀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num>
                                  <m:den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>
                        <a:solidFill>
                          <a:srgbClr val="D0D8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4970316"/>
                      </a:ext>
                    </a:extLst>
                  </a:tr>
                  <a:tr h="940037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𝑊𝑒𝑙𝑠𝑐h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𝑊𝑒𝑙𝑠𝑐h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/</m:t>
                                                </m:r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30772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C695BC0-ED08-1756-3DD4-AB75E7305B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941129"/>
                  </p:ext>
                </p:extLst>
              </p:nvPr>
            </p:nvGraphicFramePr>
            <p:xfrm>
              <a:off x="1890583" y="2624622"/>
              <a:ext cx="14458687" cy="66982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0">
                      <a:extLst>
                        <a:ext uri="{9D8B030D-6E8A-4147-A177-3AD203B41FA5}">
                          <a16:colId xmlns:a16="http://schemas.microsoft.com/office/drawing/2014/main" val="2660376774"/>
                        </a:ext>
                      </a:extLst>
                    </a:gridCol>
                    <a:gridCol w="5386133">
                      <a:extLst>
                        <a:ext uri="{9D8B030D-6E8A-4147-A177-3AD203B41FA5}">
                          <a16:colId xmlns:a16="http://schemas.microsoft.com/office/drawing/2014/main" val="510810363"/>
                        </a:ext>
                      </a:extLst>
                    </a:gridCol>
                    <a:gridCol w="2971800">
                      <a:extLst>
                        <a:ext uri="{9D8B030D-6E8A-4147-A177-3AD203B41FA5}">
                          <a16:colId xmlns:a16="http://schemas.microsoft.com/office/drawing/2014/main" val="1893129596"/>
                        </a:ext>
                      </a:extLst>
                    </a:gridCol>
                    <a:gridCol w="2900354">
                      <a:extLst>
                        <a:ext uri="{9D8B030D-6E8A-4147-A177-3AD203B41FA5}">
                          <a16:colId xmlns:a16="http://schemas.microsoft.com/office/drawing/2014/main" val="1790408573"/>
                        </a:ext>
                      </a:extLst>
                    </a:gridCol>
                  </a:tblGrid>
                  <a:tr h="58929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0" t="-1031" r="-352762" b="-1036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502" t="-1031" r="-109502" b="-1036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9528" t="-1031" r="-98768" b="-1036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529" t="-1031" r="-1050" b="-1036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684422"/>
                      </a:ext>
                    </a:extLst>
                  </a:tr>
                  <a:tr h="10101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0" t="-59036" r="-352762" b="-505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502" t="-59036" r="-109502" b="-505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9528" t="-59036" r="-98768" b="-505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529" t="-59036" r="-1050" b="-5054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6808841"/>
                      </a:ext>
                    </a:extLst>
                  </a:tr>
                  <a:tr h="10101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0" t="-159036" r="-352762" b="-405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502" t="-159036" r="-109502" b="-405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9528" t="-159036" r="-98768" b="-4054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0" dirty="0">
                              <a:latin typeface="Pretendard"/>
                            </a:rPr>
                            <a:t>1</a:t>
                          </a:r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5757140"/>
                      </a:ext>
                    </a:extLst>
                  </a:tr>
                  <a:tr h="10101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0" t="-260606" r="-352762" b="-30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502" t="-260606" r="-109502" b="-30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9528" t="-260606" r="-98768" b="-307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529" t="-260606" r="-1050" b="-307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9470615"/>
                      </a:ext>
                    </a:extLst>
                  </a:tr>
                  <a:tr h="114308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0" t="-316489" r="-352762" b="-170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502" t="-316489" r="-109502" b="-170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9528" t="-316489" r="-98768" b="-1702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529" t="-316489" r="-1050" b="-1702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035624"/>
                      </a:ext>
                    </a:extLst>
                  </a:tr>
                  <a:tr h="9955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0" t="-477439" r="-352762" b="-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502" t="-477439" r="-109502" b="-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9528" t="-477439" r="-98768" b="-95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529" t="-477439" r="-1050" b="-951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970316"/>
                      </a:ext>
                    </a:extLst>
                  </a:tr>
                  <a:tr h="94003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0" t="-614935" r="-352762" b="-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9502" t="-614935" r="-109502" b="-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89528" t="-614935" r="-98768" b="-1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529" t="-614935" r="-1050" b="-1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0772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1935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A30FEB-D5F7-A49F-FBD5-30B068329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179969F-4326-A45A-DD3E-E518C5D87D6F}"/>
              </a:ext>
            </a:extLst>
          </p:cNvPr>
          <p:cNvGrpSpPr/>
          <p:nvPr/>
        </p:nvGrpSpPr>
        <p:grpSpPr>
          <a:xfrm>
            <a:off x="1058063" y="1333500"/>
            <a:ext cx="16171865" cy="8366963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3FF8BF7-9F2D-DF53-B6A0-3D7F8A7C7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69CB2B-D791-AABB-44FA-B6BF1B755658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2A734013-A1EE-EDB2-4364-6B6671577B9B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p:pic>
        <p:nvPicPr>
          <p:cNvPr id="5" name="그림 4" descr="텍스트, 도표, 라인, 평면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DC8E3FB-65C4-5549-1B0A-927502C91E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5" t="3704"/>
          <a:stretch/>
        </p:blipFill>
        <p:spPr>
          <a:xfrm>
            <a:off x="1439069" y="1741285"/>
            <a:ext cx="15409849" cy="75513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09869D-F890-7409-4F16-37263CCDC5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00200" y="2857500"/>
            <a:ext cx="198000" cy="4974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72029C5-481F-D53D-0156-25E866BCC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8200" y="2705100"/>
            <a:ext cx="292056" cy="7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0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EF3D3F-A5B1-F9ED-E658-3F4B587D2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A35ED2B-E05A-3C24-4587-9EEDDA1D3050}"/>
              </a:ext>
            </a:extLst>
          </p:cNvPr>
          <p:cNvGrpSpPr/>
          <p:nvPr/>
        </p:nvGrpSpPr>
        <p:grpSpPr>
          <a:xfrm>
            <a:off x="806078" y="1280878"/>
            <a:ext cx="8085937" cy="8416173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90D969F-50B2-02F7-B276-B7EDD2CCD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4" name="Object 35">
            <a:extLst>
              <a:ext uri="{FF2B5EF4-FFF2-40B4-BE49-F238E27FC236}">
                <a16:creationId xmlns:a16="http://schemas.microsoft.com/office/drawing/2014/main" id="{01EF1508-B1F6-271D-5757-C7026FA17734}"/>
              </a:ext>
            </a:extLst>
          </p:cNvPr>
          <p:cNvSpPr txBox="1"/>
          <p:nvPr/>
        </p:nvSpPr>
        <p:spPr>
          <a:xfrm>
            <a:off x="1388285" y="1591814"/>
            <a:ext cx="691368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Type Fair SVM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CE8CE2C1-6131-2949-0BE8-A29214F9F9D1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p:pic>
        <p:nvPicPr>
          <p:cNvPr id="14" name="그림 13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217FC89-4269-5120-20E1-313B674B67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8" t="848" r="50043" b="66995"/>
          <a:stretch/>
        </p:blipFill>
        <p:spPr>
          <a:xfrm>
            <a:off x="1379320" y="2982641"/>
            <a:ext cx="1981209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81FE1-2E5A-BD76-1D3A-47FC592E007F}"/>
              </a:ext>
            </a:extLst>
          </p:cNvPr>
          <p:cNvSpPr txBox="1"/>
          <p:nvPr/>
        </p:nvSpPr>
        <p:spPr>
          <a:xfrm>
            <a:off x="1201309" y="5582479"/>
            <a:ext cx="7510069" cy="3439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Loss: Smoothly increases, grows slower</a:t>
            </a:r>
            <a:r>
              <a:rPr lang="en-US" altLang="ko-KR" sz="3200" dirty="0">
                <a:latin typeface="Pretendard"/>
              </a:rPr>
              <a:t>.</a:t>
            </a:r>
          </a:p>
          <a:p>
            <a:r>
              <a:rPr lang="en-US" altLang="ko-KR" sz="1050" b="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Influence: </a:t>
            </a:r>
            <a:r>
              <a:rPr lang="en-US" altLang="ko-KR" sz="3200" dirty="0">
                <a:latin typeface="Pretendard"/>
              </a:rPr>
              <a:t>Linear near zero</a:t>
            </a:r>
            <a:r>
              <a:rPr lang="en-US" altLang="ko-KR" sz="3200" b="0" dirty="0">
                <a:latin typeface="Pretendard"/>
              </a:rPr>
              <a:t>,</a:t>
            </a:r>
            <a:endParaRPr lang="en-US" altLang="ko-KR" sz="320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                      but saturates for </a:t>
            </a:r>
            <a:r>
              <a:rPr lang="en-US" altLang="ko-KR" sz="3200" dirty="0">
                <a:latin typeface="Pretendard"/>
              </a:rPr>
              <a:t>large residuals.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Weight: Decreases slowly in large residuals</a:t>
            </a:r>
            <a:r>
              <a:rPr lang="en-US" altLang="ko-KR" sz="3200" dirty="0">
                <a:latin typeface="Pretendard"/>
              </a:rPr>
              <a:t>.</a:t>
            </a:r>
            <a:endParaRPr lang="en-US" altLang="ko-KR" sz="3200" b="0" dirty="0">
              <a:latin typeface="Pretendard"/>
            </a:endParaRP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Interpretation: Suppresses large errors,</a:t>
            </a:r>
          </a:p>
          <a:p>
            <a:r>
              <a:rPr lang="en-US" altLang="ko-KR" sz="3200" dirty="0">
                <a:latin typeface="Pretendard"/>
              </a:rPr>
              <a:t>                               sensitive to small ones.</a:t>
            </a:r>
            <a:endParaRPr lang="en-US" altLang="ko-KR" sz="3200" b="0" dirty="0">
              <a:latin typeface="Pretendard"/>
            </a:endParaRPr>
          </a:p>
        </p:txBody>
      </p:sp>
      <p:pic>
        <p:nvPicPr>
          <p:cNvPr id="6" name="그림 5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75712A1-133A-8044-B23E-D096E1BEF7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9" t="32911" r="49713" b="34932"/>
          <a:stretch/>
        </p:blipFill>
        <p:spPr>
          <a:xfrm>
            <a:off x="3741521" y="2982641"/>
            <a:ext cx="2133600" cy="2133600"/>
          </a:xfrm>
          <a:prstGeom prst="rect">
            <a:avLst/>
          </a:prstGeom>
        </p:spPr>
      </p:pic>
      <p:pic>
        <p:nvPicPr>
          <p:cNvPr id="7" name="그림 6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1C040CE-4BEE-4315-14D1-A25785C320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7" t="64710" r="50042" b="836"/>
          <a:stretch/>
        </p:blipFill>
        <p:spPr>
          <a:xfrm>
            <a:off x="6256113" y="2982641"/>
            <a:ext cx="2095500" cy="2286000"/>
          </a:xfrm>
          <a:prstGeom prst="rect">
            <a:avLst/>
          </a:prstGeom>
        </p:spPr>
      </p:pic>
      <p:grpSp>
        <p:nvGrpSpPr>
          <p:cNvPr id="9" name="그룹 1008">
            <a:extLst>
              <a:ext uri="{FF2B5EF4-FFF2-40B4-BE49-F238E27FC236}">
                <a16:creationId xmlns:a16="http://schemas.microsoft.com/office/drawing/2014/main" id="{908FD8FF-730A-55F7-000E-8FE7B076560F}"/>
              </a:ext>
            </a:extLst>
          </p:cNvPr>
          <p:cNvGrpSpPr/>
          <p:nvPr/>
        </p:nvGrpSpPr>
        <p:grpSpPr>
          <a:xfrm>
            <a:off x="8956975" y="1280878"/>
            <a:ext cx="8238328" cy="8416173"/>
            <a:chOff x="2432816" y="3013305"/>
            <a:chExt cx="7051865" cy="5939076"/>
          </a:xfrm>
        </p:grpSpPr>
        <p:pic>
          <p:nvPicPr>
            <p:cNvPr id="10" name="Object 25">
              <a:extLst>
                <a:ext uri="{FF2B5EF4-FFF2-40B4-BE49-F238E27FC236}">
                  <a16:creationId xmlns:a16="http://schemas.microsoft.com/office/drawing/2014/main" id="{63C977EC-659C-4A6D-F833-BC737B09C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pic>
        <p:nvPicPr>
          <p:cNvPr id="11" name="그림 10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5444432-F620-6547-6DCA-A92F4325A4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8" t="32615" r="33389" b="35228"/>
          <a:stretch/>
        </p:blipFill>
        <p:spPr>
          <a:xfrm>
            <a:off x="11981366" y="2950306"/>
            <a:ext cx="2209800" cy="2133602"/>
          </a:xfrm>
          <a:prstGeom prst="rect">
            <a:avLst/>
          </a:prstGeom>
        </p:spPr>
      </p:pic>
      <p:pic>
        <p:nvPicPr>
          <p:cNvPr id="12" name="그림 11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27A7CCC-5C17-2F25-221E-B5A95C4227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25" t="667" r="33389" b="67175"/>
          <a:stretch/>
        </p:blipFill>
        <p:spPr>
          <a:xfrm>
            <a:off x="9651904" y="2950306"/>
            <a:ext cx="2134617" cy="2133601"/>
          </a:xfrm>
          <a:prstGeom prst="rect">
            <a:avLst/>
          </a:prstGeom>
        </p:spPr>
      </p:pic>
      <p:pic>
        <p:nvPicPr>
          <p:cNvPr id="13" name="그림 12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02E1A8A-663C-810A-5F66-A674C588C7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4" t="65462" r="33499" b="1519"/>
          <a:stretch/>
        </p:blipFill>
        <p:spPr>
          <a:xfrm>
            <a:off x="14478000" y="3018931"/>
            <a:ext cx="2134617" cy="2190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FB15B7-4234-D95F-1614-7DDE28F7D6A4}"/>
                  </a:ext>
                </a:extLst>
              </p:cNvPr>
              <p:cNvSpPr txBox="1"/>
              <p:nvPr/>
            </p:nvSpPr>
            <p:spPr>
              <a:xfrm>
                <a:off x="9559390" y="5784307"/>
                <a:ext cx="7696200" cy="2946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Loss: Grow slowly (logarithmic)</a:t>
                </a:r>
                <a:endParaRPr lang="en-US" altLang="ko-KR" sz="3200" dirty="0">
                  <a:latin typeface="Pretendard"/>
                </a:endParaRPr>
              </a:p>
              <a:p>
                <a:r>
                  <a:rPr lang="en-US" altLang="ko-KR" sz="1050" b="0" dirty="0">
                    <a:latin typeface="Pretendard"/>
                  </a:rPr>
                  <a:t> </a:t>
                </a:r>
              </a:p>
              <a:p>
                <a:r>
                  <a:rPr lang="en-US" altLang="ko-KR" sz="3200" b="0" dirty="0">
                    <a:latin typeface="Pretendard"/>
                  </a:rPr>
                  <a:t>• Influence: Quickly dec</a:t>
                </a:r>
                <a:r>
                  <a:rPr lang="en-US" altLang="ko-KR" sz="3200" dirty="0">
                    <a:latin typeface="Pretendard"/>
                  </a:rPr>
                  <a:t>ay</a:t>
                </a:r>
                <a:r>
                  <a:rPr lang="en-US" altLang="ko-KR" sz="3200" b="0" dirty="0">
                    <a:latin typeface="Pretendard"/>
                  </a:rPr>
                  <a:t>s to zero</a:t>
                </a:r>
              </a:p>
              <a:p>
                <a:r>
                  <a:rPr lang="en-US" altLang="ko-KR" sz="1050" dirty="0">
                    <a:latin typeface="Pretendard"/>
                  </a:rPr>
                  <a:t> </a:t>
                </a:r>
              </a:p>
              <a:p>
                <a:r>
                  <a:rPr lang="en-US" altLang="ko-KR" sz="3200" b="0" dirty="0">
                    <a:latin typeface="Pretendard"/>
                  </a:rPr>
                  <a:t>• Weight: Drops fast for large errors</a:t>
                </a:r>
                <a:r>
                  <a:rPr lang="en-US" altLang="ko-KR" sz="3200" dirty="0">
                    <a:latin typeface="Pretendard"/>
                  </a:rPr>
                  <a:t>.</a:t>
                </a:r>
                <a:endParaRPr lang="en-US" altLang="ko-KR" sz="3200" b="0" dirty="0">
                  <a:latin typeface="Pretendard"/>
                </a:endParaRPr>
              </a:p>
              <a:p>
                <a:r>
                  <a:rPr lang="en-US" altLang="ko-KR" sz="1050" dirty="0">
                    <a:latin typeface="Pretendard"/>
                  </a:rPr>
                  <a:t> </a:t>
                </a:r>
              </a:p>
              <a:p>
                <a:r>
                  <a:rPr lang="en-US" altLang="ko-KR" sz="3200" b="0" dirty="0">
                    <a:latin typeface="Pretendard"/>
                  </a:rPr>
                  <a:t>• Interpretation: Highly suppresses outliers</a:t>
                </a:r>
              </a:p>
              <a:p>
                <a:r>
                  <a:rPr lang="en-US" altLang="ko-KR" sz="3200" dirty="0">
                    <a:latin typeface="Pretendard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very robust</a:t>
                </a:r>
                <a:endParaRPr lang="en-US" altLang="ko-KR" sz="3200" b="0" dirty="0">
                  <a:latin typeface="Pretendard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FB15B7-4234-D95F-1614-7DDE28F7D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390" y="5784307"/>
                <a:ext cx="7696200" cy="2946961"/>
              </a:xfrm>
              <a:prstGeom prst="rect">
                <a:avLst/>
              </a:prstGeom>
              <a:blipFill>
                <a:blip r:embed="rId5"/>
                <a:stretch>
                  <a:fillRect l="-3167" t="-4348" b="-74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bject 35">
            <a:extLst>
              <a:ext uri="{FF2B5EF4-FFF2-40B4-BE49-F238E27FC236}">
                <a16:creationId xmlns:a16="http://schemas.microsoft.com/office/drawing/2014/main" id="{0E12087C-5781-9B73-3DC4-3B59D8117A60}"/>
              </a:ext>
            </a:extLst>
          </p:cNvPr>
          <p:cNvSpPr txBox="1"/>
          <p:nvPr/>
        </p:nvSpPr>
        <p:spPr>
          <a:xfrm>
            <a:off x="9619295" y="1587188"/>
            <a:ext cx="691368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Type Cauchy SVM</a:t>
            </a:r>
            <a:endParaRPr lang="en-US" sz="4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3BEDEE-31DD-C825-E372-8E93B9A95A70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761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064A6-95CD-00A6-3734-AB9984D1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4094136B-4548-6EDD-1B42-763136B8B31D}"/>
              </a:ext>
            </a:extLst>
          </p:cNvPr>
          <p:cNvGrpSpPr/>
          <p:nvPr/>
        </p:nvGrpSpPr>
        <p:grpSpPr>
          <a:xfrm>
            <a:off x="786995" y="1231215"/>
            <a:ext cx="8085937" cy="8465836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4C0B6BB0-3747-F746-2D4B-297878EEE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" name="Object 35">
            <a:extLst>
              <a:ext uri="{FF2B5EF4-FFF2-40B4-BE49-F238E27FC236}">
                <a16:creationId xmlns:a16="http://schemas.microsoft.com/office/drawing/2014/main" id="{CA70E7C4-DB90-C3AB-481C-E93C089C8954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p:grpSp>
        <p:nvGrpSpPr>
          <p:cNvPr id="9" name="그룹 1008">
            <a:extLst>
              <a:ext uri="{FF2B5EF4-FFF2-40B4-BE49-F238E27FC236}">
                <a16:creationId xmlns:a16="http://schemas.microsoft.com/office/drawing/2014/main" id="{11250776-709F-86DA-21B5-5CF85333D602}"/>
              </a:ext>
            </a:extLst>
          </p:cNvPr>
          <p:cNvGrpSpPr/>
          <p:nvPr/>
        </p:nvGrpSpPr>
        <p:grpSpPr>
          <a:xfrm>
            <a:off x="8941894" y="1231215"/>
            <a:ext cx="8238328" cy="8465836"/>
            <a:chOff x="2432816" y="3013305"/>
            <a:chExt cx="7051865" cy="5939076"/>
          </a:xfrm>
        </p:grpSpPr>
        <p:pic>
          <p:nvPicPr>
            <p:cNvPr id="10" name="Object 25">
              <a:extLst>
                <a:ext uri="{FF2B5EF4-FFF2-40B4-BE49-F238E27FC236}">
                  <a16:creationId xmlns:a16="http://schemas.microsoft.com/office/drawing/2014/main" id="{7D3C9F9D-F97A-B826-C394-051EF0811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pic>
        <p:nvPicPr>
          <p:cNvPr id="17" name="그림 16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7507946-6AE4-E9E9-3CE1-56DE26484B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1" t="32825" r="15868" b="35500"/>
          <a:stretch/>
        </p:blipFill>
        <p:spPr>
          <a:xfrm>
            <a:off x="3559746" y="2838076"/>
            <a:ext cx="2325118" cy="2101707"/>
          </a:xfrm>
          <a:prstGeom prst="rect">
            <a:avLst/>
          </a:prstGeom>
        </p:spPr>
      </p:pic>
      <p:pic>
        <p:nvPicPr>
          <p:cNvPr id="18" name="그림 17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B836A3B-0585-000A-6678-14B3A3E266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11" r="16737" b="67175"/>
          <a:stretch/>
        </p:blipFill>
        <p:spPr>
          <a:xfrm>
            <a:off x="1256376" y="2799977"/>
            <a:ext cx="2209800" cy="2177907"/>
          </a:xfrm>
          <a:prstGeom prst="rect">
            <a:avLst/>
          </a:prstGeom>
        </p:spPr>
      </p:pic>
      <p:pic>
        <p:nvPicPr>
          <p:cNvPr id="19" name="그림 18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B88A3AC-F46F-690A-1535-4FB83CED2F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2" t="65255" r="16166" b="1920"/>
          <a:stretch/>
        </p:blipFill>
        <p:spPr>
          <a:xfrm>
            <a:off x="5978434" y="2838076"/>
            <a:ext cx="2209800" cy="21779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4A5010-CB28-D974-9461-319A1814E2DF}"/>
              </a:ext>
            </a:extLst>
          </p:cNvPr>
          <p:cNvSpPr txBox="1"/>
          <p:nvPr/>
        </p:nvSpPr>
        <p:spPr>
          <a:xfrm>
            <a:off x="1126828" y="5690114"/>
            <a:ext cx="7510069" cy="2946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Loss: Quadratic initially, then bounded</a:t>
            </a:r>
            <a:endParaRPr lang="en-US" altLang="ko-KR" sz="3200" dirty="0">
              <a:latin typeface="Pretendard"/>
            </a:endParaRPr>
          </a:p>
          <a:p>
            <a:r>
              <a:rPr lang="en-US" altLang="ko-KR" sz="1050" b="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Influence: S</a:t>
            </a:r>
            <a:r>
              <a:rPr lang="en-US" altLang="ko-KR" sz="3200" dirty="0">
                <a:latin typeface="Pretendard"/>
              </a:rPr>
              <a:t>trong near zero</a:t>
            </a:r>
            <a:r>
              <a:rPr lang="en-US" altLang="ko-KR" sz="3200" b="0" dirty="0">
                <a:latin typeface="Pretendard"/>
              </a:rPr>
              <a:t>,</a:t>
            </a:r>
            <a:r>
              <a:rPr lang="en-US" altLang="ko-KR" sz="3200" dirty="0">
                <a:latin typeface="Pretendard"/>
              </a:rPr>
              <a:t> fades quickly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Weight: Steep decline with residual</a:t>
            </a: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Interpretation: Suppresses large errors,</a:t>
            </a:r>
          </a:p>
          <a:p>
            <a:r>
              <a:rPr lang="en-US" altLang="ko-KR" sz="3200" dirty="0">
                <a:latin typeface="Pretendard"/>
              </a:rPr>
              <a:t>                               limits outlier impact.</a:t>
            </a:r>
            <a:endParaRPr lang="en-US" altLang="ko-KR" sz="3200" b="0" dirty="0">
              <a:latin typeface="Pretendard"/>
            </a:endParaRPr>
          </a:p>
        </p:txBody>
      </p:sp>
      <p:pic>
        <p:nvPicPr>
          <p:cNvPr id="21" name="그림 20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2FEBF8C-492B-9708-CB0B-35EDC4EF3A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7" b="66508"/>
          <a:stretch/>
        </p:blipFill>
        <p:spPr>
          <a:xfrm>
            <a:off x="9581195" y="2807375"/>
            <a:ext cx="2209800" cy="2222166"/>
          </a:xfrm>
          <a:prstGeom prst="rect">
            <a:avLst/>
          </a:prstGeom>
        </p:spPr>
      </p:pic>
      <p:pic>
        <p:nvPicPr>
          <p:cNvPr id="22" name="그림 21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9AE59CE-1FCB-57A3-D6D8-DCC33C342F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7" t="64190"/>
          <a:stretch/>
        </p:blipFill>
        <p:spPr>
          <a:xfrm>
            <a:off x="14497663" y="2807375"/>
            <a:ext cx="2209800" cy="2375996"/>
          </a:xfrm>
          <a:prstGeom prst="rect">
            <a:avLst/>
          </a:prstGeom>
        </p:spPr>
      </p:pic>
      <p:pic>
        <p:nvPicPr>
          <p:cNvPr id="23" name="그림 22" descr="텍스트, 도표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83682FC-383C-0A8B-AC19-5D910D33AE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14" t="32633" r="233" b="34636"/>
          <a:stretch/>
        </p:blipFill>
        <p:spPr>
          <a:xfrm>
            <a:off x="12039429" y="2857840"/>
            <a:ext cx="2209800" cy="21717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93E1FE2-5FB4-4CB2-601F-2FD645563948}"/>
              </a:ext>
            </a:extLst>
          </p:cNvPr>
          <p:cNvSpPr txBox="1"/>
          <p:nvPr/>
        </p:nvSpPr>
        <p:spPr>
          <a:xfrm>
            <a:off x="9306023" y="5634117"/>
            <a:ext cx="7510069" cy="34394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Loss: Smooth and bounded,</a:t>
            </a:r>
            <a:endParaRPr lang="en-US" altLang="ko-KR" sz="320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               flattens for large errors</a:t>
            </a:r>
          </a:p>
          <a:p>
            <a:r>
              <a:rPr lang="en-US" altLang="ko-KR" sz="1050" b="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Influence: Sensitive only to moderate error</a:t>
            </a:r>
            <a:endParaRPr lang="en-US" altLang="ko-KR" sz="3200" dirty="0">
              <a:latin typeface="Pretendard"/>
            </a:endParaRP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Weight: Peaks at zero, fades rapidly</a:t>
            </a: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Interpretation: Ignores outliers and </a:t>
            </a:r>
          </a:p>
          <a:p>
            <a:r>
              <a:rPr lang="en-US" altLang="ko-KR" sz="3200" dirty="0">
                <a:latin typeface="Pretendard"/>
              </a:rPr>
              <a:t>                    </a:t>
            </a:r>
            <a:r>
              <a:rPr lang="en-US" altLang="ko-KR" sz="3200" b="0" dirty="0">
                <a:latin typeface="Pretendard"/>
              </a:rPr>
              <a:t>tiny noise, targets mid-level errors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7C182FCE-E0AF-D212-1960-6634EF168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204" y="4247613"/>
            <a:ext cx="124461" cy="5756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57993F6-FB9C-51FF-0774-E8F938490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9766" y="2577911"/>
            <a:ext cx="124461" cy="575629"/>
          </a:xfrm>
          <a:prstGeom prst="rect">
            <a:avLst/>
          </a:prstGeom>
        </p:spPr>
      </p:pic>
      <p:sp>
        <p:nvSpPr>
          <p:cNvPr id="3" name="Object 35">
            <a:extLst>
              <a:ext uri="{FF2B5EF4-FFF2-40B4-BE49-F238E27FC236}">
                <a16:creationId xmlns:a16="http://schemas.microsoft.com/office/drawing/2014/main" id="{F1DFCCE8-27DF-1153-B588-31EA8D158D2A}"/>
              </a:ext>
            </a:extLst>
          </p:cNvPr>
          <p:cNvSpPr txBox="1"/>
          <p:nvPr/>
        </p:nvSpPr>
        <p:spPr>
          <a:xfrm>
            <a:off x="1361917" y="1649925"/>
            <a:ext cx="691368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Type </a:t>
            </a:r>
            <a:r>
              <a:rPr lang="en-US" altLang="ko-KR" sz="4400" kern="0" spc="-100" dirty="0" err="1">
                <a:latin typeface="Pretendard" pitchFamily="34" charset="0"/>
              </a:rPr>
              <a:t>Geman</a:t>
            </a:r>
            <a:r>
              <a:rPr lang="en-US" altLang="ko-KR" sz="4400" kern="0" spc="-100" dirty="0">
                <a:latin typeface="Pretendard" pitchFamily="34" charset="0"/>
              </a:rPr>
              <a:t>-McClure SVM</a:t>
            </a:r>
            <a:endParaRPr lang="en-US" sz="4400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F60C2985-4805-F5B6-3E3C-9582BA449246}"/>
              </a:ext>
            </a:extLst>
          </p:cNvPr>
          <p:cNvSpPr txBox="1"/>
          <p:nvPr/>
        </p:nvSpPr>
        <p:spPr>
          <a:xfrm>
            <a:off x="9619295" y="1587188"/>
            <a:ext cx="6913688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Type Welsch SVM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91462-D82C-B248-B880-087DFBCE3E69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596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92735D-C408-E707-4E9F-29F453130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A9D938E6-A2A4-C0B6-ECE3-63E81EFF7FFD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3E0D609-CE70-DF8F-AFF4-DD34928DF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059B8D-B368-E668-FBDB-8FF52F3AA0C2}"/>
                  </a:ext>
                </a:extLst>
              </p:cNvPr>
              <p:cNvSpPr txBox="1"/>
              <p:nvPr/>
            </p:nvSpPr>
            <p:spPr>
              <a:xfrm>
                <a:off x="1523994" y="2700523"/>
                <a:ext cx="15240000" cy="48859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Datasets</a:t>
                </a:r>
              </a:p>
              <a:p>
                <a:endParaRPr lang="en-US" altLang="ko-KR" sz="1100" dirty="0"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We used four publicly binary classification datasets</a:t>
                </a:r>
                <a:r>
                  <a:rPr lang="en-US" altLang="ko-KR" sz="3200" baseline="30000" dirty="0">
                    <a:latin typeface="Pretendard"/>
                  </a:rPr>
                  <a:t>[1]</a:t>
                </a:r>
                <a:r>
                  <a:rPr lang="en-US" altLang="ko-KR" sz="3200" dirty="0">
                    <a:latin typeface="Pretendard"/>
                  </a:rPr>
                  <a:t>:</a:t>
                </a:r>
              </a:p>
              <a:p>
                <a:r>
                  <a:rPr lang="en-US" altLang="ko-KR" sz="3200" b="0" dirty="0">
                    <a:latin typeface="Pretendard"/>
                  </a:rPr>
                  <a:t>  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Arrhythmia</a:t>
                </a:r>
                <a:r>
                  <a:rPr lang="en-US" altLang="ko-KR" sz="3200" b="0" dirty="0">
                    <a:latin typeface="Pretendard"/>
                  </a:rPr>
                  <a:t>,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Madelon</a:t>
                </a:r>
                <a:r>
                  <a:rPr lang="en-US" altLang="ko-KR" sz="3200" b="0" dirty="0">
                    <a:latin typeface="Pretendard"/>
                  </a:rPr>
                  <a:t>,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WBC</a:t>
                </a:r>
                <a:r>
                  <a:rPr lang="en-US" altLang="ko-KR" sz="3200" b="0" dirty="0">
                    <a:latin typeface="Pretendard"/>
                  </a:rPr>
                  <a:t>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(Wisconsin Breast Cancer)</a:t>
                </a:r>
                <a:r>
                  <a:rPr lang="en-US" altLang="ko-KR" sz="3200" b="0" dirty="0">
                    <a:latin typeface="Pretendard"/>
                  </a:rPr>
                  <a:t>,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Ionosphere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   To simulate real-world scenarios, we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added synthetic noise </a:t>
                </a:r>
                <a:r>
                  <a:rPr lang="en-US" altLang="ko-KR" sz="3200" b="0" dirty="0">
                    <a:latin typeface="Pretendard"/>
                  </a:rPr>
                  <a:t>into each dataset</a:t>
                </a:r>
                <a:r>
                  <a:rPr lang="en-US" altLang="ko-KR" sz="3200" dirty="0">
                    <a:latin typeface="Pretendard"/>
                  </a:rPr>
                  <a:t>.</a:t>
                </a:r>
              </a:p>
              <a:p>
                <a:endParaRPr lang="en-US" altLang="ko-KR" sz="3200" b="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Experimental Setup</a:t>
                </a:r>
              </a:p>
              <a:p>
                <a:r>
                  <a:rPr lang="en-US" altLang="ko-KR" sz="800" b="1" dirty="0">
                    <a:latin typeface="Pretendard"/>
                  </a:rPr>
                  <a:t> </a:t>
                </a:r>
              </a:p>
              <a:p>
                <a:r>
                  <a:rPr lang="en-US" altLang="ko-KR" sz="3200" dirty="0">
                    <a:latin typeface="Pretendard"/>
                  </a:rPr>
                  <a:t>   - 6 loss functions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5 optimization methods</a:t>
                </a:r>
              </a:p>
              <a:p>
                <a:r>
                  <a:rPr lang="en-US" altLang="ko-KR" sz="3200" dirty="0">
                    <a:latin typeface="Pretendard"/>
                  </a:rPr>
                  <a:t>   - Total of 30 model combinations</a:t>
                </a:r>
              </a:p>
              <a:p>
                <a:r>
                  <a:rPr lang="en-US" altLang="ko-KR" sz="3200" dirty="0">
                    <a:latin typeface="Pretendard"/>
                  </a:rPr>
                  <a:t>   - Applied to 4 real-world binary classification datasets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059B8D-B368-E668-FBDB-8FF52F3AA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700523"/>
                <a:ext cx="15240000" cy="4885953"/>
              </a:xfrm>
              <a:prstGeom prst="rect">
                <a:avLst/>
              </a:prstGeom>
              <a:blipFill>
                <a:blip r:embed="rId4"/>
                <a:stretch>
                  <a:fillRect l="-1640" t="-2494" b="-3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610D472-1C7C-317D-9A27-B539DA22C869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4786104F-F814-C135-7CEB-2EB81657FF28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Data Analysis</a:t>
            </a:r>
            <a:endParaRPr lang="en-US" sz="4800" dirty="0">
              <a:latin typeface="Pretendar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1A217-8F9C-3937-5510-E6B22AD416DF}"/>
              </a:ext>
            </a:extLst>
          </p:cNvPr>
          <p:cNvSpPr txBox="1"/>
          <p:nvPr/>
        </p:nvSpPr>
        <p:spPr>
          <a:xfrm>
            <a:off x="1523994" y="8958387"/>
            <a:ext cx="29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 https://archive.ics.uci.edu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0186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0EC2B1-2205-728A-4B22-6AEDA40BD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73D8BDBB-9894-F5E5-A254-BE528D21CFB4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516F547-01A6-1EE3-5EA1-9F14019B7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DFFEE7F-BDF9-3EE4-1176-A1867B0F7D01}"/>
              </a:ext>
            </a:extLst>
          </p:cNvPr>
          <p:cNvSpPr txBox="1"/>
          <p:nvPr/>
        </p:nvSpPr>
        <p:spPr>
          <a:xfrm>
            <a:off x="1676400" y="1943100"/>
            <a:ext cx="15240000" cy="68941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1" dirty="0">
                <a:latin typeface="Pretendard"/>
              </a:rPr>
              <a:t>Optimization Methods Used:</a:t>
            </a:r>
          </a:p>
          <a:p>
            <a:endParaRPr lang="en-US" altLang="ko-KR" sz="320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SMO (Sequential Minimal Optimization)</a:t>
            </a:r>
            <a:endParaRPr lang="en-US" altLang="ko-KR" sz="800" b="1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Traditional method for solving SVM’s quadratic problem efficiently.</a:t>
            </a:r>
          </a:p>
          <a:p>
            <a:r>
              <a:rPr lang="en-US" altLang="ko-KR" sz="120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GA (Genetic Algorithm)</a:t>
            </a:r>
            <a:endParaRPr lang="en-US" altLang="ko-KR" sz="800" b="1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Evolutionary algorithm inspired by natural selection.</a:t>
            </a:r>
          </a:p>
          <a:p>
            <a:r>
              <a:rPr lang="en-US" altLang="ko-KR" sz="120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PSO (Particle Swarm Optimization)</a:t>
            </a:r>
            <a:endParaRPr lang="en-US" altLang="ko-KR" sz="800" b="1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Population-based method inspired by the movement of bird flocks.</a:t>
            </a:r>
          </a:p>
          <a:p>
            <a:r>
              <a:rPr lang="en-US" altLang="ko-KR" sz="120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ACO (Ant Colony Optimization)</a:t>
            </a:r>
            <a:endParaRPr lang="en-US" altLang="ko-KR" sz="800" b="1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Mimics ant foraging behavior to find optimal paths.</a:t>
            </a:r>
          </a:p>
          <a:p>
            <a:r>
              <a:rPr lang="en-US" altLang="ko-KR" sz="120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HS (Harmony Search)</a:t>
            </a:r>
            <a:endParaRPr lang="en-US" altLang="ko-KR" sz="800" b="1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Inspired by musical improvisation, aiming to find a pleasing harmony (solution).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7324B-1512-99AE-6F91-9329E5C1B7B2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5FC8A703-1B90-D674-3500-EB4575CD6A8F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Data Analysis</a:t>
            </a:r>
            <a:endParaRPr lang="en-US" sz="480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320033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8CCE71-381F-7FD8-FF82-6CA9E6F9F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C972729-2E39-451D-A030-24D47174E330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EC23227-A30B-393E-6EEB-EDC5CDB4D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6195F1-06CD-9A2D-C473-9A90C34FF17B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D20E30B3-B639-720F-86BB-6F4EF5E3D1EB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Data Analysis</a:t>
            </a:r>
            <a:endParaRPr lang="en-US" sz="4800" dirty="0">
              <a:latin typeface="Pretendar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2C574B-A6CE-55BB-2460-4A208E9C59AE}"/>
                  </a:ext>
                </a:extLst>
              </p:cNvPr>
              <p:cNvSpPr txBox="1"/>
              <p:nvPr/>
            </p:nvSpPr>
            <p:spPr>
              <a:xfrm>
                <a:off x="1523994" y="2648328"/>
                <a:ext cx="15240000" cy="57015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Evaluation Metric</a:t>
                </a:r>
                <a:r>
                  <a:rPr lang="en-US" altLang="ko-KR" sz="3200" dirty="0">
                    <a:latin typeface="Pretendard"/>
                  </a:rPr>
                  <a:t>:</a:t>
                </a:r>
                <a:r>
                  <a:rPr lang="en-US" altLang="ko-KR" sz="3200" b="1" dirty="0">
                    <a:latin typeface="Pretendard"/>
                  </a:rPr>
                  <a:t> </a:t>
                </a:r>
                <a:r>
                  <a:rPr lang="en-US" altLang="ko-KR" sz="3200" dirty="0">
                    <a:latin typeface="Pretendard"/>
                  </a:rPr>
                  <a:t>(Lower is Better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More robust)</a:t>
                </a:r>
                <a:endParaRPr lang="en-US" altLang="ko-KR" sz="3200" b="1" dirty="0">
                  <a:latin typeface="Pretendard"/>
                </a:endParaRPr>
              </a:p>
              <a:p>
                <a:endParaRPr lang="en-US" altLang="ko-KR" sz="1100" dirty="0"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Accuracy on 120 set</a:t>
                </a:r>
                <a:r>
                  <a:rPr lang="en-US" altLang="ko-KR" sz="3200" dirty="0">
                    <a:latin typeface="Pretendard"/>
                  </a:rPr>
                  <a:t> was used to measure model performance.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   Each model was trained separately on the </a:t>
                </a:r>
                <a:r>
                  <a:rPr lang="en-US" altLang="ko-KR" sz="3200" dirty="0">
                    <a:latin typeface="Pretendard"/>
                  </a:rPr>
                  <a:t>before and after adding 3% more outliers</a:t>
                </a:r>
                <a:r>
                  <a:rPr lang="en-US" altLang="ko-KR" sz="3200" b="0" dirty="0">
                    <a:latin typeface="Pretendard"/>
                  </a:rPr>
                  <a:t>.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   To assess robustness, we computed:</a:t>
                </a:r>
              </a:p>
              <a:p>
                <a:endParaRPr lang="en-US" altLang="ko-KR" sz="1050" b="0" dirty="0">
                  <a:latin typeface="Pretendard"/>
                </a:endParaRPr>
              </a:p>
              <a:p>
                <a:endParaRPr lang="en-US" altLang="ko-KR" sz="3200" dirty="0">
                  <a:latin typeface="Pretendard"/>
                </a:endParaRPr>
              </a:p>
              <a:p>
                <a:endParaRPr lang="en-US" altLang="ko-KR" sz="3200" dirty="0">
                  <a:latin typeface="Pretendard"/>
                </a:endParaRPr>
              </a:p>
              <a:p>
                <a:endParaRPr lang="en-US" altLang="ko-KR" sz="320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Objective</a:t>
                </a:r>
              </a:p>
              <a:p>
                <a:r>
                  <a:rPr lang="en-US" altLang="ko-KR" sz="800" b="1" dirty="0">
                    <a:latin typeface="Pretendard"/>
                  </a:rPr>
                  <a:t> </a:t>
                </a:r>
              </a:p>
              <a:p>
                <a:r>
                  <a:rPr lang="en-US" altLang="ko-KR" sz="3200" dirty="0">
                    <a:latin typeface="Pretendard"/>
                  </a:rPr>
                  <a:t>   - To compare robustness by observing how much each model’s performance drops</a:t>
                </a:r>
              </a:p>
              <a:p>
                <a:r>
                  <a:rPr lang="en-US" altLang="ko-KR" sz="3200" dirty="0">
                    <a:latin typeface="Pretendard"/>
                  </a:rPr>
                  <a:t>     as the level of outliers increase.</a:t>
                </a:r>
                <a:endParaRPr lang="en-US" altLang="ko-KR" sz="3200" b="0" dirty="0">
                  <a:latin typeface="Pretendard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2C574B-A6CE-55BB-2460-4A208E9C5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648328"/>
                <a:ext cx="15240000" cy="5701561"/>
              </a:xfrm>
              <a:prstGeom prst="rect">
                <a:avLst/>
              </a:prstGeom>
              <a:blipFill>
                <a:blip r:embed="rId4"/>
                <a:stretch>
                  <a:fillRect l="-1640" t="-2030" b="-3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DABCBBE-23E2-3196-D3CF-71DF1D0668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7756973"/>
                  </p:ext>
                </p:extLst>
              </p:nvPr>
            </p:nvGraphicFramePr>
            <p:xfrm>
              <a:off x="2666994" y="5372100"/>
              <a:ext cx="12954000" cy="1128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0">
                      <a:extLst>
                        <a:ext uri="{9D8B030D-6E8A-4147-A177-3AD203B41FA5}">
                          <a16:colId xmlns:a16="http://schemas.microsoft.com/office/drawing/2014/main" val="1654617773"/>
                        </a:ext>
                      </a:extLst>
                    </a:gridCol>
                  </a:tblGrid>
                  <a:tr h="112863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3200" b="1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𝑨𝒄𝒄𝒖𝒓𝒂𝒄𝒚</m:t>
                                </m:r>
                                <m:r>
                                  <a:rPr lang="en-US" altLang="ko-KR" sz="3200" b="1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3200" b="1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𝒅𝒓𝒐𝒑</m:t>
                                </m:r>
                                <m:r>
                                  <a:rPr lang="en-US" altLang="ko-KR" sz="3200" b="1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3200" b="1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𝑨𝒄𝒄𝒖𝒓𝒂𝒄𝒚</m:t>
                                </m:r>
                                <m:d>
                                  <m:dPr>
                                    <m:ctrlPr>
                                      <a:rPr lang="en-US" altLang="ko-KR" sz="3200" b="1" i="1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3200" b="1" i="1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𝒆𝒙𝒊𝒔𝒕𝒊𝒏𝒈</m:t>
                                    </m:r>
                                    <m:r>
                                      <a:rPr lang="en-US" altLang="ko-KR" sz="3200" b="1" i="1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3200" b="1" i="1" smtClean="0">
                                        <a:solidFill>
                                          <a:srgbClr val="0000FF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𝒐𝒖𝒕𝒍𝒊𝒆𝒓𝒔</m:t>
                                    </m:r>
                                  </m:e>
                                </m:d>
                                <m:r>
                                  <a:rPr lang="en-US" altLang="ko-KR" sz="3200" b="1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3200" b="1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𝑨𝒄𝒄𝒖𝒓𝒂𝒄𝒚</m:t>
                                </m:r>
                                <m:r>
                                  <a:rPr lang="en-US" altLang="ko-KR" sz="3200" b="1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3200" b="1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𝒂𝒅𝒅𝒊𝒏𝒈</m:t>
                                </m:r>
                                <m:r>
                                  <a:rPr lang="en-US" altLang="ko-KR" sz="3200" b="1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3200" b="1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ko-KR" sz="3200" b="1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% </m:t>
                                </m:r>
                                <m:r>
                                  <a:rPr lang="en-US" altLang="ko-KR" sz="3200" b="1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𝒐𝒖𝒕𝒍𝒊𝒆𝒓𝒔</m:t>
                                </m:r>
                                <m:r>
                                  <a:rPr lang="en-US" altLang="ko-KR" sz="3200" b="1" i="1" smtClean="0">
                                    <a:solidFill>
                                      <a:srgbClr val="0000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R" sz="3200" b="1" dirty="0">
                            <a:solidFill>
                              <a:srgbClr val="0000FF"/>
                            </a:solidFill>
                            <a:effectLst/>
                            <a:latin typeface="Pretendard"/>
                          </a:endParaRPr>
                        </a:p>
                      </a:txBody>
                      <a:tcPr>
                        <a:solidFill>
                          <a:srgbClr val="E9EDF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61471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BDABCBBE-23E2-3196-D3CF-71DF1D0668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7756973"/>
                  </p:ext>
                </p:extLst>
              </p:nvPr>
            </p:nvGraphicFramePr>
            <p:xfrm>
              <a:off x="2666994" y="5372100"/>
              <a:ext cx="12954000" cy="11286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0">
                      <a:extLst>
                        <a:ext uri="{9D8B030D-6E8A-4147-A177-3AD203B41FA5}">
                          <a16:colId xmlns:a16="http://schemas.microsoft.com/office/drawing/2014/main" val="1654617773"/>
                        </a:ext>
                      </a:extLst>
                    </a:gridCol>
                  </a:tblGrid>
                  <a:tr h="11286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47" t="-538" r="-188" b="-2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61471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32353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4A141-2654-C534-DAAF-C65962E6C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F407722-08D7-F5E1-7109-3023E2BE8CDF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CBA9271-1E73-AF5E-8C2F-D5EB245E8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4C4024-8534-D322-A5F3-109636E61158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2A54A79E-BC09-1924-A315-45BEF33FF2E1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sz="4800" dirty="0">
              <a:latin typeface="Pretendar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CE2345-E327-B67B-E5FC-3C95EF401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853" y="1721007"/>
            <a:ext cx="12222281" cy="754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6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1.</a:t>
            </a:r>
            <a:r>
              <a:rPr lang="en-US" altLang="ko-KR" sz="4800" b="1" kern="0" spc="-100" dirty="0">
                <a:solidFill>
                  <a:srgbClr val="11359A"/>
                </a:solidFill>
                <a:latin typeface="Pretendard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Introduction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F74FD-3969-0FD2-4F46-B5050EFDA3C6}"/>
              </a:ext>
            </a:extLst>
          </p:cNvPr>
          <p:cNvSpPr txBox="1"/>
          <p:nvPr/>
        </p:nvSpPr>
        <p:spPr>
          <a:xfrm>
            <a:off x="1523994" y="3400715"/>
            <a:ext cx="15240000" cy="34855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Support Vector machines(SVMs) ar</a:t>
            </a:r>
            <a:r>
              <a:rPr lang="en-US" altLang="ko-KR" sz="3200" dirty="0">
                <a:latin typeface="Pretendard"/>
              </a:rPr>
              <a:t>e widely applied in classification problems;</a:t>
            </a:r>
          </a:p>
          <a:p>
            <a:r>
              <a:rPr lang="en-US" altLang="ko-KR" sz="3200" dirty="0">
                <a:latin typeface="Pretendard"/>
              </a:rPr>
              <a:t>   here, we focus on binary classification.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Key strengths:</a:t>
            </a:r>
          </a:p>
          <a:p>
            <a:endParaRPr lang="en-US" altLang="ko-KR" sz="80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- Strong generalization, even with small datasets</a:t>
            </a:r>
          </a:p>
          <a:p>
            <a:r>
              <a:rPr lang="en-US" altLang="ko-KR" sz="800" dirty="0">
                <a:latin typeface="Pretendard"/>
              </a:rPr>
              <a:t> </a:t>
            </a:r>
          </a:p>
          <a:p>
            <a:r>
              <a:rPr lang="en-US" altLang="ko-KR" sz="3200" dirty="0">
                <a:latin typeface="Pretendard"/>
              </a:rPr>
              <a:t>   - Flexible via kernel functions</a:t>
            </a:r>
          </a:p>
          <a:p>
            <a:r>
              <a:rPr lang="en-US" altLang="ko-KR" sz="800" dirty="0">
                <a:latin typeface="Pretendard"/>
              </a:rPr>
              <a:t> </a:t>
            </a:r>
          </a:p>
          <a:p>
            <a:r>
              <a:rPr lang="en-US" altLang="ko-KR" sz="3200" dirty="0">
                <a:latin typeface="Pretendard"/>
              </a:rPr>
              <a:t>   - Guarantees global optimum (quadratic programming)</a:t>
            </a:r>
            <a:endParaRPr lang="en-US" altLang="ko-KR" sz="3200" dirty="0">
              <a:solidFill>
                <a:schemeClr val="tx1"/>
              </a:solidFill>
              <a:latin typeface="Pretendar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69B46-57B7-365C-1D4E-D1352D59D59C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625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721F5F-60AF-A1F3-B6A3-25D45E463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D740133-D149-C3F0-AC3D-C3EC5A745A3B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A2EDEA1-F384-D1AE-6000-49CD1D558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5021268-CB8D-DB5A-C009-893C70D4EB9A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47B01A7D-32ED-AA46-EF22-F74DA918F7D7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sz="4800" dirty="0">
              <a:latin typeface="Pretendard"/>
            </a:endParaRPr>
          </a:p>
        </p:txBody>
      </p:sp>
      <p:pic>
        <p:nvPicPr>
          <p:cNvPr id="4" name="그림 3" descr="텍스트, 도표, 스크린샷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4076909-1F0A-3400-F9D9-5327EA7E73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92"/>
          <a:stretch/>
        </p:blipFill>
        <p:spPr>
          <a:xfrm>
            <a:off x="3009819" y="1535612"/>
            <a:ext cx="12220215" cy="3834747"/>
          </a:xfrm>
          <a:prstGeom prst="rect">
            <a:avLst/>
          </a:prstGeom>
        </p:spPr>
      </p:pic>
      <p:pic>
        <p:nvPicPr>
          <p:cNvPr id="6" name="그림 5" descr="텍스트, 도표, 스크린샷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E26C7D7-16C2-4B39-A6F1-68A9F1B0FC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92"/>
          <a:stretch/>
        </p:blipFill>
        <p:spPr>
          <a:xfrm>
            <a:off x="3009819" y="5579937"/>
            <a:ext cx="12220215" cy="38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73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34499A-BCE0-7A57-4B04-506F78935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41125BAF-F03F-1976-9A62-9FBF6795978C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F0EECED-98C8-9288-6178-1F0722BFA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C31673-1813-28BD-4B4C-A47B1B3373C7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057B812F-BFDF-F2C6-BC6E-00568ABF60FA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sz="4800" dirty="0">
              <a:latin typeface="Pretendard"/>
            </a:endParaRPr>
          </a:p>
        </p:txBody>
      </p:sp>
      <p:pic>
        <p:nvPicPr>
          <p:cNvPr id="4" name="그림 3" descr="텍스트, 도표, 스크린샷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F8FD76A-6B50-B6E9-2E68-1CB5D6A5B1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03" b="49592"/>
          <a:stretch/>
        </p:blipFill>
        <p:spPr>
          <a:xfrm>
            <a:off x="4343400" y="2607691"/>
            <a:ext cx="9232247" cy="577148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253E4CD-01E5-07D6-2010-ED5AA03179F4}"/>
              </a:ext>
            </a:extLst>
          </p:cNvPr>
          <p:cNvSpPr/>
          <p:nvPr/>
        </p:nvSpPr>
        <p:spPr>
          <a:xfrm>
            <a:off x="11734800" y="2880066"/>
            <a:ext cx="1840847" cy="52267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426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54A8A-6F9B-4258-0E2A-7C94D63A1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A28B4F8-B273-97E1-F9AC-814FBBFF951A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4AC0CD0B-F7F1-6145-F37C-FE884E161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B57335-CE40-6BAA-33EF-996E3A430B61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D0297D2D-D018-DA13-5F4D-C20BED97F95B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sz="4800" dirty="0">
              <a:latin typeface="Pretendar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019148-C68D-860C-2092-AC3BBC7C2049}"/>
                  </a:ext>
                </a:extLst>
              </p:cNvPr>
              <p:cNvSpPr txBox="1"/>
              <p:nvPr/>
            </p:nvSpPr>
            <p:spPr>
              <a:xfrm>
                <a:off x="1523994" y="2846555"/>
                <a:ext cx="15240000" cy="5293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Why Filtering Was Needed</a:t>
                </a:r>
              </a:p>
              <a:p>
                <a:r>
                  <a:rPr lang="en-US" altLang="ko-KR" sz="3200" dirty="0">
                    <a:latin typeface="Pretendard"/>
                  </a:rPr>
                  <a:t>   - Some combinations showed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accuracy improvement </a:t>
                </a:r>
                <a:r>
                  <a:rPr lang="en-US" altLang="ko-KR" sz="3200" dirty="0">
                    <a:latin typeface="Pretendard"/>
                  </a:rPr>
                  <a:t>after adding outliers.</a:t>
                </a:r>
              </a:p>
              <a:p>
                <a:r>
                  <a:rPr lang="en-US" altLang="ko-KR" sz="3200" dirty="0">
                    <a:latin typeface="Pretendard"/>
                  </a:rPr>
                  <a:t>   - These cases may reflect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random variation </a:t>
                </a:r>
                <a:r>
                  <a:rPr lang="en-US" altLang="ko-KR" sz="3200" dirty="0">
                    <a:latin typeface="Pretendard"/>
                  </a:rPr>
                  <a:t>rather than true robustness.</a:t>
                </a:r>
              </a:p>
              <a:p>
                <a:endParaRPr lang="en-US" altLang="ko-KR" sz="1200" b="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What We focused on</a:t>
                </a:r>
              </a:p>
              <a:p>
                <a:r>
                  <a:rPr lang="en-US" altLang="ko-KR" sz="3200" dirty="0">
                    <a:latin typeface="Pretendard"/>
                  </a:rPr>
                  <a:t>   - For a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fair and reliable evaluation</a:t>
                </a:r>
                <a:r>
                  <a:rPr lang="en-US" altLang="ko-KR" sz="3200" dirty="0">
                    <a:latin typeface="Pretendard"/>
                  </a:rPr>
                  <a:t>,</a:t>
                </a:r>
              </a:p>
              <a:p>
                <a:r>
                  <a:rPr lang="en-US" altLang="ko-KR" sz="3200" dirty="0">
                    <a:latin typeface="Pretendard"/>
                  </a:rPr>
                  <a:t>     we focused on models that showed an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actual performance drop</a:t>
                </a:r>
                <a:r>
                  <a:rPr lang="en-US" altLang="ko-KR" sz="3200" dirty="0">
                    <a:latin typeface="Pretendard"/>
                  </a:rPr>
                  <a:t>, but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less than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3200" i="1" baseline="-25000" dirty="0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-SVM</a:t>
                </a:r>
                <a:r>
                  <a:rPr lang="en-US" altLang="ko-KR" sz="3200" dirty="0">
                    <a:latin typeface="Pretendard"/>
                  </a:rPr>
                  <a:t>.</a:t>
                </a:r>
              </a:p>
              <a:p>
                <a:endParaRPr lang="en-US" altLang="ko-KR" sz="120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Final Selection Criteria:</a:t>
                </a:r>
              </a:p>
              <a:p>
                <a:r>
                  <a:rPr lang="en-US" altLang="ko-KR" sz="3200" dirty="0">
                    <a:latin typeface="Pretendard"/>
                  </a:rPr>
                  <a:t>   </a:t>
                </a:r>
                <a:r>
                  <a:rPr lang="ko-KR" altLang="en-US" sz="3200" b="0" i="0" dirty="0">
                    <a:solidFill>
                      <a:srgbClr val="4460AE"/>
                    </a:solidFill>
                    <a:effectLst/>
                    <a:latin typeface="Arial" panose="020B0604020202020204" pitchFamily="34" charset="0"/>
                  </a:rPr>
                  <a:t>✔</a:t>
                </a:r>
                <a:r>
                  <a:rPr lang="en-US" altLang="ko-KR" sz="3200" dirty="0">
                    <a:latin typeface="Pretendard"/>
                  </a:rPr>
                  <a:t> Positive accuracy drop (actual drop)</a:t>
                </a:r>
              </a:p>
              <a:p>
                <a:r>
                  <a:rPr lang="en-US" altLang="ko-KR" sz="3200" b="0" dirty="0">
                    <a:latin typeface="Pretendard"/>
                  </a:rPr>
                  <a:t>   </a:t>
                </a:r>
                <a:r>
                  <a:rPr lang="ko-KR" altLang="en-US" sz="3200" b="0" i="0" dirty="0">
                    <a:solidFill>
                      <a:srgbClr val="4460AE"/>
                    </a:solidFill>
                    <a:effectLst/>
                    <a:latin typeface="Arial" panose="020B0604020202020204" pitchFamily="34" charset="0"/>
                  </a:rPr>
                  <a:t>✔</a:t>
                </a:r>
                <a:r>
                  <a:rPr lang="en-US" altLang="ko-KR" sz="3200" b="0" dirty="0">
                    <a:latin typeface="Pretendard"/>
                  </a:rPr>
                  <a:t> </a:t>
                </a:r>
                <a:r>
                  <a:rPr lang="en-US" altLang="ko-KR" sz="3200" dirty="0">
                    <a:latin typeface="Pretendard"/>
                  </a:rPr>
                  <a:t>And lower drop than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32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-SVM</a:t>
                </a:r>
              </a:p>
              <a:p>
                <a:r>
                  <a:rPr lang="en-US" altLang="ko-KR" sz="3200" dirty="0">
                    <a:latin typeface="Pretendard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Considered truly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robust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019148-C68D-860C-2092-AC3BBC7C2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2846555"/>
                <a:ext cx="15240000" cy="5293757"/>
              </a:xfrm>
              <a:prstGeom prst="rect">
                <a:avLst/>
              </a:prstGeom>
              <a:blipFill>
                <a:blip r:embed="rId4"/>
                <a:stretch>
                  <a:fillRect l="-1640" t="-2419" b="-3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167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B5DF0B-A228-6919-23C7-929E934C0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290C99C-1165-2A95-352E-DE845984657D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B70A378-1E22-6048-D608-3F8202F06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A24F42-BFAF-5C8A-063C-CF2BC240D8BC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4B788F87-C038-ABEC-3F5D-8C0C6A5FEE44}"/>
                  </a:ext>
                </a:extLst>
              </p:cNvPr>
              <p:cNvSpPr txBox="1"/>
              <p:nvPr/>
            </p:nvSpPr>
            <p:spPr>
              <a:xfrm>
                <a:off x="2198629" y="1477632"/>
                <a:ext cx="13890729" cy="76944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71500" indent="-571500" algn="ctr">
                  <a:buFont typeface="Wingdings" panose="05000000000000000000" pitchFamily="2" charset="2"/>
                  <a:buChar char="Ø"/>
                </a:pPr>
                <a:r>
                  <a:rPr lang="en-US" sz="4400" kern="0" spc="-100" dirty="0">
                    <a:latin typeface="Pretendard" pitchFamily="34" charset="0"/>
                  </a:rPr>
                  <a:t>Performance</a:t>
                </a:r>
                <a:r>
                  <a:rPr lang="ko-KR" altLang="en-US" sz="4400" kern="0" spc="-100" dirty="0">
                    <a:latin typeface="Pretendard" pitchFamily="34" charset="0"/>
                  </a:rPr>
                  <a:t> </a:t>
                </a:r>
                <a:r>
                  <a:rPr lang="en-US" altLang="ko-KR" sz="4400" kern="0" spc="-100" dirty="0">
                    <a:latin typeface="Pretendard" pitchFamily="34" charset="0"/>
                  </a:rPr>
                  <a:t>of</a:t>
                </a:r>
                <a:r>
                  <a:rPr lang="ko-KR" altLang="en-US" sz="4400" kern="0" spc="-100" dirty="0">
                    <a:latin typeface="Pretendard" pitchFamily="34" charset="0"/>
                  </a:rPr>
                  <a:t> </a:t>
                </a:r>
                <a:r>
                  <a:rPr lang="en-US" altLang="ko-KR" sz="4400" kern="0" spc="-100" dirty="0">
                    <a:latin typeface="Pretendard" pitchFamily="34" charset="0"/>
                  </a:rPr>
                  <a:t>Robust</a:t>
                </a:r>
                <a:r>
                  <a:rPr lang="ko-KR" altLang="en-US" sz="4400" kern="0" spc="-100" dirty="0">
                    <a:latin typeface="Pretendard" pitchFamily="34" charset="0"/>
                  </a:rPr>
                  <a:t> </a:t>
                </a:r>
                <a:r>
                  <a:rPr lang="en-US" altLang="ko-KR" sz="4400" kern="0" spc="-100" dirty="0">
                    <a:latin typeface="Pretendard" pitchFamily="34" charset="0"/>
                  </a:rPr>
                  <a:t>SVMs</a:t>
                </a:r>
                <a:r>
                  <a:rPr lang="ko-KR" altLang="en-US" sz="4400" kern="0" spc="-100" dirty="0">
                    <a:latin typeface="Pretendard" pitchFamily="34" charset="0"/>
                  </a:rPr>
                  <a:t> </a:t>
                </a:r>
                <a:r>
                  <a:rPr lang="en-US" altLang="ko-KR" sz="4400" kern="0" spc="-100" dirty="0">
                    <a:latin typeface="Pretendard" pitchFamily="34" charset="0"/>
                  </a:rPr>
                  <a:t>Compared to </a:t>
                </a:r>
                <a14:m>
                  <m:oMath xmlns:m="http://schemas.openxmlformats.org/officeDocument/2006/math">
                    <m:r>
                      <a:rPr lang="en-US" altLang="ko-KR" sz="4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ko-KR" sz="4400" b="1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sz="4400" kern="0" spc="-100" dirty="0">
                    <a:latin typeface="Pretendard" pitchFamily="34" charset="0"/>
                  </a:rPr>
                  <a:t>-SVM</a:t>
                </a:r>
                <a:endParaRPr lang="en-US" sz="4400" dirty="0"/>
              </a:p>
            </p:txBody>
          </p:sp>
        </mc:Choice>
        <mc:Fallback xmlns="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4B788F87-C038-ABEC-3F5D-8C0C6A5FE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29" y="1477632"/>
                <a:ext cx="13890729" cy="769441"/>
              </a:xfrm>
              <a:prstGeom prst="rect">
                <a:avLst/>
              </a:prstGeom>
              <a:blipFill>
                <a:blip r:embed="rId4"/>
                <a:stretch>
                  <a:fillRect t="-15748" b="-36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35">
            <a:extLst>
              <a:ext uri="{FF2B5EF4-FFF2-40B4-BE49-F238E27FC236}">
                <a16:creationId xmlns:a16="http://schemas.microsoft.com/office/drawing/2014/main" id="{7A2DE376-FE98-2010-4F14-53AF28136FDB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altLang="ko-KR" sz="4800" dirty="0">
              <a:latin typeface="Pretendar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349EF2-ED63-0196-FB8A-62838AFF5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4400" y="8877300"/>
            <a:ext cx="1600200" cy="28153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161BD6E-C145-B285-B7C7-2C699CCA0E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4587" y="3743354"/>
            <a:ext cx="8958811" cy="45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209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F4CB0B-00F7-6442-F9B9-E913A5746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DB40D5E-980D-6708-B692-A0B619CD5866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5D1BC8EF-99FF-0A2F-6E52-48F70D895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527C6A-63A8-391E-5155-0465F12E46AC}"/>
                  </a:ext>
                </a:extLst>
              </p:cNvPr>
              <p:cNvSpPr txBox="1"/>
              <p:nvPr/>
            </p:nvSpPr>
            <p:spPr>
              <a:xfrm>
                <a:off x="1523994" y="3362081"/>
                <a:ext cx="15240000" cy="42627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Limitation</a:t>
                </a:r>
                <a:r>
                  <a:rPr lang="ko-KR" altLang="en-US" sz="3200" b="1" dirty="0">
                    <a:latin typeface="Pretendard"/>
                  </a:rPr>
                  <a:t> </a:t>
                </a:r>
                <a:r>
                  <a:rPr lang="en-US" altLang="ko-KR" sz="3200" b="1" dirty="0">
                    <a:latin typeface="Pretendard"/>
                  </a:rPr>
                  <a:t>of</a:t>
                </a:r>
                <a:r>
                  <a:rPr lang="ko-KR" altLang="en-US" sz="3200" b="1" dirty="0">
                    <a:latin typeface="Pretendard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ko-KR" sz="3200" b="1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ko-KR" sz="3200" b="1" dirty="0">
                    <a:latin typeface="Pretendard"/>
                  </a:rPr>
                  <a:t>-SVM</a:t>
                </a:r>
              </a:p>
              <a:p>
                <a:r>
                  <a:rPr lang="en-US" altLang="ko-KR" sz="3200" dirty="0">
                    <a:latin typeface="Pretendard"/>
                  </a:rPr>
                  <a:t>   - Highly sensitive to outliers – even a few can severely distort the decision boundary</a:t>
                </a:r>
              </a:p>
              <a:p>
                <a:endParaRPr lang="en-US" altLang="ko-KR" sz="1050" b="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Our approach</a:t>
                </a:r>
              </a:p>
              <a:p>
                <a:r>
                  <a:rPr lang="en-US" altLang="ko-KR" sz="3200" dirty="0">
                    <a:latin typeface="Pretendard"/>
                  </a:rPr>
                  <a:t>   - Applied M-estimation-based loss functions to reduce sensitivity to large errors</a:t>
                </a:r>
              </a:p>
              <a:p>
                <a:r>
                  <a:rPr lang="en-US" altLang="ko-KR" sz="3200" b="0" dirty="0">
                    <a:latin typeface="Pretendard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b="0" dirty="0">
                    <a:latin typeface="Pretendard"/>
                  </a:rPr>
                  <a:t> Addressed the structural vulnerability of standard SVMs</a:t>
                </a:r>
              </a:p>
              <a:p>
                <a:endParaRPr lang="en-US" altLang="ko-KR" sz="1050" b="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Key Findings</a:t>
                </a:r>
              </a:p>
              <a:p>
                <a:r>
                  <a:rPr lang="en-US" altLang="ko-KR" sz="3200" dirty="0">
                    <a:latin typeface="Pretendard"/>
                  </a:rPr>
                  <a:t>   - Welsch, and </a:t>
                </a:r>
                <a:r>
                  <a:rPr lang="en-US" altLang="ko-KR" sz="3200" dirty="0" err="1">
                    <a:latin typeface="Pretendard"/>
                  </a:rPr>
                  <a:t>Geman</a:t>
                </a:r>
                <a:r>
                  <a:rPr lang="en-US" altLang="ko-KR" sz="3200" dirty="0">
                    <a:latin typeface="Pretendard"/>
                  </a:rPr>
                  <a:t>-McClure losses consistently showed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lower accuracy drop </a:t>
                </a:r>
                <a:endParaRPr lang="en-US" altLang="ko-KR" sz="3200" dirty="0">
                  <a:solidFill>
                    <a:srgbClr val="4460AE"/>
                  </a:solidFill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      than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32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sz="3200" b="0" dirty="0">
                    <a:latin typeface="Pretendard"/>
                  </a:rPr>
                  <a:t>-SVM across various </a:t>
                </a:r>
                <a:r>
                  <a:rPr lang="en-US" altLang="ko-KR" sz="3200" dirty="0">
                    <a:latin typeface="Pretendard"/>
                  </a:rPr>
                  <a:t>optimizers, datasets and noise levels</a:t>
                </a:r>
                <a:endParaRPr lang="en-US" altLang="ko-KR" sz="3200" b="0" dirty="0">
                  <a:latin typeface="Pretendard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527C6A-63A8-391E-5155-0465F12E4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362081"/>
                <a:ext cx="15240000" cy="4262705"/>
              </a:xfrm>
              <a:prstGeom prst="rect">
                <a:avLst/>
              </a:prstGeom>
              <a:blipFill>
                <a:blip r:embed="rId4"/>
                <a:stretch>
                  <a:fillRect l="-1640" t="-2861" b="-4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803640D-B893-20E2-3C74-F2B4D2163E12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D82BE6C8-06F7-C2DE-A88C-4E44B5E67998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6. Conclusion</a:t>
            </a:r>
            <a:endParaRPr lang="en-US" sz="480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2028663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C6947A-0174-0751-74BA-88DBE003C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B346FC5-D803-9DE9-8D2E-96DAF1F21EE0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6ADAB0B9-E01A-B574-4723-C4ABE9C10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4BC541A-E0E7-0823-4CC7-BA641FDFDB92}"/>
              </a:ext>
            </a:extLst>
          </p:cNvPr>
          <p:cNvSpPr txBox="1"/>
          <p:nvPr/>
        </p:nvSpPr>
        <p:spPr>
          <a:xfrm>
            <a:off x="1523994" y="3281452"/>
            <a:ext cx="15240000" cy="37240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Implication</a:t>
            </a:r>
          </a:p>
          <a:p>
            <a:r>
              <a:rPr lang="en-US" altLang="ko-KR" sz="3200" b="0" dirty="0">
                <a:latin typeface="Pretendard"/>
              </a:rPr>
              <a:t>   - Proposed a robust learning framework that improves</a:t>
            </a:r>
          </a:p>
          <a:p>
            <a:r>
              <a:rPr lang="en-US" altLang="ko-KR" sz="3200" dirty="0">
                <a:latin typeface="Pretendard"/>
              </a:rPr>
              <a:t>      </a:t>
            </a:r>
            <a:r>
              <a:rPr lang="en-US" altLang="ko-KR" sz="3200" b="0" dirty="0">
                <a:latin typeface="Pretendard"/>
              </a:rPr>
              <a:t>the practical applicability of SVMs </a:t>
            </a:r>
            <a:r>
              <a:rPr lang="en-US" altLang="ko-KR" sz="3200" dirty="0">
                <a:latin typeface="Pretendard"/>
              </a:rPr>
              <a:t>in noisy real-world conditions</a:t>
            </a:r>
            <a:endParaRPr lang="en-US" altLang="ko-KR" sz="3200" b="0" dirty="0">
              <a:latin typeface="Pretendard"/>
            </a:endParaRPr>
          </a:p>
          <a:p>
            <a:endParaRPr lang="en-US" altLang="ko-KR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Future work</a:t>
            </a:r>
          </a:p>
          <a:p>
            <a:r>
              <a:rPr lang="en-US" altLang="ko-KR" sz="3200" b="0" dirty="0">
                <a:latin typeface="Pretendard"/>
              </a:rPr>
              <a:t>   - Apply </a:t>
            </a:r>
            <a:r>
              <a:rPr lang="en-US" altLang="ko-KR" sz="3200" dirty="0">
                <a:latin typeface="Pretendard"/>
              </a:rPr>
              <a:t>to real-world domains such as biomedical or financial data.</a:t>
            </a:r>
            <a:endParaRPr lang="en-US" altLang="ko-KR" sz="3200" b="0" dirty="0">
              <a:solidFill>
                <a:srgbClr val="4460AE"/>
              </a:solidFill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- Explore integration with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Fuzzy SVMs</a:t>
            </a:r>
            <a:r>
              <a:rPr lang="en-US" altLang="ko-KR" sz="3200" dirty="0">
                <a:latin typeface="Pretendard"/>
              </a:rPr>
              <a:t>, which allow for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softer decision boundaries</a:t>
            </a:r>
          </a:p>
          <a:p>
            <a:r>
              <a:rPr lang="en-US" altLang="ko-KR" sz="3200" b="0" dirty="0">
                <a:latin typeface="Pretendard"/>
              </a:rPr>
              <a:t>      and may improve robustness under uncertain or overlapping class regions.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B9B2C-D693-248E-1240-A1CE710322F4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E382B936-D98B-B703-449F-73E05B506356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6. Conclusion</a:t>
            </a:r>
            <a:endParaRPr lang="en-US" sz="480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1924287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8186" y="120806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42F90AAD-5051-0A00-D4A4-F50C6CF7DCD6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rcRect l="3325" t="4347" r="4469" b="5271"/>
          <a:stretch/>
        </p:blipFill>
        <p:spPr>
          <a:xfrm>
            <a:off x="12628998" y="5641912"/>
            <a:ext cx="3048000" cy="304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그림 5" descr="텍스트, 로고, 폰트, 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5F10372-BD27-0644-89AB-4C85FE9E890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26" y="8081667"/>
            <a:ext cx="1918310" cy="6082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84A482-E1D9-448E-5C28-BF2B7F4ED6AA}"/>
              </a:ext>
            </a:extLst>
          </p:cNvPr>
          <p:cNvSpPr txBox="1"/>
          <p:nvPr/>
        </p:nvSpPr>
        <p:spPr>
          <a:xfrm>
            <a:off x="892574" y="8854171"/>
            <a:ext cx="4798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Kigelia" panose="020B0502040204020203" pitchFamily="34" charset="0"/>
                <a:ea typeface="HY그래픽M" panose="02030600000101010101" pitchFamily="18" charset="-127"/>
                <a:cs typeface="Kigelia" panose="020B0502040204020203" pitchFamily="34" charset="0"/>
              </a:rPr>
              <a:t>한국지능시스템학회 </a:t>
            </a:r>
            <a:r>
              <a:rPr lang="en-US" altLang="ko-KR" sz="2000" dirty="0">
                <a:latin typeface="Kigelia" panose="020B0502040204020203" pitchFamily="34" charset="0"/>
                <a:ea typeface="Kigelia" panose="020B0502040204020203" pitchFamily="34" charset="0"/>
                <a:cs typeface="Kigelia" panose="020B0502040204020203" pitchFamily="34" charset="0"/>
              </a:rPr>
              <a:t>2025</a:t>
            </a:r>
            <a:r>
              <a:rPr lang="ko-KR" altLang="en-US" sz="2000" dirty="0">
                <a:latin typeface="Kigelia" panose="020B0502040204020203" pitchFamily="34" charset="0"/>
                <a:ea typeface="HY그래픽M" panose="02030600000101010101" pitchFamily="18" charset="-127"/>
                <a:cs typeface="Kigelia" panose="020B0502040204020203" pitchFamily="34" charset="0"/>
              </a:rPr>
              <a:t> 춘계학술대회</a:t>
            </a:r>
          </a:p>
        </p:txBody>
      </p:sp>
      <p:sp>
        <p:nvSpPr>
          <p:cNvPr id="7" name="Object 26">
            <a:extLst>
              <a:ext uri="{FF2B5EF4-FFF2-40B4-BE49-F238E27FC236}">
                <a16:creationId xmlns:a16="http://schemas.microsoft.com/office/drawing/2014/main" id="{BE4FFECE-799E-F3C5-06F7-C6914C8A21DF}"/>
              </a:ext>
            </a:extLst>
          </p:cNvPr>
          <p:cNvSpPr txBox="1"/>
          <p:nvPr/>
        </p:nvSpPr>
        <p:spPr>
          <a:xfrm>
            <a:off x="1011927" y="4832093"/>
            <a:ext cx="490044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b="1" kern="0" spc="100" dirty="0">
                <a:solidFill>
                  <a:schemeClr val="tx2">
                    <a:lumMod val="75000"/>
                  </a:schemeClr>
                </a:solidFill>
                <a:latin typeface="+mj-lt"/>
                <a:ea typeface="HY그래픽M" panose="02030600000101010101" pitchFamily="18" charset="-127"/>
                <a:cs typeface="Calibri" panose="020F050202020403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2DA6E-1798-48AE-271A-27467045B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7D8C8A1-4934-D585-3946-BB7214405956}"/>
              </a:ext>
            </a:extLst>
          </p:cNvPr>
          <p:cNvGrpSpPr/>
          <p:nvPr/>
        </p:nvGrpSpPr>
        <p:grpSpPr>
          <a:xfrm>
            <a:off x="872778" y="2560911"/>
            <a:ext cx="16542431" cy="7175034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4EA4549-DE22-C983-67A6-4C9D13429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269B24BC-F999-3233-67E0-963A4AB76FA9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1. Introduction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37B92-CEA3-3BCF-90F2-CAB156890F99}"/>
              </a:ext>
            </a:extLst>
          </p:cNvPr>
          <p:cNvSpPr txBox="1"/>
          <p:nvPr/>
        </p:nvSpPr>
        <p:spPr>
          <a:xfrm>
            <a:off x="17210340" y="95512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  <p:pic>
        <p:nvPicPr>
          <p:cNvPr id="5" name="그림 4" descr="스크린샷, 라인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4FB6D5D-D73E-7E21-C7D0-65581EE6A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23"/>
          <a:stretch/>
        </p:blipFill>
        <p:spPr>
          <a:xfrm>
            <a:off x="8972524" y="4014809"/>
            <a:ext cx="3789357" cy="3711280"/>
          </a:xfrm>
          <a:prstGeom prst="rect">
            <a:avLst/>
          </a:prstGeom>
        </p:spPr>
      </p:pic>
      <p:pic>
        <p:nvPicPr>
          <p:cNvPr id="6" name="그림 5" descr="스크린샷, 라인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4F1BD9B-86ED-A256-A4C5-1CA3A2EE6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23"/>
          <a:stretch/>
        </p:blipFill>
        <p:spPr>
          <a:xfrm>
            <a:off x="12974644" y="4014809"/>
            <a:ext cx="3713156" cy="3711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68546-4761-1180-4FDD-D822B3F6B6E6}"/>
                  </a:ext>
                </a:extLst>
              </p:cNvPr>
              <p:cNvSpPr txBox="1"/>
              <p:nvPr/>
            </p:nvSpPr>
            <p:spPr>
              <a:xfrm>
                <a:off x="1524000" y="3137026"/>
                <a:ext cx="7952552" cy="60228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Hard Margin</a:t>
                </a:r>
                <a:r>
                  <a:rPr lang="en-US" altLang="ko-KR" sz="3200" b="0" dirty="0">
                    <a:latin typeface="Pretendard"/>
                  </a:rPr>
                  <a:t>:</a:t>
                </a:r>
                <a:endParaRPr lang="en-US" altLang="ko-KR" sz="800" b="0" dirty="0">
                  <a:latin typeface="Pretendard"/>
                </a:endParaRPr>
              </a:p>
              <a:p>
                <a:pPr algn="ctr"/>
                <a:r>
                  <a:rPr lang="en-US" altLang="ko-KR" sz="32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200" b="0" i="1" smtClean="0">
                            <a:solidFill>
                              <a:srgbClr val="11359A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smtClean="0">
                            <a:solidFill>
                              <a:srgbClr val="11359A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f>
                          <m:fPr>
                            <m:ctrlPr>
                              <a:rPr lang="en-US" altLang="ko-KR" sz="3200" b="0" i="1" smtClean="0">
                                <a:solidFill>
                                  <a:srgbClr val="11359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200" b="0" i="1" smtClean="0">
                                <a:solidFill>
                                  <a:srgbClr val="11359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3200" b="0" i="1" smtClean="0">
                                <a:solidFill>
                                  <a:srgbClr val="11359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3200" b="0" i="1" smtClean="0">
                                <a:solidFill>
                                  <a:srgbClr val="11359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3200" b="0" i="1" smtClean="0">
                                    <a:solidFill>
                                      <a:srgbClr val="11359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b="0" i="1" smtClean="0">
                                    <a:solidFill>
                                      <a:srgbClr val="11359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3200" b="0" i="1" smtClean="0">
                                <a:solidFill>
                                  <a:srgbClr val="11359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altLang="ko-KR" sz="3200" b="0" i="1" dirty="0">
                  <a:solidFill>
                    <a:srgbClr val="11359A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rgbClr val="11359A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3200" b="0" i="1" smtClean="0">
                          <a:solidFill>
                            <a:srgbClr val="11359A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3200" b="0" i="1" smtClean="0">
                          <a:solidFill>
                            <a:srgbClr val="11359A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3200" b="0" i="1" smtClean="0">
                          <a:solidFill>
                            <a:srgbClr val="11359A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11359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11359A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11359A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solidFill>
                                <a:srgbClr val="11359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solidFill>
                                    <a:srgbClr val="1135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solidFill>
                                    <a:srgbClr val="11359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solidFill>
                                    <a:srgbClr val="11359A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rgbClr val="1135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rgbClr val="11359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rgbClr val="11359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solidFill>
                                <a:srgbClr val="11359A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200" b="0" i="1" smtClean="0">
                              <a:solidFill>
                                <a:srgbClr val="11359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3200" b="0" i="1" smtClean="0">
                          <a:solidFill>
                            <a:srgbClr val="1135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ko-KR" sz="3200" b="0" dirty="0">
                  <a:solidFill>
                    <a:srgbClr val="11359A"/>
                  </a:solidFill>
                  <a:latin typeface="Pretendard"/>
                </a:endParaRPr>
              </a:p>
              <a:p>
                <a:endParaRPr lang="en-US" altLang="ko-KR" sz="800" b="0" dirty="0"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all samples must be correctly separated</a:t>
                </a:r>
              </a:p>
              <a:p>
                <a:r>
                  <a:rPr lang="en-US" altLang="ko-KR" sz="3200" dirty="0">
                    <a:latin typeface="Pretendard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very sensitive to outliers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endParaRPr lang="en-US" altLang="ko-KR" sz="1050" dirty="0">
                  <a:latin typeface="Pretendard"/>
                </a:endParaRP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Soft Margin</a:t>
                </a:r>
                <a:r>
                  <a:rPr lang="en-US" altLang="ko-KR" sz="3200" b="0" dirty="0">
                    <a:latin typeface="Pretendard"/>
                  </a:rPr>
                  <a:t>:</a:t>
                </a:r>
              </a:p>
              <a:p>
                <a:pPr algn="ctr"/>
                <a:r>
                  <a:rPr lang="en-US" altLang="ko-KR" sz="3200" dirty="0">
                    <a:latin typeface="Pretendard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200" b="0" i="1" smtClean="0">
                            <a:solidFill>
                              <a:srgbClr val="11359A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smtClean="0">
                            <a:solidFill>
                              <a:srgbClr val="11359A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f>
                          <m:fPr>
                            <m:ctrlPr>
                              <a:rPr lang="en-US" altLang="ko-KR" sz="3200" b="0" i="1" smtClean="0">
                                <a:solidFill>
                                  <a:srgbClr val="11359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3200" b="0" i="1" smtClean="0">
                                <a:solidFill>
                                  <a:srgbClr val="11359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3200" b="0" i="1" smtClean="0">
                                <a:solidFill>
                                  <a:srgbClr val="11359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3200" b="0" i="1" smtClean="0">
                                <a:solidFill>
                                  <a:srgbClr val="11359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sz="3200" b="0" i="1" smtClean="0">
                                    <a:solidFill>
                                      <a:srgbClr val="11359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b="0" i="1" smtClean="0">
                                    <a:solidFill>
                                      <a:srgbClr val="11359A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3200" b="0" i="1" smtClean="0">
                                <a:solidFill>
                                  <a:srgbClr val="11359A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3200" b="0" i="1" smtClean="0">
                            <a:solidFill>
                              <a:srgbClr val="11359A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3200" b="0" i="1" smtClean="0">
                            <a:solidFill>
                              <a:srgbClr val="11359A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3200" b="0" i="1" smtClean="0">
                                <a:solidFill>
                                  <a:srgbClr val="11359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3200" i="1" dirty="0">
                                    <a:solidFill>
                                      <a:srgbClr val="11359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3200" i="1" dirty="0">
                                    <a:solidFill>
                                      <a:srgbClr val="11359A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en-US" altLang="ko-KR" sz="3200" i="1" dirty="0">
                                    <a:solidFill>
                                      <a:srgbClr val="11359A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  <m:r>
                      <a:rPr lang="en-US" altLang="ko-KR" sz="3200" b="0" i="1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3200" b="0" i="1" dirty="0">
                  <a:solidFill>
                    <a:srgbClr val="11359A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rgbClr val="11359A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3200" b="0" i="1" smtClean="0">
                          <a:solidFill>
                            <a:srgbClr val="11359A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3200" b="0" i="1" smtClean="0">
                          <a:solidFill>
                            <a:srgbClr val="11359A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3200" b="0" i="1" smtClean="0">
                          <a:solidFill>
                            <a:srgbClr val="11359A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11359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11359A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11359A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solidFill>
                                <a:srgbClr val="11359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solidFill>
                                    <a:srgbClr val="1135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solidFill>
                                    <a:srgbClr val="11359A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solidFill>
                                    <a:srgbClr val="11359A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rgbClr val="11359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rgbClr val="11359A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rgbClr val="11359A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solidFill>
                                <a:srgbClr val="11359A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200" b="0" i="1" smtClean="0">
                              <a:solidFill>
                                <a:srgbClr val="11359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3200" b="0" i="1" smtClean="0">
                          <a:solidFill>
                            <a:srgbClr val="11359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altLang="ko-KR" sz="3200" i="1" dirty="0">
                              <a:solidFill>
                                <a:srgbClr val="11359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dirty="0">
                              <a:solidFill>
                                <a:srgbClr val="11359A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sz="3200" i="1" dirty="0">
                              <a:solidFill>
                                <a:srgbClr val="11359A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3200" b="0" dirty="0">
                  <a:solidFill>
                    <a:srgbClr val="4460AE"/>
                  </a:solidFill>
                  <a:latin typeface="Pretendard"/>
                </a:endParaRPr>
              </a:p>
              <a:p>
                <a:endParaRPr lang="en-US" altLang="ko-KR" sz="800" b="0" dirty="0">
                  <a:latin typeface="Pretendard"/>
                </a:endParaRPr>
              </a:p>
              <a:p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   allows some error </a:t>
                </a:r>
              </a:p>
              <a:p>
                <a:r>
                  <a:rPr lang="en-US" altLang="ko-KR" sz="3200" dirty="0">
                    <a:latin typeface="Pretendard"/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 expressed via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3200" dirty="0">
                  <a:solidFill>
                    <a:schemeClr val="tx1"/>
                  </a:solidFill>
                  <a:latin typeface="Pretendard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68546-4761-1180-4FDD-D822B3F6B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137026"/>
                <a:ext cx="7952552" cy="6022803"/>
              </a:xfrm>
              <a:prstGeom prst="rect">
                <a:avLst/>
              </a:prstGeom>
              <a:blipFill>
                <a:blip r:embed="rId5"/>
                <a:stretch>
                  <a:fillRect l="-3065" t="-2126" b="-37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35">
            <a:extLst>
              <a:ext uri="{FF2B5EF4-FFF2-40B4-BE49-F238E27FC236}">
                <a16:creationId xmlns:a16="http://schemas.microsoft.com/office/drawing/2014/main" id="{83067F7D-5564-CB85-E546-E8FE10005208}"/>
              </a:ext>
            </a:extLst>
          </p:cNvPr>
          <p:cNvSpPr txBox="1"/>
          <p:nvPr/>
        </p:nvSpPr>
        <p:spPr>
          <a:xfrm>
            <a:off x="2198629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sz="4400" dirty="0"/>
              <a:t>Types of SVMs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2A642F4-0768-4708-6D61-E7724B9B805F}"/>
              </a:ext>
            </a:extLst>
          </p:cNvPr>
          <p:cNvCxnSpPr/>
          <p:nvPr/>
        </p:nvCxnSpPr>
        <p:spPr>
          <a:xfrm flipV="1">
            <a:off x="11734800" y="6210300"/>
            <a:ext cx="457200" cy="5334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C359FD7-A080-9C46-6017-9D8AF4FB15A6}"/>
              </a:ext>
            </a:extLst>
          </p:cNvPr>
          <p:cNvCxnSpPr>
            <a:cxnSpLocks/>
          </p:cNvCxnSpPr>
          <p:nvPr/>
        </p:nvCxnSpPr>
        <p:spPr>
          <a:xfrm flipV="1">
            <a:off x="15622557" y="6163622"/>
            <a:ext cx="457200" cy="51435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C1407A-488F-8597-CE64-8B62011732EE}"/>
                  </a:ext>
                </a:extLst>
              </p:cNvPr>
              <p:cNvSpPr txBox="1"/>
              <p:nvPr/>
            </p:nvSpPr>
            <p:spPr>
              <a:xfrm>
                <a:off x="14253081" y="5193144"/>
                <a:ext cx="3388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sz="12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C1407A-488F-8597-CE64-8B6201173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3081" y="5193144"/>
                <a:ext cx="338874" cy="276999"/>
              </a:xfrm>
              <a:prstGeom prst="rect">
                <a:avLst/>
              </a:prstGeom>
              <a:blipFill>
                <a:blip r:embed="rId6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587A5D-FB33-7B98-5472-8593F1E11B70}"/>
                  </a:ext>
                </a:extLst>
              </p:cNvPr>
              <p:cNvSpPr txBox="1"/>
              <p:nvPr/>
            </p:nvSpPr>
            <p:spPr>
              <a:xfrm>
                <a:off x="15659108" y="5926051"/>
                <a:ext cx="3388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sz="12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587A5D-FB33-7B98-5472-8593F1E11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108" y="5926051"/>
                <a:ext cx="338874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9A34E014-AC02-324D-1D47-14895C39EBDE}"/>
                  </a:ext>
                </a:extLst>
              </p14:cNvPr>
              <p14:cNvContentPartPr/>
              <p14:nvPr/>
            </p14:nvContentPartPr>
            <p14:xfrm>
              <a:off x="15617955" y="5900975"/>
              <a:ext cx="185760" cy="1857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9A34E014-AC02-324D-1D47-14895C39EB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08955" y="5892335"/>
                <a:ext cx="2034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8F735AF-95DF-7DCD-964A-E0B0DA152CCC}"/>
                  </a:ext>
                </a:extLst>
              </p14:cNvPr>
              <p14:cNvContentPartPr/>
              <p14:nvPr/>
            </p14:nvContentPartPr>
            <p14:xfrm>
              <a:off x="14461635" y="5445968"/>
              <a:ext cx="124200" cy="1242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8F735AF-95DF-7DCD-964A-E0B0DA152C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452635" y="5437328"/>
                <a:ext cx="141840" cy="1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09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8170E2-B668-FB48-0D91-360E54878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A6701DA3-729E-9EE8-7F0A-B90DE2FEB6FF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1026DE8-E883-F1FA-4D76-436F939D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57BC207C-0F93-6391-C938-9327FDA928A5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Limitations of Traditional SVMs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D58AF2-1084-403E-E9E6-59C6AE170205}"/>
                  </a:ext>
                </a:extLst>
              </p:cNvPr>
              <p:cNvSpPr txBox="1"/>
              <p:nvPr/>
            </p:nvSpPr>
            <p:spPr>
              <a:xfrm>
                <a:off x="1523993" y="4305300"/>
                <a:ext cx="15240000" cy="29700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 </a:t>
                </a:r>
                <a:r>
                  <a:rPr lang="en-US" altLang="ko-KR" sz="3200" b="1" dirty="0">
                    <a:solidFill>
                      <a:schemeClr val="tx1"/>
                    </a:solidFill>
                    <a:latin typeface="Pretendard"/>
                  </a:rPr>
                  <a:t>Introducing Tolerance</a:t>
                </a:r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:</a:t>
                </a:r>
              </a:p>
              <a:p>
                <a:endParaRPr lang="en-US" altLang="ko-KR" sz="900" dirty="0"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Slack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Pretendard"/>
                  </a:rPr>
                  <a:t> allows SVM to handle non-linearly separable data by measuring margin </a:t>
                </a:r>
              </a:p>
              <a:p>
                <a:r>
                  <a:rPr lang="en-US" altLang="ko-KR" sz="3200" dirty="0">
                    <a:latin typeface="Pretendard"/>
                  </a:rPr>
                  <a:t>   violation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.</a:t>
                </a:r>
              </a:p>
              <a:p>
                <a:endParaRPr lang="en-US" altLang="ko-KR" sz="1200" b="0" dirty="0">
                  <a:solidFill>
                    <a:schemeClr val="tx1"/>
                  </a:solidFill>
                  <a:latin typeface="Pretendard"/>
                </a:endParaRPr>
              </a:p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 </a:t>
                </a:r>
                <a:r>
                  <a:rPr lang="en-US" altLang="ko-KR" sz="3200" b="1" dirty="0">
                    <a:solidFill>
                      <a:schemeClr val="tx1"/>
                    </a:solidFill>
                    <a:latin typeface="Pretendard"/>
                  </a:rPr>
                  <a:t>Optimization Problem</a:t>
                </a:r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: 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SVM maximizes margin while penalizing violations using slack variables.</a:t>
                </a:r>
                <a:endParaRPr lang="en-US" altLang="ko-KR" sz="3200" b="0" dirty="0">
                  <a:solidFill>
                    <a:schemeClr val="tx1"/>
                  </a:solidFill>
                  <a:latin typeface="Pretendard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D58AF2-1084-403E-E9E6-59C6AE17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4305300"/>
                <a:ext cx="15240000" cy="2970044"/>
              </a:xfrm>
              <a:prstGeom prst="rect">
                <a:avLst/>
              </a:prstGeom>
              <a:blipFill>
                <a:blip r:embed="rId4"/>
                <a:stretch>
                  <a:fillRect l="-1640" t="-4107" b="-6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A99A1E8-47D4-DB5D-F271-40D5FE300CC2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FE76872B-553A-E509-0840-3E2AE00FBFC4}"/>
                  </a:ext>
                </a:extLst>
              </p:cNvPr>
              <p:cNvSpPr txBox="1"/>
              <p:nvPr/>
            </p:nvSpPr>
            <p:spPr>
              <a:xfrm>
                <a:off x="2198629" y="1477632"/>
                <a:ext cx="13890729" cy="76944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71500" indent="-571500" algn="ctr">
                  <a:buFont typeface="Wingdings" panose="05000000000000000000" pitchFamily="2" charset="2"/>
                  <a:buChar char="Ø"/>
                </a:pPr>
                <a:r>
                  <a:rPr lang="en-US" altLang="ko-KR" sz="4400" kern="0" spc="-100" dirty="0">
                    <a:latin typeface="Pretendard" pitchFamily="34" charset="0"/>
                  </a:rPr>
                  <a:t>Role of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4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FE76872B-553A-E509-0840-3E2AE00FB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29" y="1477632"/>
                <a:ext cx="13890729" cy="769441"/>
              </a:xfrm>
              <a:prstGeom prst="rect">
                <a:avLst/>
              </a:prstGeom>
              <a:blipFill>
                <a:blip r:embed="rId5"/>
                <a:stretch>
                  <a:fillRect t="-15748" b="-36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57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356A4-23C6-DF8C-996E-DF3AD98D8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7270F98E-E7D2-55A1-EDA4-4580F4897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66280">
            <a:off x="12976422" y="5617289"/>
            <a:ext cx="222517" cy="264312"/>
          </a:xfrm>
          <a:prstGeom prst="rect">
            <a:avLst/>
          </a:prstGeom>
        </p:spPr>
      </p:pic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250C9D2E-78DB-6A2C-0B1F-0F7A763E14CB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8537BD1A-12F9-49DE-0FD9-A571750ED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B87CBB4D-A597-3571-D77F-CBA486260D5C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Limitations of Traditional SVMs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D5B76-C91D-D192-4854-F702E4D39E78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E809CF6C-BAC7-6944-247D-9953916A2988}"/>
                  </a:ext>
                </a:extLst>
              </p:cNvPr>
              <p:cNvSpPr txBox="1"/>
              <p:nvPr/>
            </p:nvSpPr>
            <p:spPr>
              <a:xfrm>
                <a:off x="2198629" y="1477632"/>
                <a:ext cx="13890729" cy="76944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71500" indent="-571500" algn="ctr">
                  <a:buFont typeface="Wingdings" panose="05000000000000000000" pitchFamily="2" charset="2"/>
                  <a:buChar char="Ø"/>
                </a:pPr>
                <a:r>
                  <a:rPr lang="en-US" altLang="ko-KR" sz="4400" kern="0" spc="-100" dirty="0">
                    <a:latin typeface="Pretendard" pitchFamily="34" charset="0"/>
                  </a:rPr>
                  <a:t>Role of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4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E809CF6C-BAC7-6944-247D-9953916A2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29" y="1477632"/>
                <a:ext cx="13890729" cy="769441"/>
              </a:xfrm>
              <a:prstGeom prst="rect">
                <a:avLst/>
              </a:prstGeom>
              <a:blipFill>
                <a:blip r:embed="rId5"/>
                <a:stretch>
                  <a:fillRect t="-15748" b="-36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7B11E-07D6-F98E-1A76-D383A68BF1BB}"/>
                  </a:ext>
                </a:extLst>
              </p:cNvPr>
              <p:cNvSpPr txBox="1"/>
              <p:nvPr/>
            </p:nvSpPr>
            <p:spPr>
              <a:xfrm>
                <a:off x="1816218" y="3869097"/>
                <a:ext cx="8077207" cy="43473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Soft-Margin Constraints</a:t>
                </a:r>
                <a:r>
                  <a:rPr lang="en-US" altLang="ko-KR" sz="3200" dirty="0">
                    <a:latin typeface="Pretendard"/>
                  </a:rPr>
                  <a:t>: </a:t>
                </a:r>
              </a:p>
              <a:p>
                <a:endParaRPr lang="en-US" altLang="ko-KR" sz="1050" b="0" i="1" dirty="0">
                  <a:solidFill>
                    <a:srgbClr val="4460AE"/>
                  </a:solidFill>
                  <a:latin typeface="Pretendard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rgbClr val="4460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rgbClr val="4460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rgbClr val="4460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200" b="0" i="1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3200" b="0" i="1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altLang="ko-KR" sz="3200" i="1" dirty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dirty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sz="3200" i="1" dirty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sz="3200" i="1" dirty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dirty="0" smtClean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ko-KR" sz="3200" i="1" dirty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sz="3200" i="1" dirty="0">
                              <a:solidFill>
                                <a:srgbClr val="4460AE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i="1" dirty="0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3200" b="0" i="1" dirty="0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∀</m:t>
                      </m:r>
                      <m:r>
                        <a:rPr lang="en-US" altLang="ko-KR" sz="3200" b="0" i="1" dirty="0" smtClean="0">
                          <a:solidFill>
                            <a:srgbClr val="4460AE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ko-KR" sz="3200" b="0" dirty="0">
                  <a:solidFill>
                    <a:srgbClr val="4460AE"/>
                  </a:solidFill>
                  <a:latin typeface="Pretendard"/>
                </a:endParaRPr>
              </a:p>
              <a:p>
                <a:endParaRPr lang="en-US" altLang="ko-KR" sz="800" dirty="0"/>
              </a:p>
              <a:p>
                <a:endParaRPr lang="en-US" altLang="ko-KR" sz="800" dirty="0"/>
              </a:p>
              <a:p>
                <a:endParaRPr lang="en-US" altLang="ko-KR" sz="800" dirty="0"/>
              </a:p>
              <a:p>
                <a:r>
                  <a:rPr lang="en-US" altLang="ko-KR" sz="3200" dirty="0"/>
                  <a:t>   </a:t>
                </a:r>
                <a:r>
                  <a:rPr lang="ko-KR" altLang="en-US" sz="3200" b="0" i="0" dirty="0">
                    <a:solidFill>
                      <a:srgbClr val="4460AE"/>
                    </a:solidFill>
                    <a:effectLst/>
                    <a:latin typeface="Arial" panose="020B0604020202020204" pitchFamily="34" charset="0"/>
                  </a:rPr>
                  <a:t>✔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ko-KR" sz="3200" dirty="0">
                    <a:latin typeface="Arial" panose="020B0604020202020204" pitchFamily="34" charset="0"/>
                  </a:rPr>
                  <a:t>Hard Margin</a:t>
                </a:r>
                <a:endParaRPr lang="en-US" altLang="ko-KR" sz="3200" dirty="0"/>
              </a:p>
              <a:p>
                <a:r>
                  <a:rPr lang="en-US" altLang="ko-KR" sz="3200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 : on the correct side of the margin</a:t>
                </a:r>
              </a:p>
              <a:p>
                <a:endParaRPr lang="en-US" altLang="ko-KR" sz="800" b="0" dirty="0">
                  <a:solidFill>
                    <a:schemeClr val="tx1"/>
                  </a:solidFill>
                  <a:latin typeface="Pretendard"/>
                </a:endParaRPr>
              </a:p>
              <a:p>
                <a:endParaRPr lang="en-US" altLang="ko-KR" sz="800" dirty="0">
                  <a:latin typeface="Pretendard"/>
                </a:endParaRPr>
              </a:p>
              <a:p>
                <a:endParaRPr lang="en-US" altLang="ko-KR" sz="800" b="0" dirty="0">
                  <a:solidFill>
                    <a:schemeClr val="tx1"/>
                  </a:solidFill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</a:t>
                </a:r>
                <a:r>
                  <a:rPr lang="ko-KR" altLang="en-US" sz="3200" b="0" i="0" dirty="0">
                    <a:solidFill>
                      <a:srgbClr val="4460AE"/>
                    </a:solidFill>
                    <a:effectLst/>
                    <a:latin typeface="Arial" panose="020B0604020202020204" pitchFamily="34" charset="0"/>
                  </a:rPr>
                  <a:t>✔ </a:t>
                </a:r>
                <a:r>
                  <a:rPr lang="en-US" altLang="ko-KR" sz="3200" b="0" i="0" dirty="0">
                    <a:effectLst/>
                    <a:latin typeface="Arial" panose="020B0604020202020204" pitchFamily="34" charset="0"/>
                  </a:rPr>
                  <a:t>Soft Margin</a:t>
                </a:r>
                <a:endParaRPr lang="en-US" altLang="ko-KR" sz="3200" dirty="0"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 : margin violation</a:t>
                </a:r>
              </a:p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32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: margin violation</a:t>
                </a:r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 </a:t>
                </a:r>
                <a:r>
                  <a:rPr lang="en-US" altLang="ko-KR" sz="3200" dirty="0">
                    <a:latin typeface="Pretendard"/>
                  </a:rPr>
                  <a:t>(over margin)</a:t>
                </a:r>
                <a:endParaRPr lang="en-US" altLang="ko-KR" sz="3200" b="0" dirty="0">
                  <a:solidFill>
                    <a:schemeClr val="tx1"/>
                  </a:solidFill>
                  <a:latin typeface="Pretendard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7B11E-07D6-F98E-1A76-D383A68BF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218" y="3869097"/>
                <a:ext cx="8077207" cy="4347344"/>
              </a:xfrm>
              <a:prstGeom prst="rect">
                <a:avLst/>
              </a:prstGeom>
              <a:blipFill>
                <a:blip r:embed="rId6"/>
                <a:stretch>
                  <a:fillRect l="-3094" t="-2945" b="-4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73805FAF-C100-F7BE-470A-7C7FB12E88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786" y="3545707"/>
            <a:ext cx="6614174" cy="4939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CECE3D-2294-1F68-80AD-11C9E6D28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3400" y="4381500"/>
            <a:ext cx="315958" cy="3753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092AAD-D34C-251E-D2C3-D9F5952C3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303" y="5148124"/>
            <a:ext cx="315958" cy="3753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2F28D5-C5AC-8B57-95BC-5F8958030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66280">
            <a:off x="13244325" y="5595956"/>
            <a:ext cx="315958" cy="37530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AA85F51-7D60-DA8A-410F-7626618F6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66280">
            <a:off x="12248971" y="6483198"/>
            <a:ext cx="315958" cy="375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7C9279-B724-3E1D-3D33-FDCCD9E5D5BB}"/>
                  </a:ext>
                </a:extLst>
              </p:cNvPr>
              <p:cNvSpPr txBox="1"/>
              <p:nvPr/>
            </p:nvSpPr>
            <p:spPr>
              <a:xfrm rot="1618698">
                <a:off x="13121188" y="5692391"/>
                <a:ext cx="11785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ko-KR" sz="14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altLang="ko-KR" sz="1400" b="1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b>
                          <m:r>
                            <a:rPr lang="en-US" altLang="ko-KR" sz="1400" b="1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ko-KR" sz="1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&lt;</m:t>
                      </m:r>
                      <m:r>
                        <a:rPr lang="en-US" altLang="ko-KR" sz="1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7C9279-B724-3E1D-3D33-FDCCD9E5D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18698">
                <a:off x="13121188" y="5692391"/>
                <a:ext cx="117852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그림 31">
            <a:extLst>
              <a:ext uri="{FF2B5EF4-FFF2-40B4-BE49-F238E27FC236}">
                <a16:creationId xmlns:a16="http://schemas.microsoft.com/office/drawing/2014/main" id="{E710B89F-037E-4456-8885-17F1CF4BE2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10483" y="5640800"/>
            <a:ext cx="153957" cy="1740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66B6278F-0AEF-099E-8C88-35E12D8D48B9}"/>
                  </a:ext>
                </a:extLst>
              </p14:cNvPr>
              <p14:cNvContentPartPr/>
              <p14:nvPr/>
            </p14:nvContentPartPr>
            <p14:xfrm>
              <a:off x="13117880" y="5429817"/>
              <a:ext cx="139626" cy="241833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66B6278F-0AEF-099E-8C88-35E12D8D48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111403" y="5423339"/>
                <a:ext cx="151861" cy="254069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55E4EEC-82BB-B0D7-FBC2-F853A74AF2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55232" y="5159024"/>
            <a:ext cx="153957" cy="174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358862-B9DA-3780-45B7-78594F7D24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87931" y="6595702"/>
            <a:ext cx="153957" cy="1740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44BCBD-4ED4-4BF6-C27C-17C3033E4B43}"/>
                  </a:ext>
                </a:extLst>
              </p:cNvPr>
              <p:cNvSpPr txBox="1"/>
              <p:nvPr/>
            </p:nvSpPr>
            <p:spPr>
              <a:xfrm rot="1536878">
                <a:off x="12243573" y="4781505"/>
                <a:ext cx="7966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b>
                          <m:r>
                            <a:rPr lang="en-US" altLang="ko-KR" sz="1400" b="1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ko-KR" sz="1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ko-KR" sz="1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44BCBD-4ED4-4BF6-C27C-17C3033E4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36878">
                <a:off x="12243573" y="4781505"/>
                <a:ext cx="796628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4045ED-D5F5-6E82-4251-94288BAFA7D2}"/>
                  </a:ext>
                </a:extLst>
              </p:cNvPr>
              <p:cNvSpPr txBox="1"/>
              <p:nvPr/>
            </p:nvSpPr>
            <p:spPr>
              <a:xfrm rot="1685041">
                <a:off x="12562753" y="6769306"/>
                <a:ext cx="8367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1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b>
                          <m:r>
                            <a:rPr lang="en-US" altLang="ko-KR" sz="1400" b="1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ko-KR" sz="1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&gt;</m:t>
                      </m:r>
                      <m:r>
                        <a:rPr lang="en-US" altLang="ko-KR" sz="1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4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4045ED-D5F5-6E82-4251-94288BAFA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85041">
                <a:off x="12562753" y="6769306"/>
                <a:ext cx="836704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E8101131-C475-BDA9-03EB-BEC5984C17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303712" y="6234941"/>
            <a:ext cx="103238" cy="1007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E2E0402-8132-D501-2334-68306368CFC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127073" y="6391044"/>
            <a:ext cx="103238" cy="1007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1F5ED1D-E2E3-1125-491B-3C5401F7F79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325600" y="4472757"/>
            <a:ext cx="103810" cy="9639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655F24F-8E1A-505E-BD3E-C2E7CD245D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211888" y="5992379"/>
            <a:ext cx="103238" cy="10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9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A653BC-4ED4-7D13-B951-83F4D6188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724057B6-E80C-3304-B1E5-9A6705107960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5D3C720-9A5C-5C9A-C8DA-C6A88B57B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58FE8728-C9FD-3937-46BC-D8F432AF3803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Limitations of Traditional SVMs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A8929-97CA-EC69-21F2-3F0274103B37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198EA4C1-3751-AA5D-FB81-E66B43F09EC9}"/>
                  </a:ext>
                </a:extLst>
              </p:cNvPr>
              <p:cNvSpPr txBox="1"/>
              <p:nvPr/>
            </p:nvSpPr>
            <p:spPr>
              <a:xfrm>
                <a:off x="2198629" y="1477632"/>
                <a:ext cx="13890729" cy="78220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71500" indent="-571500" algn="ctr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4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4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4400" kern="0" spc="-100" dirty="0">
                    <a:latin typeface="Pretendard" pitchFamily="34" charset="0"/>
                  </a:rPr>
                  <a:t>-SVM Limitations</a:t>
                </a:r>
                <a:endParaRPr lang="en-US" sz="4400" dirty="0"/>
              </a:p>
            </p:txBody>
          </p:sp>
        </mc:Choice>
        <mc:Fallback xmlns="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198EA4C1-3751-AA5D-FB81-E66B43F09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29" y="1477632"/>
                <a:ext cx="13890729" cy="782202"/>
              </a:xfrm>
              <a:prstGeom prst="rect">
                <a:avLst/>
              </a:prstGeom>
              <a:blipFill>
                <a:blip r:embed="rId4"/>
                <a:stretch>
                  <a:fillRect t="-15504" b="-34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C90D02-717F-869E-5ADD-05533AC4DB78}"/>
                  </a:ext>
                </a:extLst>
              </p:cNvPr>
              <p:cNvSpPr txBox="1"/>
              <p:nvPr/>
            </p:nvSpPr>
            <p:spPr>
              <a:xfrm>
                <a:off x="1424386" y="4430568"/>
                <a:ext cx="15240000" cy="3116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3200" i="1" baseline="-25000" dirty="0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-SVM</a:t>
                </a:r>
                <a:r>
                  <a:rPr lang="en-US" altLang="ko-KR" sz="3200" b="0" dirty="0">
                    <a:latin typeface="Pretendard"/>
                  </a:rPr>
                  <a:t> applies a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quadratic penalt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y </a:t>
                </a:r>
                <a:r>
                  <a:rPr lang="en-US" altLang="ko-KR" sz="3200" dirty="0">
                    <a:latin typeface="Pretendard"/>
                  </a:rPr>
                  <a:t>to margin violations</a:t>
                </a:r>
              </a:p>
              <a:p>
                <a:r>
                  <a:rPr lang="en-US" altLang="ko-KR" sz="3200" dirty="0">
                    <a:latin typeface="Pretendard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a single outlier with large error </a:t>
                </a:r>
                <a:endParaRPr lang="en-US" altLang="ko-KR" sz="3200" i="1" baseline="-25000" dirty="0"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     can distort the decision boundary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Pretendard"/>
                  </a:rPr>
                  <a:t> treat all errors equally, regardless of cause</a:t>
                </a:r>
              </a:p>
              <a:p>
                <a:r>
                  <a:rPr lang="en-US" altLang="ko-KR" sz="3200" dirty="0">
                    <a:latin typeface="Pretendard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outliers can dominate the loss, </a:t>
                </a:r>
              </a:p>
              <a:p>
                <a:r>
                  <a:rPr lang="en-US" altLang="ko-KR" sz="3200" dirty="0">
                    <a:latin typeface="Pretendard"/>
                  </a:rPr>
                  <a:t>        reducing model robustness</a:t>
                </a:r>
                <a:endParaRPr lang="en-US" altLang="ko-KR" sz="3200" dirty="0">
                  <a:solidFill>
                    <a:schemeClr val="tx1"/>
                  </a:solidFill>
                  <a:latin typeface="Pretendard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C90D02-717F-869E-5ADD-05533AC4D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386" y="4430568"/>
                <a:ext cx="15240000" cy="3116238"/>
              </a:xfrm>
              <a:prstGeom prst="rect">
                <a:avLst/>
              </a:prstGeom>
              <a:blipFill>
                <a:blip r:embed="rId5"/>
                <a:stretch>
                  <a:fillRect l="-1640" t="-3914" b="-70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EA017F6-DE3C-B6C3-3CB6-5B28DE2D0B8B}"/>
                  </a:ext>
                </a:extLst>
              </p14:cNvPr>
              <p14:cNvContentPartPr/>
              <p14:nvPr/>
            </p14:nvContentPartPr>
            <p14:xfrm>
              <a:off x="13399043" y="6481763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EA017F6-DE3C-B6C3-3CB6-5B28DE2D0B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90403" y="647276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1" name="그림 20" descr="텍스트, 라인, 도표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FDD93A2-DDF0-F6E6-D180-43990BA405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2" t="5562" r="8333" b="6196"/>
          <a:stretch/>
        </p:blipFill>
        <p:spPr>
          <a:xfrm>
            <a:off x="11734800" y="3568014"/>
            <a:ext cx="4724040" cy="484134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56C636A-D996-F23A-8D9D-972F9B43F3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01600" y="7487406"/>
            <a:ext cx="111375" cy="118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703F0C-BBB4-5E0C-5C21-0E56C1E724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81325" y="3398814"/>
            <a:ext cx="4363059" cy="457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FF76864-65AB-BED0-C64D-0C552A6274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78000" y="3469817"/>
            <a:ext cx="472675" cy="457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C79508-7D9E-4A26-06B7-16855886BF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81325" y="3567808"/>
            <a:ext cx="3439005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1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C5D22-E9FA-6E3A-E091-1EDCA9B09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4AF64B35-59AC-6DC5-A55E-9B7B58DE728F}"/>
              </a:ext>
            </a:extLst>
          </p:cNvPr>
          <p:cNvGrpSpPr/>
          <p:nvPr/>
        </p:nvGrpSpPr>
        <p:grpSpPr>
          <a:xfrm>
            <a:off x="1058063" y="1333500"/>
            <a:ext cx="16171865" cy="8366963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F444597-1EC8-D5FA-C48F-0131294BC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69406B18-2DE0-221B-CC0C-9A065BCBBA6F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3.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Motivation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Robust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Methods</a:t>
            </a:r>
            <a:endParaRPr lang="en-US" altLang="ko-KR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E3BEDD-82F5-F874-F335-3C9D93B3C98D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A3CD44-B0FF-422D-BB9F-CAD9B4364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0400" y="6286500"/>
            <a:ext cx="771696" cy="658035"/>
          </a:xfrm>
          <a:prstGeom prst="rect">
            <a:avLst/>
          </a:prstGeom>
        </p:spPr>
      </p:pic>
      <p:pic>
        <p:nvPicPr>
          <p:cNvPr id="12" name="그림 11" descr="스크린샷, 도표, 라인, 텍스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806FBF6-196F-A165-444F-1C35854D5D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473" y="2628900"/>
            <a:ext cx="12701041" cy="53949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FC061B-CA31-768E-3C14-18000587C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7353300"/>
            <a:ext cx="190527" cy="1905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64304E2-8E94-3C4C-4925-31B58FA8FE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9800" y="7353300"/>
            <a:ext cx="190527" cy="1905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EA68D59-542A-90BB-98E9-AE55917EFD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30400" y="6191236"/>
            <a:ext cx="190527" cy="190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1EF7DB2-78ED-B165-E32D-E8C0135593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16248" y="6381763"/>
            <a:ext cx="190527" cy="1905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B25C0E5-4F99-2CAC-E57E-35DF6BA057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3830" y="6411846"/>
            <a:ext cx="154287" cy="162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9320F2C-3ED9-AE9B-C8E9-D9140913A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4400" y="3086100"/>
            <a:ext cx="190527" cy="19052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1665663B-F156-77A7-5422-E46FDCEB3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1" y="3086099"/>
            <a:ext cx="190527" cy="19052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4AC0FEA-89C7-4D1B-6922-85E39A78A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9000" y="7228209"/>
            <a:ext cx="190527" cy="1905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D038E676-62F8-B003-6A95-C2AE32E1E0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7228209"/>
            <a:ext cx="190527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24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9BB889-CA61-07A1-771D-DBD91D977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740CA60-500C-70E5-F7AC-C8543CA0CDAC}"/>
              </a:ext>
            </a:extLst>
          </p:cNvPr>
          <p:cNvGrpSpPr/>
          <p:nvPr/>
        </p:nvGrpSpPr>
        <p:grpSpPr>
          <a:xfrm>
            <a:off x="1058063" y="1333500"/>
            <a:ext cx="16171865" cy="8366963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8D647A4-8528-A24F-6B72-25061364B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FBB58162-ECCC-D620-B466-CCB16934E6CC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3.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Motivation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for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Robust</a:t>
            </a:r>
            <a:r>
              <a:rPr lang="ko-KR" altLang="en-US" sz="4800" kern="0" spc="-100" dirty="0">
                <a:solidFill>
                  <a:srgbClr val="11359A"/>
                </a:solidFill>
                <a:latin typeface="Pretendard" pitchFamily="34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Methods</a:t>
            </a:r>
            <a:endParaRPr lang="en-US" altLang="ko-KR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F3437-9A48-9FE3-9854-DB4F619E0FC3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D37695-5BEA-8239-461C-058E37EE0496}"/>
                  </a:ext>
                </a:extLst>
              </p:cNvPr>
              <p:cNvSpPr txBox="1"/>
              <p:nvPr/>
            </p:nvSpPr>
            <p:spPr>
              <a:xfrm>
                <a:off x="1523994" y="3470267"/>
                <a:ext cx="15240000" cy="4093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Traditional SVMs assume that all training data are equally reliable</a:t>
                </a:r>
                <a:r>
                  <a:rPr lang="en-US" altLang="ko-KR" sz="3200" dirty="0">
                    <a:latin typeface="Pretendard"/>
                  </a:rPr>
                  <a:t>.</a:t>
                </a:r>
              </a:p>
              <a:p>
                <a:r>
                  <a:rPr lang="en-US" altLang="ko-KR" sz="1050" b="0" dirty="0">
                    <a:latin typeface="Pretendard"/>
                  </a:rPr>
                  <a:t> </a:t>
                </a:r>
              </a:p>
              <a:p>
                <a:r>
                  <a:rPr lang="en-US" altLang="ko-KR" sz="3200" b="0" dirty="0">
                    <a:latin typeface="Pretendard"/>
                  </a:rPr>
                  <a:t>• In practice, real-world data often contain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noisy labels</a:t>
                </a:r>
                <a:r>
                  <a:rPr lang="en-US" altLang="ko-KR" sz="3200" b="0" dirty="0">
                    <a:latin typeface="Pretendard"/>
                  </a:rPr>
                  <a:t>,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measurement error</a:t>
                </a:r>
                <a:r>
                  <a:rPr lang="en-US" altLang="ko-KR" sz="3200" b="0" dirty="0">
                    <a:latin typeface="Pretendard"/>
                  </a:rPr>
                  <a:t>, or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 outliers</a:t>
                </a:r>
                <a:r>
                  <a:rPr lang="en-US" altLang="ko-KR" sz="3200" dirty="0">
                    <a:latin typeface="Pretendard"/>
                  </a:rPr>
                  <a:t>.</a:t>
                </a:r>
                <a:endParaRPr lang="en-US" altLang="ko-KR" sz="3200" b="0" dirty="0">
                  <a:latin typeface="Pretendard"/>
                </a:endParaRPr>
              </a:p>
              <a:p>
                <a:r>
                  <a:rPr lang="en-US" altLang="ko-KR" sz="1050" dirty="0">
                    <a:latin typeface="Pretendard"/>
                  </a:rPr>
                  <a:t> </a:t>
                </a: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3200" i="1" baseline="-25000" dirty="0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-SVM heavily penalizes large deviations</a:t>
                </a:r>
                <a:r>
                  <a:rPr lang="en-US" altLang="ko-KR" sz="3200" b="0" dirty="0">
                    <a:latin typeface="Pretendard"/>
                  </a:rPr>
                  <a:t>, causing outliers to dominate the model</a:t>
                </a:r>
                <a:r>
                  <a:rPr lang="en-US" altLang="ko-KR" sz="3200" dirty="0">
                    <a:latin typeface="Pretendard"/>
                  </a:rPr>
                  <a:t>.</a:t>
                </a:r>
                <a:endParaRPr lang="en-US" altLang="ko-KR" sz="3200" b="0" dirty="0">
                  <a:latin typeface="Pretendard"/>
                </a:endParaRPr>
              </a:p>
              <a:p>
                <a:r>
                  <a:rPr lang="en-US" altLang="ko-KR" sz="1050" dirty="0">
                    <a:latin typeface="Pretendard"/>
                  </a:rPr>
                  <a:t> </a:t>
                </a:r>
              </a:p>
              <a:p>
                <a:r>
                  <a:rPr lang="en-US" altLang="ko-KR" sz="3200" b="0" dirty="0">
                    <a:latin typeface="Pretendard"/>
                  </a:rPr>
                  <a:t>• Robust methods are neede</a:t>
                </a:r>
                <a:r>
                  <a:rPr lang="en-US" altLang="ko-KR" sz="3200" dirty="0">
                    <a:latin typeface="Pretendard"/>
                  </a:rPr>
                  <a:t>d to </a:t>
                </a:r>
                <a:r>
                  <a:rPr lang="en-US" altLang="ko-KR" sz="3200" dirty="0">
                    <a:solidFill>
                      <a:srgbClr val="4460AE"/>
                    </a:solidFill>
                    <a:latin typeface="Pretendard"/>
                  </a:rPr>
                  <a:t>reduce the influence of extreme errors</a:t>
                </a:r>
                <a:r>
                  <a:rPr lang="en-US" altLang="ko-KR" sz="3200" dirty="0">
                    <a:latin typeface="Pretendard"/>
                  </a:rPr>
                  <a:t> and learn a more</a:t>
                </a:r>
              </a:p>
              <a:p>
                <a:r>
                  <a:rPr lang="en-US" altLang="ko-KR" sz="3200" b="0" dirty="0">
                    <a:latin typeface="Pretendard"/>
                  </a:rPr>
                  <a:t>   </a:t>
                </a:r>
                <a:r>
                  <a:rPr lang="en-US" altLang="ko-KR" sz="3200" dirty="0">
                    <a:latin typeface="Pretendard"/>
                  </a:rPr>
                  <a:t>stable decision boundary.</a:t>
                </a:r>
                <a:endParaRPr lang="en-US" altLang="ko-KR" sz="3200" b="0" dirty="0">
                  <a:latin typeface="Pretendard"/>
                </a:endParaRPr>
              </a:p>
              <a:p>
                <a:r>
                  <a:rPr lang="en-US" altLang="ko-KR" sz="1050" dirty="0">
                    <a:latin typeface="Pretendard"/>
                  </a:rPr>
                  <a:t> </a:t>
                </a: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M-Estimators</a:t>
                </a:r>
                <a:r>
                  <a:rPr lang="en-US" altLang="ko-KR" sz="3200" b="0" dirty="0">
                    <a:latin typeface="Pretendard"/>
                  </a:rPr>
                  <a:t> offer a flexible way to </a:t>
                </a:r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down-weight the impact of outliers </a:t>
                </a:r>
                <a:r>
                  <a:rPr lang="en-US" altLang="ko-KR" sz="3200" b="0" dirty="0">
                    <a:latin typeface="Pretendard"/>
                  </a:rPr>
                  <a:t>by using</a:t>
                </a:r>
              </a:p>
              <a:p>
                <a:r>
                  <a:rPr lang="en-US" altLang="ko-KR" sz="3200" dirty="0">
                    <a:latin typeface="Pretendard"/>
                  </a:rPr>
                  <a:t>   non-quadratic loss functions.</a:t>
                </a:r>
                <a:endParaRPr lang="en-US" altLang="ko-KR" sz="3200" b="0" dirty="0">
                  <a:latin typeface="Pretendard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D37695-5BEA-8239-461C-058E37EE0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470267"/>
                <a:ext cx="15240000" cy="4093428"/>
              </a:xfrm>
              <a:prstGeom prst="rect">
                <a:avLst/>
              </a:prstGeom>
              <a:blipFill>
                <a:blip r:embed="rId4"/>
                <a:stretch>
                  <a:fillRect l="-1640" t="-2976" b="-50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45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E37F32-03D2-59C5-51CE-91E51ED62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20FE5FA-BE6A-6CDE-8A70-91C243349A1A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57D5D0EE-9250-25A0-D1D4-FB2D23FF3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70221B-83A5-92E0-DC88-0AA46EA04D98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09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FCB60FCA-3EA2-2176-0FE5-66FE70007F5D}"/>
              </a:ext>
            </a:extLst>
          </p:cNvPr>
          <p:cNvSpPr txBox="1"/>
          <p:nvPr/>
        </p:nvSpPr>
        <p:spPr>
          <a:xfrm>
            <a:off x="2198629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The Importance for Robustness in SVM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5">
                <a:extLst>
                  <a:ext uri="{FF2B5EF4-FFF2-40B4-BE49-F238E27FC236}">
                    <a16:creationId xmlns:a16="http://schemas.microsoft.com/office/drawing/2014/main" id="{ACA95633-E44F-468C-B633-FC21E1722AAE}"/>
                  </a:ext>
                </a:extLst>
              </p:cNvPr>
              <p:cNvSpPr txBox="1"/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sz="4800" b="1" kern="0" spc="-100" dirty="0">
                    <a:solidFill>
                      <a:srgbClr val="11359A"/>
                    </a:solidFill>
                    <a:latin typeface="Barlow Semi Condensed Medium" panose="020F0502020204030204" pitchFamily="2" charset="0"/>
                  </a:rPr>
                  <a:t> </a:t>
                </a:r>
                <a:r>
                  <a:rPr lang="en-US" sz="4800" kern="0" spc="-100" dirty="0">
                    <a:solidFill>
                      <a:srgbClr val="11359A"/>
                    </a:solidFill>
                    <a:latin typeface="Pretendard"/>
                  </a:rPr>
                  <a:t>3.</a:t>
                </a:r>
                <a:r>
                  <a:rPr lang="en-US" sz="4800" kern="0" spc="-100" dirty="0">
                    <a:solidFill>
                      <a:srgbClr val="11359A"/>
                    </a:solidFill>
                    <a:latin typeface="Barlow Semi Condensed Medium" panose="020F0502020204030204" pitchFamily="2" charset="0"/>
                  </a:rPr>
                  <a:t> </a:t>
                </a:r>
                <a:r>
                  <a:rPr 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Limitations of </a:t>
                </a:r>
                <a14:m>
                  <m:oMath xmlns:m="http://schemas.openxmlformats.org/officeDocument/2006/math">
                    <m:r>
                      <a:rPr lang="en-US" altLang="ko-KR" sz="4800" i="1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4800" b="0" i="1" baseline="-25000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-SVMs and </a:t>
                </a:r>
                <a14:m>
                  <m:oMath xmlns:m="http://schemas.openxmlformats.org/officeDocument/2006/math">
                    <m:r>
                      <a:rPr lang="en-US" altLang="ko-KR" sz="4800" i="1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4800" i="1" baseline="-25000" dirty="0" smtClean="0">
                        <a:solidFill>
                          <a:srgbClr val="11359A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4800" kern="0" spc="-100" dirty="0">
                    <a:solidFill>
                      <a:srgbClr val="11359A"/>
                    </a:solidFill>
                    <a:latin typeface="Pretendard" pitchFamily="34" charset="0"/>
                  </a:rPr>
                  <a:t>-SVMs</a:t>
                </a:r>
                <a:endParaRPr lang="en-US" sz="4800" dirty="0"/>
              </a:p>
            </p:txBody>
          </p:sp>
        </mc:Choice>
        <mc:Fallback xmlns="">
          <p:sp>
            <p:nvSpPr>
              <p:cNvPr id="6" name="Object 35">
                <a:extLst>
                  <a:ext uri="{FF2B5EF4-FFF2-40B4-BE49-F238E27FC236}">
                    <a16:creationId xmlns:a16="http://schemas.microsoft.com/office/drawing/2014/main" id="{ACA95633-E44F-468C-B633-FC21E1722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30" y="332797"/>
                <a:ext cx="13890729" cy="830997"/>
              </a:xfrm>
              <a:prstGeom prst="rect">
                <a:avLst/>
              </a:prstGeom>
              <a:blipFill>
                <a:blip r:embed="rId4"/>
                <a:stretch>
                  <a:fillRect t="-15441" b="-39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0FEF4F6-38B1-ECEB-408E-577BCF81D3AB}"/>
              </a:ext>
            </a:extLst>
          </p:cNvPr>
          <p:cNvSpPr txBox="1"/>
          <p:nvPr/>
        </p:nvSpPr>
        <p:spPr>
          <a:xfrm>
            <a:off x="1523993" y="5145802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To address this limitation, our study proposes a framework that integrates M-estimation-</a:t>
            </a:r>
          </a:p>
          <a:p>
            <a:r>
              <a:rPr lang="en-US" altLang="ko-KR" sz="3200" dirty="0">
                <a:latin typeface="Pretendard"/>
              </a:rPr>
              <a:t>   based loss functions.</a:t>
            </a:r>
            <a:endParaRPr lang="en-US" altLang="ko-KR" sz="3200" b="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333228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5114</TotalTime>
  <Words>1469</Words>
  <Application>Microsoft Office PowerPoint</Application>
  <PresentationFormat>사용자 지정</PresentationFormat>
  <Paragraphs>315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6" baseType="lpstr">
      <vt:lpstr>HY그래픽M</vt:lpstr>
      <vt:lpstr>Pretendard</vt:lpstr>
      <vt:lpstr>맑은 고딕</vt:lpstr>
      <vt:lpstr>Arial</vt:lpstr>
      <vt:lpstr>Barlow Semi Condensed Medium</vt:lpstr>
      <vt:lpstr>Calibri</vt:lpstr>
      <vt:lpstr>Cambria Math</vt:lpstr>
      <vt:lpstr>Kigelia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78</cp:revision>
  <dcterms:created xsi:type="dcterms:W3CDTF">2024-01-15T12:38:32Z</dcterms:created>
  <dcterms:modified xsi:type="dcterms:W3CDTF">2025-04-24T16:07:01Z</dcterms:modified>
</cp:coreProperties>
</file>