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66" r:id="rId2"/>
    <p:sldId id="256" r:id="rId3"/>
    <p:sldId id="366" r:id="rId4"/>
    <p:sldId id="367" r:id="rId5"/>
    <p:sldId id="373" r:id="rId6"/>
    <p:sldId id="374" r:id="rId7"/>
    <p:sldId id="375" r:id="rId8"/>
    <p:sldId id="368" r:id="rId9"/>
    <p:sldId id="377" r:id="rId10"/>
    <p:sldId id="376" r:id="rId11"/>
    <p:sldId id="385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6" r:id="rId20"/>
    <p:sldId id="387" r:id="rId21"/>
    <p:sldId id="388" r:id="rId22"/>
    <p:sldId id="389" r:id="rId23"/>
    <p:sldId id="390" r:id="rId24"/>
    <p:sldId id="391" r:id="rId25"/>
    <p:sldId id="392" r:id="rId26"/>
    <p:sldId id="393" r:id="rId27"/>
    <p:sldId id="395" r:id="rId28"/>
    <p:sldId id="399" r:id="rId29"/>
    <p:sldId id="398" r:id="rId30"/>
    <p:sldId id="407" r:id="rId31"/>
    <p:sldId id="400" r:id="rId32"/>
    <p:sldId id="404" r:id="rId33"/>
    <p:sldId id="401" r:id="rId34"/>
    <p:sldId id="402" r:id="rId35"/>
    <p:sldId id="406" r:id="rId36"/>
    <p:sldId id="405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5"/>
    <a:srgbClr val="EDF2F9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394C-2241-43D2-B814-389F8DC845B3}" v="18" dt="2024-11-22T01:32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86393" autoAdjust="0"/>
  </p:normalViewPr>
  <p:slideViewPr>
    <p:cSldViewPr snapToGrid="0" showGuides="1">
      <p:cViewPr varScale="1">
        <p:scale>
          <a:sx n="110" d="100"/>
          <a:sy n="110" d="100"/>
        </p:scale>
        <p:origin x="642" y="114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6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05:24:35.8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 0,'2274'-97'0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0:32:42.70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1,'31'1,"52"10,22 1,-1 1,-72-8,50 2,62-8,-123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10:32:44.62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0,'1330'0'0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0:32:58.058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27,'776'0,"-747"-2,51-9,-51 6,50-2,24 5,182 6,-189 13,-76-13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0:33:00.56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0,'1789'0,"-1766"0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0:33:11.07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1,'800'0,"-778"1,-1 2,1 0,-1 1,28 10,-27-8,0 0,0-1,43 3,55-9,-99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0:33:37.773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3,'150'-3,"161"6,-229 9,-53-7,54 3,958-9,-1018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10:34:36.7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 0,'3822'-25'0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5:25:05.4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1,'1494'0,"-1455"2,47 7,26 3,34-13,54 3,-113 10,-56-6,54 1,636-8,-701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5:24:25.62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1,'2734'0,"-2713"0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5:24:40.28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74,'360'-12,"16"0,-352 12,144 1,236-27,-231 9,271 10,-269 8,-151-1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05:25:01.1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 0,'4524'-48'0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09:44:53.792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0:32:25.47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29,'473'-19,"24"10,-297 12,348-3,-528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4T10:32:32.16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1,'2009'0,"-1989"0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10:32:38.64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49 0,'2565'-49'0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A9A0-4D67-4BFE-9867-78AF9DCCBE48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4325-A0F0-43EA-952A-A2716EF5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2025-05-04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customXml" Target="../ink/ink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customXml" Target="../ink/ink14.xml"/><Relationship Id="rId17" Type="http://schemas.openxmlformats.org/officeDocument/2006/relationships/image" Target="../media/image29.png"/><Relationship Id="rId2" Type="http://schemas.openxmlformats.org/officeDocument/2006/relationships/customXml" Target="../ink/ink9.xml"/><Relationship Id="rId16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5" Type="http://schemas.openxmlformats.org/officeDocument/2006/relationships/image" Target="../media/image28.png"/><Relationship Id="rId10" Type="http://schemas.openxmlformats.org/officeDocument/2006/relationships/customXml" Target="../ink/ink13.xml"/><Relationship Id="rId4" Type="http://schemas.openxmlformats.org/officeDocument/2006/relationships/customXml" Target="../ink/ink10.xml"/><Relationship Id="rId9" Type="http://schemas.openxmlformats.org/officeDocument/2006/relationships/image" Target="../media/image25.png"/><Relationship Id="rId14" Type="http://schemas.openxmlformats.org/officeDocument/2006/relationships/customXml" Target="../ink/ink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4971339" y="1776068"/>
            <a:ext cx="224933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RBFNN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1A81-72B2-13E8-A760-0E2EAE9AE40D}"/>
              </a:ext>
            </a:extLst>
          </p:cNvPr>
          <p:cNvSpPr txBox="1"/>
          <p:nvPr/>
        </p:nvSpPr>
        <p:spPr>
          <a:xfrm>
            <a:off x="4287974" y="3472544"/>
            <a:ext cx="3669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Ha-Rang Kim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FDFBBA-5E9A-D0D0-27B3-E1BBF22F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646459"/>
            <a:ext cx="212436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789D4-61C0-7766-7163-58ED0EA2A463}"/>
              </a:ext>
            </a:extLst>
          </p:cNvPr>
          <p:cNvSpPr txBox="1"/>
          <p:nvPr/>
        </p:nvSpPr>
        <p:spPr>
          <a:xfrm>
            <a:off x="5632948" y="6110386"/>
            <a:ext cx="926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25.3.9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41AB5-058F-33E6-FB18-D0A45A761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9B33EFA-BC4D-40B1-1FFB-3AE553DCA33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54DE9-FF04-F720-AB6B-8569784C7948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E3C3E29C-6B61-BB15-7BEA-6D9C5154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10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67F700-3553-A1B1-0BC6-6BD0C2769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35" y="1268760"/>
            <a:ext cx="11478776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15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32E29-BA46-E223-16D1-A26D76334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C77292-58CE-F87A-21CE-CB407506D5FE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E01F2-7A14-47D0-98DF-1BFA5E8FC001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B8943513-8927-4616-28BA-46F9C273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11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61A327-6D49-E2D5-F9D8-A2D5E4F89D23}"/>
                  </a:ext>
                </a:extLst>
              </p:cNvPr>
              <p:cNvSpPr txBox="1"/>
              <p:nvPr/>
            </p:nvSpPr>
            <p:spPr>
              <a:xfrm>
                <a:off x="4721746" y="1988840"/>
                <a:ext cx="2748508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61A327-6D49-E2D5-F9D8-A2D5E4F89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746" y="1988840"/>
                <a:ext cx="2748508" cy="1077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193AE6D-84B6-84E1-55EB-5016AD1BAD63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Regression</a:t>
            </a:r>
            <a:endParaRPr lang="ko-KR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2DAEDF5B-0293-94F2-EBE5-EF18F9490E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793974"/>
                  </p:ext>
                </p:extLst>
              </p:nvPr>
            </p:nvGraphicFramePr>
            <p:xfrm>
              <a:off x="2351583" y="3224969"/>
              <a:ext cx="7488832" cy="32004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val="1456854075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2441381982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39465137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444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Refinement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max iterations for updating RBF location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3328076"/>
                      </a:ext>
                    </a:extLst>
                  </a:tr>
                  <a:tr h="0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FCM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clusters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oMath>
                          </a14:m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2, 3, 5, 7, 9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10546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Fuzzification coefficients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1.1, 1.5, 2.0, 2.5, 3.0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65761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max learning iterations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36599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Tolerance level (</a:t>
                          </a:r>
                          <a:r>
                            <a:rPr lang="en-US" altLang="ko-KR" sz="15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ε</a:t>
                          </a:r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ko-KR" sz="15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793135"/>
                      </a:ext>
                    </a:extLst>
                  </a:tr>
                  <a:tr h="0">
                    <a:tc row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Weighted FCM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Inertia coefficient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oMath>
                          </a14:m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0.1, 0.3, 0.5, 0.7, 1.0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095550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Ratio parameter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</m:d>
                            </m:oMath>
                          </a14:m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0.5, 1, 2, 5, 10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548324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max learning iteration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341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LS-SVM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Regularization parameter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oMath>
                          </a14:m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0.01, 0.1, 1, 10, 100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7834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2DAEDF5B-0293-94F2-EBE5-EF18F9490E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0793974"/>
                  </p:ext>
                </p:extLst>
              </p:nvPr>
            </p:nvGraphicFramePr>
            <p:xfrm>
              <a:off x="2351583" y="3224969"/>
              <a:ext cx="7488832" cy="320040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val="1456854075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2441381982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3946513776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444182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Refinement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max iterations for updating RBF location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3328076"/>
                      </a:ext>
                    </a:extLst>
                  </a:tr>
                  <a:tr h="320040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FCM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801" t="-201887" r="-50151" b="-7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2, 3, 5, 7, 9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105469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801" t="-307692" r="-50151" b="-62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1.1, 1.5, 2.0, 2.5, 3.0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657612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max learning iterations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365994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Tolerance level (</a:t>
                          </a:r>
                          <a:r>
                            <a:rPr lang="en-US" altLang="ko-KR" sz="15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ε</a:t>
                          </a:r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ko-KR" sz="15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793135"/>
                      </a:ext>
                    </a:extLst>
                  </a:tr>
                  <a:tr h="320040">
                    <a:tc rowSpan="3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Weighted FCM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801" t="-611538" r="-50151" b="-32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0.1, 0.3, 0.5, 0.7, 1.0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0955507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801" t="-698113" r="-50151" b="-2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0.5, 1, 2, 5, 10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15483244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max learning iteration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34175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LS-SVM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801" t="-896226" r="-50151" b="-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0.01, 0.1, 1, 10, 100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78348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8407E84-06A8-8B2D-BA1A-0E08D37F0A20}"/>
              </a:ext>
            </a:extLst>
          </p:cNvPr>
          <p:cNvSpPr txBox="1"/>
          <p:nvPr/>
        </p:nvSpPr>
        <p:spPr>
          <a:xfrm>
            <a:off x="724829" y="123855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Evaluation of Performance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5951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056BD-FF6B-905B-9C30-E8E10994C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421ED5-7F55-AF06-1DE6-A0D39B0DE2F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2CAE5-32F0-B266-9F17-F94E887679FD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5AEE14F3-8BB1-5843-5483-9E440C33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12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3A00E0-CFB0-5655-BBD6-1CB806425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20176"/>
              </p:ext>
            </p:extLst>
          </p:nvPr>
        </p:nvGraphicFramePr>
        <p:xfrm>
          <a:off x="1153695" y="1320143"/>
          <a:ext cx="9884608" cy="496013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67450">
                  <a:extLst>
                    <a:ext uri="{9D8B030D-6E8A-4147-A177-3AD203B41FA5}">
                      <a16:colId xmlns:a16="http://schemas.microsoft.com/office/drawing/2014/main" val="1456854075"/>
                    </a:ext>
                  </a:extLst>
                </a:gridCol>
                <a:gridCol w="2739963">
                  <a:extLst>
                    <a:ext uri="{9D8B030D-6E8A-4147-A177-3AD203B41FA5}">
                      <a16:colId xmlns:a16="http://schemas.microsoft.com/office/drawing/2014/main" val="2441381982"/>
                    </a:ext>
                  </a:extLst>
                </a:gridCol>
                <a:gridCol w="3177195">
                  <a:extLst>
                    <a:ext uri="{9D8B030D-6E8A-4147-A177-3AD203B41FA5}">
                      <a16:colId xmlns:a16="http://schemas.microsoft.com/office/drawing/2014/main" val="3946513776"/>
                    </a:ext>
                  </a:extLst>
                </a:gridCol>
              </a:tblGrid>
              <a:tr h="370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ko-KR" alt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alt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(Abbreviation)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input variables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data instances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441827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Diabetes (DI)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43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328076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Servo (SE)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167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73688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MachineCPU</a:t>
                      </a: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 (CPU)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209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390803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Friedman function1 (F1)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50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250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344104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Friedman function2 (F2)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250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272218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NOx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260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332066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Yacht (YA)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308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094655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Baseball (BA)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16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337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481032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Daily electricity energy (DEE)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365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483244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Auto MPG6 (M6)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398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28518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Auto MPG8 (M8)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398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657039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Electrical length (EL)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495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830890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Boston housing (BH)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13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506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610005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Forest fires (FF)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12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517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214584"/>
                  </a:ext>
                </a:extLst>
              </a:tr>
              <a:tr h="3059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Stock prices (SP)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950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8348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C8CB13C-E154-EBCF-14D9-86ECF569361F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Regression (</a:t>
            </a:r>
            <a:r>
              <a:rPr lang="en-US" altLang="ko-KR" sz="1500" dirty="0">
                <a:latin typeface="Pretendard (본문)"/>
              </a:rPr>
              <a:t>using </a:t>
            </a:r>
            <a:r>
              <a:rPr lang="en-US" altLang="ko-KR" sz="1500" dirty="0">
                <a:latin typeface="Pretendard (본문)"/>
                <a:cs typeface="Times New Roman" panose="02020603050405020304" pitchFamily="18" charset="0"/>
              </a:rPr>
              <a:t>Publicly available regression dataset</a:t>
            </a:r>
            <a:r>
              <a:rPr lang="en-US" altLang="ko-KR" sz="2500" dirty="0"/>
              <a:t>)</a:t>
            </a:r>
            <a:endParaRPr lang="ko-KR" altLang="en-US" sz="250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D5134C8F-59BE-B63D-6CE9-AF83C43FD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977" y="6261156"/>
            <a:ext cx="23928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Arial" panose="020B0604020202020204" pitchFamily="34" charset="0"/>
              </a:rPr>
              <a:t>KELL,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Weka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Wiki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1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DCDE7-8868-FC3A-547F-276FA9A2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601ADA-AC67-A415-6FA3-6BAB8860DB3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9051BB-30D5-BEE6-D74E-13D492F22D15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C67EF548-DD42-CAE1-3816-2267EA5D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CA4376-F59D-B0BC-A390-0BA648683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444847"/>
              </p:ext>
            </p:extLst>
          </p:nvPr>
        </p:nvGraphicFramePr>
        <p:xfrm>
          <a:off x="1234959" y="1320143"/>
          <a:ext cx="9763247" cy="494065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918739">
                  <a:extLst>
                    <a:ext uri="{9D8B030D-6E8A-4147-A177-3AD203B41FA5}">
                      <a16:colId xmlns:a16="http://schemas.microsoft.com/office/drawing/2014/main" val="1456854075"/>
                    </a:ext>
                  </a:extLst>
                </a:gridCol>
                <a:gridCol w="2706321">
                  <a:extLst>
                    <a:ext uri="{9D8B030D-6E8A-4147-A177-3AD203B41FA5}">
                      <a16:colId xmlns:a16="http://schemas.microsoft.com/office/drawing/2014/main" val="2441381982"/>
                    </a:ext>
                  </a:extLst>
                </a:gridCol>
                <a:gridCol w="3138187">
                  <a:extLst>
                    <a:ext uri="{9D8B030D-6E8A-4147-A177-3AD203B41FA5}">
                      <a16:colId xmlns:a16="http://schemas.microsoft.com/office/drawing/2014/main" val="3946513776"/>
                    </a:ext>
                  </a:extLst>
                </a:gridCol>
              </a:tblGrid>
              <a:tr h="347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ko-KR" alt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alt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(Abbreviation)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input variables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data instances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441827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Laser (LA)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993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328076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Concrete compressive strength (CCS)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1,030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079300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Mortgage (MO)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15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1,049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73688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Treasury (TR)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15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1,049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390803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Electrical maintenance (EM)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1,056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344104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Friedman (FR)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1,200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272218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Weather Izmir (WZ)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1,461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332066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Airfoil (AR)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1,503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094655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Wine quality (WQ)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11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1,599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481032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Weather Ankara (WA)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1,609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483244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Plastic strength (PS)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1,650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28518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Quake (QU)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2,178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657039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Analcat</a:t>
                      </a: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 (AN)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4,052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830890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Abalone (AB)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4,177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610005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Computer activity (CA)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21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8,192</a:t>
                      </a:r>
                      <a:endParaRPr lang="en-US" sz="1500" kern="0" spc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214584"/>
                  </a:ext>
                </a:extLst>
              </a:tr>
              <a:tr h="28707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Tic (TI)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85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9,822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8348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4171ED5-1358-2942-594D-9CAA0899329C}"/>
                  </a:ext>
                </a:extLst>
              </p14:cNvPr>
              <p14:cNvContentPartPr/>
              <p14:nvPr/>
            </p14:nvContentPartPr>
            <p14:xfrm>
              <a:off x="-583526" y="4031777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4171ED5-1358-2942-594D-9CAA089932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37526" y="392413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324377F-6A36-B0C3-24BE-938D137FD05D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Regression</a:t>
            </a:r>
            <a:endParaRPr lang="ko-KR" altLang="en-US" sz="25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0B78980-BDB3-01F7-C0C4-1508E6C23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977" y="6261156"/>
            <a:ext cx="23928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Arial" panose="020B0604020202020204" pitchFamily="34" charset="0"/>
              </a:rPr>
              <a:t>KELL,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Weka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Wiki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91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B2B2B-141F-2928-F1D3-273351AA0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15C1FF-BEC3-8266-7F01-8461DF673549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39B20-FA20-94E5-CB4B-AD47F582C38E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5B4D3AC3-F9BD-C1FC-124C-12BD93BD5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88738229-9EC7-60AF-0E3E-0A533C9D2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129570"/>
              </p:ext>
            </p:extLst>
          </p:nvPr>
        </p:nvGraphicFramePr>
        <p:xfrm>
          <a:off x="1183679" y="1723618"/>
          <a:ext cx="9824640" cy="46062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22240">
                  <a:extLst>
                    <a:ext uri="{9D8B030D-6E8A-4147-A177-3AD203B41FA5}">
                      <a16:colId xmlns:a16="http://schemas.microsoft.com/office/drawing/2014/main" val="9287785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82417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85106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19207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4987536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FCM-based RBFNN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RBFNN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020401"/>
                  </a:ext>
                </a:extLst>
              </a:tr>
              <a:tr h="217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414133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Diabetes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0.504±0.012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0.588±0.154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0.509±0.024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0.510±0.199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58146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Servo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0.507±0.027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0.633±0.199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0.334±0.025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0.495±0.178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362817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MachineCPU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34.511±2.112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46.045±15.806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25.819±0.854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39.899±12.284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3823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Friedman function1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0.553±0.022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0.945±0.170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0.451±0.020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0.869±0.077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83143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Friedman function2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0.239±0.029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2.506±0.618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0.700±0.015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0.881±0.161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439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NOx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0.640±0.051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0.900±0.203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0.703±0.048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0.901±0.269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14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Yacht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3.175±0.250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4.282±0.757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3.975±0.313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4.622±1.026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9908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Baseball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603.34±14.51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694.60±129.9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517.000±14.417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658.330±123.584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232715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Daily electricity energy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0.348±0.007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0.395±0.057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0.342±0.006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sng" kern="0" spc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0.395±0.055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5664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Auto MPG6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2.437±0.077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2.663±0.606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2.394±0.065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2.680±0.376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98554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Auto MPG8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2.279±0.066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2.873±0.4839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2.321±0.049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2.684±0.570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643623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Electrical length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563.92±12.82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615.87±130.4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566.482±16.583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611.830±140.600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13120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Boston housing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2.759±0.066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3.688±0.614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2.763±0.078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3.365±0.583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40440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Forest fires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61.894±7.422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47.803±44.454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62.453±7.272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47.381±44.384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59756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Stock prices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0.760±0.023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0.863±0.072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0.739±0.020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0.814±0.094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02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19FB2DB-9D20-0716-8352-11B378EFBA36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Regression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970302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1B78E-6BE1-95D0-6636-3389DFBCF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DA03E97-B187-240D-0B00-E3D2DE2F4C7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1F5E25-DDF4-EC63-B386-445028F75A86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25EA25DC-AAD2-A34F-71B2-33D1535C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30941A5A-07F1-FE29-2F67-05EBEA242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5528"/>
              </p:ext>
            </p:extLst>
          </p:nvPr>
        </p:nvGraphicFramePr>
        <p:xfrm>
          <a:off x="1183679" y="1580942"/>
          <a:ext cx="9824640" cy="487070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22240">
                  <a:extLst>
                    <a:ext uri="{9D8B030D-6E8A-4147-A177-3AD203B41FA5}">
                      <a16:colId xmlns:a16="http://schemas.microsoft.com/office/drawing/2014/main" val="9287785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82417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85106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19207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4987536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FCM-based RBFNN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RBFNN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020401"/>
                  </a:ext>
                </a:extLst>
              </a:tr>
              <a:tr h="217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414133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Laser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8.708±0.565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10.245±1.534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7.550±0.501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8.583±2.473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58146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Concrete compressive strength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7.060±0.140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7.742±0.887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7.021±0.118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7.629±0.649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936207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Mortgage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0.055±0.001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0.077±0.011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0.066±0.001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0.074±0.010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362817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Treasury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0.155±0.005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0.186±0.050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0.157±0.003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0.188±0.031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3823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Electrical maintenance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100.770±1.62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108.048±12.16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100.523±2.586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104.610±8.413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83143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Friedman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1.535±0.043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1.629±0.154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1.446±0.023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1.519±0.140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439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Weather Izmir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1.102±0.012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1.146±0.117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1.080±0.022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1.133±0.175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14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Airfoil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3.766±0.091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3.957±0.237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3.746±0.067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3.897±0.222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9908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Wine quality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0.622±0.005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0.639±0.052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0.623±0.007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0.638±0.050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232715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Weather Ankara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1.169±0.007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1.242±0.064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1.182±0.017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1.238±0.077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5664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Plastic strength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1.493±0.005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1.502±0.048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1.4193±0.008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1.506±0.079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98554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Quake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0.188±0.002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0.191±0.018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0.188±0.001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u="sng" kern="0" spc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0.191±0.009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643623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Analcat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0.147±0.005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0.160±0.014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0.155±0.003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0.164±0.021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13120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Abalone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2.069±0.012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2.116±0.110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2.058±0.017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2.105±0.157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40440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Computer activity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3.930±0.579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4.406±0.638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3.114±0.062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3.366±0.489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59756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Tic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0.227±0.001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0.232±0.014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0.229±0.001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0.230±0.015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02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060B37-7FDA-15D4-845D-02C4C3207030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Regression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141792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ADDA9-DC7B-3594-18C4-B09D037C5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C80FAE-2DBC-20D5-F30C-BC16E0A497AD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C216D-0BA7-C8C7-CE74-2F6902DE2BAF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F0BB2053-6FDF-8223-AB9B-B25C7853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EAC0A-DA7C-1F2C-239C-4DFDC57B33B8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Weka tool</a:t>
            </a:r>
            <a:endParaRPr lang="ko-KR" altLang="en-US" sz="25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BCA7AC-60E7-ECBB-BA48-8FA02DE73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029" y="1242604"/>
            <a:ext cx="113539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WEKA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toolkit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WEKA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S/W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University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Waikato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Zealand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academia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10F8759-894A-1757-8FED-4C83A8972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407336"/>
              </p:ext>
            </p:extLst>
          </p:nvPr>
        </p:nvGraphicFramePr>
        <p:xfrm>
          <a:off x="497378" y="2888602"/>
          <a:ext cx="11197244" cy="274700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456854075"/>
                    </a:ext>
                  </a:extLst>
                </a:gridCol>
                <a:gridCol w="8604956">
                  <a:extLst>
                    <a:ext uri="{9D8B030D-6E8A-4147-A177-3AD203B41FA5}">
                      <a16:colId xmlns:a16="http://schemas.microsoft.com/office/drawing/2014/main" val="2441381982"/>
                    </a:ext>
                  </a:extLst>
                </a:gridCol>
              </a:tblGrid>
              <a:tr h="40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Explanation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441827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선형 회귀 모델에 </a:t>
                      </a:r>
                      <a:r>
                        <a:rPr lang="en-US" altLang="ko-KR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ko-KR" sz="1500" kern="0" spc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ko-KR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및 </a:t>
                      </a:r>
                      <a:r>
                        <a:rPr lang="en-US" altLang="ko-KR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ko-KR" sz="1500" kern="0" spc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ko-KR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regularization</a:t>
                      </a: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을 추가한 모델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328076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Isotonic Regression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독립변수</a:t>
                      </a:r>
                      <a:r>
                        <a:rPr lang="en-US" altLang="ko-KR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(x)</a:t>
                      </a: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가 증가함에 따라 종속변수 </a:t>
                      </a:r>
                      <a:r>
                        <a:rPr lang="en-US" altLang="ko-KR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(y)</a:t>
                      </a: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도 같이 증가하는 비선형 회귀 모델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73688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하나 이상의 </a:t>
                      </a:r>
                      <a:r>
                        <a:rPr lang="en-US" altLang="ko-KR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와 </a:t>
                      </a:r>
                      <a:r>
                        <a:rPr lang="en-US" altLang="ko-KR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 선형 상관관계를 모델링한 회귀 모델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390803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 (Multilayer perceptron)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입력층과 </a:t>
                      </a:r>
                      <a:r>
                        <a:rPr lang="ko-KR" altLang="en-US" sz="1500" kern="0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출력층</a:t>
                      </a: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사이에 하나 이상의 은닉층이 존재하는 신경망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344104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 (Support vector regressor)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회귀문제 해결을 위한 </a:t>
                      </a:r>
                      <a:r>
                        <a:rPr lang="en-US" altLang="ko-KR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의 </a:t>
                      </a:r>
                      <a:r>
                        <a:rPr lang="en-US" altLang="ko-KR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 version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214584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 Regressor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Broyden</a:t>
                      </a: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-Fletcher-Goldfarb-</a:t>
                      </a:r>
                      <a:r>
                        <a:rPr lang="en-US" sz="1500" kern="0" spc="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Shanno</a:t>
                      </a: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(BFGS) </a:t>
                      </a: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최적화를 적용한 방사형 기저 함수 신경회로망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33076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M5Rules</a:t>
                      </a: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Separate-and-conquer</a:t>
                      </a: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를 적용한 </a:t>
                      </a:r>
                      <a:r>
                        <a:rPr lang="en-US" altLang="ko-KR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r>
                        <a:rPr lang="ko-KR" alt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모델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8348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C93BBB8-EA16-4059-8AC0-CFC8617FE794}"/>
              </a:ext>
            </a:extLst>
          </p:cNvPr>
          <p:cNvSpPr txBox="1"/>
          <p:nvPr/>
        </p:nvSpPr>
        <p:spPr>
          <a:xfrm>
            <a:off x="1764030" y="5830245"/>
            <a:ext cx="9163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 brief description of the regression models used for generalization performance comparison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405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D81D7-DFE9-468A-8C9F-40B1D8125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8DAA647-D3BC-5A46-F338-FA87E9215E4B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44238-26FE-078F-877E-0C3F6BEBE3E1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4912E28B-73A3-C8D4-FA55-E2D3CB3DF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C7C10B87-8516-4794-AC46-6888F7A35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31857"/>
              </p:ext>
            </p:extLst>
          </p:nvPr>
        </p:nvGraphicFramePr>
        <p:xfrm>
          <a:off x="412429" y="1486082"/>
          <a:ext cx="11367139" cy="45148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63093">
                  <a:extLst>
                    <a:ext uri="{9D8B030D-6E8A-4147-A177-3AD203B41FA5}">
                      <a16:colId xmlns:a16="http://schemas.microsoft.com/office/drawing/2014/main" val="928778578"/>
                    </a:ext>
                  </a:extLst>
                </a:gridCol>
                <a:gridCol w="1224915">
                  <a:extLst>
                    <a:ext uri="{9D8B030D-6E8A-4147-A177-3AD203B41FA5}">
                      <a16:colId xmlns:a16="http://schemas.microsoft.com/office/drawing/2014/main" val="2388241735"/>
                    </a:ext>
                  </a:extLst>
                </a:gridCol>
                <a:gridCol w="1224915">
                  <a:extLst>
                    <a:ext uri="{9D8B030D-6E8A-4147-A177-3AD203B41FA5}">
                      <a16:colId xmlns:a16="http://schemas.microsoft.com/office/drawing/2014/main" val="3608510655"/>
                    </a:ext>
                  </a:extLst>
                </a:gridCol>
                <a:gridCol w="1224915">
                  <a:extLst>
                    <a:ext uri="{9D8B030D-6E8A-4147-A177-3AD203B41FA5}">
                      <a16:colId xmlns:a16="http://schemas.microsoft.com/office/drawing/2014/main" val="1661920781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549875365"/>
                    </a:ext>
                  </a:extLst>
                </a:gridCol>
                <a:gridCol w="1224915">
                  <a:extLst>
                    <a:ext uri="{9D8B030D-6E8A-4147-A177-3AD203B41FA5}">
                      <a16:colId xmlns:a16="http://schemas.microsoft.com/office/drawing/2014/main" val="3600533263"/>
                    </a:ext>
                  </a:extLst>
                </a:gridCol>
                <a:gridCol w="1224915">
                  <a:extLst>
                    <a:ext uri="{9D8B030D-6E8A-4147-A177-3AD203B41FA5}">
                      <a16:colId xmlns:a16="http://schemas.microsoft.com/office/drawing/2014/main" val="1539371824"/>
                    </a:ext>
                  </a:extLst>
                </a:gridCol>
                <a:gridCol w="1224915">
                  <a:extLst>
                    <a:ext uri="{9D8B030D-6E8A-4147-A177-3AD203B41FA5}">
                      <a16:colId xmlns:a16="http://schemas.microsoft.com/office/drawing/2014/main" val="3857190351"/>
                    </a:ext>
                  </a:extLst>
                </a:gridCol>
                <a:gridCol w="1334391">
                  <a:extLst>
                    <a:ext uri="{9D8B030D-6E8A-4147-A177-3AD203B41FA5}">
                      <a16:colId xmlns:a16="http://schemas.microsoft.com/office/drawing/2014/main" val="1043580559"/>
                    </a:ext>
                  </a:extLst>
                </a:gridCol>
              </a:tblGrid>
              <a:tr h="217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(Abbreviation)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</a:t>
                      </a:r>
                      <a:endParaRPr lang="en-US" altLang="ko-KR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Isotonic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M5Rules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020401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DI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0.604±0.181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0.746±0.196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0.601±0.176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0.689±0.218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0.598±0.171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0.629±0.210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0.629±0.207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0.510±0.199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58146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SE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1.118±0.260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0.975±0.271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1.116±0.245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0.799±0.447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1.314±0.392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0.781±0.333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0.665±0.400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0.495±0.178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362817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CPU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66.050±30.27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67.552±26.87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62.789±25.25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57.252±26.62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64.453±43.48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56.733±41.92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65.618±61.23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39.899±12.28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3823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F1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0.971±0.123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0.937±0.153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0.890±0.109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1.362±0.263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1.037±0.144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1.003±0.135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0.573±0.120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0.869±0.077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83143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F2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0.908±0.122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0.870±0.132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0.929±0.128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1.238±0.185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1.186±0.155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0.999±0.136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0.658±0.149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0.881±0.161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439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NOx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4.336±0.536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6.807±1.820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4.335±0.510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1.207±0.298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4.750±0.941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3.269±0.781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2.218±0.966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0.901±0.269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14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YA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10.342±2.471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1.543±0.599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8.909±1.395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1.124±0.416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10.663±2.991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6.497±2.598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1.235±0.434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4.622±1.026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9908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BA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864.88±136.7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950.59±143.3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728.37±120.1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1021.02±286.3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739.14±145.5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679.60±118.6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713.62±139.7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658.330±123.5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232715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DEE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0.417±0.060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0.534±0.069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0.407±0.060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0.454±0.100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0.410±0.059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0.401±0.058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0.409±0.061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0.395±0.055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5664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M6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4.047±0.544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4.254±0.568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3.417±0.489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3.279±0.635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3.497±0.583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2.784±0.452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2.919±0.469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2.680±0.376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98554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M8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4.052±0.555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4.208±0.621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3.358±0.449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3.190±0.718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3.429±0.527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2.746±0.470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2.950±0.544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2.684±0.570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643623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EL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643.69±105.7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713.26±162.3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640.61±105.5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708.20±149.7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637.25±99.27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616.25±96.51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670.37±155.4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611.830±140.6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13120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BH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5.693±1.045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5.266±0.846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4.799±0.888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4.322±1.167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4.945±1.185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4.286±0.938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3.854±1.061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3.365±0.583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40440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FF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46.612±43.85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47.740±43.02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47.108±43.44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68.904±50.59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46.471±45.08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47.035±44.02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49.327±43.85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47.381±44.38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59756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-16527780" algn="l"/>
                          <a:tab pos="-16019780" algn="l"/>
                          <a:tab pos="-15511780" algn="l"/>
                          <a:tab pos="-15003780" algn="l"/>
                          <a:tab pos="-14495780" algn="l"/>
                          <a:tab pos="-13987780" algn="l"/>
                          <a:tab pos="-13479780" algn="l"/>
                          <a:tab pos="508000" algn="l"/>
                          <a:tab pos="1016000" algn="l"/>
                          <a:tab pos="1524000" algn="l"/>
                          <a:tab pos="1912620" algn="l"/>
                          <a:tab pos="2032000" algn="l"/>
                          <a:tab pos="2540000" algn="l"/>
                          <a:tab pos="3048000" algn="l"/>
                          <a:tab pos="3556000" algn="l"/>
                          <a:tab pos="4064000" algn="l"/>
                          <a:tab pos="4572000" algn="l"/>
                          <a:tab pos="5080000" algn="l"/>
                          <a:tab pos="5588000" algn="l"/>
                          <a:tab pos="6096000" algn="l"/>
                          <a:tab pos="6604000" algn="l"/>
                          <a:tab pos="7112000" algn="l"/>
                          <a:tab pos="7620000" algn="l"/>
                          <a:tab pos="8128000" algn="l"/>
                          <a:tab pos="8636000" algn="l"/>
                          <a:tab pos="9144000" algn="l"/>
                          <a:tab pos="9652000" algn="l"/>
                          <a:tab pos="10160000" algn="l"/>
                          <a:tab pos="10668000" algn="l"/>
                          <a:tab pos="11176000" algn="l"/>
                          <a:tab pos="11684000" algn="l"/>
                          <a:tab pos="12192000" algn="l"/>
                        </a:tabLst>
                      </a:pPr>
                      <a:r>
                        <a:rPr lang="en-US" sz="1500" kern="0" spc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SP</a:t>
                      </a:r>
                      <a:endParaRPr lang="en-US" sz="1500" kern="0" spc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2.349±0.192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3.345±0.206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2.339±0.186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1.213±0.168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2.398±0.222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1.789±0.272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0.994±0.204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0.814±0.094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54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584D4-2100-463A-6859-824E7C371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B5E762-228D-4D8D-DFB3-2511FCA060C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6E432-DE02-E485-5635-8CBFD409AD46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0DA94F65-036B-90A9-FD71-390EAA11A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B3CED6AE-D3F0-07F5-1DB6-E055D4F8F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1748"/>
              </p:ext>
            </p:extLst>
          </p:nvPr>
        </p:nvGraphicFramePr>
        <p:xfrm>
          <a:off x="174304" y="1444229"/>
          <a:ext cx="11843389" cy="47792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63093">
                  <a:extLst>
                    <a:ext uri="{9D8B030D-6E8A-4147-A177-3AD203B41FA5}">
                      <a16:colId xmlns:a16="http://schemas.microsoft.com/office/drawing/2014/main" val="928778578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2388241735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3608510655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1661920781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549875365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3600533263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1539371824"/>
                    </a:ext>
                  </a:extLst>
                </a:gridCol>
                <a:gridCol w="1224915">
                  <a:extLst>
                    <a:ext uri="{9D8B030D-6E8A-4147-A177-3AD203B41FA5}">
                      <a16:colId xmlns:a16="http://schemas.microsoft.com/office/drawing/2014/main" val="3857190351"/>
                    </a:ext>
                  </a:extLst>
                </a:gridCol>
                <a:gridCol w="1334391">
                  <a:extLst>
                    <a:ext uri="{9D8B030D-6E8A-4147-A177-3AD203B41FA5}">
                      <a16:colId xmlns:a16="http://schemas.microsoft.com/office/drawing/2014/main" val="1043580559"/>
                    </a:ext>
                  </a:extLst>
                </a:gridCol>
              </a:tblGrid>
              <a:tr h="217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(Abbreviation)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</a:t>
                      </a:r>
                      <a:endParaRPr lang="en-US" altLang="ko-KR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Isotonic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M5Rules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020401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LA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22.957±3.252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29.494±3.945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22.967±3.225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8.281±2.450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23.388±3.755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11.378±3.242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9.719±2.153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8.583±2.473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58146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CCS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10.451±0.797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13.497±1.016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10.459±0.796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8.112±1.886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10.907±1.081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9.079±1.314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6.526±0.829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7.629±0.649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85582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MO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1.224±0.120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0.431±0.057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0.121±0.017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0.119±0.026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0.131±0.024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0.159±0.018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0.112±0.013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0.074±0.010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362817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TR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1.424±0.180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0.356±0.066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0.238±0.048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0.237±0.060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0.242±0.053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0.250±0.045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0.224±0.044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0.188±0.031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3823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EM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173.139±12.73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593.084±69.86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164.172±12.48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178.233±43.62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167.683±12.66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178.192±15.51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99.981±19.68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104.610±8.41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83143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FR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2.792±0.217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4.069±0.195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2.690±0.241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2.386±0.470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2.710±0.262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2.470±0.481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2.361±0.200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1.519±0.140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439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WZ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1.278±0.133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2.936±0.174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1.256±0.132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1.346±0.298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1.257±0.130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1.206±0.157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1.197±0.133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1.133±0.175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14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AR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6.141±0.322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6.265±0.339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4.812±0.300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4.400±0.712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4.881±0.350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4.602±0.392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3.259±0.394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3.897±0.222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9908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WQ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0.703±0.048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0.712±0.048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0.651±0.039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0.731±0.105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0.656±0.040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0.646±0.041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0.652±0.039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0.638±0.050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232715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WA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1.632±0.110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3.539±0.178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1.568±0.104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1.467±0.254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1.572±0.107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1.410±0.146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1.280±0.085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1.238±0.077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5664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PS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1.530±0.090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3.019±0.110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3.416±0.107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1.688±0.255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1.532±0.093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1.544±0.095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1.531±0.091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1.506±0.079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98554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QU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0.192±0.013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0.190±0.013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0.191±0.013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0.212±0.038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0.206±0.017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0.190±0.013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0.192±0.013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0.191±0.009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643623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0.414±0.025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0.077±0.025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0.412±0.024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0.096±0.050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0.508±0.044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0.236±0.039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0.077±0.022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0.164±0.021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13120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AB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2.600±0.138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2.451±0.132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2.217±0.143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2.343±0.348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2.260±0.139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2.143±0.116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2.136±0.131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2.105±0.157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40440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CA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12.32±00.461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7.900±0.295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9.669±0.793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2.860±0.449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12.419±2.828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8.233±2.983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2.719±0.446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3.114±0.489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59756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TI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0.231±0.012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0.233±0.012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0.232±0.012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0.272±0.045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0.244±0.014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0.231±0.012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0.232±0.012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0.230±0.015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1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A755A-58AD-B488-190A-D7CD9297B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994AD7B-210D-CA33-762C-8A2699937660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DE95B-872B-BBF9-02A6-AB6095105DCE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E2F1F03A-3B6B-04E1-6E7F-7292E1C1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19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440B8-9744-8578-CB2B-35A842481F16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classification</a:t>
            </a:r>
            <a:endParaRPr lang="ko-KR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2A306A-1D2C-2A91-7814-801529AA959A}"/>
                  </a:ext>
                </a:extLst>
              </p:cNvPr>
              <p:cNvSpPr txBox="1"/>
              <p:nvPr/>
            </p:nvSpPr>
            <p:spPr>
              <a:xfrm>
                <a:off x="3624554" y="1628800"/>
                <a:ext cx="494289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𝐶𝑅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𝑒𝑟𝑟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×100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2A306A-1D2C-2A91-7814-801529AA9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554" y="1628800"/>
                <a:ext cx="4942892" cy="524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477CCF9-4957-C638-69FB-71D3CF3D4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258912"/>
                  </p:ext>
                </p:extLst>
              </p:nvPr>
            </p:nvGraphicFramePr>
            <p:xfrm>
              <a:off x="2351583" y="3338180"/>
              <a:ext cx="7488832" cy="288036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val="1456854075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2441381982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394651377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444182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Refinement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max iterations for updating RBF location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3328076"/>
                      </a:ext>
                    </a:extLst>
                  </a:tr>
                  <a:tr h="0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FCM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clusters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oMath>
                          </a14:m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2, 3, 5, 7, 9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105469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Fuzzification coefficients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e>
                              </m:d>
                            </m:oMath>
                          </a14:m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1.1, 1.5, 2.0, 2.5, 3.0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657612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max learning iterations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365994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Tolerance level (</a:t>
                          </a:r>
                          <a:r>
                            <a:rPr lang="en-US" altLang="ko-KR" sz="15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ε</a:t>
                          </a:r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ko-KR" sz="15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793135"/>
                      </a:ext>
                    </a:extLst>
                  </a:tr>
                  <a:tr h="0">
                    <a:tc row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Weighted FCM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Inertia coefficient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oMath>
                          </a14:m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0.1, 0.3, 0.5, 0.7, 1.0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0955507"/>
                      </a:ext>
                    </a:extLst>
                  </a:tr>
                  <a:tr h="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max learning iteration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3417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LS-SVM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Regularization parameter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oMath>
                          </a14:m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0.01, 0.1, 1, 10, 100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78348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477CCF9-4957-C638-69FB-71D3CF3D424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258912"/>
                  </p:ext>
                </p:extLst>
              </p:nvPr>
            </p:nvGraphicFramePr>
            <p:xfrm>
              <a:off x="2351583" y="3338180"/>
              <a:ext cx="7488832" cy="2880360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1440160">
                      <a:extLst>
                        <a:ext uri="{9D8B030D-6E8A-4147-A177-3AD203B41FA5}">
                          <a16:colId xmlns:a16="http://schemas.microsoft.com/office/drawing/2014/main" val="1456854075"/>
                        </a:ext>
                      </a:extLst>
                    </a:gridCol>
                    <a:gridCol w="4032448">
                      <a:extLst>
                        <a:ext uri="{9D8B030D-6E8A-4147-A177-3AD203B41FA5}">
                          <a16:colId xmlns:a16="http://schemas.microsoft.com/office/drawing/2014/main" val="2441381982"/>
                        </a:ext>
                      </a:extLst>
                    </a:gridCol>
                    <a:gridCol w="2016224">
                      <a:extLst>
                        <a:ext uri="{9D8B030D-6E8A-4147-A177-3AD203B41FA5}">
                          <a16:colId xmlns:a16="http://schemas.microsoft.com/office/drawing/2014/main" val="3946513776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Parameter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Values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04441827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Refinement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max iterations for updating RBF location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33328076"/>
                      </a:ext>
                    </a:extLst>
                  </a:tr>
                  <a:tr h="320040">
                    <a:tc rowSpan="4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FCM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801" t="-201887" r="-50151" b="-6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2, 3, 5, 7, 9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35105469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801" t="-301887" r="-50151" b="-5150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1.1, 1.5, 2.0, 2.5, 3.0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3657612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max learning iterations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37365994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Tolerance level (</a:t>
                          </a:r>
                          <a:r>
                            <a:rPr lang="en-US" altLang="ko-KR" sz="15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ε</a:t>
                          </a:r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ko-KR" sz="15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-10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793135"/>
                      </a:ext>
                    </a:extLst>
                  </a:tr>
                  <a:tr h="320040">
                    <a:tc rowSpan="2"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Weighted FCM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801" t="-600000" r="-50151" b="-2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0.1, 0.3, 0.5, 0.7, 1.0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10955507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latinLnBrk="1"/>
                          <a:endParaRPr lang="en-US" altLang="ko-KR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max learning iteration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20634175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LS-SVM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5801" t="-798113" r="-50151" b="-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0.01, 0.1, 1, 10, 100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078348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397DA6C-E51C-0948-E89B-9E4F032E369E}"/>
              </a:ext>
            </a:extLst>
          </p:cNvPr>
          <p:cNvSpPr txBox="1"/>
          <p:nvPr/>
        </p:nvSpPr>
        <p:spPr>
          <a:xfrm>
            <a:off x="724829" y="1235945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/>
              <a:t>Evaluation of classification rate 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010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1055804" y="1584191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4F07A-C8D6-73C4-E941-FD4FADEEE77B}"/>
              </a:ext>
            </a:extLst>
          </p:cNvPr>
          <p:cNvSpPr txBox="1"/>
          <p:nvPr/>
        </p:nvSpPr>
        <p:spPr>
          <a:xfrm>
            <a:off x="1847315" y="1584191"/>
            <a:ext cx="10066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spc="600" dirty="0">
                <a:solidFill>
                  <a:schemeClr val="bg1"/>
                </a:solidFill>
              </a:rPr>
              <a:t>A Study on the Design of RBFNN Applied with the Aid of a Novel Learning Method: </a:t>
            </a:r>
            <a:r>
              <a:rPr lang="en-US" altLang="ko-KR" sz="2400" spc="600" dirty="0">
                <a:solidFill>
                  <a:schemeClr val="bg1"/>
                </a:solidFill>
              </a:rPr>
              <a:t>Focused on Improvement of Performance of Prediction Model and Pattern Classifier</a:t>
            </a:r>
            <a:endParaRPr lang="ko-KR" altLang="en-US" sz="3000" spc="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080B5-F9AD-126B-C3A5-3E3A0A65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B5CECB-6E78-DA1F-2072-C1FCA3A79F9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D5AD7B-BC69-6A22-5378-C436840F05DB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562B630B-2CFB-8CF3-6C30-E54BF42F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20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24733-4D14-EB14-D267-2F2EFD1E6DA9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classification</a:t>
            </a:r>
            <a:endParaRPr lang="ko-KR" altLang="en-US" sz="25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C3058BF-27CA-1980-1910-CE8430729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91180"/>
              </p:ext>
            </p:extLst>
          </p:nvPr>
        </p:nvGraphicFramePr>
        <p:xfrm>
          <a:off x="1887533" y="1728661"/>
          <a:ext cx="8416932" cy="428625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09915">
                  <a:extLst>
                    <a:ext uri="{9D8B030D-6E8A-4147-A177-3AD203B41FA5}">
                      <a16:colId xmlns:a16="http://schemas.microsoft.com/office/drawing/2014/main" val="1456854075"/>
                    </a:ext>
                  </a:extLst>
                </a:gridCol>
                <a:gridCol w="2309915">
                  <a:extLst>
                    <a:ext uri="{9D8B030D-6E8A-4147-A177-3AD203B41FA5}">
                      <a16:colId xmlns:a16="http://schemas.microsoft.com/office/drawing/2014/main" val="4022022880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2441381982"/>
                    </a:ext>
                  </a:extLst>
                </a:gridCol>
                <a:gridCol w="2137847">
                  <a:extLst>
                    <a:ext uri="{9D8B030D-6E8A-4147-A177-3AD203B41FA5}">
                      <a16:colId xmlns:a16="http://schemas.microsoft.com/office/drawing/2014/main" val="3946513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ko-KR" alt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alt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(Abbreviation)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input variables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class labels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data instances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441827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Zoo (ZO)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328076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Hayes (HA)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160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73688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Iris (IR)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150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390803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Wine (WI)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178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344104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Sonar (SO)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208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272218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Seeds (SE)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210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332066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Glass (GL)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214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094655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Heart (HE)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270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481032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Leaf (LE)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340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483244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Liver (LI)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345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28518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Ionosphere (IO)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351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657039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Libras (LB)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360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830890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Monk-2 (M2)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432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610005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Led7digit (L7)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500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214584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Forest (FO)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523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83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43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14B8E-7830-0626-223F-EE6408647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6D380C-FD29-38CB-D6B3-A9F757CDAAD8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C0814-D555-3519-5651-92CF61C72E5D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BD2F8E01-235E-6A1A-02E8-612FAE8C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21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BC450-816D-2487-D8B1-D8F5C993098A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classification</a:t>
            </a:r>
            <a:endParaRPr lang="ko-KR" altLang="en-US" sz="25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2D4C1D-8CA9-5F9B-69F6-CD35E0D68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285193"/>
              </p:ext>
            </p:extLst>
          </p:nvPr>
        </p:nvGraphicFramePr>
        <p:xfrm>
          <a:off x="1775520" y="1772816"/>
          <a:ext cx="8640960" cy="455066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309915">
                  <a:extLst>
                    <a:ext uri="{9D8B030D-6E8A-4147-A177-3AD203B41FA5}">
                      <a16:colId xmlns:a16="http://schemas.microsoft.com/office/drawing/2014/main" val="1456854075"/>
                    </a:ext>
                  </a:extLst>
                </a:gridCol>
                <a:gridCol w="2309915">
                  <a:extLst>
                    <a:ext uri="{9D8B030D-6E8A-4147-A177-3AD203B41FA5}">
                      <a16:colId xmlns:a16="http://schemas.microsoft.com/office/drawing/2014/main" val="3803078291"/>
                    </a:ext>
                  </a:extLst>
                </a:gridCol>
                <a:gridCol w="1659255">
                  <a:extLst>
                    <a:ext uri="{9D8B030D-6E8A-4147-A177-3AD203B41FA5}">
                      <a16:colId xmlns:a16="http://schemas.microsoft.com/office/drawing/2014/main" val="2441381982"/>
                    </a:ext>
                  </a:extLst>
                </a:gridCol>
                <a:gridCol w="2361875">
                  <a:extLst>
                    <a:ext uri="{9D8B030D-6E8A-4147-A177-3AD203B41FA5}">
                      <a16:colId xmlns:a16="http://schemas.microsoft.com/office/drawing/2014/main" val="39465137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r>
                        <a:rPr lang="ko-KR" alt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r>
                        <a:rPr lang="ko-KR" altLang="en-US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(Abbreviation)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input variables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class labels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data instances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441827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WDBC (WD)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569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328076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Balance (BA)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079300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Urban Land Cover (ULC)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147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675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73688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Australian (AU)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14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690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390803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Pima (PM)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768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344104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Vehicle (VE)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846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272218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Tic-Tac-Toe (TTT)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332066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German (GE)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1,000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094655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Hillvalley (HL)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1,212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481032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Banknote (BN)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1,372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483244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Car (CA)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1,728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628518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Titanic (TI)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2,201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657039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Segment (SG)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2,310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830890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Splice (SP)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3,190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610005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Banana (BAN)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5,300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214584"/>
                  </a:ext>
                </a:extLst>
              </a:tr>
              <a:tr h="12779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Penbased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 (PEN)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10,992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834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960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F1033-F688-5924-ABA1-36CE63DDA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5565221-970F-7E7B-AA99-5132ECD28789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60F285-17E2-ECA4-670D-65B545CD296A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509004E2-4A6E-1438-B25B-C910640E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22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3A727-51C7-A542-9F7B-DBC7E1D9C4A7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classification</a:t>
            </a:r>
            <a:endParaRPr lang="ko-KR" altLang="en-US" sz="2500" dirty="0"/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2E04A2FE-D9A8-B99D-6B57-1106F404E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384990"/>
              </p:ext>
            </p:extLst>
          </p:nvPr>
        </p:nvGraphicFramePr>
        <p:xfrm>
          <a:off x="1183679" y="1654866"/>
          <a:ext cx="9824640" cy="46062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22240">
                  <a:extLst>
                    <a:ext uri="{9D8B030D-6E8A-4147-A177-3AD203B41FA5}">
                      <a16:colId xmlns:a16="http://schemas.microsoft.com/office/drawing/2014/main" val="9287785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82417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85106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19207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4987536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FCM-based RBFNN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RBFNN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020401"/>
                  </a:ext>
                </a:extLst>
              </a:tr>
              <a:tr h="217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414133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Zoo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95.09±7.00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99.12±0.46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97.09±4.69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58146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Hayes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88.38±1.61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69.78±9.85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93.35±1.01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71.15±6.24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362817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Iris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98.00±0.61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98.00±4.50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98.15±0.39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98.00±3.22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3823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Wine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98.26±3.93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83143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Sonar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99.20±0.37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74.95±9.72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90.90±8.82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439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Seeds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96.24±0.72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95.24±4.49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96.82±0.55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97.14±2.46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14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Glass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82.86±1.43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68.78±9.30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84.63±1.04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72.38±10.4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9908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Heart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86.75±0.79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84.44±6.48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86.70±0.87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84.81±7.08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232715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Leaf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93.43±1.36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78.23±4.84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92.74±0.66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79.41±7.07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5664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Liver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78.52±1.26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72.74±10.39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75.75±1.19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74.47±6.93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98554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Ionosphere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94.81±0.77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88.88±6.25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96.77±0.46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92.04±3.43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643623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Libras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98.11±0.53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56.39±5.56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99.84±0.26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86.11±5.85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13120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Monk-2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97.76±0.55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97.45±2.31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97.42±0.44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96.52±2.51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40440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Led7digit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77.71±1.11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73.20±8.12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75.57±0.77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75.40±6.04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59756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Forest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93.56±0.62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89.10±2.84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95.77±0.63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90.81±5.78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023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6B354739-C3F4-C39E-7ADC-5BC8B0D91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977" y="6261156"/>
            <a:ext cx="23928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Arial" panose="020B0604020202020204" pitchFamily="34" charset="0"/>
              </a:rPr>
              <a:t>KELL,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Weka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Wiki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E5D4C1EE-C2C2-FBE4-12FB-19128247464B}"/>
                  </a:ext>
                </a:extLst>
              </p14:cNvPr>
              <p14:cNvContentPartPr/>
              <p14:nvPr/>
            </p14:nvContentPartPr>
            <p14:xfrm>
              <a:off x="1253914" y="5615417"/>
              <a:ext cx="626040" cy="104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E5D4C1EE-C2C2-FBE4-12FB-1912824746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0274" y="5507777"/>
                <a:ext cx="7336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0117E07-0FEF-ECA0-97B5-DD57046C398F}"/>
                  </a:ext>
                </a:extLst>
              </p14:cNvPr>
              <p14:cNvContentPartPr/>
              <p14:nvPr/>
            </p14:nvContentPartPr>
            <p14:xfrm>
              <a:off x="1236634" y="5886857"/>
              <a:ext cx="73080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0117E07-0FEF-ECA0-97B5-DD57046C39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82634" y="5779217"/>
                <a:ext cx="838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433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4F474-1716-6588-7845-644D684C2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535FF2-BE98-3371-14F4-563757CD94B6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08D06-96F5-BF4C-E10E-3D994EF8EC78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FA8A103A-35F4-AAB9-E383-4CACAE64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23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9FC3A-E3DF-EE12-2951-75B44D6B71C6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classification</a:t>
            </a:r>
            <a:endParaRPr lang="ko-KR" altLang="en-US" sz="2500" dirty="0"/>
          </a:p>
        </p:txBody>
      </p:sp>
      <p:graphicFrame>
        <p:nvGraphicFramePr>
          <p:cNvPr id="6" name="표 8">
            <a:extLst>
              <a:ext uri="{FF2B5EF4-FFF2-40B4-BE49-F238E27FC236}">
                <a16:creationId xmlns:a16="http://schemas.microsoft.com/office/drawing/2014/main" id="{02875AC3-1C3A-511A-D8EF-5A66EEB13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73856"/>
              </p:ext>
            </p:extLst>
          </p:nvPr>
        </p:nvGraphicFramePr>
        <p:xfrm>
          <a:off x="1183679" y="1441786"/>
          <a:ext cx="9824640" cy="487070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322240">
                  <a:extLst>
                    <a:ext uri="{9D8B030D-6E8A-4147-A177-3AD203B41FA5}">
                      <a16:colId xmlns:a16="http://schemas.microsoft.com/office/drawing/2014/main" val="9287785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882417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85106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619207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4987536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FCM-based RBFNN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RBFNN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020401"/>
                  </a:ext>
                </a:extLst>
              </a:tr>
              <a:tr h="2176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ko-KR" altLang="en-US" sz="15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414133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WDBC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98.43±0.33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96.65±2.81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98.18±0.22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97.89±1.61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58146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Balance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91.34±0.46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91.04±3.12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91.69±0.20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91.52±1.33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1936207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Urban Land Cover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97.49±0.32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72.28±4.21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90.89±0.57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78.79±5.81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362817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Australian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88.02±0.56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87.39±4.48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88.00±0.17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87.68±1.70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3823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Pima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80.10±0.49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77.19±3.96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78.58±0.62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77.74±4.43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83143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Vehicle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87.62±0.39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83.68±3.89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87.23±0.45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83.58±3.40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439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Tic-Tac-Toe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98.61±0.40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98.12±1.19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98.85±0.59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98.85±1.03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14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German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79.57±0.77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77.00±2.40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78.56±0.56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77.40±5.44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9908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Hillvalley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91.86±3.84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75.26±6.56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80.28±5.02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79.37±5.48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232715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Banknote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5664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Car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91.72±0.51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90.33±2.66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91.86±0.66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90.91±1.86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98554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Titanic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79.05±0.19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79.05±1.75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79.05±0.16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79.05±1.46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643623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Segment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96.21±0.41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94.93±1.43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95.88±0.33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94.59±1.66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13120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Splice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92.78±0.29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86.77±1.28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85.19±0.35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83.63±1.99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40440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Banana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89.82±0.26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89.53±1.26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90.09±0.13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90.00±1.51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59756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Penbased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98.87±0.05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98.82±0.42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98.54±0.05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98.42±0.43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0235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ABD5BFB-45C2-51A8-7050-657E088EE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977" y="6261156"/>
            <a:ext cx="23928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Arial" panose="020B0604020202020204" pitchFamily="34" charset="0"/>
              </a:rPr>
              <a:t>KELL,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Weka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>
                <a:latin typeface="Arial" panose="020B0604020202020204" pitchFamily="34" charset="0"/>
              </a:rPr>
              <a:t>Wiki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A211655D-33D5-94AF-8AF6-D9FCFAD65E0A}"/>
                  </a:ext>
                </a:extLst>
              </p14:cNvPr>
              <p14:cNvContentPartPr/>
              <p14:nvPr/>
            </p14:nvContentPartPr>
            <p14:xfrm>
              <a:off x="1262554" y="3779417"/>
              <a:ext cx="923760" cy="180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A211655D-33D5-94AF-8AF6-D9FCFAD65E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8554" y="3671417"/>
                <a:ext cx="103140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8B0E6A2D-1A5C-89ED-CAF0-332FCD789FD0}"/>
                  </a:ext>
                </a:extLst>
              </p14:cNvPr>
              <p14:cNvContentPartPr/>
              <p14:nvPr/>
            </p14:nvContentPartPr>
            <p14:xfrm>
              <a:off x="1288474" y="4841777"/>
              <a:ext cx="217080" cy="180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8B0E6A2D-1A5C-89ED-CAF0-332FCD789F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4834" y="4734137"/>
                <a:ext cx="3247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590B810-784E-CD9B-DF82-AF1F481D454D}"/>
                  </a:ext>
                </a:extLst>
              </p14:cNvPr>
              <p14:cNvContentPartPr/>
              <p14:nvPr/>
            </p14:nvContentPartPr>
            <p14:xfrm>
              <a:off x="1245274" y="5146697"/>
              <a:ext cx="479160" cy="7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590B810-784E-CD9B-DF82-AF1F481D45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1274" y="4930697"/>
                <a:ext cx="58680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69000E4-0BEE-A7CA-EDD7-53E7DF4EC389}"/>
                  </a:ext>
                </a:extLst>
              </p14:cNvPr>
              <p14:cNvContentPartPr/>
              <p14:nvPr/>
            </p14:nvContentPartPr>
            <p14:xfrm>
              <a:off x="1279834" y="5946977"/>
              <a:ext cx="539280" cy="97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69000E4-0BEE-A7CA-EDD7-53E7DF4EC38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26194" y="5838977"/>
                <a:ext cx="64692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0B0506BD-E098-5EFD-D6F4-A83F3CB78033}"/>
                  </a:ext>
                </a:extLst>
              </p14:cNvPr>
              <p14:cNvContentPartPr/>
              <p14:nvPr/>
            </p14:nvContentPartPr>
            <p14:xfrm>
              <a:off x="1306114" y="4606697"/>
              <a:ext cx="65232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0B0506BD-E098-5EFD-D6F4-A83F3CB780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2114" y="4498697"/>
                <a:ext cx="759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67897EE8-0AD7-9F48-DD96-09E3F26D18CF}"/>
                  </a:ext>
                </a:extLst>
              </p14:cNvPr>
              <p14:cNvContentPartPr/>
              <p14:nvPr/>
            </p14:nvContentPartPr>
            <p14:xfrm>
              <a:off x="1288474" y="5660417"/>
              <a:ext cx="434880" cy="18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67897EE8-0AD7-9F48-DD96-09E3F26D18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34834" y="5552777"/>
                <a:ext cx="5425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00416E6C-67F9-6F3F-7835-9C046D7A6F9A}"/>
                  </a:ext>
                </a:extLst>
              </p14:cNvPr>
              <p14:cNvContentPartPr/>
              <p14:nvPr/>
            </p14:nvContentPartPr>
            <p14:xfrm>
              <a:off x="1245274" y="5406977"/>
              <a:ext cx="619200" cy="104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00416E6C-67F9-6F3F-7835-9C046D7A6F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1274" y="5298977"/>
                <a:ext cx="7268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C1FB50C2-379C-7E49-0357-8E4C8C33FAA2}"/>
                  </a:ext>
                </a:extLst>
              </p14:cNvPr>
              <p14:cNvContentPartPr/>
              <p14:nvPr/>
            </p14:nvContentPartPr>
            <p14:xfrm>
              <a:off x="1262554" y="2742977"/>
              <a:ext cx="1376280" cy="9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C1FB50C2-379C-7E49-0357-8E4C8C33FAA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08554" y="2634977"/>
                <a:ext cx="148392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839766F-DE9D-E1B7-BEC5-0C18DCF49F89}"/>
              </a:ext>
            </a:extLst>
          </p:cNvPr>
          <p:cNvSpPr txBox="1"/>
          <p:nvPr/>
        </p:nvSpPr>
        <p:spPr>
          <a:xfrm>
            <a:off x="2717709" y="2581394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500" dirty="0" err="1"/>
              <a:t>bupa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0839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416C9-38CB-A101-DC13-AB34A557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5A04C42-AED9-062B-4D84-B1C55FAEABA8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509CC-ABC5-813D-C332-A109770F9BFD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515C798-0B7C-01A5-5AD1-F17AC6BD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24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9BB3883-F4B0-3E23-502E-FE2711AB3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26962"/>
              </p:ext>
            </p:extLst>
          </p:nvPr>
        </p:nvGraphicFramePr>
        <p:xfrm>
          <a:off x="1028436" y="1688765"/>
          <a:ext cx="10135126" cy="41414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579785">
                  <a:extLst>
                    <a:ext uri="{9D8B030D-6E8A-4147-A177-3AD203B41FA5}">
                      <a16:colId xmlns:a16="http://schemas.microsoft.com/office/drawing/2014/main" val="1456854075"/>
                    </a:ext>
                  </a:extLst>
                </a:gridCol>
                <a:gridCol w="7555341">
                  <a:extLst>
                    <a:ext uri="{9D8B030D-6E8A-4147-A177-3AD203B41FA5}">
                      <a16:colId xmlns:a16="http://schemas.microsoft.com/office/drawing/2014/main" val="2441381982"/>
                    </a:ext>
                  </a:extLst>
                </a:gridCol>
              </a:tblGrid>
              <a:tr h="40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Explanation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441827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BayesNet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학습데이터에서 개별 클래스의 확률 밀도 함수를 학습하여 베이지안 결정 규칙을</a:t>
                      </a:r>
                      <a:endParaRPr lang="en-US" altLang="ko-KR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기반으로 데이터의 클래스 결정</a:t>
                      </a:r>
                    </a:p>
                  </a:txBody>
                  <a:tcPr marL="64770" marR="64770" marT="17907" marB="179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328076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선형 알고리즘에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시그모이드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함수가 결합된 이진 분류 알고리즘</a:t>
                      </a:r>
                    </a:p>
                  </a:txBody>
                  <a:tcPr marL="64770" marR="64770" marT="17907" marB="179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73688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MLP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(Multilayer perceptron)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입력층과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출력층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사이에 하나 이상의 은닉층이 존재하는 신경망</a:t>
                      </a:r>
                    </a:p>
                  </a:txBody>
                  <a:tcPr marL="64770" marR="64770" marT="17907" marB="179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390803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-5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SVM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마진을 최대화하는 방향으로 결정 경계를 정의하는 이진 분류 알고리즘</a:t>
                      </a:r>
                    </a:p>
                  </a:txBody>
                  <a:tcPr marL="64770" marR="64770" marT="17907" marB="179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344104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AdaboostM1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한 종류의 패턴분류기를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여러개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결합하여 성능이 낮은 분류기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(weak classifier)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에 가중치를 부여하여 </a:t>
                      </a:r>
                      <a:r>
                        <a:rPr lang="ko-KR" altLang="en-US" sz="15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분류율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개선</a:t>
                      </a:r>
                    </a:p>
                  </a:txBody>
                  <a:tcPr marL="64770" marR="64770" marT="17907" marB="179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214584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-NN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새로운 데이터를 입력으로 받았을 때 데이터와 가장 가까운 </a:t>
                      </a:r>
                      <a:r>
                        <a:rPr lang="en-US" altLang="ko-KR" sz="15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개의 학습데이터를 비교</a:t>
                      </a:r>
                    </a:p>
                  </a:txBody>
                  <a:tcPr marL="64770" marR="64770" marT="17907" marB="179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133076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PART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(Partial decision tree)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클래스를 분류하기 위한 결정 목록을 생성하고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분할 정복 알고리즘을 통해 데이터 패턴이 남아 있지 않을 때까지 반복적으로 규칙을 생성하는 분류 알고리즘</a:t>
                      </a:r>
                    </a:p>
                  </a:txBody>
                  <a:tcPr marL="64770" marR="64770" marT="17907" marB="179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812353"/>
                  </a:ext>
                </a:extLst>
              </a:tr>
              <a:tr h="33457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J48 (C4.5)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결정 트리를 생성하는데 사용되는 알고리즘으로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ID3 (Iterative </a:t>
                      </a:r>
                      <a:r>
                        <a:rPr lang="en-US" altLang="ko-KR" sz="1500" kern="0" spc="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Dichotomiser</a:t>
                      </a:r>
                      <a:r>
                        <a:rPr lang="en-US" altLang="ko-KR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3)</a:t>
                      </a:r>
                      <a:r>
                        <a:rPr lang="ko-KR" alt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의 확장된 형태의 분류 알고리즘</a:t>
                      </a:r>
                    </a:p>
                  </a:txBody>
                  <a:tcPr marL="64770" marR="64770" marT="17907" marB="17907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8348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01684C-ED04-90CA-0E56-F6A9BD56B179}"/>
              </a:ext>
            </a:extLst>
          </p:cNvPr>
          <p:cNvSpPr txBox="1"/>
          <p:nvPr/>
        </p:nvSpPr>
        <p:spPr>
          <a:xfrm>
            <a:off x="877229" y="9954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Weka tool</a:t>
            </a:r>
            <a:endParaRPr lang="ko-KR" altLang="en-US" sz="2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3FD9-D407-DE4C-4C9B-EA644A40F78B}"/>
              </a:ext>
            </a:extLst>
          </p:cNvPr>
          <p:cNvSpPr txBox="1"/>
          <p:nvPr/>
        </p:nvSpPr>
        <p:spPr>
          <a:xfrm>
            <a:off x="1764030" y="5830245"/>
            <a:ext cx="91639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 brief description of the regression models used for generalization performance comparison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067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FF90B-148D-6E24-AB4D-0848F0726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BCAC9E-1A33-A8DC-BA3B-250F5987587D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91074-02F5-08D6-9F7F-9327C0E453B9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EA5DC447-2746-C3CE-355E-BA521D7C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25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0625CE1E-5B49-6721-516F-CC91B30F9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812982"/>
              </p:ext>
            </p:extLst>
          </p:nvPr>
        </p:nvGraphicFramePr>
        <p:xfrm>
          <a:off x="568651" y="1495018"/>
          <a:ext cx="11054695" cy="483489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22618">
                  <a:extLst>
                    <a:ext uri="{9D8B030D-6E8A-4147-A177-3AD203B41FA5}">
                      <a16:colId xmlns:a16="http://schemas.microsoft.com/office/drawing/2014/main" val="928778578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388241735"/>
                    </a:ext>
                  </a:extLst>
                </a:gridCol>
                <a:gridCol w="1116076">
                  <a:extLst>
                    <a:ext uri="{9D8B030D-6E8A-4147-A177-3AD203B41FA5}">
                      <a16:colId xmlns:a16="http://schemas.microsoft.com/office/drawing/2014/main" val="955932652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2710715819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3608510655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1661920781"/>
                    </a:ext>
                  </a:extLst>
                </a:gridCol>
                <a:gridCol w="1072837">
                  <a:extLst>
                    <a:ext uri="{9D8B030D-6E8A-4147-A177-3AD203B41FA5}">
                      <a16:colId xmlns:a16="http://schemas.microsoft.com/office/drawing/2014/main" val="549875365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3600533263"/>
                    </a:ext>
                  </a:extLst>
                </a:gridCol>
                <a:gridCol w="1116076">
                  <a:extLst>
                    <a:ext uri="{9D8B030D-6E8A-4147-A177-3AD203B41FA5}">
                      <a16:colId xmlns:a16="http://schemas.microsoft.com/office/drawing/2014/main" val="1539371824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3857190351"/>
                    </a:ext>
                  </a:extLst>
                </a:gridCol>
                <a:gridCol w="1084398">
                  <a:extLst>
                    <a:ext uri="{9D8B030D-6E8A-4147-A177-3AD203B41FA5}">
                      <a16:colId xmlns:a16="http://schemas.microsoft.com/office/drawing/2014/main" val="1043580559"/>
                    </a:ext>
                  </a:extLst>
                </a:gridCol>
              </a:tblGrid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</a:t>
                      </a:r>
                      <a:endParaRPr lang="en-US" altLang="ko-KR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AdaboostM1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-NN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0204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Stump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</a:p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0588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ZO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96.15±5.77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94.85±6.34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95.45±5.68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93.68±6.95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60.43±3.06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96.14±5.45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95.05±6.70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93.41±7.28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92.61±7.33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97.09±4.69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58146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HA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60.66±1.77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55.68±10.1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71.63±11.9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55.54±9.81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40.73±3.95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83.85±10.1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34.48±12.6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79.90±9.84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79.44±9.28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71.15±6.24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362817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IR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93.20±5.92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97.20±4.46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96.93±4.07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96.27±4.58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95.40±5.74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94.73±4.86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95.73±4.60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94.20±5.25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94.73±5.30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98.00±3.22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3823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WI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98.65±2.56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97.23±3.83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98.02±3.26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98.76±2.73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89.37±7.54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97.69±3.39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95.50±4.62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92.08±6.28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93.20±5.90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83143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SO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76.71±9.40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72.22±9.08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81.61±8.66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76.60±8.27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75.65±8.48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83.91±8.53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82.28±9.12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77.40±9.43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73.61±9.34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90.90±8.82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439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SE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88.71±6.58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94.81±4.98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95.24±4.33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93.57±4.85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90.05±6.87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93.67±5.25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93.05±5.17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92.14±5.68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90.90±5.90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97.14±2.46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14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GL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70.37±8.47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63.64±8.83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67.53±8.72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57.63±9.24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44.84±2.89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79.80±7.77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66.27±8.04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70.77±8.61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67.76±9.36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72.38±10.4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9908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HE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82.56±6.12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83.67±6.43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79.41±7.09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83.89±6.24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81.59±7.07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83.04±6.19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79.89±6.95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77.33±7.81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78.15±7.42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84.81±7.08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232715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LE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63.65±7.09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74.15±8.40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77.56±6.66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51.82±6.43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7.88±1.77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77.74±6.57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56.06±8.25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61.85±7.48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61.76±7.19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79.41±7.07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5664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LI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56.85±4.20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68.72±7.98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68.73±7.38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57.98±1.26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65.96±7.11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73.08±8.04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60.48±7.92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65.25±8.12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65.84±7.40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74.47±6.93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98554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IO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89.54±4.90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87.72±5.57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91.06±4.86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88.07±5.32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90.89±4.64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93.25±4.16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85.10±4.74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90.83±4.66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89.74±4.38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92.04±3.43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643623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LB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61.56±6.56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68.89±7.97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80.39±5.89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73.83±5.95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11.06±0.79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82.53±5.73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75.78±6.08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68.11±8.44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69.31±8.36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86.11±5.85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13120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M2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76.09±5.99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99.91±0.93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80.55±5.56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96.85±3.19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90.32±5.00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96.52±2.51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40440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L7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73.78±6.48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74.12±6.58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70.76±6.63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73.58±6.72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20.16±2.18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71.18±6.93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73.50±6.45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73.12±7.10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72.18±6.87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75.40±6.04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59756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FO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86.35±4.77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87.66±4.86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88.73±3.90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89.11±4.06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62.60±2.77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89.52±4.34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88.43±4.29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85.10±4.34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86.69±4.85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90.81±5.78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40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C8326-2071-AAA6-601B-C9698E12C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C0C88C-493E-0B2D-9699-F335859C15D5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DC123-3DF3-C1A9-958C-2E226E6242A3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B2C85F6-2FB1-65FA-6C77-8C853C6B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26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0F5FE1DE-D91C-B615-143B-5D3A18267C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217600"/>
              </p:ext>
            </p:extLst>
          </p:nvPr>
        </p:nvGraphicFramePr>
        <p:xfrm>
          <a:off x="568651" y="1230604"/>
          <a:ext cx="11054695" cy="509930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22618">
                  <a:extLst>
                    <a:ext uri="{9D8B030D-6E8A-4147-A177-3AD203B41FA5}">
                      <a16:colId xmlns:a16="http://schemas.microsoft.com/office/drawing/2014/main" val="928778578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388241735"/>
                    </a:ext>
                  </a:extLst>
                </a:gridCol>
                <a:gridCol w="1116076">
                  <a:extLst>
                    <a:ext uri="{9D8B030D-6E8A-4147-A177-3AD203B41FA5}">
                      <a16:colId xmlns:a16="http://schemas.microsoft.com/office/drawing/2014/main" val="955932652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2710715819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3608510655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1661920781"/>
                    </a:ext>
                  </a:extLst>
                </a:gridCol>
                <a:gridCol w="1072837">
                  <a:extLst>
                    <a:ext uri="{9D8B030D-6E8A-4147-A177-3AD203B41FA5}">
                      <a16:colId xmlns:a16="http://schemas.microsoft.com/office/drawing/2014/main" val="549875365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3600533263"/>
                    </a:ext>
                  </a:extLst>
                </a:gridCol>
                <a:gridCol w="1116076">
                  <a:extLst>
                    <a:ext uri="{9D8B030D-6E8A-4147-A177-3AD203B41FA5}">
                      <a16:colId xmlns:a16="http://schemas.microsoft.com/office/drawing/2014/main" val="1539371824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3857190351"/>
                    </a:ext>
                  </a:extLst>
                </a:gridCol>
                <a:gridCol w="1084398">
                  <a:extLst>
                    <a:ext uri="{9D8B030D-6E8A-4147-A177-3AD203B41FA5}">
                      <a16:colId xmlns:a16="http://schemas.microsoft.com/office/drawing/2014/main" val="1043580559"/>
                    </a:ext>
                  </a:extLst>
                </a:gridCol>
              </a:tblGrid>
              <a:tr h="2743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</a:t>
                      </a:r>
                      <a:endParaRPr lang="en-US" altLang="ko-KR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AdaboostM1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-NN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0204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Stump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</a:p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0588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WD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94.40±3.29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94.80±3.53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96.63±2.43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97.56±1.85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94.75±3.00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96.38±2.52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96.88±2.25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94.24±2.74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93.29±3.58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97.89±1.61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58146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BA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71.56±7.44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89.44±3.29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91.10±3.03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87.41±2.67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71.77±4.24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81.63±3.89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87.90±2.51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83.19±3.93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77.82±3.50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91.52±1.33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362817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ULC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79.41±3.54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57.91±5.12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80.53±4.09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80.68±3.93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34.34±1.20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83.94±3.48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77.34±4.24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75.54±4.76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74.67±4.54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78.79±5.81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63823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AU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85.29±3.27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86.23±3.43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83.35±4.27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85.51±3.60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86.45±3.44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86.88±3.77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84.25±3.61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83.52±4.58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84.35±3.87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87.68±1.70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8831434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PM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75.25±4.78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77.47±4.39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74.75±4.90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76.80±4.54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74.92±4.80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75.77±4.25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73.86±4.61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73.45±4.51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74.49±5.27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77.74±4.43</a:t>
                      </a:r>
                      <a:endParaRPr lang="en-US" sz="1500" kern="0" spc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439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VE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61.05±3.44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79.80±4.03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81.39±3.30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74.01±3.79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39.96±1.87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75.03±3.36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71.24±4.07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72.20±3.63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72.23±4.30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83.58±3.40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614010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TTT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69.94±3.74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69.19±3.18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80.97±5.36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65.34±0.41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75.90±4.07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95.96±1.94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83.96±3.40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98.11±1.89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89.35±3.88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98.85±1.03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89908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GE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72.88±3.64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76.92±3.47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71.09±3.61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76.72±3.47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73.58±3.39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76.76±3.45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71.24±3.55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69.63±4.27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73.57±3.93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77.40±5.44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232715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HL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50.49±0.16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99.72±0.54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56.59±3.13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57.81±8.25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50.35±1.37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61.44±3.49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56.07±4.32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50.49±0.16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50.49±0.16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79.37±5.48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75664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BN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91.98±2.23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99.04±0.78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99.96±0.22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97.98±1.12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94.78±1.78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99.34±0.68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99.85±0.29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98.70±0.96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98.55±1.03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100.0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98554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CA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87.07±2.41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83.70±2.38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93.93±1.77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84.70±2.27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70.02±0.16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96.83±1.38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91.97±2.12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96.98±1.41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96.65±1.55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90.91±1.86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643623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TI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77.43±2.44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77.60±2.30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77.78±2.32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77.60±2.30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77.60±2.30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78.97±1.81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78.95±1.81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79.03±1.74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79.03±1.74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79.05±1.46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131206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SG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91.57±1.98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95.68±1.20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96.36±1.10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92.90±1.52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28.53±0.14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98.17±0.78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95.29±1.31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96.83±1.10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96.91±1.09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94.59±1.66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404402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SP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96.25±0.93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85.28±1.60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87.19±1.81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85.64±1.71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63.32±1.51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95.19±1.18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69.75±2.69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92.71±1.53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93.25±1.54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83.63±1.99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812315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BAN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72.32±2.14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55.84±1.97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72.68±2.38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55.17±0.09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69.14±3.06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89.01±1.33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88.92±1.11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86.78±2.05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89.07±1.22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90.00±1.51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597569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PEN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87.83±1.00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95.54±0.68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94.50±0.60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98.01±0.37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20.38±0.18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99.16±0.28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99.27±0.22</a:t>
                      </a:r>
                      <a:endParaRPr lang="en-US" sz="1500" kern="0" spc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96.82±0.54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96.52±0.51</a:t>
                      </a:r>
                      <a:endParaRPr lang="en-US" sz="1500" kern="0" spc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98.42±0.43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16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8EDA5-CED2-0CD4-B6EE-5FDA70CFB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9535CA-27D9-4959-7D00-16D8C99D2E3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F0BE0-1833-54D4-A2F3-06A271921D0C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C0247824-0FCB-0E0C-B532-C6D56D29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27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DE052C-8694-FE15-545B-632F88BD9608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Regression</a:t>
            </a:r>
            <a:endParaRPr lang="ko-KR" altLang="en-US" sz="25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49470E-87D7-43DC-E5C5-B7BBD1062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089" y="1601246"/>
            <a:ext cx="1243584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◈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Friedman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non-parametric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1780B3-606B-FB32-B364-A57B7939A07C}"/>
              </a:ext>
            </a:extLst>
          </p:cNvPr>
          <p:cNvSpPr txBox="1"/>
          <p:nvPr/>
        </p:nvSpPr>
        <p:spPr>
          <a:xfrm>
            <a:off x="137623" y="3157663"/>
            <a:ext cx="114167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◈ </a:t>
            </a:r>
            <a:r>
              <a:rPr lang="en-US" altLang="ko-KR" b="1" dirty="0"/>
              <a:t>Procedure of the Friedman Test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Formulation of the null hypothesis: </a:t>
            </a:r>
            <a:r>
              <a:rPr lang="en-US" altLang="ko-KR" i="1" dirty="0"/>
              <a:t>"There is no significant difference between the proposed model and the other models; thus, the observed average ranks are not meaningful."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If the null hypothesis is rejected, =&gt; conduct a post-hoc test for detailed analysis</a:t>
            </a:r>
          </a:p>
        </p:txBody>
      </p:sp>
    </p:spTree>
    <p:extLst>
      <p:ext uri="{BB962C8B-B14F-4D97-AF65-F5344CB8AC3E}">
        <p14:creationId xmlns:p14="http://schemas.microsoft.com/office/powerpoint/2010/main" val="315921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2B738-D47F-1DD0-0E99-18CAD57CB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F6D37D-FAB5-0A12-C929-140E1D3C855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65E28-593A-1A1B-4C2C-48D29EE6572E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98B532C8-01FA-F99E-0106-B19B98637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28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E25C9-FBAA-1A6C-6E5F-D569C539BAAE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Regression</a:t>
            </a:r>
            <a:endParaRPr lang="ko-KR" altLang="en-US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6E018-8EB9-CE61-1217-7A1D112D7775}"/>
              </a:ext>
            </a:extLst>
          </p:cNvPr>
          <p:cNvSpPr txBox="1"/>
          <p:nvPr/>
        </p:nvSpPr>
        <p:spPr>
          <a:xfrm>
            <a:off x="724829" y="13201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Null hypothesis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06F94-5A1A-2C7D-699C-764CD2023B16}"/>
                  </a:ext>
                </a:extLst>
              </p:cNvPr>
              <p:cNvSpPr txBox="1"/>
              <p:nvPr/>
            </p:nvSpPr>
            <p:spPr>
              <a:xfrm>
                <a:off x="4260227" y="1400040"/>
                <a:ext cx="3549626" cy="880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806F94-5A1A-2C7D-699C-764CD202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227" y="1400040"/>
                <a:ext cx="3549626" cy="8803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54B1856E-176D-241D-D502-5B38FDC5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111" y="2360306"/>
            <a:ext cx="6073858" cy="245673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3BA8ABC-10EF-1AC6-30E6-59427097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22756"/>
              </p:ext>
            </p:extLst>
          </p:nvPr>
        </p:nvGraphicFramePr>
        <p:xfrm>
          <a:off x="174304" y="4817045"/>
          <a:ext cx="11843389" cy="81305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363093">
                  <a:extLst>
                    <a:ext uri="{9D8B030D-6E8A-4147-A177-3AD203B41FA5}">
                      <a16:colId xmlns:a16="http://schemas.microsoft.com/office/drawing/2014/main" val="928778578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2388241735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3608510655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1661920781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549875365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3600533263"/>
                    </a:ext>
                  </a:extLst>
                </a:gridCol>
                <a:gridCol w="1320165">
                  <a:extLst>
                    <a:ext uri="{9D8B030D-6E8A-4147-A177-3AD203B41FA5}">
                      <a16:colId xmlns:a16="http://schemas.microsoft.com/office/drawing/2014/main" val="1539371824"/>
                    </a:ext>
                  </a:extLst>
                </a:gridCol>
                <a:gridCol w="1224915">
                  <a:extLst>
                    <a:ext uri="{9D8B030D-6E8A-4147-A177-3AD203B41FA5}">
                      <a16:colId xmlns:a16="http://schemas.microsoft.com/office/drawing/2014/main" val="3857190351"/>
                    </a:ext>
                  </a:extLst>
                </a:gridCol>
                <a:gridCol w="1334391">
                  <a:extLst>
                    <a:ext uri="{9D8B030D-6E8A-4147-A177-3AD203B41FA5}">
                      <a16:colId xmlns:a16="http://schemas.microsoft.com/office/drawing/2014/main" val="1043580559"/>
                    </a:ext>
                  </a:extLst>
                </a:gridCol>
              </a:tblGrid>
              <a:tr h="21767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</a:t>
                      </a:r>
                      <a:endParaRPr lang="en-US" altLang="ko-KR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Isotonic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RBF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M5Rules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020401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rank</a:t>
                      </a: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5.8226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6.5161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4.6613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4.9355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5.7742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3.7258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2.8710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1.6935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58146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B1DA68-84CC-FE65-39FD-A8A5FDB12470}"/>
                  </a:ext>
                </a:extLst>
              </p:cNvPr>
              <p:cNvSpPr txBox="1"/>
              <p:nvPr/>
            </p:nvSpPr>
            <p:spPr>
              <a:xfrm>
                <a:off x="667344" y="5777311"/>
                <a:ext cx="10735391" cy="9019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12∙31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8∙9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5.8226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6.5161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4.6613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4.9355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5.7742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3.7258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2.8710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1.6935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8∙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ko-KR" b="0" i="1" dirty="0">
                    <a:latin typeface="Cambria Math" panose="02040503050406030204" pitchFamily="18" charset="0"/>
                  </a:rPr>
                </a:br>
                <a:r>
                  <a:rPr lang="en-US" altLang="ko-KR" b="0" i="1" dirty="0">
                    <a:latin typeface="Cambria Math" panose="020405030504060302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=97.0430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B1DA68-84CC-FE65-39FD-A8A5FDB12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344" y="5777311"/>
                <a:ext cx="10735391" cy="901978"/>
              </a:xfrm>
              <a:prstGeom prst="rect">
                <a:avLst/>
              </a:prstGeom>
              <a:blipFill>
                <a:blip r:embed="rId4"/>
                <a:stretch>
                  <a:fillRect b="-13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29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5EDDC-0894-F47D-40BA-5B1B8012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01C3109-9150-7427-8BC9-0ED6A5F77D5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C61B4-C277-094A-CB78-DDEED58C36EB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240995FD-7587-A0D8-C993-6AACF0418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29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24983-ED8A-4922-2E15-138FD3E2197B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Regression</a:t>
            </a:r>
            <a:endParaRPr lang="ko-KR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2B29CB-7EC9-0EDB-42AB-7BB614FC1E02}"/>
                  </a:ext>
                </a:extLst>
              </p:cNvPr>
              <p:cNvSpPr txBox="1"/>
              <p:nvPr/>
            </p:nvSpPr>
            <p:spPr>
              <a:xfrm>
                <a:off x="5083734" y="2406782"/>
                <a:ext cx="2024529" cy="626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2B29CB-7EC9-0EDB-42AB-7BB614FC1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34" y="2406782"/>
                <a:ext cx="2024529" cy="6269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1F14F7-29F4-517A-7B91-9E6F9A7FD427}"/>
                  </a:ext>
                </a:extLst>
              </p:cNvPr>
              <p:cNvSpPr txBox="1"/>
              <p:nvPr/>
            </p:nvSpPr>
            <p:spPr>
              <a:xfrm>
                <a:off x="3985003" y="5529440"/>
                <a:ext cx="422199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30∙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97.0430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31∙7−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97.0430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=24.2694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≅24.27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1F14F7-29F4-517A-7B91-9E6F9A7FD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003" y="5529440"/>
                <a:ext cx="4221990" cy="5203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내용 개체 틀 1">
                <a:extLst>
                  <a:ext uri="{FF2B5EF4-FFF2-40B4-BE49-F238E27FC236}">
                    <a16:creationId xmlns:a16="http://schemas.microsoft.com/office/drawing/2014/main" id="{A88186B2-A157-5BFF-A9AD-9D756F01F784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>
                <a:off x="99580" y="1500113"/>
                <a:ext cx="11868319" cy="6994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914400" rtl="0" eaLnBrk="1" latinLnBrk="1" hangingPunct="1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itchFamily="2" charset="2"/>
                  <a:buChar char="q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1" hangingPunct="1">
                  <a:spcBef>
                    <a:spcPct val="20000"/>
                  </a:spcBef>
                  <a:buClr>
                    <a:schemeClr val="accent3"/>
                  </a:buClr>
                  <a:buSzPct val="70000"/>
                  <a:buFont typeface="Wingdings 2" pitchFamily="18" charset="2"/>
                  <a:buChar char="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spcBef>
                    <a:spcPct val="20000"/>
                  </a:spcBef>
                  <a:buClr>
                    <a:schemeClr val="accent4"/>
                  </a:buClr>
                  <a:buSzPct val="70000"/>
                  <a:buFont typeface="Wingdings 2" pitchFamily="18" charset="2"/>
                  <a:buChar char="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spcBef>
                    <a:spcPct val="20000"/>
                  </a:spcBef>
                  <a:buClr>
                    <a:schemeClr val="accent5"/>
                  </a:buClr>
                  <a:buSzPct val="100000"/>
                  <a:buFont typeface="Wingdings 2" pitchFamily="18" charset="2"/>
                  <a:buChar char="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spcBef>
                    <a:spcPct val="20000"/>
                  </a:spcBef>
                  <a:buClr>
                    <a:schemeClr val="accent6"/>
                  </a:buClr>
                  <a:buSzPct val="100000"/>
                  <a:buFont typeface="Wingdings 2" pitchFamily="18" charset="2"/>
                  <a:buChar char="¡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프리드먼 </a:t>
                </a:r>
                <a:r>
                  <a:rPr lang="ko-KR" altLang="en-US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검정통계량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의 분포표  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𝜒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ko-KR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에 대한 분포표를 만들기 어려움</a:t>
                </a:r>
              </a:p>
            </p:txBody>
          </p:sp>
        </mc:Choice>
        <mc:Fallback xmlns="">
          <p:sp>
            <p:nvSpPr>
              <p:cNvPr id="18" name="내용 개체 틀 1">
                <a:extLst>
                  <a:ext uri="{FF2B5EF4-FFF2-40B4-BE49-F238E27FC236}">
                    <a16:creationId xmlns:a16="http://schemas.microsoft.com/office/drawing/2014/main" id="{A88186B2-A157-5BFF-A9AD-9D756F01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9580" y="1500113"/>
                <a:ext cx="11868319" cy="699436"/>
              </a:xfrm>
              <a:prstGeom prst="rect">
                <a:avLst/>
              </a:prstGeom>
              <a:blipFill>
                <a:blip r:embed="rId4"/>
                <a:stretch>
                  <a:fillRect t="-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2836D0DB-6E81-094A-EABE-96102B883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786" y="3139275"/>
            <a:ext cx="6096851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9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538EA-1CDA-0EC4-E8E8-BE696DE7F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7B6DAA-027D-46AA-52A7-9B3196A7A124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F98FF7-D803-C885-8080-D22A70D6A641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BAAEC06B-5B23-ECCE-E9C0-EA34ED14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5A653-DE2A-889D-4863-E49E9910B9BC}"/>
              </a:ext>
            </a:extLst>
          </p:cNvPr>
          <p:cNvSpPr txBox="1"/>
          <p:nvPr/>
        </p:nvSpPr>
        <p:spPr>
          <a:xfrm>
            <a:off x="724829" y="787119"/>
            <a:ext cx="21210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pc="600" dirty="0"/>
              <a:t>RBFNN</a:t>
            </a:r>
            <a:endParaRPr lang="ko-KR" altLang="en-US" sz="4000" spc="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8438F83-D444-A184-52A0-D6703DD02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98" y="763192"/>
            <a:ext cx="5984621" cy="4713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4CE907-BAF2-B7DF-B0B4-7346FDC3B407}"/>
              </a:ext>
            </a:extLst>
          </p:cNvPr>
          <p:cNvSpPr txBox="1"/>
          <p:nvPr/>
        </p:nvSpPr>
        <p:spPr>
          <a:xfrm>
            <a:off x="3573602" y="5551846"/>
            <a:ext cx="5044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spc="600" dirty="0"/>
              <a:t>Global optimal approximation</a:t>
            </a:r>
          </a:p>
          <a:p>
            <a:r>
              <a:rPr lang="en-US" altLang="ko-KR" sz="1600" spc="600" dirty="0"/>
              <a:t>Classification capabilities</a:t>
            </a:r>
          </a:p>
          <a:p>
            <a:r>
              <a:rPr lang="en-US" altLang="ko-KR" sz="1600" spc="600" dirty="0"/>
              <a:t>Rapid convergence</a:t>
            </a:r>
            <a:endParaRPr lang="ko-KR" altLang="en-US" sz="2000" spc="600" dirty="0"/>
          </a:p>
        </p:txBody>
      </p:sp>
    </p:spTree>
    <p:extLst>
      <p:ext uri="{BB962C8B-B14F-4D97-AF65-F5344CB8AC3E}">
        <p14:creationId xmlns:p14="http://schemas.microsoft.com/office/powerpoint/2010/main" val="424457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4AB78-D19D-0D23-0C60-FE422137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5AE0D6-282E-0BFA-E344-648B881D99F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3EABA-59AA-EFF5-E3B1-CCA4647F21A8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3EDB0F33-DE0A-E934-2198-6AA09F78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30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76E96-385F-57C6-3690-8C1D2AFE1665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Regression</a:t>
            </a:r>
            <a:endParaRPr lang="ko-KR" altLang="en-US" sz="2500" dirty="0"/>
          </a:p>
        </p:txBody>
      </p:sp>
      <p:pic>
        <p:nvPicPr>
          <p:cNvPr id="6" name="_x564150616">
            <a:extLst>
              <a:ext uri="{FF2B5EF4-FFF2-40B4-BE49-F238E27FC236}">
                <a16:creationId xmlns:a16="http://schemas.microsoft.com/office/drawing/2014/main" id="{8A18291B-F92C-7631-A7CE-C862A4E35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70" y="2045355"/>
            <a:ext cx="10857260" cy="431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883C85-7577-4D6D-9169-4585CC3875E4}"/>
              </a:ext>
            </a:extLst>
          </p:cNvPr>
          <p:cNvSpPr txBox="1"/>
          <p:nvPr/>
        </p:nvSpPr>
        <p:spPr>
          <a:xfrm>
            <a:off x="667370" y="1498083"/>
            <a:ext cx="8891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P-value=0 -&gt; </a:t>
            </a:r>
            <a:r>
              <a:rPr lang="en-US" altLang="ko-KR" dirty="0">
                <a:solidFill>
                  <a:srgbClr val="FF0000"/>
                </a:solidFill>
              </a:rPr>
              <a:t>Rejection</a:t>
            </a:r>
            <a:r>
              <a:rPr lang="en-US" altLang="ko-KR" dirty="0"/>
              <a:t> (The observed average ranks are statistically significant)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169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A5314-7119-1D88-DEC7-A0ACB8A93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AF21B0-764E-430A-E6E1-F752993AB02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9CA208-6C79-D2AF-A881-DF6F360B3FCA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4963A009-ED9C-CC8F-515E-5AD3E85A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31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C3121E-2BAD-1C5C-97BB-000264FD2441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Regression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1554AB-8FE7-7719-9D1B-C304E68E8E85}"/>
              </a:ext>
            </a:extLst>
          </p:cNvPr>
          <p:cNvSpPr txBox="1"/>
          <p:nvPr/>
        </p:nvSpPr>
        <p:spPr>
          <a:xfrm>
            <a:off x="724829" y="132014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Post-hoc test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A88B2752-E64B-11A8-18A3-7B74EDB4E8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0276157"/>
                  </p:ext>
                </p:extLst>
              </p:nvPr>
            </p:nvGraphicFramePr>
            <p:xfrm>
              <a:off x="803411" y="2461314"/>
              <a:ext cx="10585175" cy="848868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078519">
                      <a:extLst>
                        <a:ext uri="{9D8B030D-6E8A-4147-A177-3AD203B41FA5}">
                          <a16:colId xmlns:a16="http://schemas.microsoft.com/office/drawing/2014/main" val="928778578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2388241735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3608510655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1661920781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549875365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3600533263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1539371824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3857190351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1043580559"/>
                        </a:ext>
                      </a:extLst>
                    </a:gridCol>
                    <a:gridCol w="972464">
                      <a:extLst>
                        <a:ext uri="{9D8B030D-6E8A-4147-A177-3AD203B41FA5}">
                          <a16:colId xmlns:a16="http://schemas.microsoft.com/office/drawing/2014/main" val="313149527"/>
                        </a:ext>
                      </a:extLst>
                    </a:gridCol>
                  </a:tblGrid>
                  <a:tr h="2176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models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ko-KR" altLang="en-US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ko-KR" altLang="en-US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20401"/>
                      </a:ext>
                    </a:extLst>
                  </a:tr>
                  <a:tr h="179837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5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0.05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i="1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1.960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2.241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2.394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2.498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2.576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2.638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0" spc="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2.690</a:t>
                          </a:r>
                          <a:endParaRPr lang="en-US" sz="1500" b="1" kern="0" spc="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2.724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2.773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5581464"/>
                      </a:ext>
                    </a:extLst>
                  </a:tr>
                  <a:tr h="179837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i="1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1.645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1.960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2.128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2.241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2.326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2.394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2.420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2.498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2.539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9520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표 8">
                <a:extLst>
                  <a:ext uri="{FF2B5EF4-FFF2-40B4-BE49-F238E27FC236}">
                    <a16:creationId xmlns:a16="http://schemas.microsoft.com/office/drawing/2014/main" id="{A88B2752-E64B-11A8-18A3-7B74EDB4E8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0276157"/>
                  </p:ext>
                </p:extLst>
              </p:nvPr>
            </p:nvGraphicFramePr>
            <p:xfrm>
              <a:off x="803411" y="2461314"/>
              <a:ext cx="10585175" cy="848868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078519">
                      <a:extLst>
                        <a:ext uri="{9D8B030D-6E8A-4147-A177-3AD203B41FA5}">
                          <a16:colId xmlns:a16="http://schemas.microsoft.com/office/drawing/2014/main" val="928778578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2388241735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3608510655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1661920781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549875365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3600533263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1539371824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3857190351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1043580559"/>
                        </a:ext>
                      </a:extLst>
                    </a:gridCol>
                    <a:gridCol w="972464">
                      <a:extLst>
                        <a:ext uri="{9D8B030D-6E8A-4147-A177-3AD203B41FA5}">
                          <a16:colId xmlns:a16="http://schemas.microsoft.com/office/drawing/2014/main" val="313149527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models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ko-KR" altLang="en-US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ko-KR" altLang="en-US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20401"/>
                      </a:ext>
                    </a:extLst>
                  </a:tr>
                  <a:tr h="26441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22727" r="-409971" b="-134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1.960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2.241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2.394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2.498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2.576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2.638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0" spc="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2.690</a:t>
                          </a:r>
                          <a:endParaRPr lang="en-US" sz="1500" b="1" kern="0" spc="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2.724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2.773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5581464"/>
                      </a:ext>
                    </a:extLst>
                  </a:tr>
                  <a:tr h="26441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222727" r="-409971" b="-34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1.645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1.960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2.128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2.241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2.326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2.394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2.420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2.498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2.539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9520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내용 개체 틀 1">
            <a:extLst>
              <a:ext uri="{FF2B5EF4-FFF2-40B4-BE49-F238E27FC236}">
                <a16:creationId xmlns:a16="http://schemas.microsoft.com/office/drawing/2014/main" id="{4D39D450-A805-8A65-D923-FE82BBD3CB2A}"/>
              </a:ext>
            </a:extLst>
          </p:cNvPr>
          <p:cNvSpPr txBox="1">
            <a:spLocks/>
          </p:cNvSpPr>
          <p:nvPr/>
        </p:nvSpPr>
        <p:spPr bwMode="gray">
          <a:xfrm>
            <a:off x="60962" y="3774209"/>
            <a:ext cx="11868319" cy="339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difference(CD)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B5A0C-583F-6323-D231-93800E686ED1}"/>
                  </a:ext>
                </a:extLst>
              </p:cNvPr>
              <p:cNvSpPr txBox="1"/>
              <p:nvPr/>
            </p:nvSpPr>
            <p:spPr>
              <a:xfrm>
                <a:off x="1042914" y="4179798"/>
                <a:ext cx="1948547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B5A0C-583F-6323-D231-93800E686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14" y="4179798"/>
                <a:ext cx="1948547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D65472-7501-E418-133B-C47176BF1F25}"/>
                  </a:ext>
                </a:extLst>
              </p:cNvPr>
              <p:cNvSpPr txBox="1"/>
              <p:nvPr/>
            </p:nvSpPr>
            <p:spPr>
              <a:xfrm>
                <a:off x="461216" y="5233640"/>
                <a:ext cx="311194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=2.690∙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8∙9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6∙31</m:t>
                              </m:r>
                            </m:den>
                          </m:f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=1.6736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D65472-7501-E418-133B-C47176BF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16" y="5233640"/>
                <a:ext cx="3111942" cy="818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1A0D216-2139-F839-642F-33F6A245B2D7}"/>
              </a:ext>
            </a:extLst>
          </p:cNvPr>
          <p:cNvSpPr txBox="1"/>
          <p:nvPr/>
        </p:nvSpPr>
        <p:spPr>
          <a:xfrm>
            <a:off x="724829" y="19872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Bonferroni-Dunn  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6F5A439-6D14-CA8A-A841-2886614EBC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9129" y="4090357"/>
            <a:ext cx="6529593" cy="1831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46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DBA98-B40A-2E40-2E9D-E9A7EC66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685CB0-4716-89BE-2381-07ABF1E83BCE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71F5B-AF1E-CBE7-0BC6-8910AE274B04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873BFF3D-5CC0-AFF0-5967-5EADEF703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32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129D-D050-D25D-3C46-1005F50000F2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Regression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F76AD5-BB15-CF7E-1109-C6C46A837B06}"/>
              </a:ext>
            </a:extLst>
          </p:cNvPr>
          <p:cNvSpPr txBox="1"/>
          <p:nvPr/>
        </p:nvSpPr>
        <p:spPr>
          <a:xfrm>
            <a:off x="724829" y="132014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Post-hoc test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CE5F76-7042-4185-FBE5-017C76CA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212" y="1763240"/>
            <a:ext cx="7885577" cy="477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0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146B5-3ACA-67D2-CEBF-D277823FB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E3B2D8A-9636-8830-BE37-B41079B7603E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8B531-786A-3D75-AEAD-DE59B213696C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995FB632-D4E2-C26B-2D61-673AB80A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03A76B-0DDC-2AD9-5DDA-4663A2CFB93B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classification</a:t>
            </a:r>
            <a:endParaRPr lang="ko-KR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5583D9-85FC-C796-0C3F-8C26CC3A226E}"/>
                  </a:ext>
                </a:extLst>
              </p:cNvPr>
              <p:cNvSpPr txBox="1"/>
              <p:nvPr/>
            </p:nvSpPr>
            <p:spPr>
              <a:xfrm>
                <a:off x="387224" y="3541415"/>
                <a:ext cx="11034304" cy="751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12∙31</m:t>
                          </m:r>
                        </m:num>
                        <m:den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10∙11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6.9677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5.5161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4.9032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5.8065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8.1129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3.3065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5.8871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6.1613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6.1452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2.1935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10∙</m:t>
                              </m:r>
                              <m:sSup>
                                <m:sSupPr>
                                  <m:ctrlP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  <m:sup>
                                  <m:r>
                                    <a:rPr lang="en-US" altLang="ko-KR" sz="1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ko-KR" sz="1500" b="0" i="1" dirty="0">
                    <a:latin typeface="Cambria Math" panose="02040503050406030204" pitchFamily="18" charset="0"/>
                  </a:rPr>
                </a:br>
                <a:r>
                  <a:rPr lang="en-US" altLang="ko-KR" sz="1500" b="0" i="1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ko-KR" sz="1500" b="0" i="1" smtClean="0">
                        <a:latin typeface="Cambria Math" panose="02040503050406030204" pitchFamily="18" charset="0"/>
                      </a:rPr>
                      <m:t>=88.5343</m:t>
                    </m:r>
                  </m:oMath>
                </a14:m>
                <a:endParaRPr lang="ko-KR" altLang="en-US" sz="15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5583D9-85FC-C796-0C3F-8C26CC3A2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24" y="3541415"/>
                <a:ext cx="11034304" cy="751681"/>
              </a:xfrm>
              <a:prstGeom prst="rect">
                <a:avLst/>
              </a:prstGeom>
              <a:blipFill>
                <a:blip r:embed="rId2"/>
                <a:stretch>
                  <a:fillRect b="-16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2476A07E-2BBE-BF03-18D5-617E9A311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42235"/>
              </p:ext>
            </p:extLst>
          </p:nvPr>
        </p:nvGraphicFramePr>
        <p:xfrm>
          <a:off x="412431" y="2215897"/>
          <a:ext cx="11034304" cy="113309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22618">
                  <a:extLst>
                    <a:ext uri="{9D8B030D-6E8A-4147-A177-3AD203B41FA5}">
                      <a16:colId xmlns:a16="http://schemas.microsoft.com/office/drawing/2014/main" val="928778578"/>
                    </a:ext>
                  </a:extLst>
                </a:gridCol>
                <a:gridCol w="1045139">
                  <a:extLst>
                    <a:ext uri="{9D8B030D-6E8A-4147-A177-3AD203B41FA5}">
                      <a16:colId xmlns:a16="http://schemas.microsoft.com/office/drawing/2014/main" val="2388241735"/>
                    </a:ext>
                  </a:extLst>
                </a:gridCol>
                <a:gridCol w="1116076">
                  <a:extLst>
                    <a:ext uri="{9D8B030D-6E8A-4147-A177-3AD203B41FA5}">
                      <a16:colId xmlns:a16="http://schemas.microsoft.com/office/drawing/2014/main" val="955932652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2710715819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3608510655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1661920781"/>
                    </a:ext>
                  </a:extLst>
                </a:gridCol>
                <a:gridCol w="1072837">
                  <a:extLst>
                    <a:ext uri="{9D8B030D-6E8A-4147-A177-3AD203B41FA5}">
                      <a16:colId xmlns:a16="http://schemas.microsoft.com/office/drawing/2014/main" val="549875365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3600533263"/>
                    </a:ext>
                  </a:extLst>
                </a:gridCol>
                <a:gridCol w="1116076">
                  <a:extLst>
                    <a:ext uri="{9D8B030D-6E8A-4147-A177-3AD203B41FA5}">
                      <a16:colId xmlns:a16="http://schemas.microsoft.com/office/drawing/2014/main" val="1539371824"/>
                    </a:ext>
                  </a:extLst>
                </a:gridCol>
                <a:gridCol w="995432">
                  <a:extLst>
                    <a:ext uri="{9D8B030D-6E8A-4147-A177-3AD203B41FA5}">
                      <a16:colId xmlns:a16="http://schemas.microsoft.com/office/drawing/2014/main" val="3857190351"/>
                    </a:ext>
                  </a:extLst>
                </a:gridCol>
                <a:gridCol w="1084398">
                  <a:extLst>
                    <a:ext uri="{9D8B030D-6E8A-4147-A177-3AD203B41FA5}">
                      <a16:colId xmlns:a16="http://schemas.microsoft.com/office/drawing/2014/main" val="1043580559"/>
                    </a:ext>
                  </a:extLst>
                </a:gridCol>
              </a:tblGrid>
              <a:tr h="274320">
                <a:tc rowSpan="2"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ElasticNet</a:t>
                      </a:r>
                      <a:endParaRPr lang="en-US" altLang="ko-KR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Regression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SVR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AdaboostM1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-NN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ko-KR" sz="15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=5)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</a:t>
                      </a:r>
                      <a:endParaRPr lang="ko-KR" alt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J48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02040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Stump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</a:p>
                    <a:p>
                      <a:pPr algn="ctr" latinLnBrk="1"/>
                      <a:r>
                        <a:rPr lang="en-US" altLang="ko-KR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Forest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90588"/>
                  </a:ext>
                </a:extLst>
              </a:tr>
              <a:tr h="17983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6.9677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5.5161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4.9032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5.8065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8.1129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3.3065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5.8871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6.1613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6.1452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한양신명조"/>
                          <a:cs typeface="Times New Roman" panose="02020603050405020304" pitchFamily="18" charset="0"/>
                        </a:rPr>
                        <a:t>2.1935</a:t>
                      </a:r>
                      <a:endParaRPr lang="en-US" sz="1500" kern="0" spc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70" marR="64770" marT="17907" marB="17907" anchor="ctr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02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CEC5FE-7B1D-5D3C-AA03-1C9F1DF9FC55}"/>
                  </a:ext>
                </a:extLst>
              </p:cNvPr>
              <p:cNvSpPr txBox="1"/>
              <p:nvPr/>
            </p:nvSpPr>
            <p:spPr>
              <a:xfrm>
                <a:off x="3985005" y="5373216"/>
                <a:ext cx="4221990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30∙88.5343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31∙9−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88.5343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=13.9449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≅13.95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CEC5FE-7B1D-5D3C-AA03-1C9F1DF9F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005" y="5373216"/>
                <a:ext cx="4221990" cy="5260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95C6D9D-B8EB-EF92-0BDA-F3EA8FE3D38D}"/>
              </a:ext>
            </a:extLst>
          </p:cNvPr>
          <p:cNvSpPr txBox="1"/>
          <p:nvPr/>
        </p:nvSpPr>
        <p:spPr>
          <a:xfrm>
            <a:off x="1146011" y="497310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Evaluate F</a:t>
            </a:r>
            <a:r>
              <a:rPr lang="en-US" altLang="ko-KR" sz="1400" b="1" dirty="0"/>
              <a:t>F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140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4EE19-A2A0-CC1E-780E-3DDFCD88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BD9DF55-91FC-0CE7-0642-EA6AC376137A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3DB86-B047-C239-F411-D319910903DB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2137E162-995D-9515-F55B-1E95BDAC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3F6E2-216B-88F6-53B8-5E614F2028C0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classification</a:t>
            </a:r>
            <a:endParaRPr lang="ko-KR" altLang="en-US" sz="2500" dirty="0"/>
          </a:p>
        </p:txBody>
      </p:sp>
      <p:pic>
        <p:nvPicPr>
          <p:cNvPr id="7" name="_x572242600">
            <a:extLst>
              <a:ext uri="{FF2B5EF4-FFF2-40B4-BE49-F238E27FC236}">
                <a16:creationId xmlns:a16="http://schemas.microsoft.com/office/drawing/2014/main" id="{A41EDE50-AB0F-7EE5-4780-1AFAF60B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4" y="2253286"/>
            <a:ext cx="10494692" cy="433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942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4ABA-C110-97CC-8CF9-79745DA8D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00379B-17A0-5168-5733-2598E92F84E6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0678E-D908-3BED-DFC2-CD5E23A61533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6DBBBE16-6FC2-0EC9-2DC2-D3D9EF98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0E1362-6B4D-1038-141F-3A4E236DEA29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classification</a:t>
            </a:r>
            <a:endParaRPr lang="ko-KR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C9876E7B-AF0A-7168-FF7F-EB9F84F6BC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9546693"/>
                  </p:ext>
                </p:extLst>
              </p:nvPr>
            </p:nvGraphicFramePr>
            <p:xfrm>
              <a:off x="803413" y="2436116"/>
              <a:ext cx="10585175" cy="848868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078519">
                      <a:extLst>
                        <a:ext uri="{9D8B030D-6E8A-4147-A177-3AD203B41FA5}">
                          <a16:colId xmlns:a16="http://schemas.microsoft.com/office/drawing/2014/main" val="928778578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2388241735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3608510655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1661920781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549875365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3600533263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1539371824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3857190351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1043580559"/>
                        </a:ext>
                      </a:extLst>
                    </a:gridCol>
                    <a:gridCol w="972464">
                      <a:extLst>
                        <a:ext uri="{9D8B030D-6E8A-4147-A177-3AD203B41FA5}">
                          <a16:colId xmlns:a16="http://schemas.microsoft.com/office/drawing/2014/main" val="313149527"/>
                        </a:ext>
                      </a:extLst>
                    </a:gridCol>
                  </a:tblGrid>
                  <a:tr h="21767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models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ko-KR" altLang="en-US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ko-KR" altLang="en-US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20401"/>
                      </a:ext>
                    </a:extLst>
                  </a:tr>
                  <a:tr h="179837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5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5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0.05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i="1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1.960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2.241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2.394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2.498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2.576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2.638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kern="0" spc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2.690</a:t>
                          </a:r>
                          <a:endParaRPr lang="en-US" sz="1500" b="0" kern="0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2.724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0" spc="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2.773</a:t>
                          </a:r>
                          <a:endParaRPr lang="en-US" sz="1500" b="1" kern="0" spc="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5581464"/>
                      </a:ext>
                    </a:extLst>
                  </a:tr>
                  <a:tr h="179837"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sz="1500" b="0" i="1" kern="0" spc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0.10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i="1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1.645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1.960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2.128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2.241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2.326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2.394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2.420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2.498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2.539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9520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C9876E7B-AF0A-7168-FF7F-EB9F84F6BC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9546693"/>
                  </p:ext>
                </p:extLst>
              </p:nvPr>
            </p:nvGraphicFramePr>
            <p:xfrm>
              <a:off x="803413" y="2436116"/>
              <a:ext cx="10585175" cy="848868"/>
            </p:xfrm>
            <a:graphic>
              <a:graphicData uri="http://schemas.openxmlformats.org/drawingml/2006/table">
                <a:tbl>
                  <a:tblPr firstRow="1" bandRow="1">
                    <a:tableStyleId>{0E3FDE45-AF77-4B5C-9715-49D594BDF05E}</a:tableStyleId>
                  </a:tblPr>
                  <a:tblGrid>
                    <a:gridCol w="2078519">
                      <a:extLst>
                        <a:ext uri="{9D8B030D-6E8A-4147-A177-3AD203B41FA5}">
                          <a16:colId xmlns:a16="http://schemas.microsoft.com/office/drawing/2014/main" val="928778578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2388241735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3608510655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1661920781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549875365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3600533263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1539371824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3857190351"/>
                        </a:ext>
                      </a:extLst>
                    </a:gridCol>
                    <a:gridCol w="941774">
                      <a:extLst>
                        <a:ext uri="{9D8B030D-6E8A-4147-A177-3AD203B41FA5}">
                          <a16:colId xmlns:a16="http://schemas.microsoft.com/office/drawing/2014/main" val="1043580559"/>
                        </a:ext>
                      </a:extLst>
                    </a:gridCol>
                    <a:gridCol w="972464">
                      <a:extLst>
                        <a:ext uri="{9D8B030D-6E8A-4147-A177-3AD203B41FA5}">
                          <a16:colId xmlns:a16="http://schemas.microsoft.com/office/drawing/2014/main" val="313149527"/>
                        </a:ext>
                      </a:extLst>
                    </a:gridCol>
                  </a:tblGrid>
                  <a:tr h="3200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No. of models</a:t>
                          </a:r>
                        </a:p>
                      </a:txBody>
                      <a:tcPr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ko-KR" altLang="en-US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  <a:endParaRPr lang="ko-KR" altLang="en-US" sz="15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anchor="ctr">
                        <a:lnB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80020401"/>
                      </a:ext>
                    </a:extLst>
                  </a:tr>
                  <a:tr h="26441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27907" r="-409971" b="-1372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1.960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2.241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2.394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2.498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2.576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2.638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0" kern="0" spc="0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2.690</a:t>
                          </a:r>
                          <a:endParaRPr lang="en-US" sz="1500" b="0" kern="0" spc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2.724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b="1" kern="0" spc="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2.773</a:t>
                          </a:r>
                          <a:endParaRPr lang="en-US" sz="1500" b="1" kern="0" spc="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accent2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5581464"/>
                      </a:ext>
                    </a:extLst>
                  </a:tr>
                  <a:tr h="26441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64770" marR="64770" marT="17907" marB="17907" anchor="ctr"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222727" r="-409971" b="-34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1.645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1.960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2.128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2.241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2.326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2.394</a:t>
                          </a:r>
                          <a:endParaRPr lang="en-US" sz="1500" kern="0" spc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2.420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2.498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fontAlgn="base" latinLnBrk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500" kern="0" spc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한양신명조"/>
                              <a:cs typeface="Times New Roman" panose="02020603050405020304" pitchFamily="18" charset="0"/>
                            </a:rPr>
                            <a:t>2.539</a:t>
                          </a:r>
                          <a:endParaRPr lang="en-US" sz="1500" kern="0" spc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4770" marR="64770" marT="17907" marB="17907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139520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5A677986-AD30-A1C0-6FFA-F2F8CA381D8B}"/>
              </a:ext>
            </a:extLst>
          </p:cNvPr>
          <p:cNvSpPr txBox="1">
            <a:spLocks/>
          </p:cNvSpPr>
          <p:nvPr/>
        </p:nvSpPr>
        <p:spPr bwMode="gray">
          <a:xfrm>
            <a:off x="323681" y="3953700"/>
            <a:ext cx="11868319" cy="339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difference(CD)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16D4BE-6143-81C2-6C91-74A560C6A3FC}"/>
                  </a:ext>
                </a:extLst>
              </p:cNvPr>
              <p:cNvSpPr txBox="1"/>
              <p:nvPr/>
            </p:nvSpPr>
            <p:spPr>
              <a:xfrm>
                <a:off x="4540029" y="4437112"/>
                <a:ext cx="3240182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=2.773∙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10∙11</m:t>
                              </m:r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6∙31</m:t>
                              </m:r>
                            </m:den>
                          </m:f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=2.1325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16D4BE-6143-81C2-6C91-74A560C6A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029" y="4437112"/>
                <a:ext cx="3240182" cy="8183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A07CC5B-8EB9-8D37-704E-7DB6EC148DE1}"/>
              </a:ext>
            </a:extLst>
          </p:cNvPr>
          <p:cNvSpPr txBox="1"/>
          <p:nvPr/>
        </p:nvSpPr>
        <p:spPr>
          <a:xfrm>
            <a:off x="724829" y="19872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Bonferroni-Dunn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293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54516-F5C1-F584-59EB-C55E4420D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1E70CF-8A4E-2971-B580-B37A297D7A0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7C555-F6E5-63F1-8686-329A8A77F470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8A82837-889D-9159-6D84-B0B9ACB5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BEFA1-C6FF-2364-28D4-7BF72C4627B4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classification</a:t>
            </a:r>
            <a:endParaRPr lang="ko-KR" altLang="en-US" sz="25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3F6B33-0A6E-EB0C-6E1D-8792E463B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348" y="1832530"/>
            <a:ext cx="7561305" cy="4684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8CE804-F58E-D37C-30CC-0BDFC045966A}"/>
              </a:ext>
            </a:extLst>
          </p:cNvPr>
          <p:cNvSpPr txBox="1"/>
          <p:nvPr/>
        </p:nvSpPr>
        <p:spPr>
          <a:xfrm>
            <a:off x="724829" y="132014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Post-hoc test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925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21B16-3679-79CD-881D-AD0FF166C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6BF4A6-0E72-6AA3-0C5A-FEDA2F13AE7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6B977-E04C-80F5-C1B5-FB3D59C632F2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9668ECA7-58D3-F7CC-86A6-BAA84DC4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B9CCCD2B-477F-2B39-D5F4-B69E9D970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00558"/>
              </p:ext>
            </p:extLst>
          </p:nvPr>
        </p:nvGraphicFramePr>
        <p:xfrm>
          <a:off x="923886" y="1620035"/>
          <a:ext cx="9844208" cy="115212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844208">
                  <a:extLst>
                    <a:ext uri="{9D8B030D-6E8A-4147-A177-3AD203B41FA5}">
                      <a16:colId xmlns:a16="http://schemas.microsoft.com/office/drawing/2014/main" val="1456854075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latinLnBrk="1"/>
                      <a:endParaRPr lang="en-US" altLang="ko-KR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The location of radial basis functions (RBFs) in the input space</a:t>
                      </a:r>
                    </a:p>
                    <a:p>
                      <a:pPr latinLnBrk="1"/>
                      <a:endParaRPr lang="en-US" altLang="ko-KR" dirty="0"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  <a:p>
                      <a:pPr latinLnBrk="1"/>
                      <a:r>
                        <a:rPr lang="en-US" altLang="ko-KR" dirty="0"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Data containing outliers or noise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4418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F766BF-6DBA-B560-5690-236AA4D5EA98}"/>
              </a:ext>
            </a:extLst>
          </p:cNvPr>
          <p:cNvSpPr txBox="1"/>
          <p:nvPr/>
        </p:nvSpPr>
        <p:spPr>
          <a:xfrm>
            <a:off x="80396" y="3606749"/>
            <a:ext cx="125088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Learning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the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center</a:t>
            </a:r>
            <a:r>
              <a:rPr lang="ko-KR" altLang="en-US" sz="2000" dirty="0"/>
              <a:t> and </a:t>
            </a:r>
            <a:r>
              <a:rPr lang="ko-KR" altLang="en-US" sz="2000" dirty="0" err="1"/>
              <a:t>width</a:t>
            </a:r>
            <a:r>
              <a:rPr lang="ko-KR" altLang="en-US" sz="2000" dirty="0"/>
              <a:t> of </a:t>
            </a:r>
            <a:r>
              <a:rPr lang="en-US" altLang="ko-KR" sz="2000" dirty="0"/>
              <a:t>RBFs</a:t>
            </a:r>
            <a:r>
              <a:rPr lang="ko-KR" altLang="en-US" sz="2000" dirty="0"/>
              <a:t> → </a:t>
            </a:r>
            <a:r>
              <a:rPr lang="ko-KR" altLang="en-US" sz="2000" dirty="0" err="1"/>
              <a:t>Difficulty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learning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due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to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constraints</a:t>
            </a:r>
            <a:endParaRPr lang="ko-KR" altLang="en-US" sz="2000" dirty="0"/>
          </a:p>
          <a:p>
            <a:r>
              <a:rPr lang="ko-KR" altLang="en-US" sz="2000" dirty="0" err="1">
                <a:solidFill>
                  <a:srgbClr val="FF0000"/>
                </a:solidFill>
              </a:rPr>
              <a:t>Learning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cluster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centers</a:t>
            </a:r>
            <a:r>
              <a:rPr lang="en-US" altLang="ko-KR" sz="2000" dirty="0">
                <a:solidFill>
                  <a:srgbClr val="FF0000"/>
                </a:solidFill>
              </a:rPr>
              <a:t>(FCM)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→ </a:t>
            </a:r>
            <a:r>
              <a:rPr lang="ko-KR" altLang="en-US" sz="2000" dirty="0" err="1"/>
              <a:t>Considering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the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centers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as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the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locations</a:t>
            </a:r>
            <a:r>
              <a:rPr lang="ko-KR" altLang="en-US" sz="2000" dirty="0"/>
              <a:t> of </a:t>
            </a:r>
            <a:r>
              <a:rPr lang="en-US" altLang="ko-KR" sz="2000" dirty="0"/>
              <a:t>RBFs</a:t>
            </a:r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 err="1"/>
              <a:t>Performance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degradation</a:t>
            </a:r>
            <a:r>
              <a:rPr lang="ko-KR" altLang="en-US" sz="2000" dirty="0"/>
              <a:t> of RBFNN </a:t>
            </a:r>
            <a:r>
              <a:rPr lang="ko-KR" altLang="en-US" sz="2000" dirty="0" err="1"/>
              <a:t>due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to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incorrect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learning</a:t>
            </a:r>
            <a:endParaRPr lang="ko-KR" altLang="en-US" sz="2000" dirty="0"/>
          </a:p>
          <a:p>
            <a:r>
              <a:rPr lang="ko-KR" altLang="en-US" sz="2000" dirty="0" err="1">
                <a:solidFill>
                  <a:srgbClr val="FF0000"/>
                </a:solidFill>
              </a:rPr>
              <a:t>Assigning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weights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to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adjust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the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participation</a:t>
            </a:r>
            <a:r>
              <a:rPr lang="ko-KR" altLang="en-US" sz="2000" dirty="0">
                <a:solidFill>
                  <a:srgbClr val="FF0000"/>
                </a:solidFill>
              </a:rPr>
              <a:t> of </a:t>
            </a:r>
            <a:r>
              <a:rPr lang="ko-KR" altLang="en-US" sz="2000" dirty="0" err="1">
                <a:solidFill>
                  <a:srgbClr val="FF0000"/>
                </a:solidFill>
              </a:rPr>
              <a:t>unnecessary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data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in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 err="1">
                <a:solidFill>
                  <a:srgbClr val="FF0000"/>
                </a:solidFill>
              </a:rPr>
              <a:t>learning</a:t>
            </a:r>
            <a:r>
              <a:rPr lang="ko-KR" altLang="en-US" sz="2000" dirty="0">
                <a:solidFill>
                  <a:srgbClr val="FF0000"/>
                </a:solidFill>
              </a:rPr>
              <a:t> </a:t>
            </a:r>
            <a:r>
              <a:rPr lang="ko-KR" altLang="en-US" sz="2000" dirty="0"/>
              <a:t>→ </a:t>
            </a:r>
            <a:r>
              <a:rPr lang="ko-KR" altLang="en-US" sz="2000" dirty="0" err="1"/>
              <a:t>Mitigating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performance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degradation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AB847-0758-C871-E2BB-0068BCA7D9F9}"/>
              </a:ext>
            </a:extLst>
          </p:cNvPr>
          <p:cNvSpPr txBox="1"/>
          <p:nvPr/>
        </p:nvSpPr>
        <p:spPr>
          <a:xfrm>
            <a:off x="838040" y="1096815"/>
            <a:ext cx="805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600" dirty="0"/>
              <a:t>Performance improvement of RBFNN</a:t>
            </a:r>
            <a:endParaRPr lang="ko-KR" altLang="en-US" sz="2800" spc="600" dirty="0"/>
          </a:p>
        </p:txBody>
      </p:sp>
    </p:spTree>
    <p:extLst>
      <p:ext uri="{BB962C8B-B14F-4D97-AF65-F5344CB8AC3E}">
        <p14:creationId xmlns:p14="http://schemas.microsoft.com/office/powerpoint/2010/main" val="22558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53C0E-38DB-74B0-BF8C-48D8659E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50B77A-8A1F-D7DB-6F41-4C5D8C80300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97B6F-4A0B-FEFD-68D6-2A0F4298E404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EE9CF82-3550-8E6E-733B-8EB181A1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288CCE-D34C-C99F-E5BF-892539B4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678" y="1172451"/>
            <a:ext cx="9792645" cy="53528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4C2DED-E46B-583F-4206-2CC00A6412FD}"/>
              </a:ext>
            </a:extLst>
          </p:cNvPr>
          <p:cNvSpPr txBox="1"/>
          <p:nvPr/>
        </p:nvSpPr>
        <p:spPr>
          <a:xfrm>
            <a:off x="724829" y="768738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Proposed</a:t>
            </a:r>
            <a:r>
              <a:rPr lang="ko-KR" altLang="en-US" sz="2400" dirty="0"/>
              <a:t> RBFNN </a:t>
            </a:r>
            <a:r>
              <a:rPr lang="ko-KR" altLang="en-US" sz="2400" dirty="0" err="1"/>
              <a:t>prediction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model</a:t>
            </a:r>
            <a:endParaRPr lang="ko-KR" altLang="en-US" sz="2400" dirty="0"/>
          </a:p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1731C7C-D432-48FB-F364-F518506C7900}"/>
                  </a:ext>
                </a:extLst>
              </p14:cNvPr>
              <p14:cNvContentPartPr/>
              <p14:nvPr/>
            </p14:nvContentPartPr>
            <p14:xfrm>
              <a:off x="9544354" y="1375697"/>
              <a:ext cx="819000" cy="352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1731C7C-D432-48FB-F364-F518506C790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90354" y="1267697"/>
                <a:ext cx="92664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5D1E3CEE-0431-850F-A02D-D5853093A909}"/>
                  </a:ext>
                </a:extLst>
              </p14:cNvPr>
              <p14:cNvContentPartPr/>
              <p14:nvPr/>
            </p14:nvContentPartPr>
            <p14:xfrm>
              <a:off x="9187234" y="3936017"/>
              <a:ext cx="1087920" cy="180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5D1E3CEE-0431-850F-A02D-D5853093A9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33594" y="3828377"/>
                <a:ext cx="1195560" cy="23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809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7B36-D17B-BD97-2BB5-64936317F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A1DA17-4136-A1C4-1256-60386A7CF319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FAF5C0-1862-EFE8-D9DF-A5B7B5B58DEE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C655EDFA-F805-1BA0-0C5C-BCAB416A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9CE3B6-FD10-009F-079A-DE2A60E3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04" y="1196752"/>
            <a:ext cx="10222593" cy="52768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167FD-B652-65BE-96CB-207A9325C1E9}"/>
              </a:ext>
            </a:extLst>
          </p:cNvPr>
          <p:cNvSpPr txBox="1"/>
          <p:nvPr/>
        </p:nvSpPr>
        <p:spPr>
          <a:xfrm>
            <a:off x="724829" y="7631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 err="1"/>
              <a:t>Proposed</a:t>
            </a:r>
            <a:r>
              <a:rPr lang="ko-KR" altLang="en-US" sz="2400" dirty="0"/>
              <a:t> RBFNN </a:t>
            </a:r>
            <a:r>
              <a:rPr lang="ko-KR" altLang="en-US" sz="2400" dirty="0" err="1"/>
              <a:t>pattern</a:t>
            </a:r>
            <a:r>
              <a:rPr lang="ko-KR" altLang="en-US" sz="2400" dirty="0"/>
              <a:t> </a:t>
            </a:r>
            <a:r>
              <a:rPr lang="ko-KR" altLang="en-US" sz="2400" dirty="0" err="1"/>
              <a:t>classifier</a:t>
            </a:r>
            <a:endParaRPr lang="ko-KR" alt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D6EB552-EC9D-FB68-DC58-9B6590C8CE63}"/>
                  </a:ext>
                </a:extLst>
              </p14:cNvPr>
              <p14:cNvContentPartPr/>
              <p14:nvPr/>
            </p14:nvContentPartPr>
            <p14:xfrm>
              <a:off x="7776754" y="1462817"/>
              <a:ext cx="9921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D6EB552-EC9D-FB68-DC58-9B6590C8CE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22754" y="1355177"/>
                <a:ext cx="1099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377E341A-894F-BFBF-DD65-07A8EEEC5A4D}"/>
                  </a:ext>
                </a:extLst>
              </p14:cNvPr>
              <p14:cNvContentPartPr/>
              <p14:nvPr/>
            </p14:nvContentPartPr>
            <p14:xfrm>
              <a:off x="9962314" y="1392617"/>
              <a:ext cx="773640" cy="2700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377E341A-894F-BFBF-DD65-07A8EEEC5A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08674" y="1284977"/>
                <a:ext cx="8812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7FB72BA-A98C-67CB-AC33-37765AB0FDF9}"/>
                  </a:ext>
                </a:extLst>
              </p14:cNvPr>
              <p14:cNvContentPartPr/>
              <p14:nvPr/>
            </p14:nvContentPartPr>
            <p14:xfrm>
              <a:off x="9300634" y="5390417"/>
              <a:ext cx="1629000" cy="1764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7FB72BA-A98C-67CB-AC33-37765AB0FD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46634" y="5282417"/>
                <a:ext cx="173664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35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9B4DD-8D1E-46D9-D6F4-930B7B335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974E44-CA09-119D-2FB1-EAA6260A603B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5B1D6-BDF8-0BFE-93F6-CC4610E4ACC4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B8FA6501-D676-2EFA-1E0D-6936CBCB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E1CF66-F05E-D111-DE2F-D9E68F825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89" y="668975"/>
            <a:ext cx="6002019" cy="592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4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3E776-956E-F0AA-14F0-5B704A4B6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59AA33-8645-8B8B-264D-9BF51955B47B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DEE12E-AE32-FD4F-4AE8-8A732CF99C47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7A03F111-950A-6649-71E6-604B0ECC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B59E3A-2482-1080-587E-A252F961F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06" y="1214170"/>
            <a:ext cx="11255188" cy="52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F96F5-2672-8051-75C7-41434160D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3C6AAA-9B2C-E8C7-6F18-32F151580537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3E3FC6-0D3D-AD60-236C-E6A88C24769F}"/>
              </a:ext>
            </a:extLst>
          </p:cNvPr>
          <p:cNvSpPr txBox="1"/>
          <p:nvPr/>
        </p:nvSpPr>
        <p:spPr>
          <a:xfrm>
            <a:off x="724829" y="55306"/>
            <a:ext cx="91807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600" dirty="0"/>
              <a:t>A Study on the Design of RBFNN</a:t>
            </a:r>
            <a:endParaRPr lang="ko-KR" altLang="en-US" sz="4000" spc="600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4F8DE6CB-7E1B-D5CD-F9F7-DE3D5BA70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9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42927-A6A6-C3A1-A024-DEFA83F206FB}"/>
              </a:ext>
            </a:extLst>
          </p:cNvPr>
          <p:cNvSpPr txBox="1"/>
          <p:nvPr/>
        </p:nvSpPr>
        <p:spPr>
          <a:xfrm>
            <a:off x="724829" y="843089"/>
            <a:ext cx="60960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dirty="0"/>
              <a:t>Experiments and Discussion</a:t>
            </a:r>
            <a:endParaRPr lang="ko-KR" altLang="en-US" sz="2500" dirty="0"/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23557CE5-1616-68F3-75FB-799493121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29" y="2292442"/>
            <a:ext cx="1207677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classifier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experiments</a:t>
            </a:r>
            <a:endParaRPr kumimoji="0" lang="en-US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previously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FCM-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RBFNN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model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various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pattern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classifiers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implemented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WEKA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toolkit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real-world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application</a:t>
            </a:r>
            <a:r>
              <a:rPr kumimoji="0" lang="ko-KR" altLang="ko-KR" sz="1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data</a:t>
            </a:r>
            <a:endParaRPr kumimoji="0" lang="ko-KR" altLang="ko-KR" sz="18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59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20895</TotalTime>
  <Words>2916</Words>
  <Application>Microsoft Office PowerPoint</Application>
  <PresentationFormat>와이드스크린</PresentationFormat>
  <Paragraphs>1599</Paragraphs>
  <Slides>36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Pretendard</vt:lpstr>
      <vt:lpstr>Pretendard (본문)</vt:lpstr>
      <vt:lpstr>Pretendard Black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harang11188@gmail.com</cp:lastModifiedBy>
  <cp:revision>93</cp:revision>
  <dcterms:created xsi:type="dcterms:W3CDTF">2022-12-09T01:31:23Z</dcterms:created>
  <dcterms:modified xsi:type="dcterms:W3CDTF">2025-05-04T11:41:11Z</dcterms:modified>
</cp:coreProperties>
</file>