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6"/>
  </p:notesMasterIdLst>
  <p:sldIdLst>
    <p:sldId id="259" r:id="rId2"/>
    <p:sldId id="260" r:id="rId3"/>
    <p:sldId id="265" r:id="rId4"/>
    <p:sldId id="266" r:id="rId5"/>
  </p:sldIdLst>
  <p:sldSz cx="9144000" cy="5143500" type="screen16x9"/>
  <p:notesSz cx="6858000" cy="9144000"/>
  <p:embeddedFontLst>
    <p:embeddedFont>
      <p:font typeface="Roboto Slab" panose="020B0600000101010101" charset="0"/>
      <p:regular r:id="rId7"/>
      <p:bold r:id="rId8"/>
    </p:embeddedFont>
    <p:embeddedFont>
      <p:font typeface="Fira Sans Extra Condensed Medium" panose="020B0600000101010101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  <a:srgbClr val="16436C"/>
    <a:srgbClr val="F0E1CC"/>
    <a:srgbClr val="FFCCFF"/>
    <a:srgbClr val="009D8C"/>
    <a:srgbClr val="77DFD5"/>
    <a:srgbClr val="9D9D9D"/>
    <a:srgbClr val="C4C4C4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030B67-191D-4281-83FD-B50CC4D3F75C}">
  <a:tblStyle styleId="{FD030B67-191D-4281-83FD-B50CC4D3F7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5" autoAdjust="0"/>
    <p:restoredTop sz="95141" autoAdjust="0"/>
  </p:normalViewPr>
  <p:slideViewPr>
    <p:cSldViewPr snapToGrid="0">
      <p:cViewPr varScale="1">
        <p:scale>
          <a:sx n="109" d="100"/>
          <a:sy n="109" d="100"/>
        </p:scale>
        <p:origin x="11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민 임" userId="353cd6e257b16ed5" providerId="LiveId" clId="{846C423E-0B10-BA4A-A872-67EC4CE11029}"/>
    <pc:docChg chg="undo custSel delSld modSld">
      <pc:chgData name="재민 임" userId="353cd6e257b16ed5" providerId="LiveId" clId="{846C423E-0B10-BA4A-A872-67EC4CE11029}" dt="2025-05-25T10:54:05.294" v="124" actId="20577"/>
      <pc:docMkLst>
        <pc:docMk/>
      </pc:docMkLst>
      <pc:sldChg chg="modSp mod">
        <pc:chgData name="재민 임" userId="353cd6e257b16ed5" providerId="LiveId" clId="{846C423E-0B10-BA4A-A872-67EC4CE11029}" dt="2025-05-25T10:46:57.055" v="86" actId="20577"/>
        <pc:sldMkLst>
          <pc:docMk/>
          <pc:sldMk cId="857054783" sldId="259"/>
        </pc:sldMkLst>
        <pc:spChg chg="mod">
          <ac:chgData name="재민 임" userId="353cd6e257b16ed5" providerId="LiveId" clId="{846C423E-0B10-BA4A-A872-67EC4CE11029}" dt="2025-05-25T10:46:57.055" v="86" actId="20577"/>
          <ac:spMkLst>
            <pc:docMk/>
            <pc:sldMk cId="857054783" sldId="259"/>
            <ac:spMk id="5" creationId="{796DAF2B-00F6-8963-4FEC-F2C99771E7CA}"/>
          </ac:spMkLst>
        </pc:spChg>
      </pc:sldChg>
      <pc:sldChg chg="modSp mod">
        <pc:chgData name="재민 임" userId="353cd6e257b16ed5" providerId="LiveId" clId="{846C423E-0B10-BA4A-A872-67EC4CE11029}" dt="2025-05-25T10:54:05.294" v="124" actId="20577"/>
        <pc:sldMkLst>
          <pc:docMk/>
          <pc:sldMk cId="266523290" sldId="260"/>
        </pc:sldMkLst>
        <pc:spChg chg="mod">
          <ac:chgData name="재민 임" userId="353cd6e257b16ed5" providerId="LiveId" clId="{846C423E-0B10-BA4A-A872-67EC4CE11029}" dt="2025-05-25T10:54:05.294" v="124" actId="20577"/>
          <ac:spMkLst>
            <pc:docMk/>
            <pc:sldMk cId="266523290" sldId="260"/>
            <ac:spMk id="3" creationId="{071C6E85-44B5-00E8-D914-3C5C885046A4}"/>
          </ac:spMkLst>
        </pc:spChg>
      </pc:sldChg>
      <pc:sldChg chg="del">
        <pc:chgData name="재민 임" userId="353cd6e257b16ed5" providerId="LiveId" clId="{846C423E-0B10-BA4A-A872-67EC4CE11029}" dt="2025-05-25T10:48:18.228" v="87" actId="2696"/>
        <pc:sldMkLst>
          <pc:docMk/>
          <pc:sldMk cId="1991914702" sldId="262"/>
        </pc:sldMkLst>
      </pc:sldChg>
      <pc:sldChg chg="del">
        <pc:chgData name="재민 임" userId="353cd6e257b16ed5" providerId="LiveId" clId="{846C423E-0B10-BA4A-A872-67EC4CE11029}" dt="2025-05-25T10:48:18.231" v="88" actId="2696"/>
        <pc:sldMkLst>
          <pc:docMk/>
          <pc:sldMk cId="662656004" sldId="263"/>
        </pc:sldMkLst>
      </pc:sldChg>
      <pc:sldChg chg="del">
        <pc:chgData name="재민 임" userId="353cd6e257b16ed5" providerId="LiveId" clId="{846C423E-0B10-BA4A-A872-67EC4CE11029}" dt="2025-05-25T10:48:18.238" v="89" actId="2696"/>
        <pc:sldMkLst>
          <pc:docMk/>
          <pc:sldMk cId="4256482034" sldId="264"/>
        </pc:sldMkLst>
      </pc:sldChg>
      <pc:sldChg chg="modSp mod">
        <pc:chgData name="재민 임" userId="353cd6e257b16ed5" providerId="LiveId" clId="{846C423E-0B10-BA4A-A872-67EC4CE11029}" dt="2025-05-25T10:39:14.159" v="11" actId="20577"/>
        <pc:sldMkLst>
          <pc:docMk/>
          <pc:sldMk cId="2304773486" sldId="265"/>
        </pc:sldMkLst>
        <pc:spChg chg="mod">
          <ac:chgData name="재민 임" userId="353cd6e257b16ed5" providerId="LiveId" clId="{846C423E-0B10-BA4A-A872-67EC4CE11029}" dt="2025-05-25T10:39:14.159" v="11" actId="20577"/>
          <ac:spMkLst>
            <pc:docMk/>
            <pc:sldMk cId="2304773486" sldId="265"/>
            <ac:spMk id="3" creationId="{F75CB5EE-71B3-A24C-6E87-DF23B9D886F8}"/>
          </ac:spMkLst>
        </pc:spChg>
      </pc:sldChg>
      <pc:sldChg chg="modSp mod">
        <pc:chgData name="재민 임" userId="353cd6e257b16ed5" providerId="LiveId" clId="{846C423E-0B10-BA4A-A872-67EC4CE11029}" dt="2025-05-25T10:41:59.703" v="26" actId="20577"/>
        <pc:sldMkLst>
          <pc:docMk/>
          <pc:sldMk cId="3384519070" sldId="266"/>
        </pc:sldMkLst>
        <pc:spChg chg="mod">
          <ac:chgData name="재민 임" userId="353cd6e257b16ed5" providerId="LiveId" clId="{846C423E-0B10-BA4A-A872-67EC4CE11029}" dt="2025-05-25T10:41:59.703" v="26" actId="20577"/>
          <ac:spMkLst>
            <pc:docMk/>
            <pc:sldMk cId="3384519070" sldId="266"/>
            <ac:spMk id="3" creationId="{F75CB5EE-71B3-A24C-6E87-DF23B9D886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rot="828" flipH="1">
            <a:off x="4162800" y="4979536"/>
            <a:ext cx="4981200" cy="1641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" name="Google Shape;42;p7"/>
          <p:cNvSpPr/>
          <p:nvPr/>
        </p:nvSpPr>
        <p:spPr>
          <a:xfrm flipH="1">
            <a:off x="0" y="0"/>
            <a:ext cx="325200" cy="4647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ctrTitle"/>
          </p:nvPr>
        </p:nvSpPr>
        <p:spPr>
          <a:xfrm>
            <a:off x="325200" y="104228"/>
            <a:ext cx="77040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53354" y="641134"/>
            <a:ext cx="7775846" cy="507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Roboto Slab"/>
              <a:buChar char="●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oboto Slab"/>
              </a:defRPr>
            </a:lvl1pPr>
            <a:lvl2pPr marL="6732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Roboto Slab"/>
              <a:buChar char="○"/>
              <a:defRPr>
                <a:solidFill>
                  <a:schemeClr val="tx1"/>
                </a:solidFill>
              </a:defRPr>
            </a:lvl2pPr>
            <a:lvl3pPr marL="8892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Roboto Slab"/>
              <a:buChar char="■"/>
              <a:defRPr>
                <a:solidFill>
                  <a:schemeClr val="tx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rgbClr val="073763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rgbClr val="073763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9pPr>
          </a:lstStyle>
          <a:p>
            <a:endParaRPr lang="en-US"/>
          </a:p>
        </p:txBody>
      </p:sp>
      <p:sp>
        <p:nvSpPr>
          <p:cNvPr id="2" name="Google Shape;41;p7">
            <a:extLst>
              <a:ext uri="{FF2B5EF4-FFF2-40B4-BE49-F238E27FC236}">
                <a16:creationId xmlns:a16="http://schemas.microsoft.com/office/drawing/2014/main" id="{171E42B3-60E9-3CEB-9725-BDADCC50CF70}"/>
              </a:ext>
            </a:extLst>
          </p:cNvPr>
          <p:cNvSpPr/>
          <p:nvPr userDrawn="1"/>
        </p:nvSpPr>
        <p:spPr>
          <a:xfrm rot="828" flipH="1">
            <a:off x="406606" y="510153"/>
            <a:ext cx="7352736" cy="47433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5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rot="828" flipH="1">
            <a:off x="4162800" y="4979536"/>
            <a:ext cx="4981200" cy="1641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" name="Google Shape;42;p7"/>
          <p:cNvSpPr/>
          <p:nvPr/>
        </p:nvSpPr>
        <p:spPr>
          <a:xfrm flipH="1">
            <a:off x="0" y="0"/>
            <a:ext cx="325200" cy="4647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3" name="Google Shape;43;p7"/>
          <p:cNvSpPr/>
          <p:nvPr/>
        </p:nvSpPr>
        <p:spPr>
          <a:xfrm rot="984" flipH="1">
            <a:off x="7638900" y="4897324"/>
            <a:ext cx="1047900" cy="1641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4" name="Google Shape;44;p7"/>
          <p:cNvSpPr/>
          <p:nvPr/>
        </p:nvSpPr>
        <p:spPr>
          <a:xfrm rot="-5398897" flipH="1">
            <a:off x="8513700" y="2409300"/>
            <a:ext cx="935400" cy="3249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ctrTitle"/>
          </p:nvPr>
        </p:nvSpPr>
        <p:spPr>
          <a:xfrm>
            <a:off x="325200" y="104228"/>
            <a:ext cx="77040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53354" y="641134"/>
            <a:ext cx="7775846" cy="507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Roboto Slab"/>
              <a:buChar char="●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oboto Slab"/>
              </a:defRPr>
            </a:lvl1pPr>
            <a:lvl2pPr marL="6732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Roboto Slab"/>
              <a:buChar char="○"/>
              <a:defRPr>
                <a:solidFill>
                  <a:schemeClr val="tx1"/>
                </a:solidFill>
              </a:defRPr>
            </a:lvl2pPr>
            <a:lvl3pPr marL="8892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Roboto Slab"/>
              <a:buChar char="■"/>
              <a:defRPr>
                <a:solidFill>
                  <a:schemeClr val="tx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rgbClr val="073763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rgbClr val="073763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9pPr>
          </a:lstStyle>
          <a:p>
            <a:endParaRPr lang="en-US"/>
          </a:p>
        </p:txBody>
      </p:sp>
      <p:sp>
        <p:nvSpPr>
          <p:cNvPr id="2" name="Google Shape;41;p7">
            <a:extLst>
              <a:ext uri="{FF2B5EF4-FFF2-40B4-BE49-F238E27FC236}">
                <a16:creationId xmlns:a16="http://schemas.microsoft.com/office/drawing/2014/main" id="{171E42B3-60E9-3CEB-9725-BDADCC50CF70}"/>
              </a:ext>
            </a:extLst>
          </p:cNvPr>
          <p:cNvSpPr/>
          <p:nvPr userDrawn="1"/>
        </p:nvSpPr>
        <p:spPr>
          <a:xfrm rot="828" flipH="1">
            <a:off x="406606" y="510153"/>
            <a:ext cx="7352736" cy="47433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rot="828" flipH="1">
            <a:off x="4162800" y="4979536"/>
            <a:ext cx="4981200" cy="1641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" name="Google Shape;42;p7"/>
          <p:cNvSpPr/>
          <p:nvPr/>
        </p:nvSpPr>
        <p:spPr>
          <a:xfrm flipH="1">
            <a:off x="0" y="0"/>
            <a:ext cx="325200" cy="4647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3" name="Google Shape;43;p7"/>
          <p:cNvSpPr/>
          <p:nvPr/>
        </p:nvSpPr>
        <p:spPr>
          <a:xfrm rot="984" flipH="1">
            <a:off x="7638900" y="4897324"/>
            <a:ext cx="1047900" cy="1641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4" name="Google Shape;44;p7"/>
          <p:cNvSpPr/>
          <p:nvPr/>
        </p:nvSpPr>
        <p:spPr>
          <a:xfrm rot="-5398897" flipH="1">
            <a:off x="8513700" y="2409300"/>
            <a:ext cx="935400" cy="3249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ctrTitle"/>
          </p:nvPr>
        </p:nvSpPr>
        <p:spPr>
          <a:xfrm>
            <a:off x="325200" y="104228"/>
            <a:ext cx="77040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53354" y="641134"/>
            <a:ext cx="7775846" cy="507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Roboto Slab"/>
              <a:buChar char="●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oboto Slab"/>
              </a:defRPr>
            </a:lvl1pPr>
            <a:lvl2pPr marL="6732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Roboto Slab"/>
              <a:buChar char="○"/>
              <a:defRPr>
                <a:solidFill>
                  <a:schemeClr val="tx1"/>
                </a:solidFill>
              </a:defRPr>
            </a:lvl2pPr>
            <a:lvl3pPr marL="8892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Roboto Slab"/>
              <a:buChar char="■"/>
              <a:defRPr>
                <a:solidFill>
                  <a:schemeClr val="tx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rgbClr val="073763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rgbClr val="073763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4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rot="828" flipH="1">
            <a:off x="4162800" y="4979536"/>
            <a:ext cx="4981200" cy="1641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2" name="Google Shape;42;p7"/>
          <p:cNvSpPr/>
          <p:nvPr/>
        </p:nvSpPr>
        <p:spPr>
          <a:xfrm flipH="1">
            <a:off x="0" y="0"/>
            <a:ext cx="325200" cy="4647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ctrTitle"/>
          </p:nvPr>
        </p:nvSpPr>
        <p:spPr>
          <a:xfrm>
            <a:off x="325200" y="104228"/>
            <a:ext cx="77040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53354" y="641134"/>
            <a:ext cx="7775846" cy="507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Roboto Slab"/>
              <a:buChar char="●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oboto Slab"/>
              </a:defRPr>
            </a:lvl1pPr>
            <a:lvl2pPr marL="6732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Roboto Slab"/>
              <a:buChar char="○"/>
              <a:defRPr>
                <a:solidFill>
                  <a:schemeClr val="tx1"/>
                </a:solidFill>
              </a:defRPr>
            </a:lvl2pPr>
            <a:lvl3pPr marL="8892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Roboto Slab"/>
              <a:buChar char="■"/>
              <a:defRPr>
                <a:solidFill>
                  <a:schemeClr val="tx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rgbClr val="073763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rgbClr val="073763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○"/>
              <a:defRPr>
                <a:solidFill>
                  <a:srgbClr val="073763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■"/>
              <a:defRPr>
                <a:solidFill>
                  <a:srgbClr val="073763"/>
                </a:solidFill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773800" y="2322625"/>
            <a:ext cx="144300" cy="9081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542400" y="0"/>
            <a:ext cx="144300" cy="28209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8028375" y="411475"/>
            <a:ext cx="144300" cy="17232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8613000" y="3420300"/>
            <a:ext cx="531000" cy="172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484150" y="1366425"/>
            <a:ext cx="4175700" cy="23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8"/>
          <p:cNvSpPr/>
          <p:nvPr/>
        </p:nvSpPr>
        <p:spPr>
          <a:xfrm rot="-5398897" flipH="1">
            <a:off x="-395550" y="2499750"/>
            <a:ext cx="935400" cy="144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4" name="Google Shape;54;p8"/>
          <p:cNvSpPr/>
          <p:nvPr/>
        </p:nvSpPr>
        <p:spPr>
          <a:xfrm rot="5400000">
            <a:off x="8213250" y="-41450"/>
            <a:ext cx="138300" cy="17232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670" flipH="1">
            <a:off x="-150" y="4979146"/>
            <a:ext cx="1538400" cy="1641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688600" y="550689"/>
            <a:ext cx="3766800" cy="11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0" y="3420300"/>
            <a:ext cx="140700" cy="172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7249500" y="4573650"/>
            <a:ext cx="1894500" cy="3108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 rot="5400000">
            <a:off x="8304150" y="4295575"/>
            <a:ext cx="765300" cy="1077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 rot="5400000">
            <a:off x="366925" y="384100"/>
            <a:ext cx="138300" cy="8721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0" y="4573650"/>
            <a:ext cx="3990000" cy="3108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 rot="10800000">
            <a:off x="2207575" y="411400"/>
            <a:ext cx="6937200" cy="1077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/>
          <p:nvPr/>
        </p:nvSpPr>
        <p:spPr>
          <a:xfrm rot="10800000">
            <a:off x="6895050" y="465250"/>
            <a:ext cx="1785900" cy="294600"/>
          </a:xfrm>
          <a:prstGeom prst="rect">
            <a:avLst/>
          </a:prstGeom>
          <a:solidFill>
            <a:schemeClr val="accent6">
              <a:alpha val="53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5808150" y="3897725"/>
            <a:ext cx="2872800" cy="138300"/>
          </a:xfrm>
          <a:prstGeom prst="rect">
            <a:avLst/>
          </a:prstGeom>
          <a:solidFill>
            <a:schemeClr val="accent2">
              <a:alpha val="74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4419275" y="1373263"/>
            <a:ext cx="3942600" cy="16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938614" y="3191388"/>
            <a:ext cx="23772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59EE4-730A-1F23-CC2B-B2C0758F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67B371-050D-ACB8-A2C8-E1B310A1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3868-5A8F-4E87-8E40-AAF87811E432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4D26F-BE7D-28E5-41B3-573ABFF3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52E856-5855-E8AD-EF3C-DBC07E14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D452-3A83-4DEB-827E-8A15DC351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6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Extra Condensed Medium"/>
              <a:buNone/>
              <a:defRPr sz="2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Fira Sans Extra Condensed Medium"/>
              <a:buNone/>
              <a:defRPr sz="2800">
                <a:solidFill>
                  <a:srgbClr val="66666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201750"/>
            <a:ext cx="77166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Slab"/>
              <a:buChar char="●"/>
              <a:defRPr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53" r:id="rId2"/>
    <p:sldLayoutId id="2147483687" r:id="rId3"/>
    <p:sldLayoutId id="2147483688" r:id="rId4"/>
    <p:sldLayoutId id="2147483654" r:id="rId5"/>
    <p:sldLayoutId id="2147483656" r:id="rId6"/>
    <p:sldLayoutId id="2147483657" r:id="rId7"/>
    <p:sldLayoutId id="214748368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6E1F8E7-8C63-8C57-2D49-BF347DA65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6DAF2B-00F6-8963-4FEC-F2C99771E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354" y="641134"/>
            <a:ext cx="7775846" cy="4062620"/>
          </a:xfrm>
        </p:spPr>
        <p:txBody>
          <a:bodyPr/>
          <a:lstStyle/>
          <a:p>
            <a:r>
              <a:rPr lang="ko-KR" altLang="en-US"/>
              <a:t>임재민</a:t>
            </a:r>
            <a:endParaRPr lang="en-US" altLang="ko-KR"/>
          </a:p>
          <a:p>
            <a:pPr lvl="1"/>
            <a:r>
              <a:rPr lang="en-US" altLang="ko-KR"/>
              <a:t>hanwha1231@hanyang.ac.kr</a:t>
            </a:r>
          </a:p>
          <a:p>
            <a:pPr lvl="1"/>
            <a:endParaRPr lang="en-US" altLang="ko-KR"/>
          </a:p>
          <a:p>
            <a:r>
              <a:rPr lang="ko-KR" altLang="en-US"/>
              <a:t>세종대학교 수학통계학부 응용통계학전공 </a:t>
            </a:r>
            <a:r>
              <a:rPr lang="en-US" altLang="ko-KR"/>
              <a:t>(2017. 03 ~ 2023. 02)</a:t>
            </a:r>
          </a:p>
          <a:p>
            <a:endParaRPr lang="en-US" altLang="ko-KR"/>
          </a:p>
          <a:p>
            <a:r>
              <a:rPr lang="ko-KR" altLang="en-US"/>
              <a:t>한양대학교 인공지능학과 </a:t>
            </a:r>
            <a:r>
              <a:rPr lang="en-US" altLang="ko-KR"/>
              <a:t>(2023. 03 ~)</a:t>
            </a:r>
          </a:p>
          <a:p>
            <a:pPr lvl="1"/>
            <a:r>
              <a:rPr lang="ko-KR" altLang="en-US"/>
              <a:t>석박통합과정 </a:t>
            </a:r>
            <a:r>
              <a:rPr lang="en-US" altLang="ko-KR"/>
              <a:t>5</a:t>
            </a:r>
            <a:r>
              <a:rPr lang="ko-KR" altLang="en-US"/>
              <a:t>기 </a:t>
            </a:r>
            <a:r>
              <a:rPr lang="en-US" altLang="ko-KR"/>
              <a:t>(</a:t>
            </a:r>
            <a:r>
              <a:rPr lang="ko-KR" altLang="en-US"/>
              <a:t>박사 </a:t>
            </a:r>
            <a:r>
              <a:rPr lang="en-US" altLang="ko-KR"/>
              <a:t>1</a:t>
            </a:r>
            <a:r>
              <a:rPr lang="ko-KR" altLang="en-US"/>
              <a:t>년차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Research Interest</a:t>
            </a:r>
          </a:p>
          <a:p>
            <a:pPr lvl="1"/>
            <a:r>
              <a:rPr lang="en-US" altLang="ko-KR"/>
              <a:t>Graph Neural Network, Hypergraph</a:t>
            </a:r>
          </a:p>
          <a:p>
            <a:pPr lvl="1"/>
            <a:r>
              <a:rPr lang="en-US" altLang="ko-KR"/>
              <a:t>(Graph) Self-Supervised Learning</a:t>
            </a:r>
          </a:p>
          <a:p>
            <a:pPr lvl="1"/>
            <a:r>
              <a:rPr lang="en-US" altLang="ko-KR"/>
              <a:t>rs-fMRI, Autism Spectrum Disorder (ASD)</a:t>
            </a:r>
          </a:p>
        </p:txBody>
      </p:sp>
    </p:spTree>
    <p:extLst>
      <p:ext uri="{BB962C8B-B14F-4D97-AF65-F5344CB8AC3E}">
        <p14:creationId xmlns:p14="http://schemas.microsoft.com/office/powerpoint/2010/main" val="85705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C9A94-5B68-67E1-D223-88943C197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연구실 소개</a:t>
            </a:r>
            <a:r>
              <a:rPr lang="en-US" altLang="ko-KR"/>
              <a:t>: CNA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C6E85-44B5-00E8-D914-3C5C8850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354" y="551083"/>
            <a:ext cx="7775846" cy="1800463"/>
          </a:xfrm>
        </p:spPr>
        <p:txBody>
          <a:bodyPr/>
          <a:lstStyle/>
          <a:p>
            <a:r>
              <a:rPr lang="en-US" altLang="ko-KR"/>
              <a:t>Multimodal fusion</a:t>
            </a:r>
          </a:p>
          <a:p>
            <a:r>
              <a:rPr lang="en-US" altLang="ko-KR"/>
              <a:t>fMRI-former</a:t>
            </a:r>
          </a:p>
          <a:p>
            <a:r>
              <a:rPr lang="en-US" altLang="ko-KR"/>
              <a:t>Self-Supervised Learning</a:t>
            </a:r>
          </a:p>
          <a:p>
            <a:r>
              <a:rPr lang="en-US" altLang="ko-KR"/>
              <a:t>Segmentation/Detection</a:t>
            </a:r>
            <a:r>
              <a:rPr lang="ko-KR" altLang="en-US"/>
              <a:t> </a:t>
            </a:r>
            <a:r>
              <a:rPr lang="en-US" altLang="ko-KR"/>
              <a:t>(Defacing)</a:t>
            </a:r>
          </a:p>
          <a:p>
            <a:r>
              <a:rPr lang="en-US" altLang="ko-KR"/>
              <a:t>Cortical Surface Reconstruction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C6C19-F0F0-4BBE-798E-5EF93447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14" y="2351546"/>
            <a:ext cx="6080397" cy="2758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98BE8-C418-30A2-57E5-23383DCFC7EE}"/>
              </a:ext>
            </a:extLst>
          </p:cNvPr>
          <p:cNvSpPr txBox="1"/>
          <p:nvPr/>
        </p:nvSpPr>
        <p:spPr>
          <a:xfrm>
            <a:off x="6311236" y="2061789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cna.hanyang.ac.kr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808A7-95FE-00CD-E4D8-3EA36EC90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대학원 준비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CB5EE-71B3-A24C-6E87-DF23B9D8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354" y="564934"/>
            <a:ext cx="7775846" cy="233907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/>
              <a:t>각종 유명 모델들 </a:t>
            </a:r>
            <a:r>
              <a:rPr lang="en-US" altLang="ko-KR"/>
              <a:t>: </a:t>
            </a:r>
            <a:r>
              <a:rPr lang="ko-KR" altLang="en-US"/>
              <a:t>논문 읽어보고 가능하면 구현까지</a:t>
            </a:r>
            <a:r>
              <a:rPr lang="en-US" altLang="ko-KR"/>
              <a:t>?</a:t>
            </a:r>
          </a:p>
          <a:p>
            <a:pPr lvl="1">
              <a:lnSpc>
                <a:spcPct val="200000"/>
              </a:lnSpc>
            </a:pPr>
            <a:r>
              <a:rPr lang="en-US" altLang="ko-KR"/>
              <a:t>CNN (+ 3D) : ~ GoogLeNet, VGGNet, ResNet, DenseNet</a:t>
            </a:r>
          </a:p>
          <a:p>
            <a:pPr lvl="1">
              <a:lnSpc>
                <a:spcPct val="200000"/>
              </a:lnSpc>
            </a:pPr>
            <a:r>
              <a:rPr lang="en-US" altLang="ko-KR"/>
              <a:t>RNN : LSTM, GRU</a:t>
            </a:r>
          </a:p>
          <a:p>
            <a:pPr lvl="1">
              <a:lnSpc>
                <a:spcPct val="200000"/>
              </a:lnSpc>
            </a:pPr>
            <a:r>
              <a:rPr lang="en-US" altLang="ko-KR"/>
              <a:t>GAN</a:t>
            </a:r>
          </a:p>
          <a:p>
            <a:pPr lvl="1">
              <a:lnSpc>
                <a:spcPct val="200000"/>
              </a:lnSpc>
            </a:pPr>
            <a:r>
              <a:rPr lang="en-US" altLang="ko-KR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230477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808A7-95FE-00CD-E4D8-3EA36EC90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대학원 준비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CB5EE-71B3-A24C-6E87-DF23B9D8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354" y="592643"/>
            <a:ext cx="7775846" cy="276995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/>
              <a:t>영어</a:t>
            </a: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r>
              <a:rPr lang="en-US" altLang="ko-KR"/>
              <a:t>PyTorch (or Tensorflow)</a:t>
            </a:r>
          </a:p>
          <a:p>
            <a:pPr lvl="1">
              <a:lnSpc>
                <a:spcPct val="200000"/>
              </a:lnSpc>
            </a:pPr>
            <a:r>
              <a:rPr lang="en-US" altLang="ko-KR"/>
              <a:t>.ipynb  →  main.py, model.py, utils.py, …</a:t>
            </a:r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r>
              <a:rPr lang="ko-KR" altLang="en-US"/>
              <a:t>하고자 하는 연구</a:t>
            </a:r>
            <a:r>
              <a:rPr lang="en-US" altLang="ko-KR"/>
              <a:t> </a:t>
            </a:r>
            <a:r>
              <a:rPr lang="ko-KR" altLang="en-US"/>
              <a:t>또는</a:t>
            </a:r>
            <a:r>
              <a:rPr lang="en-US" altLang="ko-KR"/>
              <a:t> </a:t>
            </a:r>
            <a:r>
              <a:rPr lang="ko-KR" altLang="en-US"/>
              <a:t>분야는 구체적일수록 좋음</a:t>
            </a:r>
          </a:p>
        </p:txBody>
      </p:sp>
    </p:spTree>
    <p:extLst>
      <p:ext uri="{BB962C8B-B14F-4D97-AF65-F5344CB8AC3E}">
        <p14:creationId xmlns:p14="http://schemas.microsoft.com/office/powerpoint/2010/main" val="3384519070"/>
      </p:ext>
    </p:extLst>
  </p:cSld>
  <p:clrMapOvr>
    <a:masterClrMapping/>
  </p:clrMapOvr>
</p:sld>
</file>

<file path=ppt/theme/theme1.xml><?xml version="1.0" encoding="utf-8"?>
<a:theme xmlns:a="http://schemas.openxmlformats.org/drawingml/2006/main" name="Insurance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D6C0"/>
      </a:accent1>
      <a:accent2>
        <a:srgbClr val="073763"/>
      </a:accent2>
      <a:accent3>
        <a:srgbClr val="0B5394"/>
      </a:accent3>
      <a:accent4>
        <a:srgbClr val="3D85C6"/>
      </a:accent4>
      <a:accent5>
        <a:srgbClr val="008275"/>
      </a:accent5>
      <a:accent6>
        <a:srgbClr val="00AE9D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123</Words>
  <Application>Microsoft Office PowerPoint</Application>
  <PresentationFormat>화면 슬라이드 쇼(16:9)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Roboto Slab</vt:lpstr>
      <vt:lpstr>Fira Sans Extra Condensed Medium</vt:lpstr>
      <vt:lpstr>Arial</vt:lpstr>
      <vt:lpstr>Insurance Plan by Slidesgo</vt:lpstr>
      <vt:lpstr>소개</vt:lpstr>
      <vt:lpstr>연구실 소개: CNA</vt:lpstr>
      <vt:lpstr>대학원 준비</vt:lpstr>
      <vt:lpstr>대학원 준비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PLAN</dc:title>
  <dc:creator>SEC</dc:creator>
  <cp:lastModifiedBy>SEC</cp:lastModifiedBy>
  <cp:revision>33</cp:revision>
  <dcterms:modified xsi:type="dcterms:W3CDTF">2025-05-27T02:42:50Z</dcterms:modified>
</cp:coreProperties>
</file>