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6" r:id="rId2"/>
    <p:sldId id="256" r:id="rId3"/>
    <p:sldId id="496" r:id="rId4"/>
    <p:sldId id="491" r:id="rId5"/>
    <p:sldId id="497" r:id="rId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E9F5"/>
    <a:srgbClr val="EDF2F9"/>
    <a:srgbClr val="B7CFEB"/>
    <a:srgbClr val="ABC7D7"/>
    <a:srgbClr val="DFDFDF"/>
    <a:srgbClr val="002FC1"/>
    <a:srgbClr val="DADFF2"/>
    <a:srgbClr val="3975C0"/>
    <a:srgbClr val="D2A5EA"/>
    <a:srgbClr val="262626"/>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C394C-2241-43D2-B814-389F8DC845B3}" v="18" dt="2024-11-22T01:32:49.548"/>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보통 스타일 2 - 강조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보통 스타일 2 - 강조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79" autoAdjust="0"/>
    <p:restoredTop sz="86415" autoAdjust="0"/>
  </p:normalViewPr>
  <p:slideViewPr>
    <p:cSldViewPr snapToGrid="0" showGuides="1">
      <p:cViewPr varScale="1">
        <p:scale>
          <a:sx n="92" d="100"/>
          <a:sy n="92" d="100"/>
        </p:scale>
        <p:origin x="1800" y="114"/>
      </p:cViewPr>
      <p:guideLst>
        <p:guide orient="horz" pos="2160"/>
        <p:guide pos="3840"/>
      </p:guideLst>
    </p:cSldViewPr>
  </p:slideViewPr>
  <p:outlineViewPr>
    <p:cViewPr>
      <p:scale>
        <a:sx n="100" d="100"/>
        <a:sy n="100" d="100"/>
      </p:scale>
      <p:origin x="0" y="-118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2A9A0-4D67-4BFE-9867-78AF9DCCBE48}" type="datetimeFigureOut">
              <a:rPr lang="ko-KR" altLang="en-US" smtClean="0"/>
              <a:t>2025-09-07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104325-A0F0-43EA-952A-A2716EF5C84F}" type="slidenum">
              <a:rPr lang="ko-KR" altLang="en-US" smtClean="0"/>
              <a:t>‹#›</a:t>
            </a:fld>
            <a:endParaRPr lang="ko-KR" altLang="en-US"/>
          </a:p>
        </p:txBody>
      </p:sp>
    </p:spTree>
    <p:extLst>
      <p:ext uri="{BB962C8B-B14F-4D97-AF65-F5344CB8AC3E}">
        <p14:creationId xmlns:p14="http://schemas.microsoft.com/office/powerpoint/2010/main" val="271859650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01104325-A0F0-43EA-952A-A2716EF5C84F}" type="slidenum">
              <a:rPr lang="ko-KR" altLang="en-US" smtClean="0"/>
              <a:t>2</a:t>
            </a:fld>
            <a:endParaRPr lang="ko-KR" altLang="en-US"/>
          </a:p>
        </p:txBody>
      </p:sp>
    </p:spTree>
    <p:extLst>
      <p:ext uri="{BB962C8B-B14F-4D97-AF65-F5344CB8AC3E}">
        <p14:creationId xmlns:p14="http://schemas.microsoft.com/office/powerpoint/2010/main" val="346369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09D7B5-541E-7EA4-2431-8F78BE04BA3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33CA37B-C57C-098A-32EB-B2AFE1A283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A2C6C70-62B1-7B5C-EBE7-FE4A7230FA40}"/>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5" name="바닥글 개체 틀 4">
            <a:extLst>
              <a:ext uri="{FF2B5EF4-FFF2-40B4-BE49-F238E27FC236}">
                <a16:creationId xmlns:a16="http://schemas.microsoft.com/office/drawing/2014/main" id="{585359D5-8CDC-CD84-065C-5658FDD79F27}"/>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58DFC78A-403C-04FF-6E6F-FAD93BF31485}"/>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224981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E6FB79-9392-6620-A1A7-5C9257509CE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D0056621-A6ED-CE76-E36C-21B0BF8C8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3B40BDA1-F941-F919-DF16-114F90736C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BF2FD7F-4A8F-8583-CDF1-458E307207F1}"/>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6" name="바닥글 개체 틀 5">
            <a:extLst>
              <a:ext uri="{FF2B5EF4-FFF2-40B4-BE49-F238E27FC236}">
                <a16:creationId xmlns:a16="http://schemas.microsoft.com/office/drawing/2014/main" id="{99E341BB-A4D1-E575-081E-C0DBBF451A07}"/>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414BDB8-8D99-582A-259E-83FFD8BBDD26}"/>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295776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2F709F-0FD5-4D19-F5E1-17AF533AD14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6BA15A8-A6E8-4AC9-BAB4-B22535C69C12}"/>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A33A22-96FB-212B-BBE7-8267D70CCF42}"/>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5" name="바닥글 개체 틀 4">
            <a:extLst>
              <a:ext uri="{FF2B5EF4-FFF2-40B4-BE49-F238E27FC236}">
                <a16:creationId xmlns:a16="http://schemas.microsoft.com/office/drawing/2014/main" id="{10DC0052-27D3-7155-AD41-80B272AF7CF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BC09F5A-D05F-F996-192E-E9C5AE415DB2}"/>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3554772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00A71C72-D2CC-EF51-F0BF-5B912D63C70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07FD075A-535D-8797-9AAA-9EC25041111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24691C4-D111-0993-1412-8842E9FA8158}"/>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5" name="바닥글 개체 틀 4">
            <a:extLst>
              <a:ext uri="{FF2B5EF4-FFF2-40B4-BE49-F238E27FC236}">
                <a16:creationId xmlns:a16="http://schemas.microsoft.com/office/drawing/2014/main" id="{42039303-D678-E2D3-F493-D7602E436A4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E01475-F44F-AEC7-9C73-2DC7A6B51A4C}"/>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28284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E4031E-E641-C4CA-21C9-7A1FE93EBAC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4C8EEE0-ED24-4DA2-9A98-817AA59C5A1B}"/>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248F566-AE9A-C6E1-99C3-3EA692C8EC4B}"/>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5" name="바닥글 개체 틀 4">
            <a:extLst>
              <a:ext uri="{FF2B5EF4-FFF2-40B4-BE49-F238E27FC236}">
                <a16:creationId xmlns:a16="http://schemas.microsoft.com/office/drawing/2014/main" id="{5EC6F62E-2FBF-A364-D9CE-D70B60E25617}"/>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0416CE53-F12D-0023-C90C-249606728B9F}"/>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1630793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A8DFEBF-AE13-21C4-B417-53C1912EC3E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E3C383D3-0DFC-3B16-AFD9-ED826B49D6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077E0C2-CA57-1569-4BB6-794AAE9FF448}"/>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5" name="바닥글 개체 틀 4">
            <a:extLst>
              <a:ext uri="{FF2B5EF4-FFF2-40B4-BE49-F238E27FC236}">
                <a16:creationId xmlns:a16="http://schemas.microsoft.com/office/drawing/2014/main" id="{31E2A88B-A6E2-FDD7-A876-FA2C7A1F15EC}"/>
              </a:ext>
            </a:extLst>
          </p:cNvPr>
          <p:cNvSpPr>
            <a:spLocks noGrp="1"/>
          </p:cNvSpPr>
          <p:nvPr>
            <p:ph type="ftr" sz="quarter" idx="11"/>
          </p:nvPr>
        </p:nvSpPr>
        <p:spPr/>
        <p:txBody>
          <a:bodyPr/>
          <a:lstStyle/>
          <a:p>
            <a:endParaRPr lang="ko-KR" altLang="en-US" dirty="0"/>
          </a:p>
        </p:txBody>
      </p:sp>
      <p:sp>
        <p:nvSpPr>
          <p:cNvPr id="6" name="슬라이드 번호 개체 틀 5">
            <a:extLst>
              <a:ext uri="{FF2B5EF4-FFF2-40B4-BE49-F238E27FC236}">
                <a16:creationId xmlns:a16="http://schemas.microsoft.com/office/drawing/2014/main" id="{FD6CE3D9-A372-3E1C-8318-FD5849D3BD0E}"/>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1294182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39459B-2F0C-11DA-17C7-CBC92F4945B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606E463-C691-C8B8-DA0F-39DE939C20B4}"/>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311B277-F030-EC73-A034-0956AEA09A01}"/>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24020CB-4B74-3F91-6FE7-D42743DB110F}"/>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6" name="바닥글 개체 틀 5">
            <a:extLst>
              <a:ext uri="{FF2B5EF4-FFF2-40B4-BE49-F238E27FC236}">
                <a16:creationId xmlns:a16="http://schemas.microsoft.com/office/drawing/2014/main" id="{0A1C1C04-4D83-5A6B-660D-8D17C259304C}"/>
              </a:ext>
            </a:extLst>
          </p:cNvPr>
          <p:cNvSpPr>
            <a:spLocks noGrp="1"/>
          </p:cNvSpPr>
          <p:nvPr>
            <p:ph type="ftr" sz="quarter" idx="11"/>
          </p:nvPr>
        </p:nvSpPr>
        <p:spPr/>
        <p:txBody>
          <a:bodyPr/>
          <a:lstStyle/>
          <a:p>
            <a:endParaRPr lang="ko-KR" altLang="en-US" dirty="0"/>
          </a:p>
        </p:txBody>
      </p:sp>
      <p:sp>
        <p:nvSpPr>
          <p:cNvPr id="7" name="슬라이드 번호 개체 틀 6">
            <a:extLst>
              <a:ext uri="{FF2B5EF4-FFF2-40B4-BE49-F238E27FC236}">
                <a16:creationId xmlns:a16="http://schemas.microsoft.com/office/drawing/2014/main" id="{6263E102-AD39-A790-E46E-8FEDD3B18A60}"/>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2495685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019BC4F-AA18-765C-C0AE-9C7CE9923F9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8C3D5F2-0493-000D-ACB2-EDC390AFE6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794222C-B029-A967-3A86-E3E4D143B390}"/>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A530AE79-EA7B-3764-44E0-9C801DD5B8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BF7B8E2F-2266-F42F-38F4-B46D694EAE3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01D2AC2-7CDC-D245-4827-8322C676ECC7}"/>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8" name="바닥글 개체 틀 7">
            <a:extLst>
              <a:ext uri="{FF2B5EF4-FFF2-40B4-BE49-F238E27FC236}">
                <a16:creationId xmlns:a16="http://schemas.microsoft.com/office/drawing/2014/main" id="{3415EC7F-0464-AD0F-5B19-BDB80CAB00DC}"/>
              </a:ext>
            </a:extLst>
          </p:cNvPr>
          <p:cNvSpPr>
            <a:spLocks noGrp="1"/>
          </p:cNvSpPr>
          <p:nvPr>
            <p:ph type="ftr" sz="quarter" idx="11"/>
          </p:nvPr>
        </p:nvSpPr>
        <p:spPr/>
        <p:txBody>
          <a:bodyPr/>
          <a:lstStyle/>
          <a:p>
            <a:endParaRPr lang="ko-KR" altLang="en-US" dirty="0"/>
          </a:p>
        </p:txBody>
      </p:sp>
      <p:sp>
        <p:nvSpPr>
          <p:cNvPr id="9" name="슬라이드 번호 개체 틀 8">
            <a:extLst>
              <a:ext uri="{FF2B5EF4-FFF2-40B4-BE49-F238E27FC236}">
                <a16:creationId xmlns:a16="http://schemas.microsoft.com/office/drawing/2014/main" id="{A01FC341-77CF-4D3F-158F-B91AD7C23D40}"/>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751508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C3CCDD-41F2-E828-F535-1D1310E357FE}"/>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015E5F0E-72FB-E641-00D1-527A9C807D46}"/>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dirty="0"/>
          </a:p>
        </p:txBody>
      </p:sp>
      <p:sp>
        <p:nvSpPr>
          <p:cNvPr id="4" name="바닥글 개체 틀 3">
            <a:extLst>
              <a:ext uri="{FF2B5EF4-FFF2-40B4-BE49-F238E27FC236}">
                <a16:creationId xmlns:a16="http://schemas.microsoft.com/office/drawing/2014/main" id="{9C450683-88B0-DFCB-D629-227A8F94F070}"/>
              </a:ext>
            </a:extLst>
          </p:cNvPr>
          <p:cNvSpPr>
            <a:spLocks noGrp="1"/>
          </p:cNvSpPr>
          <p:nvPr>
            <p:ph type="ftr" sz="quarter" idx="11"/>
          </p:nvPr>
        </p:nvSpPr>
        <p:spPr/>
        <p:txBody>
          <a:bodyPr/>
          <a:lstStyle/>
          <a:p>
            <a:endParaRPr lang="ko-KR" altLang="en-US" dirty="0"/>
          </a:p>
        </p:txBody>
      </p:sp>
      <p:sp>
        <p:nvSpPr>
          <p:cNvPr id="5" name="슬라이드 번호 개체 틀 4">
            <a:extLst>
              <a:ext uri="{FF2B5EF4-FFF2-40B4-BE49-F238E27FC236}">
                <a16:creationId xmlns:a16="http://schemas.microsoft.com/office/drawing/2014/main" id="{6CD01974-FB93-1F53-CDAF-AC0793B7BBD2}"/>
              </a:ext>
            </a:extLst>
          </p:cNvPr>
          <p:cNvSpPr>
            <a:spLocks noGrp="1"/>
          </p:cNvSpPr>
          <p:nvPr>
            <p:ph type="sldNum" sz="quarter" idx="12"/>
          </p:nvPr>
        </p:nvSpPr>
        <p:spPr/>
        <p:txBody>
          <a:body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2372311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4DF4E8-8A73-E2C8-978F-20062B952DBA}"/>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tx1">
                    <a:lumMod val="75000"/>
                    <a:lumOff val="25000"/>
                  </a:schemeClr>
                </a:solidFill>
                <a:latin typeface="Arial" panose="020B0604020202020204" pitchFamily="34" charset="0"/>
                <a:cs typeface="Arial" panose="020B0604020202020204" pitchFamily="34" charset="0"/>
              </a:rPr>
              <a:t>ⓒSaebyeol Yu.</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err="1">
                <a:solidFill>
                  <a:schemeClr val="tx1">
                    <a:lumMod val="75000"/>
                    <a:lumOff val="25000"/>
                  </a:schemeClr>
                </a:solidFill>
                <a:latin typeface="Arial" panose="020B0604020202020204" pitchFamily="34" charset="0"/>
                <a:cs typeface="Arial" panose="020B0604020202020204" pitchFamily="34" charset="0"/>
              </a:rPr>
              <a:t>Saebyeol’s</a:t>
            </a:r>
            <a:r>
              <a:rPr lang="ko-KR" altLang="en-US" sz="900" dirty="0">
                <a:solidFill>
                  <a:schemeClr val="tx1">
                    <a:lumMod val="75000"/>
                    <a:lumOff val="25000"/>
                  </a:schemeClr>
                </a:solidFill>
                <a:latin typeface="Arial" panose="020B0604020202020204" pitchFamily="34" charset="0"/>
                <a:cs typeface="Arial" panose="020B0604020202020204" pitchFamily="34" charset="0"/>
              </a:rPr>
              <a:t> </a:t>
            </a:r>
            <a:r>
              <a:rPr lang="en-US" altLang="ko-KR" sz="900" dirty="0">
                <a:solidFill>
                  <a:schemeClr val="tx1">
                    <a:lumMod val="75000"/>
                    <a:lumOff val="25000"/>
                  </a:schemeClr>
                </a:solidFill>
                <a:latin typeface="Arial" panose="020B0604020202020204" pitchFamily="34" charset="0"/>
                <a:cs typeface="Arial" panose="020B0604020202020204" pitchFamily="34" charset="0"/>
              </a:rPr>
              <a:t>PowerPoint</a:t>
            </a:r>
            <a:endParaRPr lang="ko-KR" altLang="en-US"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AC00000D-6716-6256-E191-88D9D9821981}"/>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3" name="바닥글 개체 틀 2">
            <a:extLst>
              <a:ext uri="{FF2B5EF4-FFF2-40B4-BE49-F238E27FC236}">
                <a16:creationId xmlns:a16="http://schemas.microsoft.com/office/drawing/2014/main" id="{2B4427CA-89C4-2B0E-67D9-1252E13F912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10A4040-0CE3-0F32-4BE3-66DA08724542}"/>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5399065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빈 화면">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4DF4E8-8A73-E2C8-978F-20062B952DBA}"/>
              </a:ext>
            </a:extLst>
          </p:cNvPr>
          <p:cNvSpPr txBox="1"/>
          <p:nvPr userDrawn="1"/>
        </p:nvSpPr>
        <p:spPr>
          <a:xfrm>
            <a:off x="9987228" y="6586181"/>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날짜 개체 틀 1">
            <a:extLst>
              <a:ext uri="{FF2B5EF4-FFF2-40B4-BE49-F238E27FC236}">
                <a16:creationId xmlns:a16="http://schemas.microsoft.com/office/drawing/2014/main" id="{AC00000D-6716-6256-E191-88D9D9821981}"/>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3" name="바닥글 개체 틀 2">
            <a:extLst>
              <a:ext uri="{FF2B5EF4-FFF2-40B4-BE49-F238E27FC236}">
                <a16:creationId xmlns:a16="http://schemas.microsoft.com/office/drawing/2014/main" id="{2B4427CA-89C4-2B0E-67D9-1252E13F9129}"/>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10A4040-0CE3-0F32-4BE3-66DA08724542}"/>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18479984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31D86FC-F761-4A6A-6C20-1CB915ABFEF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7EE8658-6920-3C9E-00A3-3ACE837CFF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4B2EBC1-E24A-EFAA-E134-3525E7572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585FD1A-10F7-C603-E8EE-691FA5CCA945}"/>
              </a:ext>
            </a:extLst>
          </p:cNvPr>
          <p:cNvSpPr>
            <a:spLocks noGrp="1"/>
          </p:cNvSpPr>
          <p:nvPr>
            <p:ph type="dt" sz="half" idx="10"/>
          </p:nvPr>
        </p:nvSpPr>
        <p:spPr/>
        <p:txBody>
          <a:bodyPr/>
          <a:lstStyle/>
          <a:p>
            <a:fld id="{8F67A746-2308-4D9D-AAD0-07174381C9E7}" type="datetimeFigureOut">
              <a:rPr lang="ko-KR" altLang="en-US" smtClean="0"/>
              <a:t>2025-09-07</a:t>
            </a:fld>
            <a:endParaRPr lang="ko-KR" altLang="en-US"/>
          </a:p>
        </p:txBody>
      </p:sp>
      <p:sp>
        <p:nvSpPr>
          <p:cNvPr id="6" name="바닥글 개체 틀 5">
            <a:extLst>
              <a:ext uri="{FF2B5EF4-FFF2-40B4-BE49-F238E27FC236}">
                <a16:creationId xmlns:a16="http://schemas.microsoft.com/office/drawing/2014/main" id="{A6B3F40D-1E03-9A02-A3CA-38E2D8F38D7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C28D190-5C5B-BC4B-9CCA-FE839D35E442}"/>
              </a:ext>
            </a:extLst>
          </p:cNvPr>
          <p:cNvSpPr>
            <a:spLocks noGrp="1"/>
          </p:cNvSpPr>
          <p:nvPr>
            <p:ph type="sldNum" sz="quarter" idx="12"/>
          </p:nvPr>
        </p:nvSpPr>
        <p:spPr/>
        <p:txBody>
          <a:bodyPr/>
          <a:lstStyle/>
          <a:p>
            <a:fld id="{346F885F-BBA5-4FEF-9723-E4BF6E51B844}" type="slidenum">
              <a:rPr lang="ko-KR" altLang="en-US" smtClean="0"/>
              <a:t>‹#›</a:t>
            </a:fld>
            <a:endParaRPr lang="ko-KR" altLang="en-US"/>
          </a:p>
        </p:txBody>
      </p:sp>
    </p:spTree>
    <p:extLst>
      <p:ext uri="{BB962C8B-B14F-4D97-AF65-F5344CB8AC3E}">
        <p14:creationId xmlns:p14="http://schemas.microsoft.com/office/powerpoint/2010/main" val="123475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1AD6FF6-A1B0-1E23-9753-E1348B469E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711A424-84CF-9C90-DD87-9705BCD0E5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DCD9DDE-7AC9-BDBE-F57B-7130F5A2FF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67A746-2308-4D9D-AAD0-07174381C9E7}" type="datetimeFigureOut">
              <a:rPr lang="ko-KR" altLang="en-US" smtClean="0"/>
              <a:t>2025-09-07</a:t>
            </a:fld>
            <a:endParaRPr lang="ko-KR" altLang="en-US" dirty="0"/>
          </a:p>
        </p:txBody>
      </p:sp>
      <p:sp>
        <p:nvSpPr>
          <p:cNvPr id="5" name="바닥글 개체 틀 4">
            <a:extLst>
              <a:ext uri="{FF2B5EF4-FFF2-40B4-BE49-F238E27FC236}">
                <a16:creationId xmlns:a16="http://schemas.microsoft.com/office/drawing/2014/main" id="{94148121-D864-08AB-BAD3-63D9A030C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a:extLst>
              <a:ext uri="{FF2B5EF4-FFF2-40B4-BE49-F238E27FC236}">
                <a16:creationId xmlns:a16="http://schemas.microsoft.com/office/drawing/2014/main" id="{4AA563BA-8FB1-C9EA-A62E-56F70D261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6F885F-BBA5-4FEF-9723-E4BF6E51B844}" type="slidenum">
              <a:rPr lang="ko-KR" altLang="en-US" smtClean="0"/>
              <a:t>‹#›</a:t>
            </a:fld>
            <a:endParaRPr lang="ko-KR" altLang="en-US" dirty="0"/>
          </a:p>
        </p:txBody>
      </p:sp>
    </p:spTree>
    <p:extLst>
      <p:ext uri="{BB962C8B-B14F-4D97-AF65-F5344CB8AC3E}">
        <p14:creationId xmlns:p14="http://schemas.microsoft.com/office/powerpoint/2010/main" val="1587473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9227FE4-AE00-93CC-06BC-F3036DCD060E}"/>
              </a:ext>
            </a:extLst>
          </p:cNvPr>
          <p:cNvPicPr>
            <a:picLocks noChangeAspect="1"/>
          </p:cNvPicPr>
          <p:nvPr/>
        </p:nvPicPr>
        <p:blipFill rotWithShape="1">
          <a:blip r:embed="rId2" cstate="screen">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FDB185A-389C-1354-77FB-40F054D49CA0}"/>
              </a:ext>
            </a:extLst>
          </p:cNvPr>
          <p:cNvSpPr txBox="1"/>
          <p:nvPr/>
        </p:nvSpPr>
        <p:spPr>
          <a:xfrm>
            <a:off x="-197409" y="1186080"/>
            <a:ext cx="12586818" cy="861774"/>
          </a:xfrm>
          <a:prstGeom prst="rect">
            <a:avLst/>
          </a:prstGeom>
          <a:noFill/>
        </p:spPr>
        <p:txBody>
          <a:bodyPr wrap="square" rtlCol="0">
            <a:spAutoFit/>
          </a:bodyPr>
          <a:lstStyle/>
          <a:p>
            <a:pPr algn="ctr"/>
            <a:r>
              <a:rPr lang="en-US" altLang="ko-KR" sz="5000" dirty="0">
                <a:solidFill>
                  <a:schemeClr val="bg1"/>
                </a:solidFill>
                <a:latin typeface="Pretendard Black" panose="02000A03000000020004" pitchFamily="50" charset="-127"/>
                <a:ea typeface="Pretendard Black" panose="02000A03000000020004" pitchFamily="50" charset="-127"/>
                <a:cs typeface="Pretendard Black" panose="02000A03000000020004" pitchFamily="50" charset="-127"/>
              </a:rPr>
              <a:t>Iterative RBFNN-PSO</a:t>
            </a:r>
          </a:p>
        </p:txBody>
      </p:sp>
      <p:sp>
        <p:nvSpPr>
          <p:cNvPr id="5" name="TextBox 4">
            <a:extLst>
              <a:ext uri="{FF2B5EF4-FFF2-40B4-BE49-F238E27FC236}">
                <a16:creationId xmlns:a16="http://schemas.microsoft.com/office/drawing/2014/main" id="{2BFBE0A6-A618-3E78-FD7D-E3F7433F3C46}"/>
              </a:ext>
            </a:extLst>
          </p:cNvPr>
          <p:cNvSpPr txBox="1"/>
          <p:nvPr/>
        </p:nvSpPr>
        <p:spPr>
          <a:xfrm>
            <a:off x="9987228" y="6586181"/>
            <a:ext cx="2194833" cy="230832"/>
          </a:xfrm>
          <a:prstGeom prst="rect">
            <a:avLst/>
          </a:prstGeom>
          <a:noFill/>
        </p:spPr>
        <p:txBody>
          <a:bodyPr wrap="none" rtlCol="0">
            <a:spAutoFit/>
          </a:bodyPr>
          <a:lstStyle/>
          <a:p>
            <a:pPr algn="r"/>
            <a:r>
              <a:rPr lang="en-US" altLang="ko-KR" sz="900" dirty="0">
                <a:solidFill>
                  <a:schemeClr val="bg1"/>
                </a:solidFill>
                <a:latin typeface="Arial" panose="020B0604020202020204" pitchFamily="34" charset="0"/>
                <a:cs typeface="Arial" panose="020B0604020202020204" pitchFamily="34" charset="0"/>
              </a:rPr>
              <a:t>ⓒSaebyeol Yu.</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err="1">
                <a:solidFill>
                  <a:schemeClr val="bg1"/>
                </a:solidFill>
                <a:latin typeface="Arial" panose="020B0604020202020204" pitchFamily="34" charset="0"/>
                <a:cs typeface="Arial" panose="020B0604020202020204" pitchFamily="34" charset="0"/>
              </a:rPr>
              <a:t>Saebyeol’s</a:t>
            </a:r>
            <a:r>
              <a:rPr lang="ko-KR" altLang="en-US" sz="900" dirty="0">
                <a:solidFill>
                  <a:schemeClr val="bg1"/>
                </a:solidFill>
                <a:latin typeface="Arial" panose="020B0604020202020204" pitchFamily="34" charset="0"/>
                <a:cs typeface="Arial" panose="020B0604020202020204" pitchFamily="34" charset="0"/>
              </a:rPr>
              <a:t> </a:t>
            </a:r>
            <a:r>
              <a:rPr lang="en-US" altLang="ko-KR" sz="900" dirty="0">
                <a:solidFill>
                  <a:schemeClr val="bg1"/>
                </a:solidFill>
                <a:latin typeface="Arial" panose="020B0604020202020204" pitchFamily="34" charset="0"/>
                <a:cs typeface="Arial" panose="020B0604020202020204" pitchFamily="34" charset="0"/>
              </a:rPr>
              <a:t>PowerPoint</a:t>
            </a:r>
            <a:endParaRPr lang="ko-KR" altLang="en-US" sz="900"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E221A81-72B2-13E8-A760-0E2EAE9AE40D}"/>
              </a:ext>
            </a:extLst>
          </p:cNvPr>
          <p:cNvSpPr txBox="1"/>
          <p:nvPr/>
        </p:nvSpPr>
        <p:spPr>
          <a:xfrm>
            <a:off x="4287974" y="3472544"/>
            <a:ext cx="3669595" cy="784830"/>
          </a:xfrm>
          <a:prstGeom prst="rect">
            <a:avLst/>
          </a:prstGeom>
          <a:noFill/>
        </p:spPr>
        <p:txBody>
          <a:bodyPr wrap="none" rtlCol="0">
            <a:spAutoFit/>
          </a:bodyPr>
          <a:lstStyle/>
          <a:p>
            <a:pPr algn="ctr"/>
            <a:r>
              <a:rPr lang="en-US" altLang="ko-KR" sz="4500" dirty="0">
                <a:solidFill>
                  <a:schemeClr val="bg1"/>
                </a:solidFill>
                <a:latin typeface="Pretendard Black" panose="02000A03000000020004" pitchFamily="50" charset="-127"/>
                <a:ea typeface="Pretendard Black" panose="02000A03000000020004" pitchFamily="50" charset="-127"/>
                <a:cs typeface="Pretendard Black" panose="02000A03000000020004" pitchFamily="50" charset="-127"/>
              </a:rPr>
              <a:t>Ha-Rang Kim</a:t>
            </a:r>
          </a:p>
        </p:txBody>
      </p:sp>
      <p:pic>
        <p:nvPicPr>
          <p:cNvPr id="8" name="Picture 2">
            <a:extLst>
              <a:ext uri="{FF2B5EF4-FFF2-40B4-BE49-F238E27FC236}">
                <a16:creationId xmlns:a16="http://schemas.microsoft.com/office/drawing/2014/main" id="{59FDFBBA-5E9A-D0D0-27B3-E1BBF22FA711}"/>
              </a:ext>
            </a:extLst>
          </p:cNvPr>
          <p:cNvPicPr>
            <a:picLocks noChangeAspect="1" noChangeArrowheads="1"/>
          </p:cNvPicPr>
          <p:nvPr/>
        </p:nvPicPr>
        <p:blipFill>
          <a:blip r:embed="rId3" cstate="screen">
            <a:extLst>
              <a:ext uri="{28A0092B-C50C-407E-A947-70E740481C1C}">
                <a14:useLocalDpi xmlns:a14="http://schemas.microsoft.com/office/drawing/2010/main" val="0"/>
              </a:ext>
            </a:extLst>
          </a:blip>
          <a:srcRect/>
          <a:stretch>
            <a:fillRect/>
          </a:stretch>
        </p:blipFill>
        <p:spPr bwMode="auto">
          <a:xfrm>
            <a:off x="-76201" y="5646459"/>
            <a:ext cx="2124364" cy="138883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2F789D4-61C0-7766-7163-58ED0EA2A463}"/>
              </a:ext>
            </a:extLst>
          </p:cNvPr>
          <p:cNvSpPr txBox="1"/>
          <p:nvPr/>
        </p:nvSpPr>
        <p:spPr>
          <a:xfrm>
            <a:off x="5632948" y="6110386"/>
            <a:ext cx="1046526" cy="400110"/>
          </a:xfrm>
          <a:prstGeom prst="rect">
            <a:avLst/>
          </a:prstGeom>
          <a:noFill/>
        </p:spPr>
        <p:txBody>
          <a:bodyPr wrap="square" rtlCol="0">
            <a:spAutoFit/>
          </a:bodyPr>
          <a:lstStyle/>
          <a:p>
            <a:r>
              <a:rPr lang="en-US" altLang="ko-KR" sz="2000">
                <a:solidFill>
                  <a:schemeClr val="bg1"/>
                </a:solidFill>
                <a:latin typeface="Times New Roman" panose="02020603050405020304" pitchFamily="18" charset="0"/>
                <a:cs typeface="Times New Roman" panose="02020603050405020304" pitchFamily="18" charset="0"/>
              </a:rPr>
              <a:t>25.9.04</a:t>
            </a:r>
            <a:endParaRPr lang="ko-KR" alt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2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6" name="직선 연결선 5">
            <a:extLst>
              <a:ext uri="{FF2B5EF4-FFF2-40B4-BE49-F238E27FC236}">
                <a16:creationId xmlns:a16="http://schemas.microsoft.com/office/drawing/2014/main" id="{5B2F7190-AE4F-022C-E44F-4D31ACCA7477}"/>
              </a:ext>
            </a:extLst>
          </p:cNvPr>
          <p:cNvCxnSpPr>
            <a:cxnSpLocks/>
          </p:cNvCxnSpPr>
          <p:nvPr/>
        </p:nvCxnSpPr>
        <p:spPr>
          <a:xfrm>
            <a:off x="3802566" y="597034"/>
            <a:ext cx="8389434"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C59BAF3-689F-2808-81D6-F83606F728F8}"/>
              </a:ext>
            </a:extLst>
          </p:cNvPr>
          <p:cNvSpPr txBox="1"/>
          <p:nvPr/>
        </p:nvSpPr>
        <p:spPr>
          <a:xfrm>
            <a:off x="412595" y="335424"/>
            <a:ext cx="3254417" cy="523220"/>
          </a:xfrm>
          <a:prstGeom prst="rect">
            <a:avLst/>
          </a:prstGeom>
          <a:noFill/>
        </p:spPr>
        <p:txBody>
          <a:bodyPr wrap="none" rtlCol="0">
            <a:spAutoFit/>
          </a:bodyPr>
          <a:lstStyle/>
          <a:p>
            <a:r>
              <a:rPr lang="en-US" altLang="ko-KR" sz="2800" dirty="0">
                <a:solidFill>
                  <a:schemeClr val="bg1"/>
                </a:solidFill>
                <a:latin typeface="Pretendard Black" panose="02000A03000000020004" pitchFamily="50" charset="-127"/>
                <a:ea typeface="Pretendard Black" panose="02000A03000000020004" pitchFamily="50" charset="-127"/>
                <a:cs typeface="Pretendard Black" panose="02000A03000000020004" pitchFamily="50" charset="-127"/>
              </a:rPr>
              <a:t>Table of contents</a:t>
            </a:r>
            <a:endParaRPr lang="ko-KR" altLang="en-US" sz="2800" dirty="0">
              <a:solidFill>
                <a:schemeClr val="bg1"/>
              </a:solidFill>
              <a:latin typeface="Pretendard Black" panose="02000A03000000020004" pitchFamily="50" charset="-127"/>
              <a:ea typeface="Pretendard Black" panose="02000A03000000020004" pitchFamily="50" charset="-127"/>
              <a:cs typeface="Pretendard Black" panose="02000A03000000020004" pitchFamily="50" charset="-127"/>
            </a:endParaRPr>
          </a:p>
        </p:txBody>
      </p:sp>
      <p:sp>
        <p:nvSpPr>
          <p:cNvPr id="12" name="TextBox 11">
            <a:extLst>
              <a:ext uri="{FF2B5EF4-FFF2-40B4-BE49-F238E27FC236}">
                <a16:creationId xmlns:a16="http://schemas.microsoft.com/office/drawing/2014/main" id="{85A2EF62-B80D-E7C4-CCB7-3FB5430CB2A8}"/>
              </a:ext>
            </a:extLst>
          </p:cNvPr>
          <p:cNvSpPr txBox="1"/>
          <p:nvPr/>
        </p:nvSpPr>
        <p:spPr>
          <a:xfrm>
            <a:off x="1055804" y="1401303"/>
            <a:ext cx="380232" cy="553998"/>
          </a:xfrm>
          <a:prstGeom prst="rect">
            <a:avLst/>
          </a:prstGeom>
          <a:noFill/>
        </p:spPr>
        <p:txBody>
          <a:bodyPr wrap="none" rtlCol="0">
            <a:spAutoFit/>
          </a:bodyPr>
          <a:lstStyle/>
          <a:p>
            <a:r>
              <a:rPr lang="en-US" altLang="ko-KR" sz="3000" b="1" dirty="0">
                <a:solidFill>
                  <a:schemeClr val="bg1"/>
                </a:solidFill>
              </a:rPr>
              <a:t>1</a:t>
            </a:r>
            <a:endParaRPr lang="ko-KR" altLang="en-US" sz="3000" b="1" dirty="0">
              <a:solidFill>
                <a:schemeClr val="bg1"/>
              </a:solidFill>
            </a:endParaRPr>
          </a:p>
        </p:txBody>
      </p:sp>
      <p:sp>
        <p:nvSpPr>
          <p:cNvPr id="5" name="TextBox 4">
            <a:extLst>
              <a:ext uri="{FF2B5EF4-FFF2-40B4-BE49-F238E27FC236}">
                <a16:creationId xmlns:a16="http://schemas.microsoft.com/office/drawing/2014/main" id="{E36EF052-5EA6-1296-1C88-0E4FAF7B384D}"/>
              </a:ext>
            </a:extLst>
          </p:cNvPr>
          <p:cNvSpPr txBox="1"/>
          <p:nvPr/>
        </p:nvSpPr>
        <p:spPr>
          <a:xfrm>
            <a:off x="1919741" y="1401303"/>
            <a:ext cx="10175689" cy="553998"/>
          </a:xfrm>
          <a:prstGeom prst="rect">
            <a:avLst/>
          </a:prstGeom>
          <a:noFill/>
        </p:spPr>
        <p:txBody>
          <a:bodyPr wrap="square" rtlCol="0">
            <a:spAutoFit/>
          </a:bodyPr>
          <a:lstStyle/>
          <a:p>
            <a:r>
              <a:rPr lang="en-US" altLang="ko-KR" sz="3000" dirty="0">
                <a:solidFill>
                  <a:schemeClr val="bg1"/>
                </a:solidFill>
                <a:latin typeface="Pretendard Black" panose="02000A03000000020004" pitchFamily="50" charset="-127"/>
                <a:ea typeface="Pretendard Black" panose="02000A03000000020004" pitchFamily="50" charset="-127"/>
                <a:cs typeface="Pretendard Black" panose="02000A03000000020004" pitchFamily="50" charset="-127"/>
              </a:rPr>
              <a:t>Iterative RBFNN+PSO</a:t>
            </a:r>
            <a:endParaRPr lang="en-US" altLang="ko-KR" sz="3000" dirty="0">
              <a:solidFill>
                <a:schemeClr val="bg1"/>
              </a:solidFill>
              <a:latin typeface="+mj-lt"/>
              <a:ea typeface="Pretendard Black" panose="02000A03000000020004" pitchFamily="50" charset="-127"/>
              <a:cs typeface="Pretendard Black" panose="02000A03000000020004" pitchFamily="50" charset="-127"/>
            </a:endParaRPr>
          </a:p>
        </p:txBody>
      </p:sp>
    </p:spTree>
    <p:extLst>
      <p:ext uri="{BB962C8B-B14F-4D97-AF65-F5344CB8AC3E}">
        <p14:creationId xmlns:p14="http://schemas.microsoft.com/office/powerpoint/2010/main" val="73857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6321F-DCD5-3FC9-C73A-45819102D95D}"/>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2A358EB0-1D36-0316-9927-3A3E12751984}"/>
              </a:ext>
            </a:extLst>
          </p:cNvPr>
          <p:cNvSpPr/>
          <p:nvPr/>
        </p:nvSpPr>
        <p:spPr>
          <a:xfrm>
            <a:off x="0" y="0"/>
            <a:ext cx="724829" cy="763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15">
            <a:extLst>
              <a:ext uri="{FF2B5EF4-FFF2-40B4-BE49-F238E27FC236}">
                <a16:creationId xmlns:a16="http://schemas.microsoft.com/office/drawing/2014/main" id="{24489C1B-90A1-A7A1-F29C-C4AF184791BA}"/>
              </a:ext>
            </a:extLst>
          </p:cNvPr>
          <p:cNvSpPr>
            <a:spLocks noGrp="1"/>
          </p:cNvSpPr>
          <p:nvPr>
            <p:ph type="sldNum" sz="quarter" idx="12"/>
          </p:nvPr>
        </p:nvSpPr>
        <p:spPr>
          <a:xfrm>
            <a:off x="5845990" y="6329908"/>
            <a:ext cx="500019" cy="524224"/>
          </a:xfrm>
        </p:spPr>
        <p:txBody>
          <a:bodyPr/>
          <a:lstStyle/>
          <a:p>
            <a:r>
              <a:rPr lang="en-US" altLang="ko-KR" dirty="0">
                <a:solidFill>
                  <a:schemeClr val="tx1"/>
                </a:solidFill>
              </a:rPr>
              <a:t>-</a:t>
            </a:r>
            <a:fld id="{610B380D-38AE-4EBF-A47C-454FFE184D86}" type="slidenum">
              <a:rPr lang="ko-KR" altLang="en-US" smtClean="0">
                <a:solidFill>
                  <a:schemeClr val="tx1"/>
                </a:solidFill>
              </a:rPr>
              <a:t>3</a:t>
            </a:fld>
            <a:r>
              <a:rPr lang="en-US" altLang="ko-KR" dirty="0">
                <a:solidFill>
                  <a:schemeClr val="tx1"/>
                </a:solidFill>
              </a:rPr>
              <a:t>-</a:t>
            </a:r>
            <a:endParaRPr lang="ko-KR" altLang="en-US" dirty="0">
              <a:solidFill>
                <a:schemeClr val="tx1"/>
              </a:solidFill>
            </a:endParaRPr>
          </a:p>
        </p:txBody>
      </p:sp>
      <p:sp>
        <p:nvSpPr>
          <p:cNvPr id="5" name="TextBox 4">
            <a:extLst>
              <a:ext uri="{FF2B5EF4-FFF2-40B4-BE49-F238E27FC236}">
                <a16:creationId xmlns:a16="http://schemas.microsoft.com/office/drawing/2014/main" id="{C955478F-72B8-B17F-1E07-218AC4226FE7}"/>
              </a:ext>
            </a:extLst>
          </p:cNvPr>
          <p:cNvSpPr txBox="1"/>
          <p:nvPr/>
        </p:nvSpPr>
        <p:spPr>
          <a:xfrm>
            <a:off x="724829" y="27653"/>
            <a:ext cx="5204182" cy="707886"/>
          </a:xfrm>
          <a:prstGeom prst="rect">
            <a:avLst/>
          </a:prstGeom>
          <a:noFill/>
        </p:spPr>
        <p:txBody>
          <a:bodyPr wrap="none" rtlCol="0">
            <a:spAutoFit/>
          </a:bodyPr>
          <a:lstStyle/>
          <a:p>
            <a:r>
              <a:rPr lang="en-US" altLang="ko-KR" sz="4000" dirty="0">
                <a:latin typeface="Pretendard Black" panose="02000A03000000020004" pitchFamily="50" charset="-127"/>
                <a:ea typeface="Pretendard Black" panose="02000A03000000020004" pitchFamily="50" charset="-127"/>
                <a:cs typeface="Pretendard Black" panose="02000A03000000020004" pitchFamily="50" charset="-127"/>
              </a:rPr>
              <a:t>Iterative RBFNN+PSO</a:t>
            </a:r>
            <a:endParaRPr lang="en-US" altLang="ko-KR" sz="4000" dirty="0">
              <a:ea typeface="Pretendard Black" panose="02000A03000000020004" pitchFamily="50" charset="-127"/>
              <a:cs typeface="Pretendard Black" panose="02000A03000000020004" pitchFamily="50" charset="-127"/>
            </a:endParaRPr>
          </a:p>
        </p:txBody>
      </p:sp>
      <p:sp>
        <p:nvSpPr>
          <p:cNvPr id="6" name="TextBox 5">
            <a:extLst>
              <a:ext uri="{FF2B5EF4-FFF2-40B4-BE49-F238E27FC236}">
                <a16:creationId xmlns:a16="http://schemas.microsoft.com/office/drawing/2014/main" id="{B3D94030-4ADE-8D25-40EF-712F45127006}"/>
              </a:ext>
            </a:extLst>
          </p:cNvPr>
          <p:cNvSpPr txBox="1"/>
          <p:nvPr/>
        </p:nvSpPr>
        <p:spPr>
          <a:xfrm>
            <a:off x="724829" y="1203170"/>
            <a:ext cx="5739905" cy="1046440"/>
          </a:xfrm>
          <a:prstGeom prst="rect">
            <a:avLst/>
          </a:prstGeom>
          <a:noFill/>
        </p:spPr>
        <p:txBody>
          <a:bodyPr wrap="none" rtlCol="0">
            <a:spAutoFit/>
          </a:bodyPr>
          <a:lstStyle/>
          <a:p>
            <a:r>
              <a:rPr lang="en-US" altLang="ko-KR" sz="3200" dirty="0"/>
              <a:t>training/validation/test split ratio</a:t>
            </a:r>
          </a:p>
          <a:p>
            <a:r>
              <a:rPr lang="en-US" altLang="ko-KR" sz="3000" dirty="0">
                <a:ea typeface="Pretendard Black" panose="02000A03000000020004" pitchFamily="50" charset="-127"/>
                <a:cs typeface="Pretendard Black" panose="02000A03000000020004" pitchFamily="50" charset="-127"/>
              </a:rPr>
              <a:t>1:9 -&gt; 5:4:1</a:t>
            </a:r>
            <a:endParaRPr lang="en-US" altLang="ko-KR" sz="3000" dirty="0"/>
          </a:p>
        </p:txBody>
      </p:sp>
      <p:sp>
        <p:nvSpPr>
          <p:cNvPr id="8" name="TextBox 7">
            <a:extLst>
              <a:ext uri="{FF2B5EF4-FFF2-40B4-BE49-F238E27FC236}">
                <a16:creationId xmlns:a16="http://schemas.microsoft.com/office/drawing/2014/main" id="{B4595F4B-ED28-CF6D-1FEA-CD0BB5953E0A}"/>
              </a:ext>
            </a:extLst>
          </p:cNvPr>
          <p:cNvSpPr txBox="1"/>
          <p:nvPr/>
        </p:nvSpPr>
        <p:spPr>
          <a:xfrm>
            <a:off x="724829" y="2488601"/>
            <a:ext cx="9738816" cy="3308598"/>
          </a:xfrm>
          <a:prstGeom prst="rect">
            <a:avLst/>
          </a:prstGeom>
          <a:noFill/>
        </p:spPr>
        <p:txBody>
          <a:bodyPr wrap="square">
            <a:spAutoFit/>
          </a:bodyPr>
          <a:lstStyle/>
          <a:p>
            <a:r>
              <a:rPr lang="ko-KR" altLang="en-US" sz="1900" dirty="0"/>
              <a:t>The </a:t>
            </a:r>
            <a:r>
              <a:rPr lang="ko-KR" altLang="en-US" sz="1900" dirty="0" err="1"/>
              <a:t>validation</a:t>
            </a:r>
            <a:r>
              <a:rPr lang="ko-KR" altLang="en-US" sz="1900" dirty="0"/>
              <a:t> </a:t>
            </a:r>
            <a:r>
              <a:rPr lang="ko-KR" altLang="en-US" sz="1900" dirty="0" err="1"/>
              <a:t>set</a:t>
            </a:r>
            <a:r>
              <a:rPr lang="ko-KR" altLang="en-US" sz="1900" dirty="0"/>
              <a:t> </a:t>
            </a:r>
            <a:r>
              <a:rPr lang="ko-KR" altLang="en-US" sz="1900" dirty="0" err="1"/>
              <a:t>is</a:t>
            </a:r>
            <a:r>
              <a:rPr lang="ko-KR" altLang="en-US" sz="1900" dirty="0"/>
              <a:t> </a:t>
            </a:r>
            <a:r>
              <a:rPr lang="ko-KR" altLang="en-US" sz="1900" dirty="0" err="1"/>
              <a:t>the</a:t>
            </a:r>
            <a:r>
              <a:rPr lang="ko-KR" altLang="en-US" sz="1900" dirty="0"/>
              <a:t> </a:t>
            </a:r>
            <a:r>
              <a:rPr lang="ko-KR" altLang="en-US" sz="1900" dirty="0" err="1"/>
              <a:t>set</a:t>
            </a:r>
            <a:r>
              <a:rPr lang="ko-KR" altLang="en-US" sz="1900" dirty="0"/>
              <a:t> of </a:t>
            </a:r>
            <a:r>
              <a:rPr lang="ko-KR" altLang="en-US" sz="1900" dirty="0" err="1"/>
              <a:t>data</a:t>
            </a:r>
            <a:r>
              <a:rPr lang="ko-KR" altLang="en-US" sz="1900" dirty="0"/>
              <a:t> </a:t>
            </a:r>
            <a:r>
              <a:rPr lang="ko-KR" altLang="en-US" sz="1900" dirty="0" err="1"/>
              <a:t>used</a:t>
            </a:r>
            <a:r>
              <a:rPr lang="ko-KR" altLang="en-US" sz="1900" dirty="0"/>
              <a:t> </a:t>
            </a:r>
            <a:r>
              <a:rPr lang="ko-KR" altLang="en-US" sz="1900" dirty="0" err="1"/>
              <a:t>to</a:t>
            </a:r>
            <a:r>
              <a:rPr lang="ko-KR" altLang="en-US" sz="1900" dirty="0"/>
              <a:t> </a:t>
            </a:r>
            <a:r>
              <a:rPr lang="ko-KR" altLang="en-US" sz="1900" dirty="0" err="1"/>
              <a:t>evaluate</a:t>
            </a:r>
            <a:r>
              <a:rPr lang="ko-KR" altLang="en-US" sz="1900" dirty="0"/>
              <a:t> and </a:t>
            </a:r>
            <a:r>
              <a:rPr lang="ko-KR" altLang="en-US" sz="1900" dirty="0" err="1"/>
              <a:t>fine-tune</a:t>
            </a:r>
            <a:r>
              <a:rPr lang="ko-KR" altLang="en-US" sz="1900" dirty="0"/>
              <a:t> </a:t>
            </a:r>
            <a:r>
              <a:rPr lang="ko-KR" altLang="en-US" sz="1900" dirty="0" err="1"/>
              <a:t>a</a:t>
            </a:r>
            <a:r>
              <a:rPr lang="ko-KR" altLang="en-US" sz="1900" dirty="0"/>
              <a:t> </a:t>
            </a:r>
            <a:r>
              <a:rPr lang="ko-KR" altLang="en-US" sz="1900" dirty="0" err="1"/>
              <a:t>machine</a:t>
            </a:r>
            <a:r>
              <a:rPr lang="ko-KR" altLang="en-US" sz="1900" dirty="0"/>
              <a:t> </a:t>
            </a:r>
            <a:r>
              <a:rPr lang="ko-KR" altLang="en-US" sz="1900" dirty="0" err="1"/>
              <a:t>learning</a:t>
            </a:r>
            <a:r>
              <a:rPr lang="ko-KR" altLang="en-US" sz="1900" dirty="0"/>
              <a:t> </a:t>
            </a:r>
            <a:r>
              <a:rPr lang="ko-KR" altLang="en-US" sz="1900" dirty="0" err="1"/>
              <a:t>model</a:t>
            </a:r>
            <a:r>
              <a:rPr lang="ko-KR" altLang="en-US" sz="1900" dirty="0"/>
              <a:t> </a:t>
            </a:r>
            <a:r>
              <a:rPr lang="ko-KR" altLang="en-US" sz="1900" dirty="0" err="1"/>
              <a:t>during</a:t>
            </a:r>
            <a:r>
              <a:rPr lang="ko-KR" altLang="en-US" sz="1900" dirty="0"/>
              <a:t> </a:t>
            </a:r>
            <a:r>
              <a:rPr lang="ko-KR" altLang="en-US" sz="1900" dirty="0" err="1"/>
              <a:t>training</a:t>
            </a:r>
            <a:r>
              <a:rPr lang="ko-KR" altLang="en-US" sz="1900" dirty="0"/>
              <a:t>, </a:t>
            </a:r>
            <a:r>
              <a:rPr lang="ko-KR" altLang="en-US" sz="1900" dirty="0" err="1"/>
              <a:t>helping</a:t>
            </a:r>
            <a:r>
              <a:rPr lang="ko-KR" altLang="en-US" sz="1900" dirty="0"/>
              <a:t> </a:t>
            </a:r>
            <a:r>
              <a:rPr lang="ko-KR" altLang="en-US" sz="1900" dirty="0" err="1"/>
              <a:t>to</a:t>
            </a:r>
            <a:r>
              <a:rPr lang="ko-KR" altLang="en-US" sz="1900" dirty="0"/>
              <a:t> </a:t>
            </a:r>
            <a:r>
              <a:rPr lang="ko-KR" altLang="en-US" sz="1900" dirty="0" err="1"/>
              <a:t>assess</a:t>
            </a:r>
            <a:r>
              <a:rPr lang="ko-KR" altLang="en-US" sz="1900" dirty="0"/>
              <a:t> </a:t>
            </a:r>
            <a:r>
              <a:rPr lang="ko-KR" altLang="en-US" sz="1900" dirty="0" err="1"/>
              <a:t>the</a:t>
            </a:r>
            <a:r>
              <a:rPr lang="ko-KR" altLang="en-US" sz="1900" dirty="0"/>
              <a:t> </a:t>
            </a:r>
            <a:r>
              <a:rPr lang="ko-KR" altLang="en-US" sz="1900" dirty="0" err="1"/>
              <a:t>model’s</a:t>
            </a:r>
            <a:r>
              <a:rPr lang="ko-KR" altLang="en-US" sz="1900" dirty="0"/>
              <a:t> </a:t>
            </a:r>
            <a:r>
              <a:rPr lang="ko-KR" altLang="en-US" sz="1900" dirty="0" err="1"/>
              <a:t>performance</a:t>
            </a:r>
            <a:r>
              <a:rPr lang="ko-KR" altLang="en-US" sz="1900" dirty="0"/>
              <a:t> and </a:t>
            </a:r>
            <a:r>
              <a:rPr lang="ko-KR" altLang="en-US" sz="1900" dirty="0" err="1"/>
              <a:t>make</a:t>
            </a:r>
            <a:r>
              <a:rPr lang="ko-KR" altLang="en-US" sz="1900" dirty="0"/>
              <a:t> </a:t>
            </a:r>
            <a:r>
              <a:rPr lang="ko-KR" altLang="en-US" sz="1900" dirty="0" err="1"/>
              <a:t>adjustments</a:t>
            </a:r>
            <a:r>
              <a:rPr lang="ko-KR" altLang="en-US" sz="1900" dirty="0"/>
              <a:t>. </a:t>
            </a:r>
            <a:endParaRPr lang="en-US" altLang="ko-KR" sz="1900" dirty="0"/>
          </a:p>
          <a:p>
            <a:endParaRPr lang="ko-KR" altLang="en-US" sz="1900" dirty="0"/>
          </a:p>
          <a:p>
            <a:r>
              <a:rPr lang="en-US" altLang="ko-KR" sz="1900" dirty="0"/>
              <a:t>By evaluating the trained model on the validation set, its generalization ability can be improved.</a:t>
            </a:r>
          </a:p>
          <a:p>
            <a:endParaRPr lang="ko-KR" altLang="en-US" sz="1900" dirty="0"/>
          </a:p>
          <a:p>
            <a:r>
              <a:rPr lang="en-US" altLang="ko-KR" sz="1900" dirty="0"/>
              <a:t>The validation set is also essential for hyperparameter tuning.  By experimenting with different hyperparameter values, training the model on the training set, and evaluating its performance with the validation set, we can identify the optimal combination of hyperparameters that yields the best results. This iterative process fine-tunes the model and maximizes its performance.</a:t>
            </a:r>
          </a:p>
          <a:p>
            <a:endParaRPr lang="en-US" altLang="ko-KR" sz="1900" dirty="0"/>
          </a:p>
          <a:p>
            <a:r>
              <a:rPr lang="en-US" altLang="ko-KR" sz="1900" dirty="0"/>
              <a:t>The test set is the set of data used to evaluate the final performance of a trained model. </a:t>
            </a:r>
            <a:endParaRPr lang="ko-KR" altLang="en-US" sz="1900" dirty="0"/>
          </a:p>
        </p:txBody>
      </p:sp>
    </p:spTree>
    <p:extLst>
      <p:ext uri="{BB962C8B-B14F-4D97-AF65-F5344CB8AC3E}">
        <p14:creationId xmlns:p14="http://schemas.microsoft.com/office/powerpoint/2010/main" val="4573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A741C-6193-BC9A-218B-CF14760610C7}"/>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C2C6D4F9-DFC5-670A-04B9-08D5FB6527FC}"/>
              </a:ext>
            </a:extLst>
          </p:cNvPr>
          <p:cNvSpPr/>
          <p:nvPr/>
        </p:nvSpPr>
        <p:spPr>
          <a:xfrm>
            <a:off x="0" y="0"/>
            <a:ext cx="724829" cy="763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15">
            <a:extLst>
              <a:ext uri="{FF2B5EF4-FFF2-40B4-BE49-F238E27FC236}">
                <a16:creationId xmlns:a16="http://schemas.microsoft.com/office/drawing/2014/main" id="{34285519-37C8-FB78-C0C9-6CC2FF09C7EE}"/>
              </a:ext>
            </a:extLst>
          </p:cNvPr>
          <p:cNvSpPr>
            <a:spLocks noGrp="1"/>
          </p:cNvSpPr>
          <p:nvPr>
            <p:ph type="sldNum" sz="quarter" idx="12"/>
          </p:nvPr>
        </p:nvSpPr>
        <p:spPr>
          <a:xfrm>
            <a:off x="5845990" y="6329908"/>
            <a:ext cx="500019" cy="524224"/>
          </a:xfrm>
        </p:spPr>
        <p:txBody>
          <a:bodyPr/>
          <a:lstStyle/>
          <a:p>
            <a:r>
              <a:rPr lang="en-US" altLang="ko-KR" dirty="0">
                <a:solidFill>
                  <a:schemeClr val="tx1"/>
                </a:solidFill>
              </a:rPr>
              <a:t>-</a:t>
            </a:r>
            <a:fld id="{610B380D-38AE-4EBF-A47C-454FFE184D86}" type="slidenum">
              <a:rPr lang="ko-KR" altLang="en-US" smtClean="0">
                <a:solidFill>
                  <a:schemeClr val="tx1"/>
                </a:solidFill>
              </a:rPr>
              <a:t>4</a:t>
            </a:fld>
            <a:r>
              <a:rPr lang="en-US" altLang="ko-KR" dirty="0">
                <a:solidFill>
                  <a:schemeClr val="tx1"/>
                </a:solidFill>
              </a:rPr>
              <a:t>-</a:t>
            </a:r>
            <a:endParaRPr lang="ko-KR" altLang="en-US" dirty="0">
              <a:solidFill>
                <a:schemeClr val="tx1"/>
              </a:solidFill>
            </a:endParaRPr>
          </a:p>
        </p:txBody>
      </p:sp>
      <p:sp>
        <p:nvSpPr>
          <p:cNvPr id="5" name="TextBox 4">
            <a:extLst>
              <a:ext uri="{FF2B5EF4-FFF2-40B4-BE49-F238E27FC236}">
                <a16:creationId xmlns:a16="http://schemas.microsoft.com/office/drawing/2014/main" id="{A56C16F2-9472-F9FB-E768-9E90B324B756}"/>
              </a:ext>
            </a:extLst>
          </p:cNvPr>
          <p:cNvSpPr txBox="1"/>
          <p:nvPr/>
        </p:nvSpPr>
        <p:spPr>
          <a:xfrm>
            <a:off x="724829" y="27653"/>
            <a:ext cx="3167855" cy="707886"/>
          </a:xfrm>
          <a:prstGeom prst="rect">
            <a:avLst/>
          </a:prstGeom>
          <a:noFill/>
        </p:spPr>
        <p:txBody>
          <a:bodyPr wrap="none" rtlCol="0">
            <a:spAutoFit/>
          </a:bodyPr>
          <a:lstStyle/>
          <a:p>
            <a:r>
              <a:rPr lang="en-US" altLang="ko-KR" sz="4000" dirty="0">
                <a:latin typeface="Pretendard Black" panose="02000A03000000020004" pitchFamily="50" charset="-127"/>
                <a:ea typeface="Pretendard Black" panose="02000A03000000020004" pitchFamily="50" charset="-127"/>
                <a:cs typeface="Pretendard Black" panose="02000A03000000020004" pitchFamily="50" charset="-127"/>
              </a:rPr>
              <a:t>RBFNN+PSO</a:t>
            </a:r>
          </a:p>
        </p:txBody>
      </p:sp>
      <p:sp>
        <p:nvSpPr>
          <p:cNvPr id="7" name="TextBox 6">
            <a:extLst>
              <a:ext uri="{FF2B5EF4-FFF2-40B4-BE49-F238E27FC236}">
                <a16:creationId xmlns:a16="http://schemas.microsoft.com/office/drawing/2014/main" id="{159ED30A-9C5E-1F79-9741-F3ACFB6BE2A6}"/>
              </a:ext>
            </a:extLst>
          </p:cNvPr>
          <p:cNvSpPr txBox="1"/>
          <p:nvPr/>
        </p:nvSpPr>
        <p:spPr>
          <a:xfrm>
            <a:off x="724829" y="735539"/>
            <a:ext cx="6094268" cy="477054"/>
          </a:xfrm>
          <a:prstGeom prst="rect">
            <a:avLst/>
          </a:prstGeom>
          <a:noFill/>
        </p:spPr>
        <p:txBody>
          <a:bodyPr wrap="square">
            <a:spAutoFit/>
          </a:bodyPr>
          <a:lstStyle/>
          <a:p>
            <a:pPr>
              <a:buNone/>
            </a:pPr>
            <a:r>
              <a:rPr lang="en-US" altLang="ko-KR" sz="2500" dirty="0"/>
              <a:t>Performance Comparison</a:t>
            </a:r>
            <a:endParaRPr lang="ko-KR" altLang="en-US" sz="2500" dirty="0"/>
          </a:p>
        </p:txBody>
      </p:sp>
      <p:graphicFrame>
        <p:nvGraphicFramePr>
          <p:cNvPr id="8" name="표 7">
            <a:extLst>
              <a:ext uri="{FF2B5EF4-FFF2-40B4-BE49-F238E27FC236}">
                <a16:creationId xmlns:a16="http://schemas.microsoft.com/office/drawing/2014/main" id="{59EE1547-4AF1-C186-DAF1-A8E23D86BDD2}"/>
              </a:ext>
            </a:extLst>
          </p:cNvPr>
          <p:cNvGraphicFramePr>
            <a:graphicFrameLocks noGrp="1"/>
          </p:cNvGraphicFramePr>
          <p:nvPr>
            <p:extLst>
              <p:ext uri="{D42A27DB-BD31-4B8C-83A1-F6EECF244321}">
                <p14:modId xmlns:p14="http://schemas.microsoft.com/office/powerpoint/2010/main" val="1933656410"/>
              </p:ext>
            </p:extLst>
          </p:nvPr>
        </p:nvGraphicFramePr>
        <p:xfrm>
          <a:off x="2772468" y="1413064"/>
          <a:ext cx="9208253" cy="4916845"/>
        </p:xfrm>
        <a:graphic>
          <a:graphicData uri="http://schemas.openxmlformats.org/drawingml/2006/table">
            <a:tbl>
              <a:tblPr firstRow="1" bandRow="1">
                <a:tableStyleId>{5C22544A-7EE6-4342-B048-85BDC9FD1C3A}</a:tableStyleId>
              </a:tblPr>
              <a:tblGrid>
                <a:gridCol w="1418566">
                  <a:extLst>
                    <a:ext uri="{9D8B030D-6E8A-4147-A177-3AD203B41FA5}">
                      <a16:colId xmlns:a16="http://schemas.microsoft.com/office/drawing/2014/main" val="2204172931"/>
                    </a:ext>
                  </a:extLst>
                </a:gridCol>
                <a:gridCol w="1212362">
                  <a:extLst>
                    <a:ext uri="{9D8B030D-6E8A-4147-A177-3AD203B41FA5}">
                      <a16:colId xmlns:a16="http://schemas.microsoft.com/office/drawing/2014/main" val="260998777"/>
                    </a:ext>
                  </a:extLst>
                </a:gridCol>
                <a:gridCol w="1315465">
                  <a:extLst>
                    <a:ext uri="{9D8B030D-6E8A-4147-A177-3AD203B41FA5}">
                      <a16:colId xmlns:a16="http://schemas.microsoft.com/office/drawing/2014/main" val="2423030481"/>
                    </a:ext>
                  </a:extLst>
                </a:gridCol>
                <a:gridCol w="1315465">
                  <a:extLst>
                    <a:ext uri="{9D8B030D-6E8A-4147-A177-3AD203B41FA5}">
                      <a16:colId xmlns:a16="http://schemas.microsoft.com/office/drawing/2014/main" val="4073681856"/>
                    </a:ext>
                  </a:extLst>
                </a:gridCol>
                <a:gridCol w="1315465">
                  <a:extLst>
                    <a:ext uri="{9D8B030D-6E8A-4147-A177-3AD203B41FA5}">
                      <a16:colId xmlns:a16="http://schemas.microsoft.com/office/drawing/2014/main" val="3565558130"/>
                    </a:ext>
                  </a:extLst>
                </a:gridCol>
                <a:gridCol w="1315465">
                  <a:extLst>
                    <a:ext uri="{9D8B030D-6E8A-4147-A177-3AD203B41FA5}">
                      <a16:colId xmlns:a16="http://schemas.microsoft.com/office/drawing/2014/main" val="321357755"/>
                    </a:ext>
                  </a:extLst>
                </a:gridCol>
                <a:gridCol w="1315465">
                  <a:extLst>
                    <a:ext uri="{9D8B030D-6E8A-4147-A177-3AD203B41FA5}">
                      <a16:colId xmlns:a16="http://schemas.microsoft.com/office/drawing/2014/main" val="1505495121"/>
                    </a:ext>
                  </a:extLst>
                </a:gridCol>
              </a:tblGrid>
              <a:tr h="350608">
                <a:tc rowSpan="2">
                  <a:txBody>
                    <a:bodyPr/>
                    <a:lstStyle/>
                    <a:p>
                      <a:pPr algn="ctr" latinLnBrk="1"/>
                      <a:r>
                        <a:rPr lang="en-US" altLang="ko-KR" sz="1900" b="1" dirty="0">
                          <a:solidFill>
                            <a:schemeClr val="tx1"/>
                          </a:solidFill>
                          <a:latin typeface="Pretendard (본문)"/>
                          <a:cs typeface="Times New Roman" panose="02020603050405020304" pitchFamily="18" charset="0"/>
                        </a:rPr>
                        <a:t>Data0</a:t>
                      </a:r>
                      <a:endParaRPr lang="ko-KR" altLang="en-US" sz="1900" b="1"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gridSpan="2">
                  <a:txBody>
                    <a:bodyPr/>
                    <a:lstStyle/>
                    <a:p>
                      <a:pPr algn="ctr" latinLnBrk="1"/>
                      <a:r>
                        <a:rPr lang="en-US" altLang="ko-KR" sz="1900" b="0" dirty="0">
                          <a:solidFill>
                            <a:schemeClr val="tx1"/>
                          </a:solidFill>
                          <a:latin typeface="Pretendard (본문)"/>
                          <a:cs typeface="Times New Roman" panose="02020603050405020304" pitchFamily="18" charset="0"/>
                        </a:rPr>
                        <a:t>Iterative RBFNN+PSO</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hMerge="1">
                  <a:txBody>
                    <a:bodyPr/>
                    <a:lstStyle/>
                    <a:p>
                      <a:pPr latinLnBrk="1"/>
                      <a:endParaRPr lang="ko-KR" altLang="en-US" dirty="0">
                        <a:latin typeface="Times New Roman" panose="02020603050405020304" pitchFamily="18" charset="0"/>
                        <a:cs typeface="Times New Roman" panose="02020603050405020304" pitchFamily="18" charset="0"/>
                      </a:endParaRPr>
                    </a:p>
                  </a:txBody>
                  <a:tcPr/>
                </a:tc>
                <a:tc gridSpan="2">
                  <a:txBody>
                    <a:bodyPr/>
                    <a:lstStyle/>
                    <a:p>
                      <a:pPr algn="ctr" latinLnBrk="1"/>
                      <a:r>
                        <a:rPr lang="en-US" altLang="ko-KR" sz="1900" b="0" dirty="0">
                          <a:solidFill>
                            <a:schemeClr val="tx1"/>
                          </a:solidFill>
                          <a:latin typeface="Pretendard (본문)"/>
                          <a:cs typeface="Times New Roman" panose="02020603050405020304" pitchFamily="18" charset="0"/>
                        </a:rPr>
                        <a:t>Iterative RBFNN</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hMerge="1">
                  <a:txBody>
                    <a:bodyPr/>
                    <a:lstStyle/>
                    <a:p>
                      <a:pPr latinLnBrk="1"/>
                      <a:endParaRPr lang="ko-KR" altLang="en-US" dirty="0">
                        <a:latin typeface="Times New Roman" panose="02020603050405020304" pitchFamily="18" charset="0"/>
                        <a:cs typeface="Times New Roman" panose="02020603050405020304" pitchFamily="18" charset="0"/>
                      </a:endParaRPr>
                    </a:p>
                  </a:txBody>
                  <a:tcPr/>
                </a:tc>
                <a:tc gridSpan="2">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1900" b="0" i="0" u="none" strike="noStrike" kern="1200" cap="none" spc="0" normalizeH="0" baseline="0" noProof="0" dirty="0">
                          <a:ln>
                            <a:noFill/>
                          </a:ln>
                          <a:solidFill>
                            <a:prstClr val="black"/>
                          </a:solidFill>
                          <a:effectLst/>
                          <a:uLnTx/>
                          <a:uFillTx/>
                          <a:latin typeface="Pretendard (본문)"/>
                          <a:cs typeface="Times New Roman" panose="02020603050405020304" pitchFamily="18" charset="0"/>
                        </a:rPr>
                        <a:t>Iterative RBFNN+PSO</a:t>
                      </a:r>
                    </a:p>
                  </a:txBody>
                  <a:tcPr marL="0" marR="0" marT="0" marB="0" anchor="ctr">
                    <a:solidFill>
                      <a:schemeClr val="bg1">
                        <a:lumMod val="85000"/>
                      </a:schemeClr>
                    </a:solidFill>
                  </a:tcPr>
                </a:tc>
                <a:tc hMerge="1">
                  <a:txBody>
                    <a:bodyPr/>
                    <a:lstStyle/>
                    <a:p>
                      <a:pPr/>
                      <a:endParaRPr dirty="0"/>
                    </a:p>
                  </a:txBody>
                  <a:tcPr marL="0" marR="0" marT="0" marB="0" anchor="ctr">
                    <a:solidFill>
                      <a:schemeClr val="bg1">
                        <a:lumMod val="85000"/>
                      </a:schemeClr>
                    </a:solidFill>
                  </a:tcPr>
                </a:tc>
                <a:extLst>
                  <a:ext uri="{0D108BD9-81ED-4DB2-BD59-A6C34878D82A}">
                    <a16:rowId xmlns:a16="http://schemas.microsoft.com/office/drawing/2014/main" val="3693314482"/>
                  </a:ext>
                </a:extLst>
              </a:tr>
              <a:tr h="350608">
                <a:tc vMerge="1">
                  <a:txBody>
                    <a:bodyPr/>
                    <a:lstStyle/>
                    <a:p>
                      <a:pPr latinLnBrk="1"/>
                      <a:endParaRPr lang="ko-KR" altLang="en-US"/>
                    </a:p>
                  </a:txBody>
                  <a:tcPr/>
                </a:tc>
                <a:tc>
                  <a:txBody>
                    <a:bodyPr/>
                    <a:lstStyle/>
                    <a:p>
                      <a:pPr algn="ctr" latinLnBrk="1"/>
                      <a:r>
                        <a:rPr lang="en-US" altLang="ko-KR" sz="1900" b="0" dirty="0">
                          <a:solidFill>
                            <a:schemeClr val="tx1"/>
                          </a:solidFill>
                          <a:latin typeface="Pretendard (본문)"/>
                          <a:cs typeface="Times New Roman" panose="02020603050405020304" pitchFamily="18" charset="0"/>
                        </a:rPr>
                        <a:t>Training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a:txBody>
                    <a:bodyPr/>
                    <a:lstStyle/>
                    <a:p>
                      <a:pPr algn="ctr" latinLnBrk="1"/>
                      <a:r>
                        <a:rPr lang="en-US" altLang="ko-KR" sz="1900" b="0" dirty="0">
                          <a:solidFill>
                            <a:schemeClr val="tx1"/>
                          </a:solidFill>
                          <a:latin typeface="Pretendard (본문)"/>
                          <a:cs typeface="Times New Roman" panose="02020603050405020304" pitchFamily="18" charset="0"/>
                        </a:rPr>
                        <a:t>Testing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a:txBody>
                    <a:bodyPr/>
                    <a:lstStyle/>
                    <a:p>
                      <a:pPr algn="ctr" latinLnBrk="1"/>
                      <a:r>
                        <a:rPr lang="en-US" altLang="ko-KR" sz="1900" b="0" dirty="0">
                          <a:solidFill>
                            <a:schemeClr val="tx1"/>
                          </a:solidFill>
                          <a:latin typeface="Pretendard (본문)"/>
                          <a:cs typeface="Times New Roman" panose="02020603050405020304" pitchFamily="18" charset="0"/>
                        </a:rPr>
                        <a:t>Training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a:txBody>
                    <a:bodyPr/>
                    <a:lstStyle/>
                    <a:p>
                      <a:pPr algn="ctr" latinLnBrk="1"/>
                      <a:r>
                        <a:rPr lang="en-US" altLang="ko-KR" sz="1900" b="0" dirty="0">
                          <a:solidFill>
                            <a:schemeClr val="tx1"/>
                          </a:solidFill>
                          <a:latin typeface="Pretendard (본문)"/>
                          <a:cs typeface="Times New Roman" panose="02020603050405020304" pitchFamily="18" charset="0"/>
                        </a:rPr>
                        <a:t>Testing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a:txBody>
                    <a:bodyPr/>
                    <a:lstStyle/>
                    <a:p>
                      <a:pPr algn="ctr" latinLnBrk="1"/>
                      <a:r>
                        <a:rPr lang="en-US" altLang="ko-KR" sz="1900" b="0" dirty="0">
                          <a:solidFill>
                            <a:schemeClr val="tx1"/>
                          </a:solidFill>
                          <a:latin typeface="Pretendard (본문)"/>
                          <a:cs typeface="Times New Roman" panose="02020603050405020304" pitchFamily="18" charset="0"/>
                        </a:rPr>
                        <a:t>Training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tc>
                  <a:txBody>
                    <a:bodyPr/>
                    <a:lstStyle/>
                    <a:p>
                      <a:pPr algn="ctr" latinLnBrk="1"/>
                      <a:r>
                        <a:rPr lang="en-US" altLang="ko-KR" sz="1900" b="0" dirty="0">
                          <a:solidFill>
                            <a:schemeClr val="tx1"/>
                          </a:solidFill>
                          <a:latin typeface="Pretendard (본문)"/>
                          <a:cs typeface="Times New Roman" panose="02020603050405020304" pitchFamily="18" charset="0"/>
                        </a:rPr>
                        <a:t>Testing</a:t>
                      </a:r>
                      <a:endParaRPr lang="ko-KR" altLang="en-US" sz="1900" b="0" dirty="0">
                        <a:solidFill>
                          <a:schemeClr val="tx1"/>
                        </a:solidFill>
                        <a:latin typeface="Pretendard (본문)"/>
                        <a:cs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1054857"/>
                  </a:ext>
                </a:extLst>
              </a:tr>
              <a:tr h="441441">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Glass</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88.0</a:t>
                      </a:r>
                      <a:r>
                        <a:rPr lang="en-US" altLang="ko-KR" sz="1800" kern="1200" dirty="0">
                          <a:solidFill>
                            <a:schemeClr val="dk1"/>
                          </a:solidFill>
                          <a:effectLst/>
                          <a:latin typeface="+mn-lt"/>
                          <a:ea typeface="+mn-ea"/>
                          <a:cs typeface="+mn-cs"/>
                        </a:rPr>
                        <a:t>6</a:t>
                      </a:r>
                      <a:r>
                        <a:rPr lang="ko-KR" altLang="ko-KR" sz="1800" kern="1200" dirty="0">
                          <a:solidFill>
                            <a:schemeClr val="dk1"/>
                          </a:solidFill>
                          <a:effectLst/>
                          <a:latin typeface="+mn-lt"/>
                          <a:ea typeface="+mn-ea"/>
                          <a:cs typeface="+mn-cs"/>
                        </a:rPr>
                        <a:t>±1.2</a:t>
                      </a:r>
                      <a:r>
                        <a:rPr lang="en-US" altLang="ko-KR" sz="1800" kern="1200" dirty="0">
                          <a:solidFill>
                            <a:schemeClr val="dk1"/>
                          </a:solidFill>
                          <a:effectLst/>
                          <a:latin typeface="+mn-lt"/>
                          <a:ea typeface="+mn-ea"/>
                          <a:cs typeface="+mn-cs"/>
                        </a:rPr>
                        <a:t>7</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71.9</a:t>
                      </a:r>
                      <a:r>
                        <a:rPr lang="en-US" altLang="ko-KR" sz="1800" kern="1200" dirty="0">
                          <a:solidFill>
                            <a:schemeClr val="dk1"/>
                          </a:solidFill>
                          <a:effectLst/>
                          <a:latin typeface="+mn-lt"/>
                          <a:ea typeface="+mn-ea"/>
                          <a:cs typeface="+mn-cs"/>
                        </a:rPr>
                        <a:t>1</a:t>
                      </a:r>
                      <a:r>
                        <a:rPr lang="ko-KR" altLang="ko-KR" sz="1800" kern="1200" dirty="0">
                          <a:solidFill>
                            <a:schemeClr val="dk1"/>
                          </a:solidFill>
                          <a:effectLst/>
                          <a:latin typeface="+mn-lt"/>
                          <a:ea typeface="+mn-ea"/>
                          <a:cs typeface="+mn-cs"/>
                        </a:rPr>
                        <a:t>±7.50</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85.05±1.72</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1" u="sng" kern="0" spc="0" dirty="0">
                          <a:solidFill>
                            <a:srgbClr val="FF0000"/>
                          </a:solidFill>
                          <a:effectLst/>
                          <a:uFill>
                            <a:solidFill>
                              <a:srgbClr val="000000"/>
                            </a:solidFill>
                          </a:uFill>
                          <a:latin typeface="Pretendard (본문)"/>
                          <a:ea typeface="한양신명조"/>
                          <a:cs typeface="Times New Roman" panose="02020603050405020304" pitchFamily="18" charset="0"/>
                        </a:rPr>
                        <a:t>72.77±10.74</a:t>
                      </a:r>
                      <a:endParaRPr lang="en-US" sz="1800" b="0"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87</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4</a:t>
                      </a:r>
                      <a:r>
                        <a:rPr lang="en-US" altLang="ko-KR" sz="1800" kern="1200" dirty="0">
                          <a:solidFill>
                            <a:schemeClr val="dk1"/>
                          </a:solidFill>
                          <a:effectLst/>
                          <a:latin typeface="+mn-lt"/>
                          <a:ea typeface="+mn-ea"/>
                          <a:cs typeface="+mn-cs"/>
                        </a:rPr>
                        <a:t>9</a:t>
                      </a:r>
                      <a:r>
                        <a:rPr lang="ko-KR" altLang="ko-KR" sz="1800" kern="1200" dirty="0">
                          <a:solidFill>
                            <a:schemeClr val="dk1"/>
                          </a:solidFill>
                          <a:effectLst/>
                          <a:latin typeface="+mn-lt"/>
                          <a:ea typeface="+mn-ea"/>
                          <a:cs typeface="+mn-cs"/>
                        </a:rPr>
                        <a:t>±1</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5</a:t>
                      </a:r>
                      <a:r>
                        <a:rPr lang="en-US" altLang="ko-KR" sz="1800" kern="1200" dirty="0">
                          <a:solidFill>
                            <a:schemeClr val="dk1"/>
                          </a:solidFill>
                          <a:effectLst/>
                          <a:latin typeface="+mn-lt"/>
                          <a:ea typeface="+mn-ea"/>
                          <a:cs typeface="+mn-cs"/>
                        </a:rPr>
                        <a:t>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70</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17±8</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28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2637692479"/>
                  </a:ext>
                </a:extLst>
              </a:tr>
              <a:tr h="415535">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Hayes</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85.52±1.72</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i="1" u="sng" kern="1200" dirty="0">
                          <a:solidFill>
                            <a:srgbClr val="FF0000"/>
                          </a:solidFill>
                          <a:effectLst/>
                          <a:latin typeface="+mn-lt"/>
                          <a:ea typeface="+mn-ea"/>
                          <a:cs typeface="+mn-cs"/>
                        </a:rPr>
                        <a:t>80.4</a:t>
                      </a:r>
                      <a:r>
                        <a:rPr lang="en-US" altLang="ko-KR" sz="1800" i="1" u="sng" kern="1200" dirty="0">
                          <a:solidFill>
                            <a:srgbClr val="FF0000"/>
                          </a:solidFill>
                          <a:effectLst/>
                          <a:latin typeface="+mn-lt"/>
                          <a:ea typeface="+mn-ea"/>
                          <a:cs typeface="+mn-cs"/>
                        </a:rPr>
                        <a:t>4</a:t>
                      </a:r>
                      <a:r>
                        <a:rPr lang="ko-KR" altLang="ko-KR" sz="1800" i="1" u="sng" kern="1200" dirty="0">
                          <a:solidFill>
                            <a:srgbClr val="FF0000"/>
                          </a:solidFill>
                          <a:effectLst/>
                          <a:latin typeface="+mn-lt"/>
                          <a:ea typeface="+mn-ea"/>
                          <a:cs typeface="+mn-cs"/>
                        </a:rPr>
                        <a:t>±10.8</a:t>
                      </a:r>
                      <a:r>
                        <a:rPr lang="en-US" altLang="ko-KR" sz="1800" i="1" u="sng" kern="1200" dirty="0">
                          <a:solidFill>
                            <a:srgbClr val="FF0000"/>
                          </a:solidFill>
                          <a:effectLst/>
                          <a:latin typeface="+mn-lt"/>
                          <a:ea typeface="+mn-ea"/>
                          <a:cs typeface="+mn-cs"/>
                        </a:rPr>
                        <a:t>3</a:t>
                      </a:r>
                      <a:endParaRPr lang="en-US"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91.25±3.07</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1" u="none" kern="0" spc="0" dirty="0">
                          <a:solidFill>
                            <a:schemeClr val="tx1"/>
                          </a:solidFill>
                          <a:effectLst/>
                          <a:uFill>
                            <a:solidFill>
                              <a:srgbClr val="000000"/>
                            </a:solidFill>
                          </a:uFill>
                          <a:latin typeface="Pretendard (본문)"/>
                          <a:ea typeface="한양신명조"/>
                          <a:cs typeface="Times New Roman" panose="02020603050405020304" pitchFamily="18" charset="0"/>
                        </a:rPr>
                        <a:t> </a:t>
                      </a:r>
                      <a:r>
                        <a:rPr lang="en-US"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66.70±9.81</a:t>
                      </a:r>
                      <a:endParaRPr lang="en-US" sz="1800" b="0" i="0" u="none" kern="0" spc="0" dirty="0">
                        <a:solidFill>
                          <a:schemeClr val="tx1"/>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Pretendard (본문)"/>
                          <a:ea typeface="+mn-ea"/>
                          <a:cs typeface="+mn-cs"/>
                        </a:rPr>
                        <a:t>93</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01±2</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5</a:t>
                      </a:r>
                      <a:r>
                        <a:rPr lang="en-US" altLang="ko-KR" sz="1800" kern="1200" dirty="0">
                          <a:solidFill>
                            <a:schemeClr val="dk1"/>
                          </a:solidFill>
                          <a:effectLst/>
                          <a:latin typeface="Pretendard (본문)"/>
                          <a:ea typeface="+mn-ea"/>
                          <a:cs typeface="+mn-cs"/>
                        </a:rPr>
                        <a:t>1</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i="0" u="none" kern="1200" dirty="0">
                          <a:solidFill>
                            <a:schemeClr val="tx1"/>
                          </a:solidFill>
                          <a:effectLst/>
                          <a:latin typeface="Pretendard (본문)"/>
                          <a:ea typeface="+mn-ea"/>
                          <a:cs typeface="+mn-cs"/>
                        </a:rPr>
                        <a:t>67</a:t>
                      </a:r>
                      <a:r>
                        <a:rPr lang="en-US" altLang="ko-KR" sz="1800" i="0" u="none" kern="1200" dirty="0">
                          <a:solidFill>
                            <a:schemeClr val="tx1"/>
                          </a:solidFill>
                          <a:effectLst/>
                          <a:latin typeface="Pretendard (본문)"/>
                          <a:ea typeface="+mn-ea"/>
                          <a:cs typeface="+mn-cs"/>
                        </a:rPr>
                        <a:t>.</a:t>
                      </a:r>
                      <a:r>
                        <a:rPr lang="ko-KR" altLang="ko-KR" sz="1800" i="0" u="none" kern="1200" dirty="0">
                          <a:solidFill>
                            <a:schemeClr val="tx1"/>
                          </a:solidFill>
                          <a:effectLst/>
                          <a:latin typeface="Pretendard (본문)"/>
                          <a:ea typeface="+mn-ea"/>
                          <a:cs typeface="+mn-cs"/>
                        </a:rPr>
                        <a:t>3</a:t>
                      </a:r>
                      <a:r>
                        <a:rPr lang="en-US" altLang="ko-KR" sz="1800" i="0" u="none" kern="1200" dirty="0">
                          <a:solidFill>
                            <a:schemeClr val="tx1"/>
                          </a:solidFill>
                          <a:effectLst/>
                          <a:latin typeface="Pretendard (본문)"/>
                          <a:ea typeface="+mn-ea"/>
                          <a:cs typeface="+mn-cs"/>
                        </a:rPr>
                        <a:t>1</a:t>
                      </a:r>
                      <a:r>
                        <a:rPr lang="ko-KR" altLang="ko-KR" sz="1800" i="0" u="none" kern="1200" dirty="0">
                          <a:solidFill>
                            <a:schemeClr val="tx1"/>
                          </a:solidFill>
                          <a:effectLst/>
                          <a:latin typeface="Pretendard (본문)"/>
                          <a:ea typeface="+mn-ea"/>
                          <a:cs typeface="+mn-cs"/>
                        </a:rPr>
                        <a:t>±16</a:t>
                      </a:r>
                      <a:r>
                        <a:rPr lang="en-US" altLang="ko-KR" sz="1800" i="0" u="none" kern="1200" dirty="0">
                          <a:solidFill>
                            <a:schemeClr val="tx1"/>
                          </a:solidFill>
                          <a:effectLst/>
                          <a:latin typeface="Pretendard (본문)"/>
                          <a:ea typeface="+mn-ea"/>
                          <a:cs typeface="+mn-cs"/>
                        </a:rPr>
                        <a:t>.</a:t>
                      </a:r>
                      <a:r>
                        <a:rPr lang="ko-KR" altLang="ko-KR" sz="1800" i="0" u="none" kern="1200" dirty="0">
                          <a:solidFill>
                            <a:schemeClr val="tx1"/>
                          </a:solidFill>
                          <a:effectLst/>
                          <a:latin typeface="Pretendard (본문)"/>
                          <a:ea typeface="+mn-ea"/>
                          <a:cs typeface="+mn-cs"/>
                        </a:rPr>
                        <a:t>8</a:t>
                      </a:r>
                      <a:r>
                        <a:rPr lang="en-US" altLang="ko-KR" sz="1800" i="0" u="none" kern="1200" dirty="0">
                          <a:solidFill>
                            <a:schemeClr val="tx1"/>
                          </a:solidFill>
                          <a:effectLst/>
                          <a:latin typeface="Pretendard (본문)"/>
                          <a:ea typeface="+mn-ea"/>
                          <a:cs typeface="+mn-cs"/>
                        </a:rPr>
                        <a:t>7</a:t>
                      </a:r>
                      <a:endParaRPr lang="en-US" sz="1800" b="0" i="0" u="none" kern="0" spc="0" dirty="0">
                        <a:solidFill>
                          <a:schemeClr val="tx1"/>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2257442073"/>
                  </a:ext>
                </a:extLst>
              </a:tr>
              <a:tr h="330632">
                <a:tc>
                  <a:txBody>
                    <a:bodyPr/>
                    <a:lstStyle/>
                    <a:p>
                      <a:pPr marL="0" marR="0" indent="0" algn="ctr" fontAlgn="base" latinLnBrk="0">
                        <a:lnSpc>
                          <a:spcPct val="100000"/>
                        </a:lnSpc>
                        <a:spcBef>
                          <a:spcPts val="0"/>
                        </a:spcBef>
                        <a:spcAft>
                          <a:spcPts val="0"/>
                        </a:spcAft>
                      </a:pPr>
                      <a:r>
                        <a:rPr lang="en-US" sz="1800" b="0" kern="0" spc="0">
                          <a:solidFill>
                            <a:srgbClr val="000000"/>
                          </a:solidFill>
                          <a:effectLst/>
                          <a:latin typeface="Pretendard (본문)"/>
                          <a:ea typeface="한양신명조"/>
                          <a:cs typeface="Times New Roman" panose="02020603050405020304" pitchFamily="18" charset="0"/>
                        </a:rPr>
                        <a:t>Heart</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 89.2</a:t>
                      </a:r>
                      <a:r>
                        <a:rPr lang="en-US" altLang="ko-KR" sz="1800" kern="1200" dirty="0">
                          <a:solidFill>
                            <a:schemeClr val="dk1"/>
                          </a:solidFill>
                          <a:effectLst/>
                          <a:latin typeface="+mn-lt"/>
                          <a:ea typeface="+mn-ea"/>
                          <a:cs typeface="+mn-cs"/>
                        </a:rPr>
                        <a:t>2</a:t>
                      </a:r>
                      <a:r>
                        <a:rPr lang="ko-KR" altLang="ko-KR" sz="1800" kern="1200" dirty="0">
                          <a:solidFill>
                            <a:schemeClr val="dk1"/>
                          </a:solidFill>
                          <a:effectLst/>
                          <a:latin typeface="+mn-lt"/>
                          <a:ea typeface="+mn-ea"/>
                          <a:cs typeface="+mn-cs"/>
                        </a:rPr>
                        <a:t>±0.8</a:t>
                      </a:r>
                      <a:r>
                        <a:rPr lang="en-US" altLang="ko-KR" sz="1800" kern="1200" dirty="0">
                          <a:solidFill>
                            <a:schemeClr val="dk1"/>
                          </a:solidFill>
                          <a:effectLst/>
                          <a:latin typeface="+mn-lt"/>
                          <a:ea typeface="+mn-ea"/>
                          <a:cs typeface="+mn-cs"/>
                        </a:rPr>
                        <a:t>9</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i="1" u="sng" kern="1200" dirty="0">
                          <a:solidFill>
                            <a:srgbClr val="FF0000"/>
                          </a:solidFill>
                          <a:effectLst/>
                          <a:latin typeface="+mn-lt"/>
                          <a:ea typeface="+mn-ea"/>
                          <a:cs typeface="+mn-cs"/>
                        </a:rPr>
                        <a:t>86.6</a:t>
                      </a:r>
                      <a:r>
                        <a:rPr lang="en-US" altLang="ko-KR" sz="1800" i="1" u="sng" kern="1200" dirty="0">
                          <a:solidFill>
                            <a:srgbClr val="FF0000"/>
                          </a:solidFill>
                          <a:effectLst/>
                          <a:latin typeface="+mn-lt"/>
                          <a:ea typeface="+mn-ea"/>
                          <a:cs typeface="+mn-cs"/>
                        </a:rPr>
                        <a:t>7</a:t>
                      </a:r>
                      <a:r>
                        <a:rPr lang="ko-KR" altLang="ko-KR" sz="1800" i="1" u="sng" kern="1200" dirty="0">
                          <a:solidFill>
                            <a:srgbClr val="FF0000"/>
                          </a:solidFill>
                          <a:effectLst/>
                          <a:latin typeface="+mn-lt"/>
                          <a:ea typeface="+mn-ea"/>
                          <a:cs typeface="+mn-cs"/>
                        </a:rPr>
                        <a:t>±7.24</a:t>
                      </a:r>
                      <a:endParaRPr lang="en-US"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85.60±0.61</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85.19±4.62</a:t>
                      </a:r>
                      <a:endParaRPr lang="en-US" sz="1800" b="0" i="0" u="none" kern="0" spc="0" dirty="0">
                        <a:solidFill>
                          <a:schemeClr val="tx1"/>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a:t>
                      </a:r>
                      <a:r>
                        <a:rPr lang="ko-KR" altLang="ko-KR" sz="1800" kern="1200" dirty="0">
                          <a:solidFill>
                            <a:schemeClr val="dk1"/>
                          </a:solidFill>
                          <a:effectLst/>
                          <a:latin typeface="+mn-lt"/>
                          <a:ea typeface="+mn-ea"/>
                          <a:cs typeface="+mn-cs"/>
                        </a:rPr>
                        <a:t>87</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61±1</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1</a:t>
                      </a:r>
                      <a:r>
                        <a:rPr lang="en-US" altLang="ko-KR" sz="1800" kern="1200" dirty="0">
                          <a:solidFill>
                            <a:schemeClr val="dk1"/>
                          </a:solidFill>
                          <a:effectLst/>
                          <a:latin typeface="+mn-lt"/>
                          <a:ea typeface="+mn-ea"/>
                          <a:cs typeface="+mn-cs"/>
                        </a:rPr>
                        <a:t>1</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a:t>
                      </a:r>
                      <a:r>
                        <a:rPr lang="ko-KR" altLang="ko-KR" sz="1800" kern="1200" dirty="0">
                          <a:solidFill>
                            <a:schemeClr val="dk1"/>
                          </a:solidFill>
                          <a:effectLst/>
                          <a:latin typeface="+mn-lt"/>
                          <a:ea typeface="+mn-ea"/>
                          <a:cs typeface="+mn-cs"/>
                        </a:rPr>
                        <a:t> 83</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33±5</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8</a:t>
                      </a:r>
                      <a:r>
                        <a:rPr lang="en-US" altLang="ko-KR" sz="1800" kern="1200" dirty="0">
                          <a:solidFill>
                            <a:schemeClr val="dk1"/>
                          </a:solidFill>
                          <a:effectLst/>
                          <a:latin typeface="+mn-lt"/>
                          <a:ea typeface="+mn-ea"/>
                          <a:cs typeface="+mn-cs"/>
                        </a:rPr>
                        <a:t>6</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4157735962"/>
                  </a:ext>
                </a:extLst>
              </a:tr>
              <a:tr h="302063">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Ionosphere</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99.81±0.22</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i="1" u="sng" kern="1200" dirty="0">
                          <a:solidFill>
                            <a:srgbClr val="FF0000"/>
                          </a:solidFill>
                          <a:effectLst/>
                          <a:latin typeface="+mn-lt"/>
                          <a:ea typeface="+mn-ea"/>
                          <a:cs typeface="+mn-cs"/>
                        </a:rPr>
                        <a:t>94.30±3.</a:t>
                      </a:r>
                      <a:r>
                        <a:rPr lang="en-US" altLang="ko-KR" sz="1800" i="1" u="sng" kern="1200" dirty="0">
                          <a:solidFill>
                            <a:srgbClr val="FF0000"/>
                          </a:solidFill>
                          <a:effectLst/>
                          <a:latin typeface="+mn-lt"/>
                          <a:ea typeface="+mn-ea"/>
                          <a:cs typeface="+mn-cs"/>
                        </a:rPr>
                        <a:t>30</a:t>
                      </a:r>
                      <a:endParaRPr lang="en-US"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95.89±0.70</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0" u="none" kern="0" spc="0" dirty="0">
                          <a:solidFill>
                            <a:schemeClr val="tx1"/>
                          </a:solidFill>
                          <a:effectLst/>
                          <a:latin typeface="Pretendard (본문)"/>
                          <a:ea typeface="한양신명조"/>
                          <a:cs typeface="Times New Roman" panose="02020603050405020304" pitchFamily="18" charset="0"/>
                        </a:rPr>
                        <a:t>92.58±4.52</a:t>
                      </a:r>
                      <a:endParaRPr lang="en-US" sz="1800" b="0" i="0" u="none" kern="0" spc="0" dirty="0">
                        <a:solidFill>
                          <a:schemeClr val="tx1"/>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97.18±0.38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91.16±3.44</a:t>
                      </a:r>
                      <a:endParaRPr lang="en-US" sz="1800" b="0" i="0" u="none" kern="0" spc="0" dirty="0">
                        <a:solidFill>
                          <a:schemeClr val="tx1"/>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744363827"/>
                  </a:ext>
                </a:extLst>
              </a:tr>
              <a:tr h="330632">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Iris</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98.37±0.68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96.00±6.44</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98.07±0.38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1" u="sng" kern="0" spc="0" dirty="0">
                          <a:solidFill>
                            <a:srgbClr val="FF0000"/>
                          </a:solidFill>
                          <a:effectLst/>
                          <a:uFill>
                            <a:solidFill>
                              <a:srgbClr val="000000"/>
                            </a:solidFill>
                          </a:uFill>
                          <a:latin typeface="Pretendard (본문)"/>
                          <a:ea typeface="한양신명조"/>
                          <a:cs typeface="Times New Roman" panose="02020603050405020304" pitchFamily="18" charset="0"/>
                        </a:rPr>
                        <a:t>98.00±3.22</a:t>
                      </a:r>
                      <a:endParaRPr lang="en-US" sz="1800" b="0"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98</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07±</a:t>
                      </a:r>
                      <a:r>
                        <a:rPr lang="en-US" altLang="ko-KR" sz="1800" kern="1200" dirty="0">
                          <a:solidFill>
                            <a:schemeClr val="dk1"/>
                          </a:solidFill>
                          <a:effectLst/>
                          <a:latin typeface="+mn-lt"/>
                          <a:ea typeface="+mn-ea"/>
                          <a:cs typeface="+mn-cs"/>
                        </a:rPr>
                        <a:t>0.</a:t>
                      </a:r>
                      <a:r>
                        <a:rPr lang="ko-KR" altLang="ko-KR" sz="1800" kern="1200" dirty="0">
                          <a:solidFill>
                            <a:schemeClr val="dk1"/>
                          </a:solidFill>
                          <a:effectLst/>
                          <a:latin typeface="+mn-lt"/>
                          <a:ea typeface="+mn-ea"/>
                          <a:cs typeface="+mn-cs"/>
                        </a:rPr>
                        <a:t>38</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97</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33±4</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6</a:t>
                      </a:r>
                      <a:r>
                        <a:rPr lang="en-US" altLang="ko-KR" sz="1800" kern="1200" dirty="0">
                          <a:solidFill>
                            <a:schemeClr val="dk1"/>
                          </a:solidFill>
                          <a:effectLst/>
                          <a:latin typeface="+mn-lt"/>
                          <a:ea typeface="+mn-ea"/>
                          <a:cs typeface="+mn-cs"/>
                        </a:rPr>
                        <a:t>6</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338599638"/>
                  </a:ext>
                </a:extLst>
              </a:tr>
              <a:tr h="330632">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Leaf</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96.5</a:t>
                      </a:r>
                      <a:r>
                        <a:rPr lang="en-US" altLang="ko-KR" sz="1800" kern="1200" dirty="0">
                          <a:solidFill>
                            <a:schemeClr val="dk1"/>
                          </a:solidFill>
                          <a:effectLst/>
                          <a:latin typeface="+mn-lt"/>
                          <a:ea typeface="+mn-ea"/>
                          <a:cs typeface="+mn-cs"/>
                        </a:rPr>
                        <a:t>7</a:t>
                      </a:r>
                      <a:r>
                        <a:rPr lang="ko-KR" altLang="ko-KR" sz="1800" kern="1200" dirty="0">
                          <a:solidFill>
                            <a:schemeClr val="dk1"/>
                          </a:solidFill>
                          <a:effectLst/>
                          <a:latin typeface="+mn-lt"/>
                          <a:ea typeface="+mn-ea"/>
                          <a:cs typeface="+mn-cs"/>
                        </a:rPr>
                        <a:t>±0.4</a:t>
                      </a:r>
                      <a:r>
                        <a:rPr lang="en-US" altLang="ko-KR" sz="1800" kern="1200" dirty="0">
                          <a:solidFill>
                            <a:schemeClr val="dk1"/>
                          </a:solidFill>
                          <a:effectLst/>
                          <a:latin typeface="+mn-lt"/>
                          <a:ea typeface="+mn-ea"/>
                          <a:cs typeface="+mn-cs"/>
                        </a:rPr>
                        <a:t>7</a:t>
                      </a:r>
                      <a:endParaRPr lang="en-US"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 79.1</a:t>
                      </a:r>
                      <a:r>
                        <a:rPr lang="en-US" altLang="ko-KR" sz="1800" kern="1200" dirty="0">
                          <a:solidFill>
                            <a:schemeClr val="dk1"/>
                          </a:solidFill>
                          <a:effectLst/>
                          <a:latin typeface="+mn-lt"/>
                          <a:ea typeface="+mn-ea"/>
                          <a:cs typeface="+mn-cs"/>
                        </a:rPr>
                        <a:t>2</a:t>
                      </a:r>
                      <a:r>
                        <a:rPr lang="ko-KR" altLang="ko-KR" sz="1800" kern="1200" dirty="0">
                          <a:solidFill>
                            <a:schemeClr val="dk1"/>
                          </a:solidFill>
                          <a:effectLst/>
                          <a:latin typeface="+mn-lt"/>
                          <a:ea typeface="+mn-ea"/>
                          <a:cs typeface="+mn-cs"/>
                        </a:rPr>
                        <a:t>±9.1</a:t>
                      </a:r>
                      <a:r>
                        <a:rPr lang="en-US" altLang="ko-KR" sz="1800" kern="1200" dirty="0">
                          <a:solidFill>
                            <a:schemeClr val="dk1"/>
                          </a:solidFill>
                          <a:effectLst/>
                          <a:latin typeface="+mn-lt"/>
                          <a:ea typeface="+mn-ea"/>
                          <a:cs typeface="+mn-cs"/>
                        </a:rPr>
                        <a:t>4</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kern="0" spc="0" dirty="0">
                          <a:solidFill>
                            <a:srgbClr val="000000"/>
                          </a:solidFill>
                          <a:effectLst/>
                          <a:latin typeface="Pretendard (본문)"/>
                          <a:ea typeface="한양신명조"/>
                          <a:cs typeface="Times New Roman" panose="02020603050405020304" pitchFamily="18" charset="0"/>
                        </a:rPr>
                        <a:t> 95.52±0.89</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79.71±5.09</a:t>
                      </a:r>
                      <a:r>
                        <a:rPr lang="en-US" sz="1800" b="0" i="0" u="none" kern="0" spc="0" dirty="0">
                          <a:solidFill>
                            <a:schemeClr val="tx1"/>
                          </a:solidFill>
                          <a:effectLst/>
                          <a:uFill>
                            <a:solidFill>
                              <a:srgbClr val="000000"/>
                            </a:solidFill>
                          </a:uFill>
                          <a:latin typeface="Pretendard (본문)"/>
                          <a:cs typeface="Times New Roman" panose="02020603050405020304" pitchFamily="18" charset="0"/>
                        </a:rPr>
                        <a:t> </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93</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43±1</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1</a:t>
                      </a:r>
                      <a:r>
                        <a:rPr lang="en-US" altLang="ko-KR" sz="1800" kern="1200" dirty="0">
                          <a:solidFill>
                            <a:schemeClr val="dk1"/>
                          </a:solidFill>
                          <a:effectLst/>
                          <a:latin typeface="+mn-lt"/>
                          <a:ea typeface="+mn-ea"/>
                          <a:cs typeface="+mn-cs"/>
                        </a:rPr>
                        <a:t>1</a:t>
                      </a:r>
                      <a:endParaRPr lang="en-US"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74</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7</a:t>
                      </a:r>
                      <a:r>
                        <a:rPr lang="en-US" altLang="ko-KR" sz="1800" kern="1200" dirty="0">
                          <a:solidFill>
                            <a:schemeClr val="dk1"/>
                          </a:solidFill>
                          <a:effectLst/>
                          <a:latin typeface="+mn-lt"/>
                          <a:ea typeface="+mn-ea"/>
                          <a:cs typeface="+mn-cs"/>
                        </a:rPr>
                        <a:t>1</a:t>
                      </a:r>
                      <a:r>
                        <a:rPr lang="ko-KR" altLang="ko-KR" sz="1800" kern="1200" dirty="0">
                          <a:solidFill>
                            <a:schemeClr val="dk1"/>
                          </a:solidFill>
                          <a:effectLst/>
                          <a:latin typeface="+mn-lt"/>
                          <a:ea typeface="+mn-ea"/>
                          <a:cs typeface="+mn-cs"/>
                        </a:rPr>
                        <a:t>±3</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72</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1225814229"/>
                  </a:ext>
                </a:extLst>
              </a:tr>
              <a:tr h="330632">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ea typeface="한양신명조"/>
                          <a:cs typeface="Times New Roman" panose="02020603050405020304" pitchFamily="18" charset="0"/>
                        </a:rPr>
                        <a:t>Seeds</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96.98±0.66</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94.76±4.7</a:t>
                      </a:r>
                      <a:r>
                        <a:rPr lang="en-US" altLang="ko-KR" sz="1800" kern="1200" dirty="0">
                          <a:solidFill>
                            <a:schemeClr val="dk1"/>
                          </a:solidFill>
                          <a:effectLst/>
                          <a:latin typeface="+mn-lt"/>
                          <a:ea typeface="+mn-ea"/>
                          <a:cs typeface="+mn-cs"/>
                        </a:rPr>
                        <a:t>4</a:t>
                      </a:r>
                      <a:endParaRPr lang="en-US" altLang="ko-KR" sz="1800" b="0" i="1" u="sng" kern="0" spc="0" dirty="0">
                        <a:solidFill>
                          <a:srgbClr val="FF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ko-KR" sz="1800" b="0" kern="0" spc="0" dirty="0">
                          <a:solidFill>
                            <a:srgbClr val="000000"/>
                          </a:solidFill>
                          <a:effectLst/>
                          <a:latin typeface="Pretendard (본문)"/>
                          <a:ea typeface="한양신명조"/>
                          <a:cs typeface="Times New Roman" panose="02020603050405020304" pitchFamily="18" charset="0"/>
                        </a:rPr>
                        <a:t>96.88±0.46</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ko-KR"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 96.67±3.92</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98</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20±</a:t>
                      </a:r>
                      <a:r>
                        <a:rPr lang="en-US" altLang="ko-KR" sz="1800" kern="1200" dirty="0">
                          <a:solidFill>
                            <a:schemeClr val="dk1"/>
                          </a:solidFill>
                          <a:effectLst/>
                          <a:latin typeface="+mn-lt"/>
                          <a:ea typeface="+mn-ea"/>
                          <a:cs typeface="+mn-cs"/>
                        </a:rPr>
                        <a:t>0.</a:t>
                      </a:r>
                      <a:r>
                        <a:rPr lang="ko-KR" altLang="ko-KR" sz="1800" kern="1200" dirty="0">
                          <a:solidFill>
                            <a:schemeClr val="dk1"/>
                          </a:solidFill>
                          <a:effectLst/>
                          <a:latin typeface="+mn-lt"/>
                          <a:ea typeface="+mn-ea"/>
                          <a:cs typeface="+mn-cs"/>
                        </a:rPr>
                        <a:t>7</a:t>
                      </a:r>
                      <a:r>
                        <a:rPr lang="en-US" altLang="ko-KR" sz="1800" kern="1200" dirty="0">
                          <a:solidFill>
                            <a:schemeClr val="dk1"/>
                          </a:solidFill>
                          <a:effectLst/>
                          <a:latin typeface="+mn-lt"/>
                          <a:ea typeface="+mn-ea"/>
                          <a:cs typeface="+mn-cs"/>
                        </a:rPr>
                        <a:t>6</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i="0" u="none" kern="1200" dirty="0">
                          <a:solidFill>
                            <a:schemeClr val="tx1"/>
                          </a:solidFill>
                          <a:effectLst/>
                          <a:latin typeface="+mn-lt"/>
                          <a:ea typeface="+mn-ea"/>
                          <a:cs typeface="+mn-cs"/>
                        </a:rPr>
                        <a:t> 96</a:t>
                      </a:r>
                      <a:r>
                        <a:rPr lang="en-US" altLang="ko-KR" sz="1800" i="0" u="none" kern="1200" dirty="0">
                          <a:solidFill>
                            <a:schemeClr val="tx1"/>
                          </a:solidFill>
                          <a:effectLst/>
                          <a:latin typeface="+mn-lt"/>
                          <a:ea typeface="+mn-ea"/>
                          <a:cs typeface="+mn-cs"/>
                        </a:rPr>
                        <a:t>.</a:t>
                      </a:r>
                      <a:r>
                        <a:rPr lang="ko-KR" altLang="ko-KR" sz="1800" i="0" u="none" kern="1200" dirty="0">
                          <a:solidFill>
                            <a:schemeClr val="tx1"/>
                          </a:solidFill>
                          <a:effectLst/>
                          <a:latin typeface="+mn-lt"/>
                          <a:ea typeface="+mn-ea"/>
                          <a:cs typeface="+mn-cs"/>
                        </a:rPr>
                        <a:t>6</a:t>
                      </a:r>
                      <a:r>
                        <a:rPr lang="en-US" altLang="ko-KR" sz="1800" i="0" u="none" kern="1200" dirty="0">
                          <a:solidFill>
                            <a:schemeClr val="tx1"/>
                          </a:solidFill>
                          <a:effectLst/>
                          <a:latin typeface="+mn-lt"/>
                          <a:ea typeface="+mn-ea"/>
                          <a:cs typeface="+mn-cs"/>
                        </a:rPr>
                        <a:t>7</a:t>
                      </a:r>
                      <a:r>
                        <a:rPr lang="ko-KR" altLang="ko-KR" sz="1800" i="0" u="none" kern="1200" dirty="0">
                          <a:solidFill>
                            <a:schemeClr val="tx1"/>
                          </a:solidFill>
                          <a:effectLst/>
                          <a:latin typeface="+mn-lt"/>
                          <a:ea typeface="+mn-ea"/>
                          <a:cs typeface="+mn-cs"/>
                        </a:rPr>
                        <a:t>±3</a:t>
                      </a:r>
                      <a:r>
                        <a:rPr lang="en-US" altLang="ko-KR" sz="1800" i="0" u="none" kern="1200" dirty="0">
                          <a:solidFill>
                            <a:schemeClr val="tx1"/>
                          </a:solidFill>
                          <a:effectLst/>
                          <a:latin typeface="+mn-lt"/>
                          <a:ea typeface="+mn-ea"/>
                          <a:cs typeface="+mn-cs"/>
                        </a:rPr>
                        <a:t>.</a:t>
                      </a:r>
                      <a:r>
                        <a:rPr lang="ko-KR" altLang="ko-KR" sz="1800" i="0" u="none" kern="1200" dirty="0">
                          <a:solidFill>
                            <a:schemeClr val="tx1"/>
                          </a:solidFill>
                          <a:effectLst/>
                          <a:latin typeface="+mn-lt"/>
                          <a:ea typeface="+mn-ea"/>
                          <a:cs typeface="+mn-cs"/>
                        </a:rPr>
                        <a:t>21</a:t>
                      </a:r>
                      <a:endParaRPr lang="en-US" altLang="ko-KR" sz="1800" b="0" i="0" u="none" kern="0" spc="0" dirty="0">
                        <a:solidFill>
                          <a:schemeClr val="tx1"/>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2761293101"/>
                  </a:ext>
                </a:extLst>
              </a:tr>
              <a:tr h="490842">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ea typeface="한양신명조"/>
                          <a:cs typeface="Times New Roman" panose="02020603050405020304" pitchFamily="18" charset="0"/>
                        </a:rPr>
                        <a:t>Sonar</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100.00±0.00</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 88.45±5.6</a:t>
                      </a:r>
                      <a:r>
                        <a:rPr lang="en-US" altLang="ko-KR" sz="1800" kern="1200" dirty="0">
                          <a:solidFill>
                            <a:schemeClr val="dk1"/>
                          </a:solidFill>
                          <a:effectLst/>
                          <a:latin typeface="+mn-lt"/>
                          <a:ea typeface="+mn-ea"/>
                          <a:cs typeface="+mn-cs"/>
                        </a:rPr>
                        <a:t>2</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ko-KR" sz="1800" b="0" kern="0" spc="0" dirty="0">
                          <a:solidFill>
                            <a:srgbClr val="000000"/>
                          </a:solidFill>
                          <a:effectLst/>
                          <a:latin typeface="Pretendard (본문)"/>
                          <a:ea typeface="한양신명조"/>
                          <a:cs typeface="Times New Roman" panose="02020603050405020304" pitchFamily="18" charset="0"/>
                        </a:rPr>
                        <a:t>100.0±0.0</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en-US" altLang="ko-KR" sz="1800" b="0" i="0" u="none" kern="0" spc="0" dirty="0">
                          <a:solidFill>
                            <a:schemeClr val="tx1"/>
                          </a:solidFill>
                          <a:effectLst/>
                          <a:uFill>
                            <a:solidFill>
                              <a:srgbClr val="000000"/>
                            </a:solidFill>
                          </a:uFill>
                          <a:latin typeface="Pretendard (본문)"/>
                          <a:ea typeface="한양신명조"/>
                          <a:cs typeface="Times New Roman" panose="02020603050405020304" pitchFamily="18" charset="0"/>
                        </a:rPr>
                        <a:t>88.48±6.82</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100.00±0.00</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 87</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951±6</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1</a:t>
                      </a:r>
                      <a:r>
                        <a:rPr lang="en-US" altLang="ko-KR" sz="1800" kern="1200" dirty="0">
                          <a:solidFill>
                            <a:schemeClr val="dk1"/>
                          </a:solidFill>
                          <a:effectLst/>
                          <a:latin typeface="+mn-lt"/>
                          <a:ea typeface="+mn-ea"/>
                          <a:cs typeface="+mn-cs"/>
                        </a:rPr>
                        <a:t>6</a:t>
                      </a:r>
                      <a:endParaRPr lang="en-US" altLang="ko-KR" sz="1800" b="0" kern="0" spc="0" dirty="0">
                        <a:solidFill>
                          <a:srgbClr val="000000"/>
                        </a:solidFill>
                        <a:effectLst/>
                        <a:latin typeface="Pretendard (본문)"/>
                        <a:ea typeface="한양신명조"/>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2418895158"/>
                  </a:ext>
                </a:extLst>
              </a:tr>
              <a:tr h="302063">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cs typeface="Times New Roman" panose="02020603050405020304" pitchFamily="18" charset="0"/>
                        </a:rPr>
                        <a:t>Wine</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100</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00±0.00</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98.30±2.7</a:t>
                      </a:r>
                      <a:r>
                        <a:rPr lang="en-US" altLang="ko-KR" sz="1800" kern="1200" dirty="0">
                          <a:solidFill>
                            <a:schemeClr val="dk1"/>
                          </a:solidFill>
                          <a:effectLst/>
                          <a:latin typeface="+mn-lt"/>
                          <a:ea typeface="+mn-ea"/>
                          <a:cs typeface="+mn-cs"/>
                        </a:rPr>
                        <a:t>4</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cs typeface="Times New Roman" panose="02020603050405020304" pitchFamily="18" charset="0"/>
                        </a:rPr>
                        <a:t>100.0±0.0</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altLang="ko-KR" sz="1800" b="0" i="1" u="sng" kern="0" spc="0" dirty="0">
                          <a:solidFill>
                            <a:srgbClr val="FF0000"/>
                          </a:solidFill>
                          <a:effectLst/>
                          <a:uFill>
                            <a:solidFill>
                              <a:srgbClr val="000000"/>
                            </a:solidFill>
                          </a:uFill>
                          <a:latin typeface="Pretendard (본문)"/>
                          <a:cs typeface="Times New Roman" panose="02020603050405020304" pitchFamily="18" charset="0"/>
                        </a:rPr>
                        <a:t>99.44±1.76</a:t>
                      </a:r>
                      <a:endParaRPr lang="en-US"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100</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00±0.00</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98</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8</a:t>
                      </a:r>
                      <a:r>
                        <a:rPr lang="en-US" altLang="ko-KR" sz="1800" kern="1200" dirty="0">
                          <a:solidFill>
                            <a:schemeClr val="dk1"/>
                          </a:solidFill>
                          <a:effectLst/>
                          <a:latin typeface="+mn-lt"/>
                          <a:ea typeface="+mn-ea"/>
                          <a:cs typeface="+mn-cs"/>
                        </a:rPr>
                        <a:t>6</a:t>
                      </a:r>
                      <a:r>
                        <a:rPr lang="ko-KR" altLang="ko-KR" sz="1800" kern="1200" dirty="0">
                          <a:solidFill>
                            <a:schemeClr val="dk1"/>
                          </a:solidFill>
                          <a:effectLst/>
                          <a:latin typeface="+mn-lt"/>
                          <a:ea typeface="+mn-ea"/>
                          <a:cs typeface="+mn-cs"/>
                        </a:rPr>
                        <a:t>±2</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41</a:t>
                      </a:r>
                      <a:endParaRPr lang="en-US"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1601928719"/>
                  </a:ext>
                </a:extLst>
              </a:tr>
              <a:tr h="370071">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cs typeface="Times New Roman" panose="02020603050405020304" pitchFamily="18" charset="0"/>
                        </a:rPr>
                        <a:t>Zoo</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Pretendard (본문)"/>
                          <a:ea typeface="+mn-ea"/>
                          <a:cs typeface="+mn-cs"/>
                        </a:rPr>
                        <a:t>100.0±0</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0</a:t>
                      </a:r>
                      <a:r>
                        <a:rPr lang="en-US" altLang="ko-KR" sz="1800" kern="1200" dirty="0">
                          <a:solidFill>
                            <a:schemeClr val="dk1"/>
                          </a:solidFill>
                          <a:effectLst/>
                          <a:latin typeface="Pretendard (본문)"/>
                          <a:ea typeface="+mn-ea"/>
                          <a:cs typeface="+mn-cs"/>
                        </a:rPr>
                        <a:t>0</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Pretendard (본문)"/>
                          <a:ea typeface="+mn-ea"/>
                          <a:cs typeface="+mn-cs"/>
                        </a:rPr>
                        <a:t> </a:t>
                      </a:r>
                      <a:r>
                        <a:rPr lang="ko-KR" altLang="ko-KR" sz="1800" kern="1200" dirty="0">
                          <a:solidFill>
                            <a:schemeClr val="dk1"/>
                          </a:solidFill>
                          <a:effectLst/>
                          <a:latin typeface="+mn-lt"/>
                          <a:ea typeface="+mn-ea"/>
                          <a:cs typeface="+mn-cs"/>
                        </a:rPr>
                        <a:t>96.00±6.99</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cs typeface="Times New Roman" panose="02020603050405020304" pitchFamily="18" charset="0"/>
                        </a:rPr>
                        <a:t>100.0±0.0</a:t>
                      </a: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en-US" altLang="ko-KR" sz="1800" b="0" i="1" u="sng" kern="0" spc="0" dirty="0">
                          <a:solidFill>
                            <a:srgbClr val="FF0000"/>
                          </a:solidFill>
                          <a:effectLst/>
                          <a:latin typeface="Pretendard (본문)"/>
                          <a:cs typeface="Times New Roman" panose="02020603050405020304" pitchFamily="18" charset="0"/>
                        </a:rPr>
                        <a:t>98.00±6.32</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Pretendard (본문)"/>
                          <a:ea typeface="+mn-ea"/>
                          <a:cs typeface="+mn-cs"/>
                        </a:rPr>
                        <a:t>100.0±0</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0</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Pretendard (본문)"/>
                          <a:ea typeface="+mn-ea"/>
                          <a:cs typeface="+mn-cs"/>
                        </a:rPr>
                        <a:t> 97</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00±6</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7</a:t>
                      </a:r>
                      <a:r>
                        <a:rPr lang="en-US" altLang="ko-KR" sz="1800" kern="1200" dirty="0">
                          <a:solidFill>
                            <a:schemeClr val="dk1"/>
                          </a:solidFill>
                          <a:effectLst/>
                          <a:latin typeface="Pretendard (본문)"/>
                          <a:ea typeface="+mn-ea"/>
                          <a:cs typeface="+mn-cs"/>
                        </a:rPr>
                        <a:t>5</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2904957115"/>
                  </a:ext>
                </a:extLst>
              </a:tr>
              <a:tr h="571086">
                <a:tc>
                  <a:txBody>
                    <a:bodyPr/>
                    <a:lstStyle/>
                    <a:p>
                      <a:pPr marL="0" marR="0" indent="0" algn="ctr" fontAlgn="base" latinLnBrk="0">
                        <a:lnSpc>
                          <a:spcPct val="100000"/>
                        </a:lnSpc>
                        <a:spcBef>
                          <a:spcPts val="0"/>
                        </a:spcBef>
                        <a:spcAft>
                          <a:spcPts val="0"/>
                        </a:spcAft>
                      </a:pPr>
                      <a:r>
                        <a:rPr lang="en-US" altLang="ko-KR" sz="1800" b="0" kern="0" spc="0" dirty="0">
                          <a:solidFill>
                            <a:srgbClr val="000000"/>
                          </a:solidFill>
                          <a:effectLst/>
                          <a:latin typeface="Pretendard (본문)"/>
                          <a:cs typeface="Times New Roman" panose="02020603050405020304" pitchFamily="18" charset="0"/>
                        </a:rPr>
                        <a:t>Libras</a:t>
                      </a: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Pretendard (본문)"/>
                          <a:ea typeface="+mn-ea"/>
                          <a:cs typeface="+mn-cs"/>
                        </a:rPr>
                        <a:t>100.0±0</a:t>
                      </a:r>
                      <a:r>
                        <a:rPr lang="en-US" altLang="ko-KR" sz="1800" kern="1200" dirty="0">
                          <a:solidFill>
                            <a:schemeClr val="dk1"/>
                          </a:solidFill>
                          <a:effectLst/>
                          <a:latin typeface="Pretendard (본문)"/>
                          <a:ea typeface="+mn-ea"/>
                          <a:cs typeface="+mn-cs"/>
                        </a:rPr>
                        <a:t>.</a:t>
                      </a:r>
                      <a:r>
                        <a:rPr lang="ko-KR" altLang="ko-KR" sz="1800" kern="1200" dirty="0">
                          <a:solidFill>
                            <a:schemeClr val="dk1"/>
                          </a:solidFill>
                          <a:effectLst/>
                          <a:latin typeface="Pretendard (본문)"/>
                          <a:ea typeface="+mn-ea"/>
                          <a:cs typeface="+mn-cs"/>
                        </a:rPr>
                        <a:t>0</a:t>
                      </a:r>
                      <a:r>
                        <a:rPr lang="en-US" altLang="ko-KR" sz="1800" kern="1200" dirty="0">
                          <a:solidFill>
                            <a:schemeClr val="dk1"/>
                          </a:solidFill>
                          <a:effectLst/>
                          <a:latin typeface="Pretendard (본문)"/>
                          <a:ea typeface="+mn-ea"/>
                          <a:cs typeface="+mn-cs"/>
                        </a:rPr>
                        <a:t>0</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i="1" u="sng" kern="1200" dirty="0">
                          <a:solidFill>
                            <a:srgbClr val="FF0000"/>
                          </a:solidFill>
                          <a:effectLst/>
                          <a:latin typeface="+mn-lt"/>
                          <a:ea typeface="+mn-ea"/>
                          <a:cs typeface="+mn-cs"/>
                        </a:rPr>
                        <a:t> 87.50±5.2</a:t>
                      </a:r>
                      <a:r>
                        <a:rPr lang="en-US" altLang="ko-KR" sz="1800" i="1" u="sng" kern="1200" dirty="0">
                          <a:solidFill>
                            <a:srgbClr val="FF0000"/>
                          </a:solidFill>
                          <a:effectLst/>
                          <a:latin typeface="+mn-lt"/>
                          <a:ea typeface="+mn-ea"/>
                          <a:cs typeface="+mn-cs"/>
                        </a:rPr>
                        <a:t>8</a:t>
                      </a:r>
                      <a:endParaRPr lang="en-US" altLang="ko-KR"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99.8</a:t>
                      </a:r>
                      <a:r>
                        <a:rPr lang="en-US" altLang="ko-KR" sz="1800" kern="1200" dirty="0">
                          <a:solidFill>
                            <a:schemeClr val="dk1"/>
                          </a:solidFill>
                          <a:effectLst/>
                          <a:latin typeface="+mn-lt"/>
                          <a:ea typeface="+mn-ea"/>
                          <a:cs typeface="+mn-cs"/>
                        </a:rPr>
                        <a:t>8</a:t>
                      </a:r>
                      <a:r>
                        <a:rPr lang="ko-KR" altLang="ko-KR" sz="1800" kern="1200" dirty="0">
                          <a:solidFill>
                            <a:schemeClr val="dk1"/>
                          </a:solidFill>
                          <a:effectLst/>
                          <a:latin typeface="+mn-lt"/>
                          <a:ea typeface="+mn-ea"/>
                          <a:cs typeface="+mn-cs"/>
                        </a:rPr>
                        <a:t>±0.1</a:t>
                      </a:r>
                      <a:r>
                        <a:rPr lang="en-US" altLang="ko-KR" sz="1800" kern="1200" dirty="0">
                          <a:solidFill>
                            <a:schemeClr val="dk1"/>
                          </a:solidFill>
                          <a:effectLst/>
                          <a:latin typeface="+mn-lt"/>
                          <a:ea typeface="+mn-ea"/>
                          <a:cs typeface="+mn-cs"/>
                        </a:rPr>
                        <a:t>6</a:t>
                      </a:r>
                      <a:endParaRPr lang="en-US" altLang="ko-KR" sz="1800" b="0" kern="0" spc="0" dirty="0">
                        <a:solidFill>
                          <a:srgbClr val="00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indent="0" algn="ctr" fontAlgn="base" latinLnBrk="0">
                        <a:lnSpc>
                          <a:spcPct val="100000"/>
                        </a:lnSpc>
                        <a:spcBef>
                          <a:spcPts val="0"/>
                        </a:spcBef>
                        <a:spcAft>
                          <a:spcPts val="0"/>
                        </a:spcAft>
                      </a:pPr>
                      <a:r>
                        <a:rPr lang="ko-KR" altLang="ko-KR" sz="1800" kern="1200" dirty="0">
                          <a:solidFill>
                            <a:schemeClr val="dk1"/>
                          </a:solidFill>
                          <a:effectLst/>
                          <a:latin typeface="+mn-lt"/>
                          <a:ea typeface="+mn-ea"/>
                          <a:cs typeface="+mn-cs"/>
                        </a:rPr>
                        <a:t> 78.05</a:t>
                      </a:r>
                      <a:r>
                        <a:rPr lang="en-US" altLang="ko-KR" sz="1800" kern="1200" dirty="0">
                          <a:solidFill>
                            <a:schemeClr val="dk1"/>
                          </a:solidFill>
                          <a:effectLst/>
                          <a:latin typeface="+mn-lt"/>
                          <a:ea typeface="+mn-ea"/>
                          <a:cs typeface="+mn-cs"/>
                        </a:rPr>
                        <a:t>6</a:t>
                      </a:r>
                      <a:r>
                        <a:rPr lang="ko-KR" altLang="ko-KR" sz="1800" kern="1200" dirty="0">
                          <a:solidFill>
                            <a:schemeClr val="dk1"/>
                          </a:solidFill>
                          <a:effectLst/>
                          <a:latin typeface="+mn-lt"/>
                          <a:ea typeface="+mn-ea"/>
                          <a:cs typeface="+mn-cs"/>
                        </a:rPr>
                        <a:t>±5.31</a:t>
                      </a:r>
                      <a:endParaRPr lang="en-US" altLang="ko-KR" sz="1800" b="0" i="1" u="sng" kern="0" spc="0" dirty="0">
                        <a:solidFill>
                          <a:srgbClr val="FF0000"/>
                        </a:solidFill>
                        <a:effectLst/>
                        <a:latin typeface="Pretendard (본문)"/>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kern="1200" dirty="0">
                          <a:solidFill>
                            <a:schemeClr val="dk1"/>
                          </a:solidFill>
                          <a:effectLst/>
                          <a:latin typeface="+mn-lt"/>
                          <a:ea typeface="+mn-ea"/>
                          <a:cs typeface="+mn-cs"/>
                        </a:rPr>
                        <a:t>99</a:t>
                      </a:r>
                      <a:r>
                        <a:rPr lang="en-US" altLang="ko-KR" sz="1800" kern="1200" dirty="0">
                          <a:solidFill>
                            <a:schemeClr val="dk1"/>
                          </a:solidFill>
                          <a:effectLst/>
                          <a:latin typeface="+mn-lt"/>
                          <a:ea typeface="+mn-ea"/>
                          <a:cs typeface="+mn-cs"/>
                        </a:rPr>
                        <a:t>.</a:t>
                      </a:r>
                      <a:r>
                        <a:rPr lang="ko-KR" altLang="ko-KR" sz="1800" kern="1200" dirty="0">
                          <a:solidFill>
                            <a:schemeClr val="dk1"/>
                          </a:solidFill>
                          <a:effectLst/>
                          <a:latin typeface="+mn-lt"/>
                          <a:ea typeface="+mn-ea"/>
                          <a:cs typeface="+mn-cs"/>
                        </a:rPr>
                        <a:t>8</a:t>
                      </a:r>
                      <a:r>
                        <a:rPr lang="en-US" altLang="ko-KR" sz="1800" kern="1200" dirty="0">
                          <a:solidFill>
                            <a:schemeClr val="dk1"/>
                          </a:solidFill>
                          <a:effectLst/>
                          <a:latin typeface="+mn-lt"/>
                          <a:ea typeface="+mn-ea"/>
                          <a:cs typeface="+mn-cs"/>
                        </a:rPr>
                        <a:t>5</a:t>
                      </a:r>
                      <a:r>
                        <a:rPr lang="ko-KR" altLang="ko-KR" sz="1800" kern="1200" dirty="0">
                          <a:solidFill>
                            <a:schemeClr val="dk1"/>
                          </a:solidFill>
                          <a:effectLst/>
                          <a:latin typeface="+mn-lt"/>
                          <a:ea typeface="+mn-ea"/>
                          <a:cs typeface="+mn-cs"/>
                        </a:rPr>
                        <a:t>±</a:t>
                      </a:r>
                      <a:r>
                        <a:rPr lang="en-US" altLang="ko-KR" sz="1800" kern="1200" dirty="0">
                          <a:solidFill>
                            <a:schemeClr val="dk1"/>
                          </a:solidFill>
                          <a:effectLst/>
                          <a:latin typeface="+mn-lt"/>
                          <a:ea typeface="+mn-ea"/>
                          <a:cs typeface="+mn-cs"/>
                        </a:rPr>
                        <a:t>0.</a:t>
                      </a:r>
                      <a:r>
                        <a:rPr lang="ko-KR" altLang="ko-KR" sz="1800" kern="1200" dirty="0">
                          <a:solidFill>
                            <a:schemeClr val="dk1"/>
                          </a:solidFill>
                          <a:effectLst/>
                          <a:latin typeface="+mn-lt"/>
                          <a:ea typeface="+mn-ea"/>
                          <a:cs typeface="+mn-cs"/>
                        </a:rPr>
                        <a:t>16</a:t>
                      </a:r>
                      <a:endParaRPr lang="en-US" altLang="ko-KR" sz="1800" b="0" kern="0" spc="0" dirty="0">
                        <a:solidFill>
                          <a:srgbClr val="000000"/>
                        </a:solidFill>
                        <a:effectLst/>
                        <a:latin typeface="+mn-lt"/>
                        <a:ea typeface="한양신명조"/>
                        <a:cs typeface="Times New Roman" panose="02020603050405020304" pitchFamily="18" charset="0"/>
                      </a:endParaRPr>
                    </a:p>
                  </a:txBody>
                  <a:tcPr marL="0" marR="0" marT="0" marB="0" anchor="ctr">
                    <a:solidFill>
                      <a:schemeClr val="bg1">
                        <a:lumMod val="95000"/>
                      </a:schemeClr>
                    </a:solidFill>
                  </a:tcPr>
                </a:tc>
                <a:tc>
                  <a:txBody>
                    <a:bodyPr/>
                    <a:lstStyle/>
                    <a:p>
                      <a:pPr marL="0" marR="0" lvl="0" indent="0" algn="ctr" defTabSz="914400" rtl="0" eaLnBrk="1" fontAlgn="base" latinLnBrk="0" hangingPunct="1">
                        <a:lnSpc>
                          <a:spcPct val="100000"/>
                        </a:lnSpc>
                        <a:spcBef>
                          <a:spcPts val="0"/>
                        </a:spcBef>
                        <a:spcAft>
                          <a:spcPts val="0"/>
                        </a:spcAft>
                        <a:buClrTx/>
                        <a:buSzTx/>
                        <a:buFontTx/>
                        <a:buNone/>
                        <a:tabLst/>
                        <a:defRPr/>
                      </a:pPr>
                      <a:r>
                        <a:rPr lang="ko-KR" altLang="ko-KR" sz="1800" i="0" u="none" kern="1200" dirty="0">
                          <a:solidFill>
                            <a:schemeClr val="tx1"/>
                          </a:solidFill>
                          <a:effectLst/>
                          <a:latin typeface="+mn-lt"/>
                          <a:ea typeface="+mn-ea"/>
                          <a:cs typeface="+mn-cs"/>
                        </a:rPr>
                        <a:t>80</a:t>
                      </a:r>
                      <a:r>
                        <a:rPr lang="en-US" altLang="ko-KR" sz="1800" i="0" u="none" kern="1200" dirty="0">
                          <a:solidFill>
                            <a:schemeClr val="tx1"/>
                          </a:solidFill>
                          <a:effectLst/>
                          <a:latin typeface="+mn-lt"/>
                          <a:ea typeface="+mn-ea"/>
                          <a:cs typeface="+mn-cs"/>
                        </a:rPr>
                        <a:t>.</a:t>
                      </a:r>
                      <a:r>
                        <a:rPr lang="ko-KR" altLang="ko-KR" sz="1800" i="0" u="none" kern="1200" dirty="0">
                          <a:solidFill>
                            <a:schemeClr val="tx1"/>
                          </a:solidFill>
                          <a:effectLst/>
                          <a:latin typeface="+mn-lt"/>
                          <a:ea typeface="+mn-ea"/>
                          <a:cs typeface="+mn-cs"/>
                        </a:rPr>
                        <a:t>83±6</a:t>
                      </a:r>
                      <a:r>
                        <a:rPr lang="en-US" altLang="ko-KR" sz="1800" i="0" u="none" kern="1200" dirty="0">
                          <a:solidFill>
                            <a:schemeClr val="tx1"/>
                          </a:solidFill>
                          <a:effectLst/>
                          <a:latin typeface="+mn-lt"/>
                          <a:ea typeface="+mn-ea"/>
                          <a:cs typeface="+mn-cs"/>
                        </a:rPr>
                        <a:t>.</a:t>
                      </a:r>
                      <a:r>
                        <a:rPr lang="ko-KR" altLang="ko-KR" sz="1800" i="0" u="none" kern="1200" dirty="0">
                          <a:solidFill>
                            <a:schemeClr val="tx1"/>
                          </a:solidFill>
                          <a:effectLst/>
                          <a:latin typeface="+mn-lt"/>
                          <a:ea typeface="+mn-ea"/>
                          <a:cs typeface="+mn-cs"/>
                        </a:rPr>
                        <a:t>20</a:t>
                      </a:r>
                      <a:endParaRPr lang="en-US" altLang="ko-KR" sz="1800" b="0" i="0" u="none" kern="0" spc="0" dirty="0">
                        <a:solidFill>
                          <a:schemeClr val="tx1"/>
                        </a:solidFill>
                        <a:effectLst/>
                        <a:latin typeface="+mn-lt"/>
                        <a:ea typeface="한양신명조"/>
                        <a:cs typeface="Times New Roman" panose="02020603050405020304" pitchFamily="18" charset="0"/>
                      </a:endParaRPr>
                    </a:p>
                  </a:txBody>
                  <a:tcPr marL="0" marR="0" marT="0" marB="0" anchor="ctr">
                    <a:solidFill>
                      <a:schemeClr val="bg1">
                        <a:lumMod val="95000"/>
                      </a:schemeClr>
                    </a:solidFill>
                  </a:tcPr>
                </a:tc>
                <a:extLst>
                  <a:ext uri="{0D108BD9-81ED-4DB2-BD59-A6C34878D82A}">
                    <a16:rowId xmlns:a16="http://schemas.microsoft.com/office/drawing/2014/main" val="1680961337"/>
                  </a:ext>
                </a:extLst>
              </a:tr>
            </a:tbl>
          </a:graphicData>
        </a:graphic>
      </p:graphicFrame>
      <p:sp>
        <p:nvSpPr>
          <p:cNvPr id="4" name="TextBox 3">
            <a:extLst>
              <a:ext uri="{FF2B5EF4-FFF2-40B4-BE49-F238E27FC236}">
                <a16:creationId xmlns:a16="http://schemas.microsoft.com/office/drawing/2014/main" id="{73D2DF3F-D565-9A3D-4858-D8A65A9CF3E7}"/>
              </a:ext>
            </a:extLst>
          </p:cNvPr>
          <p:cNvSpPr txBox="1"/>
          <p:nvPr/>
        </p:nvSpPr>
        <p:spPr>
          <a:xfrm>
            <a:off x="1731" y="1413064"/>
            <a:ext cx="6094268" cy="2015936"/>
          </a:xfrm>
          <a:prstGeom prst="rect">
            <a:avLst/>
          </a:prstGeom>
          <a:noFill/>
        </p:spPr>
        <p:txBody>
          <a:bodyPr wrap="square">
            <a:spAutoFit/>
          </a:bodyPr>
          <a:lstStyle/>
          <a:p>
            <a:pPr>
              <a:buNone/>
            </a:pPr>
            <a:r>
              <a:rPr lang="en-US" altLang="ko-KR" sz="2500" dirty="0" err="1"/>
              <a:t>Polyorder</a:t>
            </a:r>
            <a:r>
              <a:rPr lang="en-US" altLang="ko-KR" sz="2500" dirty="0"/>
              <a:t>=3, </a:t>
            </a:r>
          </a:p>
          <a:p>
            <a:pPr>
              <a:buNone/>
            </a:pPr>
            <a:r>
              <a:rPr lang="en-US" altLang="ko-KR" sz="2500" dirty="0"/>
              <a:t>Gamma : 1e-4~1e3</a:t>
            </a:r>
          </a:p>
          <a:p>
            <a:pPr>
              <a:buNone/>
            </a:pPr>
            <a:r>
              <a:rPr lang="en-US" altLang="ko-KR" sz="2500" dirty="0"/>
              <a:t>c : 2 ~ 12(or 2*class)</a:t>
            </a:r>
          </a:p>
          <a:p>
            <a:pPr>
              <a:buNone/>
            </a:pPr>
            <a:r>
              <a:rPr lang="en-US" altLang="ko-KR" sz="2500" dirty="0"/>
              <a:t>m : 1.5~2.5</a:t>
            </a:r>
          </a:p>
          <a:p>
            <a:pPr>
              <a:buNone/>
            </a:pPr>
            <a:r>
              <a:rPr lang="en-US" altLang="ko-KR" sz="2500" dirty="0"/>
              <a:t>Alpha : 0.3~1.5</a:t>
            </a:r>
          </a:p>
        </p:txBody>
      </p:sp>
    </p:spTree>
    <p:extLst>
      <p:ext uri="{BB962C8B-B14F-4D97-AF65-F5344CB8AC3E}">
        <p14:creationId xmlns:p14="http://schemas.microsoft.com/office/powerpoint/2010/main" val="6566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C2B03-B5C4-6DD3-5BA3-4193B1BF91F8}"/>
            </a:ext>
          </a:extLst>
        </p:cNvPr>
        <p:cNvGrpSpPr/>
        <p:nvPr/>
      </p:nvGrpSpPr>
      <p:grpSpPr>
        <a:xfrm>
          <a:off x="0" y="0"/>
          <a:ext cx="0" cy="0"/>
          <a:chOff x="0" y="0"/>
          <a:chExt cx="0" cy="0"/>
        </a:xfrm>
      </p:grpSpPr>
      <p:sp>
        <p:nvSpPr>
          <p:cNvPr id="2" name="직사각형 1">
            <a:extLst>
              <a:ext uri="{FF2B5EF4-FFF2-40B4-BE49-F238E27FC236}">
                <a16:creationId xmlns:a16="http://schemas.microsoft.com/office/drawing/2014/main" id="{8649D37C-F67F-3A7E-3095-6DC678C0F9E6}"/>
              </a:ext>
            </a:extLst>
          </p:cNvPr>
          <p:cNvSpPr/>
          <p:nvPr/>
        </p:nvSpPr>
        <p:spPr>
          <a:xfrm>
            <a:off x="0" y="0"/>
            <a:ext cx="724829" cy="7631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슬라이드 번호 개체 틀 15">
            <a:extLst>
              <a:ext uri="{FF2B5EF4-FFF2-40B4-BE49-F238E27FC236}">
                <a16:creationId xmlns:a16="http://schemas.microsoft.com/office/drawing/2014/main" id="{98131FE2-BD19-9BAF-D4DD-43B8332EB7F9}"/>
              </a:ext>
            </a:extLst>
          </p:cNvPr>
          <p:cNvSpPr>
            <a:spLocks noGrp="1"/>
          </p:cNvSpPr>
          <p:nvPr>
            <p:ph type="sldNum" sz="quarter" idx="12"/>
          </p:nvPr>
        </p:nvSpPr>
        <p:spPr>
          <a:xfrm>
            <a:off x="5845990" y="6329908"/>
            <a:ext cx="500019" cy="524224"/>
          </a:xfrm>
        </p:spPr>
        <p:txBody>
          <a:bodyPr/>
          <a:lstStyle/>
          <a:p>
            <a:r>
              <a:rPr lang="en-US" altLang="ko-KR" dirty="0">
                <a:solidFill>
                  <a:schemeClr val="tx1"/>
                </a:solidFill>
              </a:rPr>
              <a:t>-</a:t>
            </a:r>
            <a:fld id="{610B380D-38AE-4EBF-A47C-454FFE184D86}" type="slidenum">
              <a:rPr lang="ko-KR" altLang="en-US" smtClean="0">
                <a:solidFill>
                  <a:schemeClr val="tx1"/>
                </a:solidFill>
              </a:rPr>
              <a:t>5</a:t>
            </a:fld>
            <a:r>
              <a:rPr lang="en-US" altLang="ko-KR" dirty="0">
                <a:solidFill>
                  <a:schemeClr val="tx1"/>
                </a:solidFill>
              </a:rPr>
              <a:t>-</a:t>
            </a:r>
            <a:endParaRPr lang="ko-KR" altLang="en-US" dirty="0">
              <a:solidFill>
                <a:schemeClr val="tx1"/>
              </a:solidFill>
            </a:endParaRPr>
          </a:p>
        </p:txBody>
      </p:sp>
      <p:sp>
        <p:nvSpPr>
          <p:cNvPr id="5" name="TextBox 4">
            <a:extLst>
              <a:ext uri="{FF2B5EF4-FFF2-40B4-BE49-F238E27FC236}">
                <a16:creationId xmlns:a16="http://schemas.microsoft.com/office/drawing/2014/main" id="{43AB1938-0464-307D-0F92-F18D52EEF755}"/>
              </a:ext>
            </a:extLst>
          </p:cNvPr>
          <p:cNvSpPr txBox="1"/>
          <p:nvPr/>
        </p:nvSpPr>
        <p:spPr>
          <a:xfrm>
            <a:off x="724829" y="27653"/>
            <a:ext cx="5204182" cy="707886"/>
          </a:xfrm>
          <a:prstGeom prst="rect">
            <a:avLst/>
          </a:prstGeom>
          <a:noFill/>
        </p:spPr>
        <p:txBody>
          <a:bodyPr wrap="none" rtlCol="0">
            <a:spAutoFit/>
          </a:bodyPr>
          <a:lstStyle/>
          <a:p>
            <a:r>
              <a:rPr lang="en-US" altLang="ko-KR" sz="4000" dirty="0">
                <a:latin typeface="Pretendard Black" panose="02000A03000000020004" pitchFamily="50" charset="-127"/>
                <a:ea typeface="Pretendard Black" panose="02000A03000000020004" pitchFamily="50" charset="-127"/>
                <a:cs typeface="Pretendard Black" panose="02000A03000000020004" pitchFamily="50" charset="-127"/>
              </a:rPr>
              <a:t>Iterative RBFNN+PSO</a:t>
            </a:r>
          </a:p>
        </p:txBody>
      </p:sp>
      <p:sp>
        <p:nvSpPr>
          <p:cNvPr id="4" name="TextBox 3">
            <a:extLst>
              <a:ext uri="{FF2B5EF4-FFF2-40B4-BE49-F238E27FC236}">
                <a16:creationId xmlns:a16="http://schemas.microsoft.com/office/drawing/2014/main" id="{1110A3E8-F05D-FB27-91A1-030AB2DD4E31}"/>
              </a:ext>
            </a:extLst>
          </p:cNvPr>
          <p:cNvSpPr txBox="1"/>
          <p:nvPr/>
        </p:nvSpPr>
        <p:spPr>
          <a:xfrm>
            <a:off x="724829" y="736755"/>
            <a:ext cx="3344890" cy="477054"/>
          </a:xfrm>
          <a:prstGeom prst="rect">
            <a:avLst/>
          </a:prstGeom>
          <a:noFill/>
        </p:spPr>
        <p:txBody>
          <a:bodyPr wrap="none" rtlCol="0">
            <a:spAutoFit/>
          </a:bodyPr>
          <a:lstStyle/>
          <a:p>
            <a:r>
              <a:rPr lang="en-US" altLang="ko-KR" sz="2500" dirty="0"/>
              <a:t>Improvement Directions</a:t>
            </a:r>
            <a:endParaRPr lang="en-US" altLang="ko-KR" sz="2500" dirty="0">
              <a:ea typeface="Pretendard Black" panose="02000A03000000020004" pitchFamily="50" charset="-127"/>
              <a:cs typeface="Pretendard Black" panose="02000A03000000020004" pitchFamily="50" charset="-127"/>
            </a:endParaRPr>
          </a:p>
        </p:txBody>
      </p:sp>
      <p:sp>
        <p:nvSpPr>
          <p:cNvPr id="10" name="TextBox 9">
            <a:extLst>
              <a:ext uri="{FF2B5EF4-FFF2-40B4-BE49-F238E27FC236}">
                <a16:creationId xmlns:a16="http://schemas.microsoft.com/office/drawing/2014/main" id="{5E2F030F-2F78-0F9B-B525-7DDC0D238090}"/>
              </a:ext>
            </a:extLst>
          </p:cNvPr>
          <p:cNvSpPr txBox="1"/>
          <p:nvPr/>
        </p:nvSpPr>
        <p:spPr>
          <a:xfrm>
            <a:off x="724828" y="2113827"/>
            <a:ext cx="6455289" cy="1015663"/>
          </a:xfrm>
          <a:prstGeom prst="rect">
            <a:avLst/>
          </a:prstGeom>
          <a:noFill/>
        </p:spPr>
        <p:txBody>
          <a:bodyPr wrap="square">
            <a:spAutoFit/>
          </a:bodyPr>
          <a:lstStyle/>
          <a:p>
            <a:r>
              <a:rPr lang="en-US" altLang="ko-KR" sz="2000" dirty="0"/>
              <a:t>-</a:t>
            </a:r>
            <a:r>
              <a:rPr lang="en-US" altLang="ko-KR" sz="2000" dirty="0" err="1"/>
              <a:t>Polyorder</a:t>
            </a:r>
            <a:r>
              <a:rPr lang="en-US" altLang="ko-KR" sz="2000" dirty="0"/>
              <a:t> 2 or3</a:t>
            </a:r>
            <a:r>
              <a:rPr lang="ko-KR" altLang="en-US" sz="2000" dirty="0"/>
              <a:t> </a:t>
            </a:r>
            <a:r>
              <a:rPr lang="en-US" altLang="ko-KR" sz="2000" dirty="0"/>
              <a:t>:</a:t>
            </a:r>
            <a:r>
              <a:rPr lang="ko-KR" altLang="en-US" sz="2000" dirty="0"/>
              <a:t> </a:t>
            </a:r>
            <a:r>
              <a:rPr lang="en-US" altLang="ko-KR" sz="2000" dirty="0"/>
              <a:t>apply</a:t>
            </a:r>
            <a:r>
              <a:rPr lang="ko-KR" altLang="en-US" sz="2000" dirty="0"/>
              <a:t> </a:t>
            </a:r>
            <a:r>
              <a:rPr lang="en-US" altLang="ko-KR" sz="2000" dirty="0"/>
              <a:t>both,</a:t>
            </a:r>
            <a:r>
              <a:rPr lang="ko-KR" altLang="en-US" sz="2000" dirty="0"/>
              <a:t> </a:t>
            </a:r>
            <a:r>
              <a:rPr lang="en-US" altLang="ko-KR" sz="2000" dirty="0"/>
              <a:t>select</a:t>
            </a:r>
            <a:r>
              <a:rPr lang="ko-KR" altLang="en-US" sz="2000" dirty="0"/>
              <a:t> </a:t>
            </a:r>
            <a:r>
              <a:rPr lang="en-US" altLang="ko-KR" sz="2000" dirty="0"/>
              <a:t>the</a:t>
            </a:r>
            <a:r>
              <a:rPr lang="ko-KR" altLang="en-US" sz="2000" dirty="0"/>
              <a:t> </a:t>
            </a:r>
            <a:r>
              <a:rPr lang="en-US" altLang="ko-KR" sz="2000" dirty="0"/>
              <a:t>one</a:t>
            </a:r>
            <a:r>
              <a:rPr lang="ko-KR" altLang="en-US" sz="2000" dirty="0"/>
              <a:t> </a:t>
            </a:r>
            <a:r>
              <a:rPr lang="en-US" altLang="ko-KR" sz="2000" dirty="0"/>
              <a:t>with</a:t>
            </a:r>
            <a:r>
              <a:rPr lang="ko-KR" altLang="en-US" sz="2000" dirty="0"/>
              <a:t> </a:t>
            </a:r>
            <a:r>
              <a:rPr lang="en-US" altLang="ko-KR" sz="2000" dirty="0"/>
              <a:t>lower</a:t>
            </a:r>
            <a:r>
              <a:rPr lang="ko-KR" altLang="en-US" sz="2000" dirty="0"/>
              <a:t> </a:t>
            </a:r>
            <a:r>
              <a:rPr lang="en-US" altLang="ko-KR" sz="2000" dirty="0"/>
              <a:t>CE</a:t>
            </a:r>
          </a:p>
          <a:p>
            <a:r>
              <a:rPr lang="en-US" altLang="ko-KR" sz="2000" dirty="0"/>
              <a:t>-Use dataset splitting as in standard 10-fold CV (not all possible combinations)</a:t>
            </a:r>
          </a:p>
        </p:txBody>
      </p:sp>
    </p:spTree>
    <p:extLst>
      <p:ext uri="{BB962C8B-B14F-4D97-AF65-F5344CB8AC3E}">
        <p14:creationId xmlns:p14="http://schemas.microsoft.com/office/powerpoint/2010/main" val="245960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테마">
  <a:themeElements>
    <a:clrScheme name="Deep Learning">
      <a:dk1>
        <a:sysClr val="windowText" lastClr="000000"/>
      </a:dk1>
      <a:lt1>
        <a:sysClr val="window" lastClr="FFFFFF"/>
      </a:lt1>
      <a:dk2>
        <a:srgbClr val="44546A"/>
      </a:dk2>
      <a:lt2>
        <a:srgbClr val="E7E6E6"/>
      </a:lt2>
      <a:accent1>
        <a:srgbClr val="002FC1"/>
      </a:accent1>
      <a:accent2>
        <a:srgbClr val="3975C0"/>
      </a:accent2>
      <a:accent3>
        <a:srgbClr val="ABC7D7"/>
      </a:accent3>
      <a:accent4>
        <a:srgbClr val="DFDFDF"/>
      </a:accent4>
      <a:accent5>
        <a:srgbClr val="DADFF2"/>
      </a:accent5>
      <a:accent6>
        <a:srgbClr val="D2A5EA"/>
      </a:accent6>
      <a:hlink>
        <a:srgbClr val="262626"/>
      </a:hlink>
      <a:folHlink>
        <a:srgbClr val="262626"/>
      </a:folHlink>
    </a:clrScheme>
    <a:fontScheme name="Pretendard Black_">
      <a:majorFont>
        <a:latin typeface="Pretendard Black"/>
        <a:ea typeface="Pretendard Black"/>
        <a:cs typeface=""/>
      </a:majorFont>
      <a:minorFont>
        <a:latin typeface="Pretendard"/>
        <a:ea typeface="Pretendar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52615</TotalTime>
  <Words>474</Words>
  <Application>Microsoft Office PowerPoint</Application>
  <PresentationFormat>와이드스크린</PresentationFormat>
  <Paragraphs>119</Paragraphs>
  <Slides>5</Slides>
  <Notes>1</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vt:i4>
      </vt:variant>
    </vt:vector>
  </HeadingPairs>
  <TitlesOfParts>
    <vt:vector size="12" baseType="lpstr">
      <vt:lpstr>Pretendard</vt:lpstr>
      <vt:lpstr>Pretendard (본문)</vt:lpstr>
      <vt:lpstr>Pretendard Black</vt:lpstr>
      <vt:lpstr>맑은 고딕</vt:lpstr>
      <vt:lpstr>Arial</vt:lpstr>
      <vt:lpstr>Times New Roman</vt:lpstr>
      <vt:lpstr>Office 테마</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Yu Saebyeol</dc:creator>
  <cp:lastModifiedBy>harang kim</cp:lastModifiedBy>
  <cp:revision>130</cp:revision>
  <dcterms:created xsi:type="dcterms:W3CDTF">2022-12-09T01:31:23Z</dcterms:created>
  <dcterms:modified xsi:type="dcterms:W3CDTF">2025-09-07T10:43:28Z</dcterms:modified>
</cp:coreProperties>
</file>