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439" r:id="rId4"/>
    <p:sldId id="444" r:id="rId5"/>
    <p:sldId id="440" r:id="rId6"/>
    <p:sldId id="445" r:id="rId7"/>
    <p:sldId id="446" r:id="rId8"/>
    <p:sldId id="447" r:id="rId9"/>
    <p:sldId id="448" r:id="rId10"/>
    <p:sldId id="449" r:id="rId11"/>
    <p:sldId id="452" r:id="rId12"/>
    <p:sldId id="453" r:id="rId13"/>
    <p:sldId id="45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09:21:53.7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0,'1125'37,"-231"-2,119-32,-561-4,-431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09:21:56.6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0,'581'13,"20"-1,726-13,-1300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26.97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0,'2439'0,"-2405"2,49 8,19 2,104-11,-175-2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33.91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26,'216'3,"232"-6,-317-9,61-2,378 33,-537-17,331 4,107 8,148-3,-395-13,-203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35.89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1,'5'0,"4"0,6 0,4 0,3 0,2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42.5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0,4 0,3 0,1 0,2 0,0 0,1 0,-1 0,0 0,-1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2025-07-12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Genetic Optimization of Fuzzy C-Means Clustering-Based Fuzzy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25.7.13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3F50-647E-C043-0280-C041F55B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A2576B-1341-F906-DBB3-5F95113B93D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5AF26AC-75D3-63E2-989F-5C9151E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2E1-5792-5EAD-22C2-B395FA812DC1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C25A6-249D-8D17-D778-955D64EB382A}"/>
              </a:ext>
            </a:extLst>
          </p:cNvPr>
          <p:cNvSpPr txBox="1"/>
          <p:nvPr/>
        </p:nvSpPr>
        <p:spPr>
          <a:xfrm>
            <a:off x="724829" y="735539"/>
            <a:ext cx="1944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B9D0BD-552F-D68C-7955-4B9EAB4E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2" y="1781393"/>
            <a:ext cx="5101987" cy="47108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29836C-B7F2-1DBF-DE1D-6D7A4A11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3" y="1263631"/>
            <a:ext cx="3164298" cy="4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44404-5711-7A36-5F63-DE2D5893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B8D96B-98B7-8F50-BD7B-FA67646D58F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91379AB-D4C6-A117-1F1F-2D3D527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328C0-96B8-02FB-990A-2CE370FACBA7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9DFDC-2274-4B2E-B79A-496A69E04776}"/>
              </a:ext>
            </a:extLst>
          </p:cNvPr>
          <p:cNvSpPr txBox="1"/>
          <p:nvPr/>
        </p:nvSpPr>
        <p:spPr>
          <a:xfrm>
            <a:off x="724829" y="735539"/>
            <a:ext cx="2552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(4.1)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8B5ACB-418E-58F6-D8FD-A8B47E81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3221617"/>
            <a:ext cx="4760997" cy="3034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DF0D7E-ABAC-A223-57E6-8CD4117E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747"/>
            <a:ext cx="5602516" cy="3861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2DE98D-7167-14F0-9066-C16FE176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9" y="1443425"/>
            <a:ext cx="4944165" cy="381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2AEFA3-8EA2-A59F-6647-1FF513C0B8DF}"/>
              </a:ext>
            </a:extLst>
          </p:cNvPr>
          <p:cNvSpPr txBox="1"/>
          <p:nvPr/>
        </p:nvSpPr>
        <p:spPr>
          <a:xfrm>
            <a:off x="724829" y="1824478"/>
            <a:ext cx="23893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Data: 100 (random)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rules : 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Second order polynomial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 : 1.9076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PI : 0.00199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EPI : 0.07158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1976CC-945C-E184-5AD6-FA52EF8FA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40161" r="344" b="32474"/>
          <a:stretch>
            <a:fillRect/>
          </a:stretch>
        </p:blipFill>
        <p:spPr>
          <a:xfrm>
            <a:off x="6346009" y="1212593"/>
            <a:ext cx="4440390" cy="9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74C0-0F63-3BDF-DF46-05DDB9629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BAD66B-061B-66E9-E4AB-9CE73A4F950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82D7816-5180-CFB8-C7D1-10C75F2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294B-6D6C-C9B9-3CE4-7B271956CDFC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5D398-860D-B9C3-FB39-0BA400ED26FE}"/>
              </a:ext>
            </a:extLst>
          </p:cNvPr>
          <p:cNvSpPr txBox="1"/>
          <p:nvPr/>
        </p:nvSpPr>
        <p:spPr>
          <a:xfrm>
            <a:off x="724829" y="735539"/>
            <a:ext cx="4098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(4.2- gas</a:t>
            </a:r>
            <a:r>
              <a:rPr lang="ko-KR" altLang="en-US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furnace)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7A403-4DA9-D5C3-021E-D349F571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" y="3024188"/>
            <a:ext cx="4227020" cy="2693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68506-95BF-EBE6-3F56-51AEDC92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17" y="203219"/>
            <a:ext cx="3545654" cy="41676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77EA7A-C5C0-B762-4656-304035F3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17" y="4465619"/>
            <a:ext cx="3782615" cy="20590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43975-75BA-7710-5510-2CAB04D247BC}"/>
              </a:ext>
            </a:extLst>
          </p:cNvPr>
          <p:cNvSpPr txBox="1"/>
          <p:nvPr/>
        </p:nvSpPr>
        <p:spPr>
          <a:xfrm>
            <a:off x="515819" y="1388370"/>
            <a:ext cx="23893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Data pair : 296 (145)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rules : 6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Second order polynomial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 : 1.098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PI : 0.0149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EPI : 0.283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F878-7F41-DEFD-1173-DBB274D4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071C85-F2F5-64F2-7AD3-2A260DECCFA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33C95C3-5B76-D512-EEAB-04802AE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B0D96-A8EF-BE74-41B1-9F479B9558C2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AAE08-A443-8FF1-BD77-BEDCB198D31B}"/>
              </a:ext>
            </a:extLst>
          </p:cNvPr>
          <p:cNvSpPr txBox="1"/>
          <p:nvPr/>
        </p:nvSpPr>
        <p:spPr>
          <a:xfrm>
            <a:off x="724829" y="1875241"/>
            <a:ext cx="10310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FCM is used in the premise part, and various types of polynomials are sued in the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 consequent part as local models. (LSE)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Selecting the optimal value for model construction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The model actively reflects data characteristics -&gt; Performance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6B842-BEF8-BA8C-D0BF-3900BF4CD268}"/>
              </a:ext>
            </a:extLst>
          </p:cNvPr>
          <p:cNvSpPr txBox="1"/>
          <p:nvPr/>
        </p:nvSpPr>
        <p:spPr>
          <a:xfrm>
            <a:off x="724829" y="735539"/>
            <a:ext cx="17796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67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Genetic Optimization of Fuzzy C-Means Clustering-Based Fuzzy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2F80-2A0F-1A18-E219-874DB803F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0114E-24EF-9B63-B2F0-E71D115FFEB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AE8F38F-D62D-FBFE-8571-2E209F9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382F1-342B-A85B-EDA4-28F33EDCDF57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03C5-5052-9F24-EAD8-350AC2BA10B0}"/>
              </a:ext>
            </a:extLst>
          </p:cNvPr>
          <p:cNvSpPr txBox="1"/>
          <p:nvPr/>
        </p:nvSpPr>
        <p:spPr>
          <a:xfrm>
            <a:off x="724829" y="735539"/>
            <a:ext cx="19674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321B0-1C7B-1EE5-2C80-C7A0F326A121}"/>
              </a:ext>
            </a:extLst>
          </p:cNvPr>
          <p:cNvSpPr txBox="1"/>
          <p:nvPr/>
        </p:nvSpPr>
        <p:spPr>
          <a:xfrm>
            <a:off x="707778" y="1720424"/>
            <a:ext cx="6050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Paper propose FCM-FNN</a:t>
            </a:r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(Extended architecture of RBFNN)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195CE-0134-A99E-ECF0-39D355301D13}"/>
              </a:ext>
            </a:extLst>
          </p:cNvPr>
          <p:cNvSpPr txBox="1"/>
          <p:nvPr/>
        </p:nvSpPr>
        <p:spPr>
          <a:xfrm>
            <a:off x="724829" y="2424726"/>
            <a:ext cx="171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Premise part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8D331-C8FC-1E8B-AEFC-5097D5F6AFF4}"/>
              </a:ext>
            </a:extLst>
          </p:cNvPr>
          <p:cNvSpPr txBox="1"/>
          <p:nvPr/>
        </p:nvSpPr>
        <p:spPr>
          <a:xfrm>
            <a:off x="3372235" y="2424726"/>
            <a:ext cx="213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Consequent part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A5183-8D84-7932-E282-61D39D50833B}"/>
              </a:ext>
            </a:extLst>
          </p:cNvPr>
          <p:cNvSpPr txBox="1"/>
          <p:nvPr/>
        </p:nvSpPr>
        <p:spPr>
          <a:xfrm>
            <a:off x="724829" y="282483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EAD60-FBFF-1467-CD84-E17CF0085EA3}"/>
              </a:ext>
            </a:extLst>
          </p:cNvPr>
          <p:cNvSpPr txBox="1"/>
          <p:nvPr/>
        </p:nvSpPr>
        <p:spPr>
          <a:xfrm>
            <a:off x="3372235" y="2824836"/>
            <a:ext cx="2093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Polynomial (LSE)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A9119-C98A-7901-83B6-741DBC7AE82B}"/>
              </a:ext>
            </a:extLst>
          </p:cNvPr>
          <p:cNvSpPr txBox="1"/>
          <p:nvPr/>
        </p:nvSpPr>
        <p:spPr>
          <a:xfrm>
            <a:off x="724829" y="3748782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618F5-0B4C-46F4-7F4B-11B4E675FC36}"/>
              </a:ext>
            </a:extLst>
          </p:cNvPr>
          <p:cNvSpPr txBox="1"/>
          <p:nvPr/>
        </p:nvSpPr>
        <p:spPr>
          <a:xfrm>
            <a:off x="724829" y="4147086"/>
            <a:ext cx="3137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Global optimization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Premature convergence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0AA1A1-8E41-BDF8-4CC8-956C6264CDF0}"/>
              </a:ext>
            </a:extLst>
          </p:cNvPr>
          <p:cNvCxnSpPr>
            <a:cxnSpLocks/>
          </p:cNvCxnSpPr>
          <p:nvPr/>
        </p:nvCxnSpPr>
        <p:spPr>
          <a:xfrm>
            <a:off x="2882537" y="2333897"/>
            <a:ext cx="0" cy="101890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2AE064-C1ED-A821-8E47-26006E00B89F}"/>
              </a:ext>
            </a:extLst>
          </p:cNvPr>
          <p:cNvSpPr txBox="1"/>
          <p:nvPr/>
        </p:nvSpPr>
        <p:spPr>
          <a:xfrm>
            <a:off x="3950394" y="4456415"/>
            <a:ext cx="814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-&gt; HFCPGA(Hierarchical Fair Competition Parallel Genetic algorithm)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F4769-5ADF-FE02-2809-113E27700314}"/>
              </a:ext>
            </a:extLst>
          </p:cNvPr>
          <p:cNvSpPr txBox="1"/>
          <p:nvPr/>
        </p:nvSpPr>
        <p:spPr>
          <a:xfrm>
            <a:off x="4418836" y="4868471"/>
            <a:ext cx="5494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</a:t>
            </a:r>
            <a:r>
              <a:rPr lang="en-US" altLang="ko-KR" sz="2000" dirty="0"/>
              <a:t>Population diversification, Hierarchical structuring</a:t>
            </a:r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AB848F-7042-CAD2-86B6-C783A0E95DD1}"/>
              </a:ext>
            </a:extLst>
          </p:cNvPr>
          <p:cNvSpPr txBox="1"/>
          <p:nvPr/>
        </p:nvSpPr>
        <p:spPr>
          <a:xfrm>
            <a:off x="4640139" y="5242454"/>
            <a:ext cx="4691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 variable selection</a:t>
            </a:r>
          </a:p>
          <a:p>
            <a:r>
              <a:rPr lang="en-US" altLang="ko-KR" sz="2000" dirty="0"/>
              <a:t>Number of fuzzy space (fuzzy rules, cluster)</a:t>
            </a:r>
          </a:p>
          <a:p>
            <a:r>
              <a:rPr lang="en-US" altLang="ko-KR" sz="2000" dirty="0"/>
              <a:t>Polynomial degree of the consequent part</a:t>
            </a:r>
          </a:p>
          <a:p>
            <a:r>
              <a:rPr lang="en-US" altLang="ko-KR" sz="2000" dirty="0"/>
              <a:t>Fuzzification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736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E750-D2D4-45C4-BB31-9F183F59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BBA68A-380F-02AB-A6F0-76951256690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37EA963F-8E5C-2DCD-5EE0-E2BC9985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82376-DA82-C28F-1C6B-B762AC96011B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D92F5-A8AF-7BF9-C00F-F1B1F66B5E27}"/>
              </a:ext>
            </a:extLst>
          </p:cNvPr>
          <p:cNvSpPr txBox="1"/>
          <p:nvPr/>
        </p:nvSpPr>
        <p:spPr>
          <a:xfrm>
            <a:off x="724829" y="735539"/>
            <a:ext cx="3866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premise part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4D81AE-A4A3-C30B-1792-A2CF17B4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37" y="1620077"/>
            <a:ext cx="2542523" cy="600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453A0D-0590-0A32-0D64-0E04C390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8" y="1701373"/>
            <a:ext cx="3448531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8E3374-3164-DF98-ACE1-BE18B2D4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8" y="2372817"/>
            <a:ext cx="2905530" cy="704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2C3EE4-1124-1396-82B8-4AD1F062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38" y="3105418"/>
            <a:ext cx="2019582" cy="1667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527201-6381-ECCF-56B3-A4CD2479B057}"/>
              </a:ext>
            </a:extLst>
          </p:cNvPr>
          <p:cNvSpPr txBox="1"/>
          <p:nvPr/>
        </p:nvSpPr>
        <p:spPr>
          <a:xfrm>
            <a:off x="5140984" y="3987696"/>
            <a:ext cx="46876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&lt;In algorithm&gt;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clusters = Number of Fuzzy rules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Degree of membership = Fitness value of each rule</a:t>
            </a:r>
          </a:p>
        </p:txBody>
      </p:sp>
    </p:spTree>
    <p:extLst>
      <p:ext uri="{BB962C8B-B14F-4D97-AF65-F5344CB8AC3E}">
        <p14:creationId xmlns:p14="http://schemas.microsoft.com/office/powerpoint/2010/main" val="35782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B1F8A-FE2B-407B-DA70-45B18F61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449715-33C6-26E7-CC31-D62DF388CF8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D4056F0-CA3E-5528-3568-048B37C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85282-933F-4164-1D12-FE262760F676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31A-62EC-3CA4-9A99-1DCE6E2E5853}"/>
              </a:ext>
            </a:extLst>
          </p:cNvPr>
          <p:cNvSpPr txBox="1"/>
          <p:nvPr/>
        </p:nvSpPr>
        <p:spPr>
          <a:xfrm>
            <a:off x="724829" y="735539"/>
            <a:ext cx="1630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FA1AAC-6C4A-DD0C-7FAE-734D162C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17" y="2635286"/>
            <a:ext cx="4932113" cy="2281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04FB6-3DA1-B256-8F80-D185205C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5" y="1723676"/>
            <a:ext cx="5016389" cy="38846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B964979-F2EE-8A51-6343-4E3A08E9F949}"/>
                  </a:ext>
                </a:extLst>
              </p14:cNvPr>
              <p14:cNvContentPartPr/>
              <p14:nvPr/>
            </p14:nvContentPartPr>
            <p14:xfrm>
              <a:off x="2551183" y="2290183"/>
              <a:ext cx="1262160" cy="270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B964979-F2EE-8A51-6343-4E3A08E9F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543" y="2146183"/>
                <a:ext cx="1405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78CA3E-5DCF-E725-E903-6BAC8400B070}"/>
                  </a:ext>
                </a:extLst>
              </p14:cNvPr>
              <p14:cNvContentPartPr/>
              <p14:nvPr/>
            </p14:nvContentPartPr>
            <p14:xfrm>
              <a:off x="7733023" y="4658983"/>
              <a:ext cx="913680" cy="9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78CA3E-5DCF-E725-E903-6BAC8400B0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1383" y="4514983"/>
                <a:ext cx="1057320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8FBB2D2-3520-0FC4-6487-5B5E9043E301}"/>
              </a:ext>
            </a:extLst>
          </p:cNvPr>
          <p:cNvSpPr txBox="1"/>
          <p:nvPr/>
        </p:nvSpPr>
        <p:spPr>
          <a:xfrm>
            <a:off x="3886950" y="2117128"/>
            <a:ext cx="1220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(RBF</a:t>
            </a:r>
            <a:r>
              <a:rPr lang="ko-KR" altLang="en-US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kernel)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E6EF5-A0DF-E6BA-7C13-BBA164F10B0E}"/>
              </a:ext>
            </a:extLst>
          </p:cNvPr>
          <p:cNvSpPr txBox="1"/>
          <p:nvPr/>
        </p:nvSpPr>
        <p:spPr>
          <a:xfrm>
            <a:off x="7326835" y="4916520"/>
            <a:ext cx="21770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(Membership function)</a:t>
            </a:r>
          </a:p>
        </p:txBody>
      </p:sp>
    </p:spTree>
    <p:extLst>
      <p:ext uri="{BB962C8B-B14F-4D97-AF65-F5344CB8AC3E}">
        <p14:creationId xmlns:p14="http://schemas.microsoft.com/office/powerpoint/2010/main" val="34956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1923-374D-EA35-9070-3E2DB2AF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036635-A4AF-10A6-1F13-7AD127951C4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B38CD81-A47B-F94B-0467-E889669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EFEC-553E-3426-46FC-21FB9EA44B7C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BF757-EB27-AEED-DDD4-21292222F31A}"/>
              </a:ext>
            </a:extLst>
          </p:cNvPr>
          <p:cNvSpPr txBox="1"/>
          <p:nvPr/>
        </p:nvSpPr>
        <p:spPr>
          <a:xfrm>
            <a:off x="724829" y="735539"/>
            <a:ext cx="44092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consequent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7BB69-23EF-F7C2-77DE-971638FB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970553"/>
            <a:ext cx="5057662" cy="3878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7DB6CD-3B30-1C3D-C301-16B3B8D6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1" y="1713756"/>
            <a:ext cx="332468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BAEA-DD68-665E-A4A5-00292507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6D1C84-CA58-BC8C-BB90-F8E6C13B330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860E5AA-520B-843F-BA58-B39DD2E3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090D-6469-BB8F-7380-04CF34385725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6C3D-2451-88AF-959A-6DD6AE4DA72D}"/>
              </a:ext>
            </a:extLst>
          </p:cNvPr>
          <p:cNvSpPr txBox="1"/>
          <p:nvPr/>
        </p:nvSpPr>
        <p:spPr>
          <a:xfrm>
            <a:off x="724829" y="735539"/>
            <a:ext cx="2997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output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27E7B3-2B4A-DC92-DDE3-F81C794A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840591"/>
            <a:ext cx="2768391" cy="5727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D5A0A-5F9E-F052-1FD5-5089668A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67" y="1920479"/>
            <a:ext cx="1706841" cy="3012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AECEF7-A83F-46AC-695A-C5B2D3D2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766" y="2878639"/>
            <a:ext cx="4515543" cy="1308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B8B324-1C5E-E86C-6816-5AB727032C1F}"/>
              </a:ext>
            </a:extLst>
          </p:cNvPr>
          <p:cNvSpPr txBox="1"/>
          <p:nvPr/>
        </p:nvSpPr>
        <p:spPr>
          <a:xfrm>
            <a:off x="3668984" y="2555474"/>
            <a:ext cx="32656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(If consequent polynomial is linear)</a:t>
            </a:r>
          </a:p>
        </p:txBody>
      </p:sp>
    </p:spTree>
    <p:extLst>
      <p:ext uri="{BB962C8B-B14F-4D97-AF65-F5344CB8AC3E}">
        <p14:creationId xmlns:p14="http://schemas.microsoft.com/office/powerpoint/2010/main" val="8594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23479-79ED-1757-73F4-2949B7F1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7951-93FC-E696-68C0-58DAECB1DFB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4229378-1BF5-1CC2-6A1A-CD12629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5C40B-EFF2-987A-A777-BFAD419B677B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8DCFB-3F1E-3545-0784-67DC0089A25D}"/>
              </a:ext>
            </a:extLst>
          </p:cNvPr>
          <p:cNvSpPr txBox="1"/>
          <p:nvPr/>
        </p:nvSpPr>
        <p:spPr>
          <a:xfrm>
            <a:off x="724829" y="1476937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1E69C-2E05-27C6-6001-8CFDBED531FD}"/>
              </a:ext>
            </a:extLst>
          </p:cNvPr>
          <p:cNvSpPr txBox="1"/>
          <p:nvPr/>
        </p:nvSpPr>
        <p:spPr>
          <a:xfrm>
            <a:off x="724829" y="1875241"/>
            <a:ext cx="3137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Global optimization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Premature convergence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FE35C-61A8-EA49-948F-735079412D32}"/>
              </a:ext>
            </a:extLst>
          </p:cNvPr>
          <p:cNvSpPr txBox="1"/>
          <p:nvPr/>
        </p:nvSpPr>
        <p:spPr>
          <a:xfrm>
            <a:off x="724829" y="735539"/>
            <a:ext cx="3233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HFCPGA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DF1CE7-723F-2231-05DC-FEE03BAB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7" y="2825013"/>
            <a:ext cx="5372850" cy="34199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C734EC-D6F8-FD28-A6C2-42BB29C2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6" y="1476937"/>
            <a:ext cx="500132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7554-3209-6926-1478-CED8871B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927A9F-EB5B-CB0C-3E8E-C39E3C8BC1C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D62E064-3911-DA39-8106-644145A6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A09FE-EF86-333D-36F1-6005624D2153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3067D-4A1D-E5C3-CFB3-8C848691C05A}"/>
              </a:ext>
            </a:extLst>
          </p:cNvPr>
          <p:cNvSpPr txBox="1"/>
          <p:nvPr/>
        </p:nvSpPr>
        <p:spPr>
          <a:xfrm>
            <a:off x="724829" y="735539"/>
            <a:ext cx="3233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HFCPGA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233CF-39AE-7B7F-D2AF-3B7BA9C3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8" y="1685736"/>
            <a:ext cx="5841547" cy="4088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198C2FB-F83C-6498-B3FF-0544F2FFF214}"/>
                  </a:ext>
                </a:extLst>
              </p14:cNvPr>
              <p14:cNvContentPartPr/>
              <p14:nvPr/>
            </p14:nvContentPartPr>
            <p14:xfrm>
              <a:off x="1427983" y="2586463"/>
              <a:ext cx="1042920" cy="90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198C2FB-F83C-6498-B3FF-0544F2FFF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343" y="2442463"/>
                <a:ext cx="1186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0280BA5-C0DE-A760-84B1-2AEDC1F1118C}"/>
                  </a:ext>
                </a:extLst>
              </p14:cNvPr>
              <p14:cNvContentPartPr/>
              <p14:nvPr/>
            </p14:nvContentPartPr>
            <p14:xfrm>
              <a:off x="3613903" y="2577103"/>
              <a:ext cx="1184040" cy="18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0280BA5-C0DE-A760-84B1-2AEDC1F111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903" y="2433103"/>
                <a:ext cx="1327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365372D-EF72-51DA-7D43-79D6065E887C}"/>
                  </a:ext>
                </a:extLst>
              </p14:cNvPr>
              <p14:cNvContentPartPr/>
              <p14:nvPr/>
            </p14:nvContentPartPr>
            <p14:xfrm>
              <a:off x="6852823" y="2934566"/>
              <a:ext cx="5040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365372D-EF72-51DA-7D43-79D6065E88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0823" y="2790926"/>
                <a:ext cx="194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CD84F64-C5AD-D1AF-2726-5D53D6F5E760}"/>
                  </a:ext>
                </a:extLst>
              </p14:cNvPr>
              <p14:cNvContentPartPr/>
              <p14:nvPr/>
            </p14:nvContentPartPr>
            <p14:xfrm>
              <a:off x="6830503" y="1955410"/>
              <a:ext cx="9504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CD84F64-C5AD-D1AF-2726-5D53D6F5E7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8863" y="1811770"/>
                <a:ext cx="2386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447044-2D3F-3E14-34F7-31A77C1E5D28}"/>
              </a:ext>
            </a:extLst>
          </p:cNvPr>
          <p:cNvSpPr txBox="1"/>
          <p:nvPr/>
        </p:nvSpPr>
        <p:spPr>
          <a:xfrm>
            <a:off x="7012784" y="1722672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Symbolic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E32F8-0A22-967A-FC87-00F8AF6A6CE8}"/>
              </a:ext>
            </a:extLst>
          </p:cNvPr>
          <p:cNvSpPr txBox="1"/>
          <p:nvPr/>
        </p:nvSpPr>
        <p:spPr>
          <a:xfrm>
            <a:off x="7012784" y="2758050"/>
            <a:ext cx="2951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: Sub chromosome (+4)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Floating coding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38830</TotalTime>
  <Words>348</Words>
  <Application>Microsoft Office PowerPoint</Application>
  <PresentationFormat>와이드스크린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107</cp:revision>
  <dcterms:created xsi:type="dcterms:W3CDTF">2022-12-09T01:31:23Z</dcterms:created>
  <dcterms:modified xsi:type="dcterms:W3CDTF">2025-07-13T11:03:12Z</dcterms:modified>
</cp:coreProperties>
</file>