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7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8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9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10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notesSlides/notesSlide11.xml" ContentType="application/vnd.openxmlformats-officedocument.presentationml.notesSlide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384" r:id="rId2"/>
    <p:sldId id="411" r:id="rId3"/>
    <p:sldId id="414" r:id="rId4"/>
    <p:sldId id="412" r:id="rId5"/>
    <p:sldId id="415" r:id="rId6"/>
    <p:sldId id="416" r:id="rId7"/>
    <p:sldId id="417" r:id="rId8"/>
    <p:sldId id="419" r:id="rId9"/>
    <p:sldId id="418" r:id="rId10"/>
    <p:sldId id="420" r:id="rId11"/>
    <p:sldId id="421" r:id="rId12"/>
    <p:sldId id="41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81192" autoAdjust="0"/>
  </p:normalViewPr>
  <p:slideViewPr>
    <p:cSldViewPr snapToGrid="0">
      <p:cViewPr varScale="1">
        <p:scale>
          <a:sx n="54" d="100"/>
          <a:sy n="54" d="100"/>
        </p:scale>
        <p:origin x="48" y="156"/>
      </p:cViewPr>
      <p:guideLst/>
    </p:cSldViewPr>
  </p:slideViewPr>
  <p:notesTextViewPr>
    <p:cViewPr>
      <p:scale>
        <a:sx n="1" d="1"/>
        <a:sy n="1" d="1"/>
      </p:scale>
      <p:origin x="0" y="-1035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07:15:03.5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07:41:30.5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07:15:03.5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07:41:30.5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07:15:03.5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07:41:30.5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07:15:03.5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07:41:30.5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07:00:59.9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58,'1988'0,"-1971"-1,-1-1,1 0,-1-2,18-5,-12 3,28-4,16 5,95 4,-68 3,610-2,-684-1,-1-1,22-4,-20 2,32-2,327 6,-183 1,-176-1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07:41:30.5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07:15:03.5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07:41:30.5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07:15:03.5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07:41:30.5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07:15:03.5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07:41:30.5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07:15:03.5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D4EA609-E738-4BAE-87AD-98125B16B21F}" type="datetimeFigureOut">
              <a:rPr lang="ko-KR" altLang="en-US" smtClean="0"/>
              <a:pPr/>
              <a:t>2025-07-22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8B7A305-0F26-45B4-A817-FF1719B2281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04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67F55-1E68-218E-D94C-B8E1E6563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6C9B0B-27EB-610B-4783-F51B832CD1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B5152A9-DECA-29B0-A568-C9CFEB735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Batch Gradient Descent</a:t>
            </a:r>
            <a:r>
              <a:rPr lang="ko-KR" altLang="en-US" dirty="0"/>
              <a:t>는</a:t>
            </a:r>
            <a:br>
              <a:rPr lang="ko-KR" altLang="en-US" dirty="0"/>
            </a:br>
            <a:r>
              <a:rPr lang="ko-KR" altLang="en-US" dirty="0"/>
              <a:t>전체 훈련 데이터를 한꺼번에 사용해서 파라미터를 업데이트합니다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ko-KR" altLang="en-US" dirty="0"/>
              <a:t>배치 사이즈가 </a:t>
            </a:r>
            <a:r>
              <a:rPr lang="ko-KR" altLang="en-US" b="1" dirty="0"/>
              <a:t>전체 데이터 크기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Stochastic Gradient Descent</a:t>
            </a:r>
            <a:r>
              <a:rPr lang="en-US" altLang="ko-KR" dirty="0"/>
              <a:t>, </a:t>
            </a:r>
            <a:r>
              <a:rPr lang="ko-KR" altLang="en-US" dirty="0"/>
              <a:t>줄여서 </a:t>
            </a:r>
            <a:r>
              <a:rPr lang="en-US" altLang="ko-KR" b="1" dirty="0"/>
              <a:t>SGD</a:t>
            </a:r>
            <a:r>
              <a:rPr lang="ko-KR" altLang="en-US" dirty="0"/>
              <a:t>는</a:t>
            </a:r>
            <a:br>
              <a:rPr lang="ko-KR" altLang="en-US" dirty="0"/>
            </a:br>
            <a:r>
              <a:rPr lang="ko-KR" altLang="en-US" dirty="0"/>
              <a:t>한 번에 샘플 하나씩 사용해서 매번 업데이트합니다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ko-KR" altLang="en-US" dirty="0"/>
              <a:t>배치 사이즈가 </a:t>
            </a:r>
            <a:r>
              <a:rPr lang="en-US" altLang="ko-KR" b="1" dirty="0"/>
              <a:t>1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Minibatch Gradient Descent</a:t>
            </a:r>
            <a:r>
              <a:rPr lang="ko-KR" altLang="en-US" dirty="0"/>
              <a:t>는</a:t>
            </a:r>
            <a:br>
              <a:rPr lang="ko-KR" altLang="en-US" dirty="0"/>
            </a:br>
            <a:r>
              <a:rPr lang="ko-KR" altLang="en-US" dirty="0"/>
              <a:t>전체 데이터 중 일부만 랜덤하게 묶어서</a:t>
            </a:r>
            <a:br>
              <a:rPr lang="ko-KR" altLang="en-US" dirty="0"/>
            </a:br>
            <a:r>
              <a:rPr lang="ko-KR" altLang="en-US" dirty="0"/>
              <a:t>한 번에 업데이트하는 방식입니다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ko-KR" altLang="en-US" dirty="0"/>
              <a:t>보통 우리가 말하는 </a:t>
            </a:r>
            <a:r>
              <a:rPr lang="en-US" altLang="ko-KR" b="1" dirty="0"/>
              <a:t>SGD</a:t>
            </a:r>
            <a:r>
              <a:rPr lang="ko-KR" altLang="en-US" dirty="0"/>
              <a:t>는 사실 이 </a:t>
            </a:r>
            <a:r>
              <a:rPr lang="en-US" altLang="ko-KR" b="1" dirty="0"/>
              <a:t>minibatch </a:t>
            </a:r>
            <a:r>
              <a:rPr lang="ko-KR" altLang="en-US" b="1" dirty="0"/>
              <a:t>방식</a:t>
            </a:r>
            <a:r>
              <a:rPr lang="ko-KR" altLang="en-US" dirty="0"/>
              <a:t>을 말합니다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왜 이렇게 나뉘게 되었을까요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ko-KR" altLang="en-US" dirty="0"/>
              <a:t>사실</a:t>
            </a:r>
            <a:r>
              <a:rPr lang="en-US" altLang="ko-KR" dirty="0"/>
              <a:t>, </a:t>
            </a:r>
            <a:r>
              <a:rPr lang="ko-KR" altLang="en-US" dirty="0"/>
              <a:t>우리가 지금 많이 쓰는 </a:t>
            </a:r>
            <a:r>
              <a:rPr lang="ko-KR" altLang="en-US" b="1" dirty="0"/>
              <a:t>미니배치 방식</a:t>
            </a:r>
            <a:r>
              <a:rPr lang="ko-KR" altLang="en-US" dirty="0"/>
              <a:t>은</a:t>
            </a:r>
            <a:br>
              <a:rPr lang="ko-KR" altLang="en-US" dirty="0"/>
            </a:br>
            <a:r>
              <a:rPr lang="ko-KR" altLang="en-US" dirty="0"/>
              <a:t>말 그대로 </a:t>
            </a:r>
            <a:r>
              <a:rPr lang="ko-KR" altLang="en-US" b="1" dirty="0"/>
              <a:t>하이브리드</a:t>
            </a:r>
            <a:r>
              <a:rPr lang="ko-KR" altLang="en-US" dirty="0"/>
              <a:t> 방식이라고 볼 수 있어요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완전한 배치 방식은 </a:t>
            </a:r>
            <a:r>
              <a:rPr lang="ko-KR" altLang="en-US" dirty="0" err="1"/>
              <a:t>계산량이</a:t>
            </a:r>
            <a:r>
              <a:rPr lang="ko-KR" altLang="en-US" dirty="0"/>
              <a:t> 너무 많아서 느리고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 err="1"/>
              <a:t>스토캐스틱</a:t>
            </a:r>
            <a:r>
              <a:rPr lang="ko-KR" altLang="en-US" dirty="0"/>
              <a:t> 방식은 </a:t>
            </a:r>
            <a:r>
              <a:rPr lang="ko-KR" altLang="en-US" dirty="0" err="1"/>
              <a:t>빠르긴</a:t>
            </a:r>
            <a:r>
              <a:rPr lang="ko-KR" altLang="en-US" dirty="0"/>
              <a:t> 한데 너무 불안정하게 요동치죠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두 장점을 </a:t>
            </a:r>
            <a:r>
              <a:rPr lang="ko-KR" altLang="en-US" b="1" dirty="0"/>
              <a:t>적절히 섞자</a:t>
            </a:r>
            <a:r>
              <a:rPr lang="ko-KR" altLang="en-US" dirty="0"/>
              <a:t> 해서 나온 게 </a:t>
            </a:r>
            <a:r>
              <a:rPr lang="ko-KR" altLang="en-US" dirty="0" err="1"/>
              <a:t>미니배치입니다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적당히 빠르면서</a:t>
            </a:r>
            <a:r>
              <a:rPr lang="en-US" altLang="ko-KR" dirty="0"/>
              <a:t>, </a:t>
            </a:r>
            <a:r>
              <a:rPr lang="ko-KR" altLang="en-US" dirty="0"/>
              <a:t>적당히 안정적이고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병렬 처리도 가능해서 실제 </a:t>
            </a:r>
            <a:r>
              <a:rPr lang="ko-KR" altLang="en-US" dirty="0" err="1"/>
              <a:t>딥러닝에서는</a:t>
            </a:r>
            <a:r>
              <a:rPr lang="ko-KR" altLang="en-US" dirty="0"/>
              <a:t> 거의 표준처럼 쓰이죠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요즘은 그냥 ‘</a:t>
            </a:r>
            <a:r>
              <a:rPr lang="en-US" altLang="ko-KR" dirty="0"/>
              <a:t>SGD </a:t>
            </a:r>
            <a:r>
              <a:rPr lang="ko-KR" altLang="en-US" dirty="0" err="1"/>
              <a:t>쓴다’라고</a:t>
            </a:r>
            <a:r>
              <a:rPr lang="ko-KR" altLang="en-US" dirty="0"/>
              <a:t> 하면</a:t>
            </a:r>
            <a:br>
              <a:rPr lang="ko-KR" altLang="en-US" dirty="0"/>
            </a:br>
            <a:r>
              <a:rPr lang="ko-KR" altLang="en-US" dirty="0"/>
              <a:t>사실은 </a:t>
            </a:r>
            <a:r>
              <a:rPr lang="ko-KR" altLang="en-US" b="1" dirty="0"/>
              <a:t>미니배치 방식의 </a:t>
            </a:r>
            <a:r>
              <a:rPr lang="en-US" altLang="ko-KR" b="1" dirty="0"/>
              <a:t>SGD</a:t>
            </a:r>
            <a:r>
              <a:rPr lang="ko-KR" altLang="en-US" dirty="0"/>
              <a:t>를 의미하는 경우가 많습니다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그리고 여기서 </a:t>
            </a:r>
            <a:r>
              <a:rPr lang="ko-KR" altLang="en-US" b="1" dirty="0" err="1"/>
              <a:t>알아둘</a:t>
            </a:r>
            <a:r>
              <a:rPr lang="ko-KR" altLang="en-US" b="1" dirty="0"/>
              <a:t> 용어들이 있습니다</a:t>
            </a:r>
            <a:r>
              <a:rPr lang="en-US" altLang="ko-KR" b="1" dirty="0"/>
              <a:t>:</a:t>
            </a:r>
            <a:endParaRPr lang="ko-KR" altLang="en-US" dirty="0"/>
          </a:p>
          <a:p>
            <a:r>
              <a:rPr lang="en-US" altLang="ko-KR" b="1" dirty="0"/>
              <a:t>Batch size</a:t>
            </a:r>
            <a:r>
              <a:rPr lang="en-US" altLang="ko-KR" dirty="0"/>
              <a:t>: </a:t>
            </a:r>
            <a:r>
              <a:rPr lang="ko-KR" altLang="en-US" dirty="0"/>
              <a:t>한 번 업데이트할 때 쓰는 데이터의 개수</a:t>
            </a:r>
          </a:p>
          <a:p>
            <a:r>
              <a:rPr lang="en-US" altLang="ko-KR" b="1" dirty="0"/>
              <a:t>Epoch</a:t>
            </a:r>
            <a:r>
              <a:rPr lang="en-US" altLang="ko-KR" dirty="0"/>
              <a:t>: </a:t>
            </a:r>
            <a:r>
              <a:rPr lang="ko-KR" altLang="en-US" dirty="0"/>
              <a:t>전체 데이터셋을 한 번 다 쓰고 나면 </a:t>
            </a:r>
            <a:r>
              <a:rPr lang="en-US" altLang="ko-KR" dirty="0"/>
              <a:t>1 </a:t>
            </a:r>
            <a:r>
              <a:rPr lang="ko-KR" altLang="en-US" dirty="0" err="1"/>
              <a:t>에폭</a:t>
            </a:r>
            <a:endParaRPr lang="ko-KR" altLang="en-US" dirty="0"/>
          </a:p>
          <a:p>
            <a:r>
              <a:rPr lang="en-US" altLang="ko-KR" b="1" dirty="0"/>
              <a:t>Iteration</a:t>
            </a:r>
            <a:r>
              <a:rPr lang="en-US" altLang="ko-KR" dirty="0"/>
              <a:t>: </a:t>
            </a:r>
            <a:r>
              <a:rPr lang="ko-KR" altLang="en-US" dirty="0" err="1"/>
              <a:t>에폭을</a:t>
            </a:r>
            <a:r>
              <a:rPr lang="ko-KR" altLang="en-US" dirty="0"/>
              <a:t> 구성하는 배치의 수 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한 </a:t>
            </a:r>
            <a:r>
              <a:rPr lang="ko-KR" altLang="en-US" dirty="0" err="1"/>
              <a:t>에폭</a:t>
            </a:r>
            <a:r>
              <a:rPr lang="ko-KR" altLang="en-US" dirty="0"/>
              <a:t> 안의 반복 횟수</a:t>
            </a:r>
            <a:r>
              <a:rPr lang="en-US" altLang="ko-KR" dirty="0"/>
              <a:t>)</a:t>
            </a:r>
          </a:p>
          <a:p>
            <a:r>
              <a:rPr lang="ko-KR" altLang="en-US" b="1" dirty="0"/>
              <a:t>이 세 가지는 다 </a:t>
            </a:r>
            <a:r>
              <a:rPr lang="ko-KR" altLang="en-US" b="1" dirty="0" err="1"/>
              <a:t>하이퍼파라미터라서</a:t>
            </a:r>
            <a:r>
              <a:rPr lang="ko-KR" altLang="en-US" b="1" dirty="0"/>
              <a:t> 우리가 직접 정해줘야 합니다</a:t>
            </a:r>
            <a:r>
              <a:rPr lang="en-US" altLang="ko-KR" b="1" dirty="0"/>
              <a:t>.</a:t>
            </a:r>
            <a:br>
              <a:rPr lang="ko-KR" altLang="en-US" dirty="0"/>
            </a:br>
            <a:r>
              <a:rPr lang="ko-KR" altLang="en-US" dirty="0"/>
              <a:t>정답은 없고</a:t>
            </a:r>
            <a:r>
              <a:rPr lang="en-US" altLang="ko-KR" dirty="0"/>
              <a:t>, </a:t>
            </a:r>
            <a:r>
              <a:rPr lang="ko-KR" altLang="en-US" dirty="0"/>
              <a:t>여러 번 실험해보면서 튜닝하는 게 보통입니다</a:t>
            </a:r>
            <a:r>
              <a:rPr lang="en-US" altLang="ko-KR" dirty="0"/>
              <a:t>.</a:t>
            </a:r>
          </a:p>
          <a:p>
            <a:pPr>
              <a:buNone/>
            </a:pPr>
            <a:endParaRPr lang="en-US" altLang="ko-KR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807A90-73E7-A399-7FA2-EAA6B5572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76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122C7-51D9-2D06-EB9C-14C5ECD27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09A65DA-565F-B73B-5EF1-FAB74BC85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732E001-FD3C-F6A6-5059-FE8B64852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</a:t>
            </a:r>
            <a:r>
              <a:rPr lang="en-US" altLang="ko-KR" dirty="0"/>
              <a:t>, </a:t>
            </a:r>
            <a:r>
              <a:rPr lang="ko-KR" altLang="en-US" dirty="0"/>
              <a:t>이 그림은 세 가지 </a:t>
            </a:r>
            <a:r>
              <a:rPr lang="en-US" altLang="ko-KR" dirty="0"/>
              <a:t>Gradient Descent </a:t>
            </a:r>
            <a:r>
              <a:rPr lang="ko-KR" altLang="en-US" dirty="0"/>
              <a:t>방식의 </a:t>
            </a:r>
            <a:r>
              <a:rPr lang="ko-KR" altLang="en-US" b="1" dirty="0"/>
              <a:t>파라미터 이동 경로</a:t>
            </a:r>
            <a:r>
              <a:rPr lang="ko-KR" altLang="en-US" dirty="0"/>
              <a:t>를 보여줍니다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🔵 먼저 파란색</a:t>
            </a:r>
            <a:r>
              <a:rPr lang="en-US" altLang="ko-KR" b="1" dirty="0"/>
              <a:t>, Batch Gradient Descent</a:t>
            </a:r>
            <a:r>
              <a:rPr lang="ko-KR" altLang="en-US" b="1" dirty="0"/>
              <a:t>입니다</a:t>
            </a:r>
            <a:r>
              <a:rPr lang="en-US" altLang="ko-KR" b="1" dirty="0"/>
              <a:t>.</a:t>
            </a:r>
          </a:p>
          <a:p>
            <a:r>
              <a:rPr lang="ko-KR" altLang="en-US" dirty="0"/>
              <a:t>보시면 경로가 </a:t>
            </a:r>
            <a:r>
              <a:rPr lang="ko-KR" altLang="en-US" b="1" dirty="0"/>
              <a:t>직선처럼 부드럽게</a:t>
            </a:r>
            <a:r>
              <a:rPr lang="ko-KR" altLang="en-US" dirty="0"/>
              <a:t> 이동하죠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전체 데이터를 한 번에 사용해서 </a:t>
            </a:r>
            <a:r>
              <a:rPr lang="en-US" altLang="ko-KR" dirty="0"/>
              <a:t>gradient</a:t>
            </a:r>
            <a:r>
              <a:rPr lang="ko-KR" altLang="en-US" dirty="0"/>
              <a:t>를 계산하기 때문에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b="1" dirty="0"/>
              <a:t>매우 안정적으로</a:t>
            </a:r>
            <a:r>
              <a:rPr lang="en-US" altLang="ko-KR" dirty="0"/>
              <a:t>, </a:t>
            </a:r>
            <a:r>
              <a:rPr lang="ko-KR" altLang="en-US" b="1" dirty="0"/>
              <a:t>노이즈 없이</a:t>
            </a:r>
            <a:r>
              <a:rPr lang="ko-KR" altLang="en-US" dirty="0"/>
              <a:t> </a:t>
            </a:r>
            <a:r>
              <a:rPr lang="en-US" altLang="ko-KR" dirty="0"/>
              <a:t>global minimum</a:t>
            </a:r>
            <a:r>
              <a:rPr lang="ko-KR" altLang="en-US" dirty="0"/>
              <a:t>을 향해 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ko-KR" altLang="en-US" b="1" dirty="0"/>
              <a:t>한 번 움직일 때 </a:t>
            </a:r>
            <a:r>
              <a:rPr lang="ko-KR" altLang="en-US" b="1" dirty="0" err="1"/>
              <a:t>계산량이</a:t>
            </a:r>
            <a:r>
              <a:rPr lang="ko-KR" altLang="en-US" b="1" dirty="0"/>
              <a:t> 크고 느려요</a:t>
            </a:r>
            <a:r>
              <a:rPr lang="en-US" altLang="ko-KR" b="1" dirty="0"/>
              <a:t>.</a:t>
            </a:r>
            <a:endParaRPr lang="ko-KR" altLang="en-US" dirty="0"/>
          </a:p>
          <a:p>
            <a:r>
              <a:rPr lang="ko-KR" altLang="en-US" b="1" dirty="0"/>
              <a:t>🔴 다음은 빨간색</a:t>
            </a:r>
            <a:r>
              <a:rPr lang="en-US" altLang="ko-KR" b="1" dirty="0"/>
              <a:t>, **Stochastic Gradient Descent (SGD)**</a:t>
            </a:r>
            <a:r>
              <a:rPr lang="ko-KR" altLang="en-US" b="1" dirty="0"/>
              <a:t>입니다</a:t>
            </a:r>
            <a:r>
              <a:rPr lang="en-US" altLang="ko-KR" b="1" dirty="0"/>
              <a:t>.</a:t>
            </a:r>
          </a:p>
          <a:p>
            <a:r>
              <a:rPr lang="ko-KR" altLang="en-US" dirty="0"/>
              <a:t>경로가 </a:t>
            </a:r>
            <a:r>
              <a:rPr lang="ko-KR" altLang="en-US" b="1" dirty="0"/>
              <a:t>들쭉날쭉</a:t>
            </a:r>
            <a:r>
              <a:rPr lang="en-US" altLang="ko-KR" b="1" dirty="0"/>
              <a:t>, </a:t>
            </a:r>
            <a:r>
              <a:rPr lang="ko-KR" altLang="en-US" b="1" dirty="0"/>
              <a:t>불안정하게</a:t>
            </a:r>
            <a:r>
              <a:rPr lang="ko-KR" altLang="en-US" dirty="0"/>
              <a:t> 움직이는 걸 볼 수 있죠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이건 </a:t>
            </a:r>
            <a:r>
              <a:rPr lang="ko-KR" altLang="en-US" b="1" dirty="0"/>
              <a:t>데이터 한 개씩</a:t>
            </a:r>
            <a:r>
              <a:rPr lang="ko-KR" altLang="en-US" dirty="0"/>
              <a:t> 사용해서 바로바로 업데이트하니까</a:t>
            </a:r>
            <a:br>
              <a:rPr lang="ko-KR" altLang="en-US" dirty="0"/>
            </a:br>
            <a:r>
              <a:rPr lang="ko-KR" altLang="en-US" dirty="0"/>
              <a:t>계산은 </a:t>
            </a:r>
            <a:r>
              <a:rPr lang="ko-KR" altLang="en-US" b="1" dirty="0"/>
              <a:t>빠르지만</a:t>
            </a:r>
            <a:r>
              <a:rPr lang="en-US" altLang="ko-KR" dirty="0"/>
              <a:t>, </a:t>
            </a:r>
            <a:r>
              <a:rPr lang="ko-KR" altLang="en-US" b="1" dirty="0"/>
              <a:t>노이즈가 커서</a:t>
            </a:r>
            <a:r>
              <a:rPr lang="ko-KR" altLang="en-US" dirty="0"/>
              <a:t> 많이 흔들립니다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대신 이런 랜덤성이 있어서</a:t>
            </a:r>
            <a:r>
              <a:rPr lang="en-US" altLang="ko-KR" dirty="0"/>
              <a:t>, </a:t>
            </a:r>
            <a:r>
              <a:rPr lang="en-US" altLang="ko-KR" b="1" dirty="0"/>
              <a:t>local minimum</a:t>
            </a:r>
            <a:r>
              <a:rPr lang="ko-KR" altLang="en-US" b="1" dirty="0"/>
              <a:t>을 탈출할 수 있는 장점</a:t>
            </a:r>
            <a:r>
              <a:rPr lang="ko-KR" altLang="en-US" dirty="0"/>
              <a:t>도 있어요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🟣 마지막은 보라색</a:t>
            </a:r>
            <a:r>
              <a:rPr lang="en-US" altLang="ko-KR" b="1" dirty="0"/>
              <a:t>, Mini-batch Gradient Descent</a:t>
            </a:r>
            <a:r>
              <a:rPr lang="ko-KR" altLang="en-US" b="1" dirty="0"/>
              <a:t>입니다</a:t>
            </a:r>
            <a:r>
              <a:rPr lang="en-US" altLang="ko-KR" b="1" dirty="0"/>
              <a:t>.</a:t>
            </a:r>
          </a:p>
          <a:p>
            <a:r>
              <a:rPr lang="ko-KR" altLang="en-US" dirty="0"/>
              <a:t>이건 말 그대로 두 방식의 </a:t>
            </a:r>
            <a:r>
              <a:rPr lang="ko-KR" altLang="en-US" b="1" dirty="0"/>
              <a:t>절충형</a:t>
            </a:r>
            <a:r>
              <a:rPr lang="ko-KR" altLang="en-US" dirty="0"/>
              <a:t>이에요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몇 개의 데이터만 모아서 업데이트하니까</a:t>
            </a:r>
            <a:br>
              <a:rPr lang="ko-KR" altLang="en-US" dirty="0"/>
            </a:br>
            <a:r>
              <a:rPr lang="ko-KR" altLang="en-US" b="1" dirty="0"/>
              <a:t>적당한 안정성과 속도</a:t>
            </a:r>
            <a:r>
              <a:rPr lang="en-US" altLang="ko-KR" dirty="0"/>
              <a:t>, </a:t>
            </a:r>
            <a:r>
              <a:rPr lang="ko-KR" altLang="en-US" dirty="0"/>
              <a:t>둘 다 챙깁니다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실제로는 </a:t>
            </a:r>
            <a:r>
              <a:rPr lang="ko-KR" altLang="en-US" b="1" dirty="0"/>
              <a:t>이 방식이 가장 많이 쓰입니다</a:t>
            </a:r>
            <a:r>
              <a:rPr lang="en-US" altLang="ko-KR" b="1" dirty="0"/>
              <a:t>.</a:t>
            </a:r>
            <a:endParaRPr lang="ko-KR" altLang="en-US" dirty="0"/>
          </a:p>
          <a:p>
            <a:r>
              <a:rPr lang="ko-KR" altLang="en-US" dirty="0"/>
              <a:t>요약하면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b="1" dirty="0"/>
              <a:t>Batch</a:t>
            </a:r>
            <a:r>
              <a:rPr lang="ko-KR" altLang="en-US" b="1" dirty="0"/>
              <a:t>는 느리지만 안정적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b="1" dirty="0"/>
              <a:t>Stochastic</a:t>
            </a:r>
            <a:r>
              <a:rPr lang="ko-KR" altLang="en-US" b="1" dirty="0"/>
              <a:t>은 빠르지만 불안정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b="1" dirty="0"/>
              <a:t>Mini-batch</a:t>
            </a:r>
            <a:r>
              <a:rPr lang="ko-KR" altLang="en-US" b="1" dirty="0"/>
              <a:t>는 그 중간을 잘 조절</a:t>
            </a:r>
            <a:r>
              <a:rPr lang="ko-KR" altLang="en-US" dirty="0"/>
              <a:t>한 방법이라고 보시면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394759-81FC-8ECF-E7F7-486A63FA65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721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660E9-15D1-FF5D-CA47-53ABC2E16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C744A34-3616-6967-7221-CA73A54115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B6A8DE0-1B80-639C-8B6C-FC7DDD8AE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</a:t>
            </a:r>
            <a:r>
              <a:rPr lang="en-US" altLang="ko-KR" dirty="0"/>
              <a:t>, </a:t>
            </a:r>
            <a:r>
              <a:rPr lang="ko-KR" altLang="en-US" dirty="0"/>
              <a:t>이제 여기 보시는 그림처럼</a:t>
            </a:r>
            <a:r>
              <a:rPr lang="en-US" altLang="ko-KR" dirty="0"/>
              <a:t>, </a:t>
            </a:r>
            <a:r>
              <a:rPr lang="ko-KR" altLang="en-US" dirty="0"/>
              <a:t>첫 번째 배치에서는 </a:t>
            </a:r>
            <a:r>
              <a:rPr lang="en-US" altLang="ko-KR" dirty="0"/>
              <a:t>x¹, x³² </a:t>
            </a:r>
            <a:r>
              <a:rPr lang="ko-KR" altLang="en-US" dirty="0"/>
              <a:t>같은 샘플들이 사용되고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두 번째 배치에서는 </a:t>
            </a:r>
            <a:r>
              <a:rPr lang="en-US" altLang="ko-KR" dirty="0"/>
              <a:t>x², x¹⁴ </a:t>
            </a:r>
            <a:r>
              <a:rPr lang="ko-KR" altLang="en-US" dirty="0"/>
              <a:t>같은 전혀 다른 샘플들이 사용되고 있죠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이 숫자들</a:t>
            </a:r>
            <a:r>
              <a:rPr lang="en-US" altLang="ko-KR" dirty="0"/>
              <a:t>—32, 14—</a:t>
            </a:r>
            <a:r>
              <a:rPr lang="ko-KR" altLang="en-US" dirty="0"/>
              <a:t>이게 무슨 </a:t>
            </a:r>
            <a:r>
              <a:rPr lang="ko-KR" altLang="en-US" dirty="0" err="1"/>
              <a:t>의미냐면</a:t>
            </a:r>
            <a:r>
              <a:rPr lang="en-US" altLang="ko-KR" dirty="0"/>
              <a:t>, </a:t>
            </a:r>
            <a:r>
              <a:rPr lang="ko-KR" altLang="en-US" dirty="0"/>
              <a:t>사실 이건 그냥 </a:t>
            </a:r>
            <a:r>
              <a:rPr lang="ko-KR" altLang="en-US" b="1" dirty="0"/>
              <a:t>무작위로 선택된 샘플 번호</a:t>
            </a:r>
            <a:r>
              <a:rPr lang="ko-KR" altLang="en-US" dirty="0"/>
              <a:t>예요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실제로는 전체 데이터셋에서 </a:t>
            </a:r>
            <a:r>
              <a:rPr lang="ko-KR" altLang="en-US" b="1" dirty="0"/>
              <a:t>랜덤하게 샘플을 추출해서 미니배치를 구성</a:t>
            </a:r>
            <a:r>
              <a:rPr lang="ko-KR" altLang="en-US" dirty="0"/>
              <a:t>하게 되거든요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여기서 중요한 문제가 하나 생깁니다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만약에 우리가 진짜 그냥 </a:t>
            </a:r>
            <a:r>
              <a:rPr lang="ko-KR" altLang="en-US" b="1" dirty="0"/>
              <a:t>무작위로만 샘플을 선택</a:t>
            </a:r>
            <a:r>
              <a:rPr lang="ko-KR" altLang="en-US" dirty="0"/>
              <a:t>한다면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특정한 샘플이 </a:t>
            </a:r>
            <a:r>
              <a:rPr lang="ko-KR" altLang="en-US" b="1" dirty="0"/>
              <a:t>여러 번 반복해서 뽑힐 가능성</a:t>
            </a:r>
            <a:r>
              <a:rPr lang="ko-KR" altLang="en-US" dirty="0"/>
              <a:t>이 생기고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반대로 어떤 샘플은 </a:t>
            </a:r>
            <a:r>
              <a:rPr lang="ko-KR" altLang="en-US" b="1" dirty="0"/>
              <a:t>한 번도 학습에 쓰이지 않을 수도</a:t>
            </a:r>
            <a:r>
              <a:rPr lang="ko-KR" altLang="en-US" dirty="0"/>
              <a:t> 있어요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되면 전체 데이터 분포를 제대로 반영하지 못해서</a:t>
            </a:r>
            <a:br>
              <a:rPr lang="ko-KR" altLang="en-US" dirty="0"/>
            </a:br>
            <a:r>
              <a:rPr lang="ko-KR" altLang="en-US" dirty="0"/>
              <a:t>학습이 </a:t>
            </a:r>
            <a:r>
              <a:rPr lang="ko-KR" altLang="en-US" b="1" dirty="0"/>
              <a:t>편향되거나 </a:t>
            </a:r>
            <a:r>
              <a:rPr lang="ko-KR" altLang="en-US" b="1" dirty="0" err="1"/>
              <a:t>과적합될</a:t>
            </a:r>
            <a:r>
              <a:rPr lang="ko-KR" altLang="en-US" b="1" dirty="0"/>
              <a:t> 위험</a:t>
            </a:r>
            <a:r>
              <a:rPr lang="ko-KR" altLang="en-US" dirty="0"/>
              <a:t>이 커집니다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실제 학습에서는</a:t>
            </a:r>
            <a:r>
              <a:rPr lang="en-US" altLang="ko-KR" dirty="0"/>
              <a:t>, </a:t>
            </a:r>
            <a:r>
              <a:rPr lang="ko-KR" altLang="en-US" dirty="0"/>
              <a:t>매 </a:t>
            </a:r>
            <a:r>
              <a:rPr lang="en-US" altLang="ko-KR" dirty="0"/>
              <a:t>epoch </a:t>
            </a:r>
            <a:r>
              <a:rPr lang="ko-KR" altLang="en-US" dirty="0"/>
              <a:t>시작 전에</a:t>
            </a:r>
            <a:br>
              <a:rPr lang="ko-KR" altLang="en-US" dirty="0"/>
            </a:br>
            <a:r>
              <a:rPr lang="ko-KR" altLang="en-US" b="1" dirty="0"/>
              <a:t>전체 데이터를 한 번 섞고</a:t>
            </a:r>
            <a:r>
              <a:rPr lang="en-US" altLang="ko-KR" dirty="0"/>
              <a:t>, </a:t>
            </a:r>
            <a:r>
              <a:rPr lang="ko-KR" altLang="en-US" dirty="0"/>
              <a:t>그 다음에 </a:t>
            </a:r>
            <a:r>
              <a:rPr lang="ko-KR" altLang="en-US" b="1" dirty="0"/>
              <a:t>겹치지 않게 일정한 크기로 나눠서 미니배치 그룹을 구성</a:t>
            </a:r>
            <a:r>
              <a:rPr lang="ko-KR" altLang="en-US" dirty="0"/>
              <a:t>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하면 </a:t>
            </a:r>
            <a:r>
              <a:rPr lang="ko-KR" altLang="en-US" b="1" dirty="0"/>
              <a:t>모든 데이터를 한 번씩은 고르게 학습에 반영할 수 있고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모델이 </a:t>
            </a:r>
            <a:r>
              <a:rPr lang="ko-KR" altLang="en-US" b="1" dirty="0"/>
              <a:t>특정 샘플에만 의존하지 않고</a:t>
            </a:r>
            <a:r>
              <a:rPr lang="ko-KR" altLang="en-US" dirty="0"/>
              <a:t> 더 </a:t>
            </a:r>
            <a:r>
              <a:rPr lang="ko-KR" altLang="en-US" b="1" dirty="0"/>
              <a:t>일반화된 방향</a:t>
            </a:r>
            <a:r>
              <a:rPr lang="ko-KR" altLang="en-US" dirty="0"/>
              <a:t>으로 학습됩니다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다시 말해서</a:t>
            </a:r>
            <a:r>
              <a:rPr lang="en-US" altLang="ko-KR" dirty="0"/>
              <a:t>, </a:t>
            </a:r>
            <a:r>
              <a:rPr lang="ko-KR" altLang="en-US" dirty="0"/>
              <a:t>단순히 랜덤하게 뽑는 게 아니라</a:t>
            </a:r>
            <a:br>
              <a:rPr lang="ko-KR" altLang="en-US" dirty="0"/>
            </a:br>
            <a:r>
              <a:rPr lang="ko-KR" altLang="en-US" dirty="0"/>
              <a:t>**</a:t>
            </a:r>
            <a:r>
              <a:rPr lang="en-US" altLang="ko-KR" dirty="0"/>
              <a:t>"</a:t>
            </a:r>
            <a:r>
              <a:rPr lang="ko-KR" altLang="en-US" dirty="0"/>
              <a:t>전체 데이터를 다 쓰면서도 랜덤성을 유지하는 구조</a:t>
            </a:r>
            <a:r>
              <a:rPr lang="en-US" altLang="ko-KR" dirty="0"/>
              <a:t>"**</a:t>
            </a:r>
            <a:r>
              <a:rPr lang="ko-KR" altLang="en-US" dirty="0"/>
              <a:t>로 만들어진 게</a:t>
            </a:r>
            <a:br>
              <a:rPr lang="ko-KR" altLang="en-US" dirty="0"/>
            </a:br>
            <a:r>
              <a:rPr lang="ko-KR" altLang="en-US" dirty="0"/>
              <a:t>바로 이 </a:t>
            </a:r>
            <a:r>
              <a:rPr lang="ko-KR" altLang="en-US" b="1" dirty="0"/>
              <a:t>미니배치 전략</a:t>
            </a:r>
            <a:r>
              <a:rPr lang="ko-KR" altLang="en-US" dirty="0"/>
              <a:t>이라고 보시면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여기서 중요한 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우리가 얼마나 많은 샘플을 한 배치에 넣을지</a:t>
            </a:r>
            <a:r>
              <a:rPr lang="en-US" altLang="ko-KR" dirty="0"/>
              <a:t>—</a:t>
            </a:r>
            <a:r>
              <a:rPr lang="ko-KR" altLang="en-US" dirty="0"/>
              <a:t>즉 </a:t>
            </a:r>
            <a:r>
              <a:rPr lang="ko-KR" altLang="en-US" b="1" dirty="0"/>
              <a:t>미니배치의 크기</a:t>
            </a:r>
            <a:r>
              <a:rPr lang="ko-KR" altLang="en-US" dirty="0"/>
              <a:t>는</a:t>
            </a:r>
            <a:br>
              <a:rPr lang="ko-KR" altLang="en-US" dirty="0"/>
            </a:br>
            <a:r>
              <a:rPr lang="ko-KR" altLang="en-US" dirty="0"/>
              <a:t>성능에 직접적인 영향을 주는 중요한 </a:t>
            </a:r>
            <a:r>
              <a:rPr lang="ko-KR" altLang="en-US" b="1" dirty="0" err="1"/>
              <a:t>하이퍼파라미터</a:t>
            </a:r>
            <a:r>
              <a:rPr lang="ko-KR" altLang="en-US" dirty="0" err="1"/>
              <a:t>라는</a:t>
            </a:r>
            <a:r>
              <a:rPr lang="ko-KR" altLang="en-US" dirty="0"/>
              <a:t> 거예요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너무 작으면 계산은 빠르지만</a:t>
            </a:r>
            <a:r>
              <a:rPr lang="en-US" altLang="ko-KR" dirty="0"/>
              <a:t>, </a:t>
            </a:r>
            <a:r>
              <a:rPr lang="ko-KR" altLang="en-US" dirty="0"/>
              <a:t>파라미터 업데이트가 너무 불안정해지고요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너무 크면 안정적이지만</a:t>
            </a:r>
            <a:r>
              <a:rPr lang="en-US" altLang="ko-KR" dirty="0"/>
              <a:t>, </a:t>
            </a:r>
            <a:r>
              <a:rPr lang="ko-KR" altLang="en-US" dirty="0"/>
              <a:t>메모리와 </a:t>
            </a:r>
            <a:r>
              <a:rPr lang="ko-KR" altLang="en-US" dirty="0" err="1"/>
              <a:t>계산량이</a:t>
            </a:r>
            <a:r>
              <a:rPr lang="ko-KR" altLang="en-US" dirty="0"/>
              <a:t> 커지죠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이 **배치 사이즈</a:t>
            </a:r>
            <a:r>
              <a:rPr lang="en-US" altLang="ko-KR" dirty="0"/>
              <a:t>(batch size)**</a:t>
            </a:r>
            <a:r>
              <a:rPr lang="ko-KR" altLang="en-US" dirty="0"/>
              <a:t>는</a:t>
            </a:r>
            <a:br>
              <a:rPr lang="ko-KR" altLang="en-US" dirty="0"/>
            </a:br>
            <a:r>
              <a:rPr lang="ko-KR" altLang="en-US" dirty="0"/>
              <a:t>다른 </a:t>
            </a:r>
            <a:r>
              <a:rPr lang="ko-KR" altLang="en-US" dirty="0" err="1"/>
              <a:t>하이퍼파라미터들</a:t>
            </a:r>
            <a:r>
              <a:rPr lang="en-US" altLang="ko-KR" dirty="0"/>
              <a:t>—</a:t>
            </a:r>
            <a:r>
              <a:rPr lang="ko-KR" altLang="en-US" dirty="0"/>
              <a:t>예를 들면 </a:t>
            </a:r>
            <a:r>
              <a:rPr lang="ko-KR" altLang="en-US" b="1" dirty="0" err="1"/>
              <a:t>학습률</a:t>
            </a:r>
            <a:r>
              <a:rPr lang="en-US" altLang="ko-KR" b="1" dirty="0"/>
              <a:t>(learning rate)</a:t>
            </a:r>
            <a:r>
              <a:rPr lang="en-US" altLang="ko-KR" dirty="0"/>
              <a:t>, **</a:t>
            </a:r>
            <a:r>
              <a:rPr lang="ko-KR" altLang="en-US" dirty="0" err="1"/>
              <a:t>에폭</a:t>
            </a:r>
            <a:r>
              <a:rPr lang="ko-KR" altLang="en-US" dirty="0"/>
              <a:t> 수</a:t>
            </a:r>
            <a:r>
              <a:rPr lang="en-US" altLang="ko-KR" dirty="0"/>
              <a:t>(epoch)**</a:t>
            </a:r>
            <a:r>
              <a:rPr lang="ko-KR" altLang="en-US" dirty="0"/>
              <a:t>처럼</a:t>
            </a:r>
            <a:br>
              <a:rPr lang="ko-KR" altLang="en-US" dirty="0"/>
            </a:br>
            <a:r>
              <a:rPr lang="ko-KR" altLang="en-US" dirty="0"/>
              <a:t>실험을 통해 적절한 값을 찾아야 하는 중요한 요소라고 보시면 됩니다</a:t>
            </a:r>
            <a:r>
              <a:rPr lang="en-US" altLang="ko-KR" dirty="0"/>
              <a:t>.</a:t>
            </a:r>
          </a:p>
          <a:p>
            <a:pPr>
              <a:buNone/>
            </a:pPr>
            <a:endParaRPr lang="en-US" altLang="ko-KR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71069B-7C9C-90D2-8492-B994213A71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9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D6065-1E8A-C513-9309-C7023BCAF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83BFE4E-E38B-B06C-54F6-CFEBCCAF44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75993B3-7281-4280-C800-7818825349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배치 데이터를 모델에 넣어서 </a:t>
            </a:r>
            <a:r>
              <a:rPr lang="en-US" altLang="ko-KR" b="1" dirty="0"/>
              <a:t>forward pass</a:t>
            </a:r>
            <a:r>
              <a:rPr lang="ko-KR" altLang="en-US" dirty="0"/>
              <a:t>를 진행합니다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ko-KR" altLang="en-US" dirty="0"/>
              <a:t>모델이 </a:t>
            </a:r>
            <a:r>
              <a:rPr lang="ko-KR" altLang="en-US" dirty="0" err="1"/>
              <a:t>예측값</a:t>
            </a:r>
            <a:r>
              <a:rPr lang="ko-KR" altLang="en-US" dirty="0"/>
              <a:t> </a:t>
            </a:r>
            <a:r>
              <a:rPr lang="ko-KR" altLang="en-US" dirty="0" err="1"/>
              <a:t>와이햇을</a:t>
            </a:r>
            <a:r>
              <a:rPr lang="ko-KR" altLang="en-US" dirty="0"/>
              <a:t> 만들어내죠</a:t>
            </a:r>
            <a:r>
              <a:rPr lang="en-US" altLang="ko-KR" dirty="0"/>
              <a:t>.</a:t>
            </a:r>
          </a:p>
          <a:p>
            <a:r>
              <a:rPr lang="ko-KR" altLang="en-US" b="1" dirty="0" err="1"/>
              <a:t>그다음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ko-KR" altLang="en-US" dirty="0" err="1"/>
              <a:t>예측값과</a:t>
            </a:r>
            <a:r>
              <a:rPr lang="ko-KR" altLang="en-US" dirty="0"/>
              <a:t> 실제 정답 </a:t>
            </a:r>
            <a:r>
              <a:rPr lang="en-US" altLang="ko-KR" dirty="0"/>
              <a:t>y</a:t>
            </a:r>
            <a:r>
              <a:rPr lang="ko-KR" altLang="en-US" dirty="0"/>
              <a:t>를 비교해서</a:t>
            </a:r>
            <a:br>
              <a:rPr lang="ko-KR" altLang="en-US" dirty="0"/>
            </a:br>
            <a:r>
              <a:rPr lang="en-US" altLang="ko-KR" b="1" dirty="0"/>
              <a:t>cost</a:t>
            </a:r>
            <a:r>
              <a:rPr lang="en-US" altLang="ko-KR" dirty="0"/>
              <a:t>, </a:t>
            </a:r>
            <a:r>
              <a:rPr lang="ko-KR" altLang="en-US" dirty="0"/>
              <a:t>즉 손실 값을 계산합니다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손실을 기준으로 </a:t>
            </a:r>
            <a:r>
              <a:rPr lang="en-US" altLang="ko-KR" b="1" dirty="0"/>
              <a:t>backpropagation</a:t>
            </a:r>
            <a:r>
              <a:rPr lang="ko-KR" altLang="en-US" dirty="0"/>
              <a:t>을 통해</a:t>
            </a:r>
            <a:br>
              <a:rPr lang="ko-KR" altLang="en-US" dirty="0"/>
            </a:br>
            <a:r>
              <a:rPr lang="ko-KR" altLang="en-US" dirty="0"/>
              <a:t>모델 파라미터에 대해 미분</a:t>
            </a:r>
            <a:r>
              <a:rPr lang="en-US" altLang="ko-KR" dirty="0"/>
              <a:t>(gradient)</a:t>
            </a:r>
            <a:r>
              <a:rPr lang="ko-KR" altLang="en-US" dirty="0"/>
              <a:t>을 계산하고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계산된 </a:t>
            </a:r>
            <a:r>
              <a:rPr lang="en-US" altLang="ko-KR" dirty="0"/>
              <a:t>gradient</a:t>
            </a:r>
            <a:r>
              <a:rPr lang="ko-KR" altLang="en-US" dirty="0"/>
              <a:t>로 </a:t>
            </a:r>
            <a:r>
              <a:rPr lang="en-US" altLang="ko-KR" b="1" dirty="0"/>
              <a:t>parameter update</a:t>
            </a:r>
            <a:r>
              <a:rPr lang="ko-KR" altLang="en-US" dirty="0"/>
              <a:t>가 일어납니다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ko-KR" altLang="en-US" dirty="0"/>
              <a:t>이렇게 해서 한 번의 학습 사이클이 끝나는 거예요</a:t>
            </a:r>
            <a:r>
              <a:rPr lang="en-US" altLang="ko-KR" dirty="0"/>
              <a:t>.</a:t>
            </a:r>
          </a:p>
          <a:p>
            <a:pPr>
              <a:buNone/>
            </a:pPr>
            <a:endParaRPr lang="en-US" altLang="ko-KR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BED234-E8C3-8B57-62CF-799C02E6DC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40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DA71D-E806-A899-A8DC-D5611115F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480AB35-041A-86FF-1227-7603D5596F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7DA3843-89CF-A54E-E562-7D537A33D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</a:t>
            </a:r>
            <a:r>
              <a:rPr lang="en-US" altLang="ko-KR" dirty="0"/>
              <a:t>, </a:t>
            </a:r>
            <a:r>
              <a:rPr lang="ko-KR" altLang="en-US" dirty="0"/>
              <a:t>먼저 </a:t>
            </a:r>
            <a:r>
              <a:rPr lang="en-US" altLang="ko-KR" b="1" dirty="0"/>
              <a:t>Batch Gradient Descent</a:t>
            </a:r>
            <a:r>
              <a:rPr lang="ko-KR" altLang="en-US" dirty="0"/>
              <a:t>부터 보겠습니다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Batch </a:t>
            </a:r>
            <a:r>
              <a:rPr lang="ko-KR" altLang="en-US" dirty="0"/>
              <a:t>방식은 말 그대로</a:t>
            </a:r>
            <a:r>
              <a:rPr lang="en-US" altLang="ko-KR" dirty="0"/>
              <a:t>, </a:t>
            </a:r>
            <a:r>
              <a:rPr lang="ko-KR" altLang="en-US" b="1" dirty="0"/>
              <a:t>전체 데이터를 한 번에</a:t>
            </a:r>
            <a:r>
              <a:rPr lang="ko-KR" altLang="en-US" dirty="0"/>
              <a:t> 다 사용해서 </a:t>
            </a:r>
            <a:r>
              <a:rPr lang="en-US" altLang="ko-KR" dirty="0"/>
              <a:t>gradient</a:t>
            </a:r>
            <a:r>
              <a:rPr lang="ko-KR" altLang="en-US" dirty="0"/>
              <a:t>를 계산합니다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그래서 파라미터는 </a:t>
            </a:r>
            <a:r>
              <a:rPr lang="ko-KR" altLang="en-US" b="1" dirty="0"/>
              <a:t>한 </a:t>
            </a:r>
            <a:r>
              <a:rPr lang="en-US" altLang="ko-KR" b="1" dirty="0"/>
              <a:t>epoch</a:t>
            </a:r>
            <a:r>
              <a:rPr lang="ko-KR" altLang="en-US" b="1" dirty="0"/>
              <a:t>마다 딱 한 번만</a:t>
            </a:r>
            <a:r>
              <a:rPr lang="ko-KR" altLang="en-US" dirty="0"/>
              <a:t> 업데이트되죠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장점은</a:t>
            </a:r>
            <a:r>
              <a:rPr lang="en-US" altLang="ko-KR" dirty="0"/>
              <a:t>, </a:t>
            </a:r>
            <a:r>
              <a:rPr lang="ko-KR" altLang="en-US" dirty="0"/>
              <a:t>이 방식이 </a:t>
            </a:r>
            <a:r>
              <a:rPr lang="ko-KR" altLang="en-US" b="1" dirty="0"/>
              <a:t>안정적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특히 </a:t>
            </a:r>
            <a:r>
              <a:rPr lang="en-US" altLang="ko-KR" dirty="0"/>
              <a:t>cost surface</a:t>
            </a:r>
            <a:r>
              <a:rPr lang="ko-KR" altLang="en-US" dirty="0"/>
              <a:t>가 </a:t>
            </a:r>
            <a:r>
              <a:rPr lang="en-US" altLang="ko-KR" dirty="0"/>
              <a:t>convex</a:t>
            </a:r>
            <a:r>
              <a:rPr lang="ko-KR" altLang="en-US" dirty="0"/>
              <a:t>일 경우에는 </a:t>
            </a:r>
            <a:r>
              <a:rPr lang="ko-KR" altLang="en-US" b="1" dirty="0"/>
              <a:t>전역 최적점으로 수렴</a:t>
            </a:r>
            <a:r>
              <a:rPr lang="ko-KR" altLang="en-US" dirty="0"/>
              <a:t>한다는 보장이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br>
              <a:rPr lang="en-US" altLang="ko-KR" dirty="0"/>
            </a:br>
            <a:r>
              <a:rPr lang="ko-KR" altLang="en-US" dirty="0"/>
              <a:t>또</a:t>
            </a:r>
            <a:r>
              <a:rPr lang="en-US" altLang="ko-KR" dirty="0"/>
              <a:t>, </a:t>
            </a:r>
            <a:r>
              <a:rPr lang="ko-KR" altLang="en-US" dirty="0"/>
              <a:t>노이즈에도 </a:t>
            </a:r>
            <a:r>
              <a:rPr lang="ko-KR" altLang="en-US" b="1" dirty="0"/>
              <a:t>꽤 강한 편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근데 단점도 있어요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일단 </a:t>
            </a:r>
            <a:r>
              <a:rPr lang="ko-KR" altLang="en-US" b="1" dirty="0"/>
              <a:t>전체 데이터를 메모리에 올려야 하다 보니까</a:t>
            </a:r>
            <a:r>
              <a:rPr lang="en-US" altLang="ko-KR" dirty="0"/>
              <a:t>, </a:t>
            </a:r>
            <a:r>
              <a:rPr lang="ko-KR" altLang="en-US" b="1" dirty="0"/>
              <a:t>메모리 부담이 크고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한 번 업데이트하는 데도 </a:t>
            </a:r>
            <a:r>
              <a:rPr lang="ko-KR" altLang="en-US" b="1" dirty="0"/>
              <a:t>시간이 오래 걸리는 편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그리고 </a:t>
            </a:r>
            <a:r>
              <a:rPr lang="ko-KR" altLang="en-US" b="1" dirty="0"/>
              <a:t>온라인 학습</a:t>
            </a:r>
            <a:r>
              <a:rPr lang="en-US" altLang="ko-KR" dirty="0"/>
              <a:t>, </a:t>
            </a:r>
            <a:r>
              <a:rPr lang="ko-KR" altLang="en-US" dirty="0"/>
              <a:t>즉 실시간 학습은 안 됩니다</a:t>
            </a:r>
            <a:r>
              <a:rPr lang="en-US" altLang="ko-KR" dirty="0"/>
              <a:t>.</a:t>
            </a:r>
          </a:p>
          <a:p>
            <a:pPr>
              <a:buNone/>
            </a:pPr>
            <a:endParaRPr lang="en-US" altLang="ko-KR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DD1A37-DD9B-0899-A586-A1C20CE7FA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929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104D2-6E73-9287-9982-2859E950C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67EAA1F-271D-0854-5A14-E6059AF9DE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5B610FD-899A-95EE-B3DD-B17D4079FD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b="0" dirty="0"/>
              <a:t>자 </a:t>
            </a:r>
            <a:r>
              <a:rPr lang="en-US" altLang="ko-KR" b="0" dirty="0"/>
              <a:t>convex</a:t>
            </a:r>
            <a:r>
              <a:rPr lang="ko-KR" altLang="en-US" b="0" dirty="0"/>
              <a:t>한 </a:t>
            </a:r>
            <a:r>
              <a:rPr lang="en-US" altLang="ko-KR" b="0" dirty="0"/>
              <a:t>surface</a:t>
            </a:r>
            <a:r>
              <a:rPr lang="ko-KR" altLang="en-US" b="0" dirty="0"/>
              <a:t>가 </a:t>
            </a:r>
            <a:r>
              <a:rPr lang="ko-KR" altLang="en-US" b="0" dirty="0" err="1"/>
              <a:t>뭔지</a:t>
            </a:r>
            <a:r>
              <a:rPr lang="ko-KR" altLang="en-US" b="0" dirty="0"/>
              <a:t> 잘 안 </a:t>
            </a:r>
            <a:r>
              <a:rPr lang="ko-KR" altLang="en-US" b="0" dirty="0" err="1"/>
              <a:t>와닿으실텐데</a:t>
            </a:r>
            <a:r>
              <a:rPr lang="ko-KR" altLang="en-US" b="0" dirty="0"/>
              <a:t> 그림으로 </a:t>
            </a:r>
            <a:r>
              <a:rPr lang="ko-KR" altLang="en-US" b="0" dirty="0" err="1"/>
              <a:t>설명드리자면</a:t>
            </a:r>
            <a:r>
              <a:rPr lang="en-US" altLang="ko-KR" b="0" dirty="0"/>
              <a:t>,</a:t>
            </a:r>
          </a:p>
          <a:p>
            <a:r>
              <a:rPr lang="ko-KR" altLang="en-US" dirty="0"/>
              <a:t>여기 보시면 왼쪽 그림은 </a:t>
            </a:r>
            <a:r>
              <a:rPr lang="en-US" altLang="ko-KR" b="1" dirty="0"/>
              <a:t>convex surface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오른쪽은 </a:t>
            </a:r>
            <a:r>
              <a:rPr lang="en-US" altLang="ko-KR" b="1" dirty="0"/>
              <a:t>non-convex surface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✅ 왼쪽</a:t>
            </a:r>
            <a:r>
              <a:rPr lang="en-US" altLang="ko-KR" b="1" dirty="0"/>
              <a:t>: Convex surface</a:t>
            </a:r>
          </a:p>
          <a:p>
            <a:r>
              <a:rPr lang="ko-KR" altLang="en-US" dirty="0"/>
              <a:t>이런 형태는 딱 </a:t>
            </a:r>
            <a:r>
              <a:rPr lang="ko-KR" altLang="en-US" b="1" dirty="0"/>
              <a:t>그릇 모양</a:t>
            </a:r>
            <a:r>
              <a:rPr lang="ko-KR" altLang="en-US" dirty="0"/>
              <a:t>이에요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전체가 아래로 휘어져 있고</a:t>
            </a:r>
            <a:r>
              <a:rPr lang="en-US" altLang="ko-KR" dirty="0"/>
              <a:t>, </a:t>
            </a:r>
            <a:r>
              <a:rPr lang="ko-KR" altLang="en-US" dirty="0"/>
              <a:t>딱 </a:t>
            </a:r>
            <a:r>
              <a:rPr lang="ko-KR" altLang="en-US" b="1" dirty="0"/>
              <a:t>하나의 </a:t>
            </a:r>
            <a:r>
              <a:rPr lang="en-US" altLang="ko-KR" b="1" dirty="0"/>
              <a:t>global minimum</a:t>
            </a:r>
            <a:r>
              <a:rPr lang="ko-KR" altLang="en-US" dirty="0"/>
              <a:t>만 존재하죠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이럴 땐 </a:t>
            </a:r>
            <a:r>
              <a:rPr lang="en-US" altLang="ko-KR" b="1" dirty="0"/>
              <a:t>batch gradient descent</a:t>
            </a:r>
            <a:r>
              <a:rPr lang="ko-KR" altLang="en-US" dirty="0"/>
              <a:t>처럼 전체 데이터를 보고</a:t>
            </a:r>
            <a:br>
              <a:rPr lang="ko-KR" altLang="en-US" dirty="0"/>
            </a:br>
            <a:r>
              <a:rPr lang="ko-KR" altLang="en-US" dirty="0"/>
              <a:t>한 번에 </a:t>
            </a:r>
            <a:r>
              <a:rPr lang="en-US" altLang="ko-KR" dirty="0"/>
              <a:t>gradient</a:t>
            </a:r>
            <a:r>
              <a:rPr lang="ko-KR" altLang="en-US" dirty="0"/>
              <a:t>를 계산해서 내려가면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b="1" dirty="0"/>
              <a:t>언제 어디서 시작하든 </a:t>
            </a:r>
            <a:r>
              <a:rPr lang="en-US" altLang="ko-KR" b="1" dirty="0"/>
              <a:t>global minimum</a:t>
            </a:r>
            <a:r>
              <a:rPr lang="ko-KR" altLang="en-US" b="1" dirty="0"/>
              <a:t>에 도달</a:t>
            </a:r>
            <a:r>
              <a:rPr lang="ko-KR" altLang="en-US" dirty="0"/>
              <a:t>할 수 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b="1" dirty="0"/>
              <a:t>수렴이 보장</a:t>
            </a:r>
            <a:r>
              <a:rPr lang="ko-KR" altLang="en-US" dirty="0"/>
              <a:t>돼요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반면에 오른쪽처럼 </a:t>
            </a:r>
            <a:r>
              <a:rPr lang="ko-KR" altLang="en-US" b="1" dirty="0"/>
              <a:t>구불구불한 지형</a:t>
            </a:r>
            <a:r>
              <a:rPr lang="en-US" altLang="ko-KR" dirty="0"/>
              <a:t>, </a:t>
            </a:r>
            <a:r>
              <a:rPr lang="ko-KR" altLang="en-US" dirty="0"/>
              <a:t>이게 </a:t>
            </a:r>
            <a:r>
              <a:rPr lang="en-US" altLang="ko-KR" dirty="0"/>
              <a:t>non-convex</a:t>
            </a:r>
            <a:r>
              <a:rPr lang="ko-KR" altLang="en-US" dirty="0"/>
              <a:t>예요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여긴 보시면</a:t>
            </a:r>
            <a:r>
              <a:rPr lang="en-US" altLang="ko-KR" dirty="0"/>
              <a:t>, </a:t>
            </a:r>
            <a:r>
              <a:rPr lang="ko-KR" altLang="en-US" b="1" dirty="0"/>
              <a:t>여러 개의 </a:t>
            </a:r>
            <a:r>
              <a:rPr lang="en-US" altLang="ko-KR" b="1" dirty="0"/>
              <a:t>local minimum</a:t>
            </a:r>
            <a:r>
              <a:rPr lang="ko-KR" altLang="en-US" dirty="0"/>
              <a:t>이 있죠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b="1" dirty="0"/>
              <a:t>진짜 최저점</a:t>
            </a:r>
            <a:r>
              <a:rPr lang="en-US" altLang="ko-KR" b="1" dirty="0"/>
              <a:t>(global minimum)</a:t>
            </a:r>
            <a:r>
              <a:rPr lang="ko-KR" altLang="en-US" dirty="0"/>
              <a:t> 말고도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내려가다 보면 **중간에 걸릴 수 있는 곳들</a:t>
            </a:r>
            <a:r>
              <a:rPr lang="en-US" altLang="ko-KR" dirty="0"/>
              <a:t>(local minimum)**</a:t>
            </a:r>
            <a:r>
              <a:rPr lang="ko-KR" altLang="en-US" dirty="0"/>
              <a:t>이 있는 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경우는 </a:t>
            </a:r>
            <a:r>
              <a:rPr lang="en-US" altLang="ko-KR" dirty="0"/>
              <a:t>gradient descent</a:t>
            </a:r>
            <a:r>
              <a:rPr lang="ko-KR" altLang="en-US" dirty="0"/>
              <a:t>가 어디서 </a:t>
            </a:r>
            <a:r>
              <a:rPr lang="ko-KR" altLang="en-US" dirty="0" err="1"/>
              <a:t>시작하느냐에</a:t>
            </a:r>
            <a:r>
              <a:rPr lang="ko-KR" altLang="en-US" dirty="0"/>
              <a:t> 따라</a:t>
            </a:r>
            <a:br>
              <a:rPr lang="ko-KR" altLang="en-US" dirty="0"/>
            </a:br>
            <a:r>
              <a:rPr lang="en-US" altLang="ko-KR" b="1" dirty="0"/>
              <a:t>local minimum</a:t>
            </a:r>
            <a:r>
              <a:rPr lang="ko-KR" altLang="en-US" b="1" dirty="0"/>
              <a:t>에 갇힐 수 있고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global minimum</a:t>
            </a:r>
            <a:r>
              <a:rPr lang="ko-KR" altLang="en-US" dirty="0"/>
              <a:t>까지 </a:t>
            </a:r>
            <a:r>
              <a:rPr lang="ko-KR" altLang="en-US" b="1" dirty="0"/>
              <a:t>못 갈 수도 있어요</a:t>
            </a:r>
            <a:r>
              <a:rPr lang="en-US" altLang="ko-KR" b="1" dirty="0"/>
              <a:t>.</a:t>
            </a:r>
            <a:endParaRPr lang="ko-KR" altLang="en-US" dirty="0"/>
          </a:p>
          <a:p>
            <a:r>
              <a:rPr lang="ko-KR" altLang="en-US" dirty="0"/>
              <a:t>그래서 실전에서는 이런 </a:t>
            </a:r>
            <a:r>
              <a:rPr lang="en-US" altLang="ko-KR" dirty="0"/>
              <a:t>non-convex</a:t>
            </a:r>
            <a:r>
              <a:rPr lang="ko-KR" altLang="en-US" dirty="0"/>
              <a:t>한 </a:t>
            </a:r>
            <a:r>
              <a:rPr lang="en-US" altLang="ko-KR" dirty="0"/>
              <a:t>cost surface</a:t>
            </a:r>
            <a:r>
              <a:rPr lang="ko-KR" altLang="en-US" dirty="0"/>
              <a:t>에서</a:t>
            </a:r>
            <a:br>
              <a:rPr lang="ko-KR" altLang="en-US" dirty="0"/>
            </a:br>
            <a:r>
              <a:rPr lang="en-US" altLang="ko-KR" dirty="0"/>
              <a:t>gradient descent</a:t>
            </a:r>
            <a:r>
              <a:rPr lang="ko-KR" altLang="en-US" dirty="0"/>
              <a:t>가 잘 작동하도록</a:t>
            </a:r>
            <a:br>
              <a:rPr lang="ko-KR" altLang="en-US" dirty="0"/>
            </a:br>
            <a:r>
              <a:rPr lang="en-US" altLang="ko-KR" b="1" dirty="0"/>
              <a:t>learning rate </a:t>
            </a:r>
            <a:r>
              <a:rPr lang="ko-KR" altLang="en-US" b="1" dirty="0"/>
              <a:t>조절</a:t>
            </a:r>
            <a:r>
              <a:rPr lang="en-US" altLang="ko-KR" dirty="0"/>
              <a:t>, </a:t>
            </a:r>
            <a:r>
              <a:rPr lang="ko-KR" altLang="en-US" b="1" dirty="0"/>
              <a:t>초기값 설정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혹은 </a:t>
            </a:r>
            <a:r>
              <a:rPr lang="en-US" altLang="ko-KR" b="1" dirty="0"/>
              <a:t>SGD</a:t>
            </a:r>
            <a:r>
              <a:rPr lang="ko-KR" altLang="en-US" b="1" dirty="0"/>
              <a:t>나 </a:t>
            </a:r>
            <a:r>
              <a:rPr lang="en-US" altLang="ko-KR" b="1" dirty="0"/>
              <a:t>mini-batch</a:t>
            </a:r>
            <a:r>
              <a:rPr lang="ko-KR" altLang="en-US" dirty="0"/>
              <a:t>를 이용해서 </a:t>
            </a:r>
            <a:r>
              <a:rPr lang="en-US" altLang="ko-KR" b="1" dirty="0"/>
              <a:t>local minimum</a:t>
            </a:r>
            <a:r>
              <a:rPr lang="ko-KR" altLang="en-US" b="1" dirty="0"/>
              <a:t>에서 빠져나오도록</a:t>
            </a:r>
            <a:br>
              <a:rPr lang="ko-KR" altLang="en-US" dirty="0"/>
            </a:br>
            <a:r>
              <a:rPr lang="ko-KR" altLang="en-US" dirty="0"/>
              <a:t>노이즈를 일부러 활용하기도 합니다</a:t>
            </a:r>
            <a:r>
              <a:rPr lang="en-US" altLang="ko-KR" dirty="0"/>
              <a:t>.</a:t>
            </a:r>
          </a:p>
          <a:p>
            <a:pPr>
              <a:buNone/>
            </a:pPr>
            <a:endParaRPr lang="en-US" altLang="ko-KR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E37D71-6FC2-3F6A-0410-191A64C7E7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335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09CE9-3E6A-9573-8B52-1CAAAC43C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77CBF25-2B4C-27C5-F5D4-CECEC8243C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C2233E-E352-67E6-9EE3-F1C017276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다음은 </a:t>
            </a:r>
            <a:r>
              <a:rPr lang="en-US" altLang="ko-KR" b="1" dirty="0"/>
              <a:t>Stochastic Gradient Descent</a:t>
            </a:r>
            <a:r>
              <a:rPr lang="en-US" altLang="ko-KR" dirty="0"/>
              <a:t>, </a:t>
            </a:r>
            <a:r>
              <a:rPr lang="ko-KR" altLang="en-US" dirty="0"/>
              <a:t>줄여서 </a:t>
            </a:r>
            <a:r>
              <a:rPr lang="en-US" altLang="ko-KR" b="1" dirty="0"/>
              <a:t>SGD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SGD</a:t>
            </a:r>
            <a:r>
              <a:rPr lang="ko-KR" altLang="en-US" dirty="0"/>
              <a:t>는 </a:t>
            </a:r>
            <a:r>
              <a:rPr lang="ko-KR" altLang="en-US" dirty="0" err="1"/>
              <a:t>아까와</a:t>
            </a:r>
            <a:r>
              <a:rPr lang="ko-KR" altLang="en-US" dirty="0"/>
              <a:t> 반대로</a:t>
            </a:r>
            <a:r>
              <a:rPr lang="en-US" altLang="ko-KR" dirty="0"/>
              <a:t>, </a:t>
            </a:r>
            <a:r>
              <a:rPr lang="ko-KR" altLang="en-US" b="1" dirty="0"/>
              <a:t>데이터 하나하나마다</a:t>
            </a:r>
            <a:r>
              <a:rPr lang="ko-KR" altLang="en-US" dirty="0"/>
              <a:t> 파라미터를 업데이트합니다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예측하고 손실 계산한 뒤 바로바로 </a:t>
            </a:r>
            <a:r>
              <a:rPr lang="en-US" altLang="ko-KR" dirty="0"/>
              <a:t>gradient </a:t>
            </a:r>
            <a:r>
              <a:rPr lang="ko-KR" altLang="en-US" dirty="0"/>
              <a:t>계산해서 업데이트하는 </a:t>
            </a:r>
            <a:r>
              <a:rPr lang="ko-KR" altLang="en-US" dirty="0" err="1"/>
              <a:t>구조죠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덕분에 </a:t>
            </a:r>
            <a:r>
              <a:rPr lang="ko-KR" altLang="en-US" b="1" dirty="0"/>
              <a:t>속도는 빠르고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특히 </a:t>
            </a:r>
            <a:r>
              <a:rPr lang="ko-KR" altLang="en-US" b="1" dirty="0"/>
              <a:t>데이터가 실시간으로 들어오는 상황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ko-KR" altLang="en-US" b="1" dirty="0"/>
              <a:t>온라인 학습이 가능</a:t>
            </a:r>
            <a:r>
              <a:rPr lang="ko-KR" altLang="en-US" dirty="0"/>
              <a:t>하다는 장점이 있어요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단점은</a:t>
            </a:r>
            <a:r>
              <a:rPr lang="en-US" altLang="ko-KR" dirty="0"/>
              <a:t>, </a:t>
            </a:r>
            <a:r>
              <a:rPr lang="ko-KR" altLang="en-US" dirty="0"/>
              <a:t>이렇게 한 샘플씩 업데이트하다 보니까</a:t>
            </a:r>
            <a:br>
              <a:rPr lang="ko-KR" altLang="en-US" dirty="0"/>
            </a:br>
            <a:r>
              <a:rPr lang="en-US" altLang="ko-KR" dirty="0"/>
              <a:t>gradient</a:t>
            </a:r>
            <a:r>
              <a:rPr lang="ko-KR" altLang="en-US" dirty="0"/>
              <a:t>가 들쭉날쭉하고 </a:t>
            </a:r>
            <a:r>
              <a:rPr lang="ko-KR" altLang="en-US" b="1" dirty="0"/>
              <a:t>불안정할 수 있다는 점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그리고 </a:t>
            </a:r>
            <a:r>
              <a:rPr lang="ko-KR" altLang="en-US" b="1" dirty="0"/>
              <a:t>노이즈에 민감하다</a:t>
            </a:r>
            <a:r>
              <a:rPr lang="ko-KR" altLang="en-US" dirty="0"/>
              <a:t>는 문제가 있습니다</a:t>
            </a:r>
            <a:r>
              <a:rPr lang="en-US" altLang="ko-KR" dirty="0"/>
              <a:t>.</a:t>
            </a:r>
          </a:p>
          <a:p>
            <a:pPr>
              <a:buNone/>
            </a:pPr>
            <a:endParaRPr lang="en-US" altLang="ko-KR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A0B42B-7786-1907-DAB2-01B70D615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02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C30BD-F556-DE75-4C05-7A65497F3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848D100-344E-7B66-1744-48EF8D749E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D003D9A-32DA-9496-EFE2-A220712A1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b="0" dirty="0"/>
              <a:t>이렇게 추상적으로만 얘기하면 잘 안 와닿을 테니 예시를 들어드리자면</a:t>
            </a:r>
            <a:r>
              <a:rPr lang="en-US" altLang="ko-KR" b="0" dirty="0"/>
              <a:t>,</a:t>
            </a:r>
          </a:p>
          <a:p>
            <a:pPr>
              <a:buNone/>
            </a:pPr>
            <a:r>
              <a:rPr lang="ko-KR" altLang="en-US" b="0" dirty="0"/>
              <a:t>다음과 같은 문제가 있고</a:t>
            </a:r>
            <a:endParaRPr lang="en-US" altLang="ko-KR" b="0" dirty="0"/>
          </a:p>
          <a:p>
            <a:pPr>
              <a:buNone/>
            </a:pPr>
            <a:r>
              <a:rPr lang="ko-KR" altLang="en-US" b="0" dirty="0"/>
              <a:t>다음과 같이 총 </a:t>
            </a:r>
            <a:r>
              <a:rPr lang="en-US" altLang="ko-KR" b="0" dirty="0"/>
              <a:t>3</a:t>
            </a:r>
            <a:r>
              <a:rPr lang="ko-KR" altLang="en-US" b="0" dirty="0"/>
              <a:t>개의 샘플이 있다고 가정합시다</a:t>
            </a:r>
            <a:endParaRPr lang="en-US" altLang="ko-KR" b="0" dirty="0"/>
          </a:p>
          <a:p>
            <a:pPr>
              <a:buNone/>
            </a:pPr>
            <a:endParaRPr lang="en-US" altLang="ko-KR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199C77-2FE5-B963-DD54-1DFA03A30B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004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E8A6D-C81A-D7C6-345C-BB015599A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8EC6B69-9C2A-D09A-D9B9-4C03485D83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4B2E207-263B-7EA6-EB1A-461AC30394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85F8E4-E00E-14A4-43B4-3FA5346DE7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008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36C96-2C7B-81D1-6790-C837B6CF2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E79EB8-9900-B254-D9FC-C84FFC70E9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513FF36-A41F-3932-FA6E-418A9F5D2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56086B-40A3-5314-90B4-1284E80FC5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137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D62DD-2D2A-6324-D296-47ACF5F5D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43E11E2-B537-BB7D-D611-EC927F2996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5A6A454-3591-F9E2-C093-094E2CC88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0" dirty="0"/>
              <a:t>SGD</a:t>
            </a:r>
            <a:r>
              <a:rPr lang="ko-KR" altLang="en-US" b="0" dirty="0"/>
              <a:t>는 이제 </a:t>
            </a:r>
            <a:r>
              <a:rPr lang="ko-KR" altLang="en-US" b="0" dirty="0" err="1"/>
              <a:t>이런식으로</a:t>
            </a:r>
            <a:r>
              <a:rPr lang="ko-KR" altLang="en-US" b="0" dirty="0"/>
              <a:t> 매 샘플마다 즉시 업데이트하는 특징이 있습니다</a:t>
            </a:r>
            <a:r>
              <a:rPr lang="en-US" altLang="ko-KR" b="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0C884-6FDD-FC16-95FB-2742D2FEA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691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FC72C-F4C1-614A-52BF-DDB7CEC10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1A86E3-C4EE-5FAC-1D63-8D02D6FCC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3EA13-8BAB-CCD9-97DE-BF6919FD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54C4-331D-45CF-B8C3-B0F4B00EDD30}" type="datetime1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C9B68-1025-10EC-0896-40B2A3DC7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35E2D3-51EE-2DE2-6C2E-EA69AA38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3F20C-5EE3-C911-8334-A51625B3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74D33A-0669-6C05-38CC-E3261DB1A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D76E7-68C8-6869-AA92-96AA4E706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CAAE-BF5A-4DAF-B09A-BA7AF480905F}" type="datetime1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4DE5E-4FCC-87A4-9F2D-E8C20D62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B0DBF6-A082-A9B9-A4A1-D1BC2ED6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3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207E9E-0175-61E9-1F3C-179CD196E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A61898-6694-711B-BE48-978743942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ED916-5B52-BDD7-4AF4-614B4B86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A5E-F31B-49CE-AE73-5453EFBAEB98}" type="datetime1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D3F829-1EA9-0568-C08F-1CAE91A9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7998A-4D6A-C536-218C-1D1FAA5F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0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2CE9-0CF9-09A5-9033-08EE1BE2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C6011B-1EBD-B635-E746-86820E4F4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0C4D1D-9999-0AC1-AC36-38B2642B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FB43-E92E-4C3A-BECC-9B1708A860A6}" type="datetime1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D8EE5-97A2-E988-0E41-17F26764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116AD-5F6A-F7E2-D324-514213E3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84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17C6E-B7CD-8252-E032-FB5D3A8E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D8D77B-B39C-5AD2-3391-B7C5578EA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B2574A-E553-0FEA-9A8D-802EB9DD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09BE-33C4-4D25-AC14-E64A2D71DE0E}" type="datetime1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85D38-5938-3B4C-DB21-263ACAAA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90E3BA-E67E-321A-54C1-DB34F45D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68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2CD60-1E53-8B1D-67EF-81D1191E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5AB26-6F69-0A9A-7987-5F019AC69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72B3AD-84B2-B50B-431C-6DE3BFDD8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8826E-1746-C11E-81CE-309F64AC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8F90-BF1A-46C1-AF32-001F32139DBB}" type="datetime1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DFFD78-C689-6F4A-64F8-08E0E560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496DC-EB75-AD4E-F7E1-C9960517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9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3708-49CB-5A85-71FC-E8783D88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A4C365-C287-7E1E-6FBD-57F460427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543834-5EFF-E2A3-7C7A-E380CFDF1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73711C-42EF-9ACF-81E4-6020A4A97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0AF97B-98BF-3C5A-C965-3B48B092A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805A90-89FD-4C9B-162A-CFFD23B4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3A3F-2492-45AC-8F2F-F7377C614719}" type="datetime1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B7E614-5586-831A-504B-A61C80F8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5CA2C6-32FE-DE18-E578-F06BDAAE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1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F130E-14E8-455E-A70B-9FF08205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9EAAFD-9A65-B1FF-FE8E-6991205B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1C0B-CDB7-4C9E-8584-914FBDED7451}" type="datetime1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FF5854-5363-139D-A0C8-B8E65A5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DB458D-1C9F-A267-D626-EC121E41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46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927272-3C57-6D07-92E9-2D8CAC75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1C94-1CAC-4A54-8FAA-75EE0E90274C}" type="datetime1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3955C9-9901-6191-2103-7DA9CEF9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033C39-E1BA-5651-D44F-60769ACE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8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14A68-C4A0-FD1E-A8DC-A0CCFE11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3A84B-6215-368F-7089-425749E7B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36CABF-0338-5066-370E-2A278630D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1A61D0-090F-5B63-1BE8-4D5D3311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9D67-FC77-45E7-B2D3-523F6AFC5A47}" type="datetime1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A4AE6D-D8F3-0BF2-3FB4-D6A3A05B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38BEA-D016-A4E6-B623-97D14D20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04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4BAA5-4D34-509D-A9E4-902655B5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DDC90F-58A9-1848-5B6D-2B1A4608C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21A0C5-2EEF-CAE7-6082-F4A442DF2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F6A23A-5108-D412-09C7-BF05944F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CFA3-52F7-4E88-8EC8-FF890ACF6061}" type="datetime1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DA7D40-7397-3086-5E1C-D968B868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0FA61-F4CB-E07B-BDF1-CC96D163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0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9B7BED-F43F-B629-A880-8A054089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BD8349-6D43-4CBB-10EF-C8421397B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19373-CEE7-8D7D-1C6D-2EF208E6B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FE297B16-6CE0-4FBA-BFA8-B6A1034B4AE2}" type="datetime1">
              <a:rPr lang="ko-KR" altLang="en-US" smtClean="0"/>
              <a:pPr/>
              <a:t>2025-07-22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E36D10-A372-EFA7-F667-2F6537B36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4E928-F916-7901-9516-EC9A04E66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70F6877-0267-4703-A78C-D9E8AC4A04A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81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1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1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customXml" Target="../ink/ink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6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10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D6AE3-FDC8-8584-67AB-882EEABE4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Stochastic Gradient Descent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9D226D-9C95-6321-152C-CA9042DC1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23011577 </a:t>
            </a:r>
            <a:r>
              <a:rPr lang="ko-KR" altLang="en-US" dirty="0"/>
              <a:t>컴퓨터공학과 이영빈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FE5B7E-FEA0-A249-F7F7-54E79C16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0F6877-0267-4703-A78C-D9E8AC4A04AF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3749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EFDEA-26B2-C92B-C9B4-50240BC02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7583A-186B-FCDC-9DA2-DC3BA8B8F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092609" cy="989950"/>
          </a:xfrm>
        </p:spPr>
        <p:txBody>
          <a:bodyPr>
            <a:normAutofit/>
          </a:bodyPr>
          <a:lstStyle/>
          <a:p>
            <a:endParaRPr lang="ko-KR" altLang="en-US" sz="36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9AED43-03D4-4F62-0DA8-D87C8596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10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86720F73-3DBC-9DF7-F108-51E9F8B4A1AB}"/>
                  </a:ext>
                </a:extLst>
              </p14:cNvPr>
              <p14:cNvContentPartPr/>
              <p14:nvPr/>
            </p14:nvContentPartPr>
            <p14:xfrm>
              <a:off x="13036828" y="5129704"/>
              <a:ext cx="36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86720F73-3DBC-9DF7-F108-51E9F8B4A1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82828" y="502170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04EA84E-8DC2-F909-2D86-CCB6BF1455F2}"/>
                  </a:ext>
                </a:extLst>
              </p14:cNvPr>
              <p14:cNvContentPartPr/>
              <p14:nvPr/>
            </p14:nvContentPartPr>
            <p14:xfrm>
              <a:off x="-1029092" y="4168504"/>
              <a:ext cx="360" cy="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04EA84E-8DC2-F909-2D86-CCB6BF1455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083092" y="4060504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E21FDE5-4ED3-A2B3-C71A-907A941F87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786" y="860101"/>
            <a:ext cx="9810427" cy="520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63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0A614-35BE-3214-ADD2-5EEA446B2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0D093-E13D-A9A5-1EED-155E3597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092609" cy="989950"/>
          </a:xfrm>
        </p:spPr>
        <p:txBody>
          <a:bodyPr>
            <a:normAutofit/>
          </a:bodyPr>
          <a:lstStyle/>
          <a:p>
            <a:endParaRPr lang="ko-KR" altLang="en-US" sz="36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B42F71-848A-1FB2-B964-44A150F9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11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035404A-7191-05F0-7169-F3CFA838AEE2}"/>
                  </a:ext>
                </a:extLst>
              </p14:cNvPr>
              <p14:cNvContentPartPr/>
              <p14:nvPr/>
            </p14:nvContentPartPr>
            <p14:xfrm>
              <a:off x="13036828" y="5129704"/>
              <a:ext cx="36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035404A-7191-05F0-7169-F3CFA838AE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82828" y="502170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40CE45A5-912F-5109-CAD0-DC06CAAAC9E3}"/>
                  </a:ext>
                </a:extLst>
              </p14:cNvPr>
              <p14:cNvContentPartPr/>
              <p14:nvPr/>
            </p14:nvContentPartPr>
            <p14:xfrm>
              <a:off x="-1029092" y="4168504"/>
              <a:ext cx="360" cy="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40CE45A5-912F-5109-CAD0-DC06CAAAC9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083092" y="4060504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그림 4" descr="원, 만화 영화, 그래픽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875082E-6278-85A9-3451-166D1F277B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44" y="1759654"/>
            <a:ext cx="7872112" cy="333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5C859-AEA0-2C97-570C-D5DF18EB3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DDAB0-4711-1282-D54D-9DF542E4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092609" cy="989950"/>
          </a:xfrm>
        </p:spPr>
        <p:txBody>
          <a:bodyPr>
            <a:normAutofit/>
          </a:bodyPr>
          <a:lstStyle/>
          <a:p>
            <a:endParaRPr lang="ko-KR" altLang="en-US" sz="36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388B91-2CFE-FD5B-8A99-63BCE85C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62730B-96D2-FF9E-4BAE-EED2F198C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60" y="549000"/>
            <a:ext cx="10294480" cy="576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1CA70B-1739-E085-ABDF-B0CA585F573D}"/>
              </a:ext>
            </a:extLst>
          </p:cNvPr>
          <p:cNvSpPr txBox="1"/>
          <p:nvPr/>
        </p:nvSpPr>
        <p:spPr>
          <a:xfrm>
            <a:off x="5802406" y="2864223"/>
            <a:ext cx="2877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직접 설정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8119AA3E-C3AA-B19C-9060-7D32C8D05692}"/>
                  </a:ext>
                </a:extLst>
              </p14:cNvPr>
              <p14:cNvContentPartPr/>
              <p14:nvPr/>
            </p14:nvContentPartPr>
            <p14:xfrm>
              <a:off x="4316548" y="3011464"/>
              <a:ext cx="1414440" cy="2124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8119AA3E-C3AA-B19C-9060-7D32C8D056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62548" y="2903824"/>
                <a:ext cx="1522080" cy="2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20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9D5BE-24A7-6E67-F410-94465553F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88495-C931-923B-4FFC-F367C1A23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092609" cy="989950"/>
          </a:xfrm>
        </p:spPr>
        <p:txBody>
          <a:bodyPr>
            <a:normAutofit/>
          </a:bodyPr>
          <a:lstStyle/>
          <a:p>
            <a:endParaRPr lang="ko-KR" altLang="en-US" sz="36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C32BEF-0A38-F35F-E247-5F5CB65D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D80DB85-DB54-56D4-350D-D431ADB5A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9922" y="555824"/>
            <a:ext cx="10252155" cy="5760000"/>
          </a:xfrm>
        </p:spPr>
      </p:pic>
    </p:spTree>
    <p:extLst>
      <p:ext uri="{BB962C8B-B14F-4D97-AF65-F5344CB8AC3E}">
        <p14:creationId xmlns:p14="http://schemas.microsoft.com/office/powerpoint/2010/main" val="294893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1D493-B6CE-34BD-6FEA-9A12AD6DA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182948-37AA-2164-40D3-A3DF9869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62E7514-C4A0-1992-4FCF-DCCD883868D0}"/>
              </a:ext>
            </a:extLst>
          </p:cNvPr>
          <p:cNvSpPr/>
          <p:nvPr/>
        </p:nvSpPr>
        <p:spPr>
          <a:xfrm>
            <a:off x="5295900" y="681037"/>
            <a:ext cx="1600200" cy="15934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1C7917D-9C7D-9E01-00C7-AD9FD1001401}"/>
              </a:ext>
            </a:extLst>
          </p:cNvPr>
          <p:cNvSpPr/>
          <p:nvPr/>
        </p:nvSpPr>
        <p:spPr>
          <a:xfrm>
            <a:off x="8610600" y="2530579"/>
            <a:ext cx="1600200" cy="15934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forward pass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1A59E51-D66F-D1DB-3409-27279FB501BF}"/>
              </a:ext>
            </a:extLst>
          </p:cNvPr>
          <p:cNvSpPr/>
          <p:nvPr/>
        </p:nvSpPr>
        <p:spPr>
          <a:xfrm>
            <a:off x="1981201" y="2530579"/>
            <a:ext cx="1600200" cy="15934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parameter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update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31CE2F-3392-751C-05A0-3B86F2C1FD0A}"/>
              </a:ext>
            </a:extLst>
          </p:cNvPr>
          <p:cNvSpPr/>
          <p:nvPr/>
        </p:nvSpPr>
        <p:spPr>
          <a:xfrm>
            <a:off x="5295900" y="4124055"/>
            <a:ext cx="1600200" cy="15934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backpropagation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F961DE9-4C94-4043-3C17-7EB7548E87AC}"/>
              </a:ext>
            </a:extLst>
          </p:cNvPr>
          <p:cNvCxnSpPr>
            <a:cxnSpLocks/>
          </p:cNvCxnSpPr>
          <p:nvPr/>
        </p:nvCxnSpPr>
        <p:spPr>
          <a:xfrm>
            <a:off x="7124131" y="2013045"/>
            <a:ext cx="1486469" cy="770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EC66772-7C6F-998F-428A-597C17516417}"/>
              </a:ext>
            </a:extLst>
          </p:cNvPr>
          <p:cNvCxnSpPr>
            <a:cxnSpLocks/>
          </p:cNvCxnSpPr>
          <p:nvPr/>
        </p:nvCxnSpPr>
        <p:spPr>
          <a:xfrm flipH="1">
            <a:off x="7126939" y="3978430"/>
            <a:ext cx="1483660" cy="858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45C7DAD-375D-F9C8-3FA5-2FBDE36FDBA5}"/>
              </a:ext>
            </a:extLst>
          </p:cNvPr>
          <p:cNvCxnSpPr>
            <a:cxnSpLocks/>
          </p:cNvCxnSpPr>
          <p:nvPr/>
        </p:nvCxnSpPr>
        <p:spPr>
          <a:xfrm flipH="1" flipV="1">
            <a:off x="3413595" y="3964101"/>
            <a:ext cx="1766885" cy="886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FE4D0EA-D00D-E035-EFCD-95B08B57348E}"/>
              </a:ext>
            </a:extLst>
          </p:cNvPr>
          <p:cNvCxnSpPr>
            <a:cxnSpLocks/>
          </p:cNvCxnSpPr>
          <p:nvPr/>
        </p:nvCxnSpPr>
        <p:spPr>
          <a:xfrm flipV="1">
            <a:off x="3751729" y="1949824"/>
            <a:ext cx="1428751" cy="753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CC9785-F7D2-3461-1E8E-32D7FC532699}"/>
                  </a:ext>
                </a:extLst>
              </p:cNvPr>
              <p:cNvSpPr txBox="1"/>
              <p:nvPr/>
            </p:nvSpPr>
            <p:spPr>
              <a:xfrm>
                <a:off x="8610599" y="4219246"/>
                <a:ext cx="1702170" cy="376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예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측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en-US" dirty="0"/>
                  <a:t> 생성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CC9785-F7D2-3461-1E8E-32D7FC532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599" y="4219246"/>
                <a:ext cx="1702170" cy="376385"/>
              </a:xfrm>
              <a:prstGeom prst="rect">
                <a:avLst/>
              </a:prstGeom>
              <a:blipFill>
                <a:blip r:embed="rId3"/>
                <a:stretch>
                  <a:fillRect l="-2857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EEB49A58-FBE4-DAFE-19C7-D6E39201155C}"/>
              </a:ext>
            </a:extLst>
          </p:cNvPr>
          <p:cNvSpPr txBox="1"/>
          <p:nvPr/>
        </p:nvSpPr>
        <p:spPr>
          <a:xfrm rot="19746664">
            <a:off x="7065143" y="374208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cost</a:t>
            </a:r>
            <a:r>
              <a:rPr lang="ko-KR" altLang="en-US" dirty="0"/>
              <a:t> 계산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CCA5010-A0A8-2986-AF35-DCDE001CC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491" y="5385297"/>
            <a:ext cx="4136570" cy="123717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0BE9488-D411-6C85-2F0C-75469E38AB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7365" y="4690822"/>
            <a:ext cx="2946088" cy="116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20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31CB3-4E13-6B6C-8021-607F14424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8E1DD-81C4-8AD8-8D65-A521B630B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092609" cy="989950"/>
          </a:xfrm>
        </p:spPr>
        <p:txBody>
          <a:bodyPr>
            <a:normAutofit/>
          </a:bodyPr>
          <a:lstStyle/>
          <a:p>
            <a:endParaRPr lang="ko-KR" altLang="en-US" sz="36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5B40FD-FE65-D99A-6E2E-22D9CBB5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B5DF8B-ADC0-A9A2-20EA-6BA7F96F68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5"/>
          <a:stretch>
            <a:fillRect/>
          </a:stretch>
        </p:blipFill>
        <p:spPr>
          <a:xfrm>
            <a:off x="988283" y="549000"/>
            <a:ext cx="10215434" cy="5760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27C02D86-1D12-BD57-EF82-3A0F77FFF8BC}"/>
                  </a:ext>
                </a:extLst>
              </p14:cNvPr>
              <p14:cNvContentPartPr/>
              <p14:nvPr/>
            </p14:nvContentPartPr>
            <p14:xfrm>
              <a:off x="13036828" y="5129704"/>
              <a:ext cx="36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27C02D86-1D12-BD57-EF82-3A0F77FFF8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83188" y="502206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61BC05EB-3C1A-6FE2-416A-E2488A539035}"/>
                  </a:ext>
                </a:extLst>
              </p14:cNvPr>
              <p14:cNvContentPartPr/>
              <p14:nvPr/>
            </p14:nvContentPartPr>
            <p14:xfrm>
              <a:off x="-1029092" y="4168504"/>
              <a:ext cx="360" cy="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61BC05EB-3C1A-6FE2-416A-E2488A5390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082732" y="4060864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111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F5825-3A87-3E26-78C4-E3B832663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1C7BF-06C9-1BDA-93C1-B1EEDB1C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092609" cy="989950"/>
          </a:xfrm>
        </p:spPr>
        <p:txBody>
          <a:bodyPr>
            <a:normAutofit/>
          </a:bodyPr>
          <a:lstStyle/>
          <a:p>
            <a:endParaRPr lang="ko-KR" altLang="en-US" sz="36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A0A62E-F155-A7BD-2666-491B0B07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5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FA81151A-D27A-6CFD-9102-A740C9AA80C7}"/>
                  </a:ext>
                </a:extLst>
              </p14:cNvPr>
              <p14:cNvContentPartPr/>
              <p14:nvPr/>
            </p14:nvContentPartPr>
            <p14:xfrm>
              <a:off x="13036828" y="5129704"/>
              <a:ext cx="36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FA81151A-D27A-6CFD-9102-A740C9AA80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82828" y="502170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91839DAB-EAB4-8A54-5F7D-780B97BDC3A3}"/>
                  </a:ext>
                </a:extLst>
              </p14:cNvPr>
              <p14:cNvContentPartPr/>
              <p14:nvPr/>
            </p14:nvContentPartPr>
            <p14:xfrm>
              <a:off x="-1029092" y="4168504"/>
              <a:ext cx="360" cy="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91839DAB-EAB4-8A54-5F7D-780B97BDC3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083092" y="4060504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그림 7" descr="새, 그림, 예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4469414-043D-82D3-6FC3-1BEC4C1C65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31" y="365126"/>
            <a:ext cx="11026869" cy="603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8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5BE6E-484C-5684-76EE-D93CB003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6BF56-987D-A42C-3221-17062DA0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092609" cy="989950"/>
          </a:xfrm>
        </p:spPr>
        <p:txBody>
          <a:bodyPr>
            <a:normAutofit/>
          </a:bodyPr>
          <a:lstStyle/>
          <a:p>
            <a:endParaRPr lang="ko-KR" altLang="en-US" sz="36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22E037-F1B5-702A-1C73-660DBCA0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046CAF-CEAA-62D7-5037-25D7A5E520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5"/>
          <a:stretch>
            <a:fillRect/>
          </a:stretch>
        </p:blipFill>
        <p:spPr>
          <a:xfrm>
            <a:off x="988283" y="549000"/>
            <a:ext cx="10215434" cy="5760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A37D7513-C358-8F5E-EE56-DA7BFED38BAE}"/>
                  </a:ext>
                </a:extLst>
              </p14:cNvPr>
              <p14:cNvContentPartPr/>
              <p14:nvPr/>
            </p14:nvContentPartPr>
            <p14:xfrm>
              <a:off x="13036828" y="5129704"/>
              <a:ext cx="36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A37D7513-C358-8F5E-EE56-DA7BFED38B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82828" y="502170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14A2098-C7A3-A514-3B43-AA025AB62631}"/>
                  </a:ext>
                </a:extLst>
              </p14:cNvPr>
              <p14:cNvContentPartPr/>
              <p14:nvPr/>
            </p14:nvContentPartPr>
            <p14:xfrm>
              <a:off x="-1029092" y="4168504"/>
              <a:ext cx="360" cy="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14A2098-C7A3-A514-3B43-AA025AB626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083092" y="4060504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265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5E229-4D6F-8DEE-797A-72EB7935A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720AC-AD9B-D08F-1096-F26ACDDB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092609" cy="989950"/>
          </a:xfrm>
        </p:spPr>
        <p:txBody>
          <a:bodyPr>
            <a:normAutofit/>
          </a:bodyPr>
          <a:lstStyle/>
          <a:p>
            <a:endParaRPr lang="ko-KR" altLang="en-US" sz="36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51973-E68C-1222-F032-F3E7FA2A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EE0B07DE-2F3F-12E8-D4E4-F9B7334A873E}"/>
                  </a:ext>
                </a:extLst>
              </p14:cNvPr>
              <p14:cNvContentPartPr/>
              <p14:nvPr/>
            </p14:nvContentPartPr>
            <p14:xfrm>
              <a:off x="13036828" y="5129704"/>
              <a:ext cx="36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EE0B07DE-2F3F-12E8-D4E4-F9B7334A87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82828" y="502170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5120C699-2AB3-050C-D00E-EADEA62AB0AD}"/>
                  </a:ext>
                </a:extLst>
              </p14:cNvPr>
              <p14:cNvContentPartPr/>
              <p14:nvPr/>
            </p14:nvContentPartPr>
            <p14:xfrm>
              <a:off x="-1029092" y="4168504"/>
              <a:ext cx="360" cy="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5120C699-2AB3-050C-D00E-EADEA62AB0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083092" y="4060504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C805D84A-BA99-920E-1B26-58A227620E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094" y="589619"/>
            <a:ext cx="9939811" cy="567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6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52199-4715-BD3F-19CC-41C23DFA4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6DACB-6A6B-1C53-383F-BCC1E0512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092609" cy="989950"/>
          </a:xfrm>
        </p:spPr>
        <p:txBody>
          <a:bodyPr>
            <a:normAutofit/>
          </a:bodyPr>
          <a:lstStyle/>
          <a:p>
            <a:endParaRPr lang="ko-KR" altLang="en-US" sz="36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B39362-F05E-A5CE-D532-7477F019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8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B5D8655E-7A60-FE73-1EE9-87BBCDA4E9EC}"/>
                  </a:ext>
                </a:extLst>
              </p14:cNvPr>
              <p14:cNvContentPartPr/>
              <p14:nvPr/>
            </p14:nvContentPartPr>
            <p14:xfrm>
              <a:off x="13036828" y="5129704"/>
              <a:ext cx="36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B5D8655E-7A60-FE73-1EE9-87BBCDA4E9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82828" y="502170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1BBF666-B421-6241-D293-2B1944DA8628}"/>
                  </a:ext>
                </a:extLst>
              </p14:cNvPr>
              <p14:cNvContentPartPr/>
              <p14:nvPr/>
            </p14:nvContentPartPr>
            <p14:xfrm>
              <a:off x="-1029092" y="4168504"/>
              <a:ext cx="360" cy="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1BBF666-B421-6241-D293-2B1944DA86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083092" y="4060504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그림 7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76016B-9055-999A-C4A6-03B4933CE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410" y="725956"/>
            <a:ext cx="6781180" cy="501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68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20D54-671F-E14C-90FE-82B3D077B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DD7F1-CFD3-386E-2B62-17B33688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092609" cy="989950"/>
          </a:xfrm>
        </p:spPr>
        <p:txBody>
          <a:bodyPr>
            <a:normAutofit/>
          </a:bodyPr>
          <a:lstStyle/>
          <a:p>
            <a:endParaRPr lang="ko-KR" altLang="en-US" sz="36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390F5D-8B59-9B25-B8DF-9F22D7E7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9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0E52573-55D1-8DF0-CBEC-06F3FB7EBA98}"/>
                  </a:ext>
                </a:extLst>
              </p14:cNvPr>
              <p14:cNvContentPartPr/>
              <p14:nvPr/>
            </p14:nvContentPartPr>
            <p14:xfrm>
              <a:off x="13036828" y="5129704"/>
              <a:ext cx="36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0E52573-55D1-8DF0-CBEC-06F3FB7EBA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82828" y="502170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B71BE3A-9989-894C-EE94-684F76974211}"/>
                  </a:ext>
                </a:extLst>
              </p14:cNvPr>
              <p14:cNvContentPartPr/>
              <p14:nvPr/>
            </p14:nvContentPartPr>
            <p14:xfrm>
              <a:off x="-1029092" y="4168504"/>
              <a:ext cx="360" cy="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B71BE3A-9989-894C-EE94-684F769742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083092" y="4060504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그림 4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5250CFA-05F0-D485-99DC-D1903813C7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41" y="365126"/>
            <a:ext cx="7380717" cy="588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19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2463</TotalTime>
  <Words>1194</Words>
  <Application>Microsoft Office PowerPoint</Application>
  <PresentationFormat>와이드스크린</PresentationFormat>
  <Paragraphs>101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나눔고딕</vt:lpstr>
      <vt:lpstr>Arial</vt:lpstr>
      <vt:lpstr>Cambria Math</vt:lpstr>
      <vt:lpstr>Office 테마</vt:lpstr>
      <vt:lpstr>Stochastic Gradient Descent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고승호</dc:creator>
  <cp:lastModifiedBy>영빈 이</cp:lastModifiedBy>
  <cp:revision>17</cp:revision>
  <dcterms:created xsi:type="dcterms:W3CDTF">2025-03-09T02:43:38Z</dcterms:created>
  <dcterms:modified xsi:type="dcterms:W3CDTF">2025-07-22T11:12:29Z</dcterms:modified>
</cp:coreProperties>
</file>