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Lu0+AQn7c/8yCu8Pmj2aErV/3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51ACD2-1065-4702-9F7D-769552AFBFC3}">
  <a:tblStyle styleId="{C551ACD2-1065-4702-9F7D-769552AFBF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14E79CA-D96D-4267-A9A2-A9A46841E78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12395" y="1270933"/>
            <a:ext cx="453842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과제명 (영웅이)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부제 (독거노인 응급 스마트 호출 버튼)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713064" y="939567"/>
            <a:ext cx="41106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/>
        </p:nvSpPr>
        <p:spPr>
          <a:xfrm>
            <a:off x="3654382" y="5859736"/>
            <a:ext cx="5737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팀명 : </a:t>
            </a:r>
            <a:r>
              <a:rPr lang="ko-KR" sz="1800">
                <a:solidFill>
                  <a:srgbClr val="0090D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벼리벼리 쌀</a:t>
            </a: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팀원 : 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진벼리/ 박정민 / 황문성 / 이설아/이연석/박종현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2022. 06. 02</a:t>
            </a:r>
            <a:endParaRPr sz="1800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440" y="191546"/>
            <a:ext cx="4431716" cy="467570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10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265" name="Google Shape;265;p10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66" name="Google Shape;266;p10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10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268" name="Google Shape;268;p10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69" name="Google Shape;269;p10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회원가입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271" name="Google Shape;271;p10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72" name="Google Shape;272;p10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Join</a:t>
              </a:r>
              <a:endParaRPr/>
            </a:p>
          </p:txBody>
        </p:sp>
      </p:grpSp>
      <p:grpSp>
        <p:nvGrpSpPr>
          <p:cNvPr id="273" name="Google Shape;273;p10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274" name="Google Shape;274;p10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75" name="Google Shape;275;p10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 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0"/>
          <p:cNvSpPr/>
          <p:nvPr/>
        </p:nvSpPr>
        <p:spPr>
          <a:xfrm>
            <a:off x="2743201" y="5161698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2733000" y="517215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78" name="Google Shape;278;p10"/>
          <p:cNvSpPr txBox="1"/>
          <p:nvPr/>
        </p:nvSpPr>
        <p:spPr>
          <a:xfrm>
            <a:off x="3020036" y="5667185"/>
            <a:ext cx="6885964" cy="10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①아이디 입력창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4~12자 이내 영문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소문자, 숫자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창 지원하며 해당 영역 누르면 IME 등장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② 비밀번호 입력창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6~16자 이내 영문(대소문자구분) 또는 숫자, 특수문자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창 지원하며 해당 영역 누르면 IME 등장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③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일치 여부 확인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창 지원하며 해당 영역 누르면 IME 등장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3020036" y="649700"/>
            <a:ext cx="2394277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3730164" y="754891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3719587" y="1222292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>
            <a:off x="3730163" y="1762802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>
            <a:off x="3728202" y="228333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3728202" y="2704055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3719587" y="3203091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711966" y="368638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711966" y="4153787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/>
          </a:p>
        </p:txBody>
      </p:sp>
      <p:cxnSp>
        <p:nvCxnSpPr>
          <p:cNvPr id="288" name="Google Shape;288;p10"/>
          <p:cNvCxnSpPr/>
          <p:nvPr/>
        </p:nvCxnSpPr>
        <p:spPr>
          <a:xfrm>
            <a:off x="4025440" y="885229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289" name="Google Shape;289;p10"/>
          <p:cNvCxnSpPr/>
          <p:nvPr/>
        </p:nvCxnSpPr>
        <p:spPr>
          <a:xfrm>
            <a:off x="4025440" y="1335741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290" name="Google Shape;290;p10"/>
          <p:cNvCxnSpPr/>
          <p:nvPr/>
        </p:nvCxnSpPr>
        <p:spPr>
          <a:xfrm>
            <a:off x="4025440" y="1891610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291" name="Google Shape;291;p10"/>
          <p:cNvCxnSpPr/>
          <p:nvPr/>
        </p:nvCxnSpPr>
        <p:spPr>
          <a:xfrm>
            <a:off x="4025440" y="2413668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292" name="Google Shape;292;p10"/>
          <p:cNvCxnSpPr/>
          <p:nvPr/>
        </p:nvCxnSpPr>
        <p:spPr>
          <a:xfrm>
            <a:off x="4025440" y="2895773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293" name="Google Shape;293;p10"/>
          <p:cNvCxnSpPr/>
          <p:nvPr/>
        </p:nvCxnSpPr>
        <p:spPr>
          <a:xfrm>
            <a:off x="4025440" y="3363579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294" name="Google Shape;294;p10"/>
          <p:cNvCxnSpPr/>
          <p:nvPr/>
        </p:nvCxnSpPr>
        <p:spPr>
          <a:xfrm>
            <a:off x="4025440" y="3816340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295" name="Google Shape;295;p10"/>
          <p:cNvCxnSpPr/>
          <p:nvPr/>
        </p:nvCxnSpPr>
        <p:spPr>
          <a:xfrm>
            <a:off x="4025440" y="4248697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296" name="Google Shape;296;p10"/>
          <p:cNvSpPr txBox="1"/>
          <p:nvPr/>
        </p:nvSpPr>
        <p:spPr>
          <a:xfrm>
            <a:off x="190869" y="739422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0611" y="378372"/>
            <a:ext cx="4148383" cy="4518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11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304" name="Google Shape;304;p11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305" name="Google Shape;305;p11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307" name="Google Shape;307;p11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08" name="Google Shape;308;p11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회원가입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11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310" name="Google Shape;310;p11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311" name="Google Shape;311;p11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Join</a:t>
              </a:r>
              <a:endParaRPr/>
            </a:p>
          </p:txBody>
        </p:sp>
      </p:grpSp>
      <p:grpSp>
        <p:nvGrpSpPr>
          <p:cNvPr id="312" name="Google Shape;312;p11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313" name="Google Shape;313;p11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 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11"/>
          <p:cNvSpPr/>
          <p:nvPr/>
        </p:nvSpPr>
        <p:spPr>
          <a:xfrm>
            <a:off x="2743201" y="5161698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2733000" y="517215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17" name="Google Shape;317;p11"/>
          <p:cNvSpPr txBox="1"/>
          <p:nvPr/>
        </p:nvSpPr>
        <p:spPr>
          <a:xfrm>
            <a:off x="2870515" y="5575539"/>
            <a:ext cx="6885964" cy="30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④이름 입력창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4~12자 이내 영문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소문자, 숫자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창 지원하며 해당 영역 누르면 IME 등장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⑤ 생년월일 입력창 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 해당 영역을 누르면, Number를 바로 입력할 수 있는 IME 등장 월은 선택 가능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⑥ 성별 선택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남/여 선택 (Default는 모두 선택되어 있지 않은 상태)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화면설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6065080" y="7326437"/>
            <a:ext cx="246636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 ①②③④⑥⑤⑦⑧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3020036" y="649700"/>
            <a:ext cx="2394277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3730164" y="754891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3719587" y="1222292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730163" y="1762802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3728202" y="228333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3728202" y="2704055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3719587" y="3203091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3711966" y="368638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3711966" y="4153787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/>
          </a:p>
        </p:txBody>
      </p:sp>
      <p:cxnSp>
        <p:nvCxnSpPr>
          <p:cNvPr id="328" name="Google Shape;328;p11"/>
          <p:cNvCxnSpPr/>
          <p:nvPr/>
        </p:nvCxnSpPr>
        <p:spPr>
          <a:xfrm>
            <a:off x="4025440" y="885229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29" name="Google Shape;329;p11"/>
          <p:cNvCxnSpPr/>
          <p:nvPr/>
        </p:nvCxnSpPr>
        <p:spPr>
          <a:xfrm>
            <a:off x="4025440" y="1335741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30" name="Google Shape;330;p11"/>
          <p:cNvCxnSpPr/>
          <p:nvPr/>
        </p:nvCxnSpPr>
        <p:spPr>
          <a:xfrm>
            <a:off x="4025440" y="1891610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31" name="Google Shape;331;p11"/>
          <p:cNvCxnSpPr/>
          <p:nvPr/>
        </p:nvCxnSpPr>
        <p:spPr>
          <a:xfrm>
            <a:off x="4025440" y="2413668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32" name="Google Shape;332;p11"/>
          <p:cNvCxnSpPr/>
          <p:nvPr/>
        </p:nvCxnSpPr>
        <p:spPr>
          <a:xfrm>
            <a:off x="4025440" y="2895773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33" name="Google Shape;333;p11"/>
          <p:cNvCxnSpPr/>
          <p:nvPr/>
        </p:nvCxnSpPr>
        <p:spPr>
          <a:xfrm>
            <a:off x="4025440" y="3363579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34" name="Google Shape;334;p11"/>
          <p:cNvCxnSpPr/>
          <p:nvPr/>
        </p:nvCxnSpPr>
        <p:spPr>
          <a:xfrm>
            <a:off x="4025440" y="3816340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35" name="Google Shape;335;p11"/>
          <p:cNvCxnSpPr/>
          <p:nvPr/>
        </p:nvCxnSpPr>
        <p:spPr>
          <a:xfrm>
            <a:off x="4025440" y="4248697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336" name="Google Shape;336;p11"/>
          <p:cNvSpPr txBox="1"/>
          <p:nvPr/>
        </p:nvSpPr>
        <p:spPr>
          <a:xfrm>
            <a:off x="2724846" y="137575"/>
            <a:ext cx="24663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&lt;이어서&gt;</a:t>
            </a: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5191212" y="-4580"/>
            <a:ext cx="149452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190869" y="739422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0611" y="378372"/>
            <a:ext cx="4148383" cy="4518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12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346" name="Google Shape;346;p12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347" name="Google Shape;347;p12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2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349" name="Google Shape;349;p12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50" name="Google Shape;350;p12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회원가입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12"/>
          <p:cNvSpPr txBox="1"/>
          <p:nvPr/>
        </p:nvSpPr>
        <p:spPr>
          <a:xfrm>
            <a:off x="276836" y="2618774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/>
          </a:p>
        </p:txBody>
      </p:sp>
      <p:grpSp>
        <p:nvGrpSpPr>
          <p:cNvPr id="352" name="Google Shape;352;p12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353" name="Google Shape;353;p12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354" name="Google Shape;354;p12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 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12"/>
          <p:cNvSpPr/>
          <p:nvPr/>
        </p:nvSpPr>
        <p:spPr>
          <a:xfrm>
            <a:off x="2743201" y="5161698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2733000" y="517215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57" name="Google Shape;357;p12"/>
          <p:cNvSpPr txBox="1"/>
          <p:nvPr/>
        </p:nvSpPr>
        <p:spPr>
          <a:xfrm>
            <a:off x="2881618" y="5551508"/>
            <a:ext cx="6885964" cy="1266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⑦휴대전화 입력란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창 숫자 9자리 지원 해당 영역 누르면 IME 등장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⑧ 관리자 버튼 btnManager 관리자 회원가입으로 이동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3020036" y="649700"/>
            <a:ext cx="2394277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3730164" y="754891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3719587" y="1222292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361" name="Google Shape;361;p12"/>
          <p:cNvSpPr/>
          <p:nvPr/>
        </p:nvSpPr>
        <p:spPr>
          <a:xfrm>
            <a:off x="3730163" y="1762802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id="362" name="Google Shape;362;p12"/>
          <p:cNvSpPr/>
          <p:nvPr/>
        </p:nvSpPr>
        <p:spPr>
          <a:xfrm>
            <a:off x="3728202" y="228333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363" name="Google Shape;363;p12"/>
          <p:cNvSpPr/>
          <p:nvPr/>
        </p:nvSpPr>
        <p:spPr>
          <a:xfrm>
            <a:off x="3728202" y="2704055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</p:txBody>
      </p:sp>
      <p:sp>
        <p:nvSpPr>
          <p:cNvPr id="364" name="Google Shape;364;p12"/>
          <p:cNvSpPr/>
          <p:nvPr/>
        </p:nvSpPr>
        <p:spPr>
          <a:xfrm>
            <a:off x="3719587" y="3203091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/>
          </a:p>
        </p:txBody>
      </p:sp>
      <p:sp>
        <p:nvSpPr>
          <p:cNvPr id="365" name="Google Shape;365;p12"/>
          <p:cNvSpPr/>
          <p:nvPr/>
        </p:nvSpPr>
        <p:spPr>
          <a:xfrm>
            <a:off x="3711966" y="368638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/>
          </a:p>
        </p:txBody>
      </p:sp>
      <p:sp>
        <p:nvSpPr>
          <p:cNvPr id="366" name="Google Shape;366;p12"/>
          <p:cNvSpPr/>
          <p:nvPr/>
        </p:nvSpPr>
        <p:spPr>
          <a:xfrm>
            <a:off x="3711966" y="4153787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/>
          </a:p>
        </p:txBody>
      </p:sp>
      <p:cxnSp>
        <p:nvCxnSpPr>
          <p:cNvPr id="367" name="Google Shape;367;p12"/>
          <p:cNvCxnSpPr/>
          <p:nvPr/>
        </p:nvCxnSpPr>
        <p:spPr>
          <a:xfrm>
            <a:off x="4025440" y="885229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68" name="Google Shape;368;p12"/>
          <p:cNvCxnSpPr/>
          <p:nvPr/>
        </p:nvCxnSpPr>
        <p:spPr>
          <a:xfrm>
            <a:off x="4025440" y="1335741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69" name="Google Shape;369;p12"/>
          <p:cNvCxnSpPr/>
          <p:nvPr/>
        </p:nvCxnSpPr>
        <p:spPr>
          <a:xfrm>
            <a:off x="4025440" y="1891610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70" name="Google Shape;370;p12"/>
          <p:cNvCxnSpPr/>
          <p:nvPr/>
        </p:nvCxnSpPr>
        <p:spPr>
          <a:xfrm>
            <a:off x="4025440" y="2413668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71" name="Google Shape;371;p12"/>
          <p:cNvCxnSpPr/>
          <p:nvPr/>
        </p:nvCxnSpPr>
        <p:spPr>
          <a:xfrm>
            <a:off x="4025440" y="2895773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72" name="Google Shape;372;p12"/>
          <p:cNvCxnSpPr/>
          <p:nvPr/>
        </p:nvCxnSpPr>
        <p:spPr>
          <a:xfrm>
            <a:off x="4025440" y="3363579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73" name="Google Shape;373;p12"/>
          <p:cNvCxnSpPr/>
          <p:nvPr/>
        </p:nvCxnSpPr>
        <p:spPr>
          <a:xfrm>
            <a:off x="4025440" y="3816340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374" name="Google Shape;374;p12"/>
          <p:cNvCxnSpPr/>
          <p:nvPr/>
        </p:nvCxnSpPr>
        <p:spPr>
          <a:xfrm>
            <a:off x="4025440" y="4248697"/>
            <a:ext cx="107034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375" name="Google Shape;375;p12"/>
          <p:cNvSpPr txBox="1"/>
          <p:nvPr/>
        </p:nvSpPr>
        <p:spPr>
          <a:xfrm>
            <a:off x="2724846" y="137575"/>
            <a:ext cx="24663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&lt;이어서&gt;</a:t>
            </a:r>
            <a:endParaRPr/>
          </a:p>
        </p:txBody>
      </p:sp>
      <p:sp>
        <p:nvSpPr>
          <p:cNvPr id="376" name="Google Shape;376;p12"/>
          <p:cNvSpPr/>
          <p:nvPr/>
        </p:nvSpPr>
        <p:spPr>
          <a:xfrm>
            <a:off x="5191212" y="-4580"/>
            <a:ext cx="149452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190869" y="739422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2"/>
          <p:cNvSpPr txBox="1"/>
          <p:nvPr/>
        </p:nvSpPr>
        <p:spPr>
          <a:xfrm>
            <a:off x="276836" y="228769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화면코드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13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385" name="Google Shape;385;p13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386" name="Google Shape;386;p13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13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388" name="Google Shape;388;p13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389" name="Google Shape;389;p13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회원가입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13"/>
          <p:cNvGrpSpPr/>
          <p:nvPr/>
        </p:nvGrpSpPr>
        <p:grpSpPr>
          <a:xfrm>
            <a:off x="4283921" y="1914475"/>
            <a:ext cx="2171089" cy="488312"/>
            <a:chOff x="276836" y="2678221"/>
            <a:chExt cx="2171089" cy="608077"/>
          </a:xfrm>
        </p:grpSpPr>
        <p:sp>
          <p:nvSpPr>
            <p:cNvPr id="391" name="Google Shape;391;p13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392" name="Google Shape;392;p13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Manager_Join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13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394" name="Google Shape;394;p13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 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13"/>
          <p:cNvSpPr/>
          <p:nvPr/>
        </p:nvSpPr>
        <p:spPr>
          <a:xfrm>
            <a:off x="2743201" y="5161698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 txBox="1"/>
          <p:nvPr/>
        </p:nvSpPr>
        <p:spPr>
          <a:xfrm>
            <a:off x="2733000" y="5172153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398" name="Google Shape;398;p13"/>
          <p:cNvSpPr txBox="1"/>
          <p:nvPr/>
        </p:nvSpPr>
        <p:spPr>
          <a:xfrm>
            <a:off x="2881618" y="5553171"/>
            <a:ext cx="6885964" cy="17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회원가입 자격내용증명 추가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①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자격내용증명란 보호자(요양보호사 등) 자격을 증명할 수 있는 내용 입력란 해당 영역  누르면 IME 등장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13"/>
          <p:cNvSpPr/>
          <p:nvPr/>
        </p:nvSpPr>
        <p:spPr>
          <a:xfrm>
            <a:off x="3020036" y="649700"/>
            <a:ext cx="2394277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 txBox="1"/>
          <p:nvPr/>
        </p:nvSpPr>
        <p:spPr>
          <a:xfrm>
            <a:off x="2822958" y="269845"/>
            <a:ext cx="24663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&lt;이어서&gt;</a:t>
            </a:r>
            <a:endParaRPr/>
          </a:p>
        </p:txBody>
      </p:sp>
      <p:sp>
        <p:nvSpPr>
          <p:cNvPr id="401" name="Google Shape;401;p13"/>
          <p:cNvSpPr/>
          <p:nvPr/>
        </p:nvSpPr>
        <p:spPr>
          <a:xfrm>
            <a:off x="5191212" y="-4580"/>
            <a:ext cx="149452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3"/>
          <p:cNvSpPr txBox="1"/>
          <p:nvPr/>
        </p:nvSpPr>
        <p:spPr>
          <a:xfrm>
            <a:off x="190869" y="739422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3"/>
          <p:cNvSpPr/>
          <p:nvPr/>
        </p:nvSpPr>
        <p:spPr>
          <a:xfrm>
            <a:off x="4007085" y="-373222"/>
            <a:ext cx="990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6141" y="628017"/>
            <a:ext cx="5059363" cy="3937606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3"/>
          <p:cNvSpPr/>
          <p:nvPr/>
        </p:nvSpPr>
        <p:spPr>
          <a:xfrm>
            <a:off x="3215696" y="3985081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6" name="Google Shape;406;p13"/>
          <p:cNvCxnSpPr/>
          <p:nvPr/>
        </p:nvCxnSpPr>
        <p:spPr>
          <a:xfrm>
            <a:off x="3583646" y="4108112"/>
            <a:ext cx="595970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407" name="Google Shape;407;p13"/>
          <p:cNvSpPr txBox="1"/>
          <p:nvPr/>
        </p:nvSpPr>
        <p:spPr>
          <a:xfrm>
            <a:off x="276836" y="228769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화면코드</a:t>
            </a:r>
            <a:endParaRPr/>
          </a:p>
        </p:txBody>
      </p:sp>
      <p:sp>
        <p:nvSpPr>
          <p:cNvPr id="408" name="Google Shape;408;p13"/>
          <p:cNvSpPr txBox="1"/>
          <p:nvPr/>
        </p:nvSpPr>
        <p:spPr>
          <a:xfrm>
            <a:off x="276836" y="2618774"/>
            <a:ext cx="21710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Manager_Join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"/>
          <p:cNvSpPr/>
          <p:nvPr/>
        </p:nvSpPr>
        <p:spPr>
          <a:xfrm rot="5400000">
            <a:off x="4178207" y="1175866"/>
            <a:ext cx="1549586" cy="9906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4"/>
          <p:cNvSpPr/>
          <p:nvPr/>
        </p:nvSpPr>
        <p:spPr>
          <a:xfrm rot="5400000">
            <a:off x="4296297" y="-4347964"/>
            <a:ext cx="1313407" cy="9906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4"/>
          <p:cNvSpPr/>
          <p:nvPr/>
        </p:nvSpPr>
        <p:spPr>
          <a:xfrm>
            <a:off x="0" y="1155243"/>
            <a:ext cx="9906000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6" name="Google Shape;416;p14"/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417" name="Google Shape;417;p14"/>
            <p:cNvSpPr txBox="1"/>
            <p:nvPr/>
          </p:nvSpPr>
          <p:spPr>
            <a:xfrm>
              <a:off x="276836" y="269845"/>
              <a:ext cx="1847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4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419" name="Google Shape;419;p14"/>
          <p:cNvSpPr/>
          <p:nvPr/>
        </p:nvSpPr>
        <p:spPr>
          <a:xfrm>
            <a:off x="6779418" y="755519"/>
            <a:ext cx="2150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0" name="Google Shape;420;p14"/>
          <p:cNvGraphicFramePr/>
          <p:nvPr/>
        </p:nvGraphicFramePr>
        <p:xfrm>
          <a:off x="1526959" y="1429305"/>
          <a:ext cx="3000000" cy="3000000"/>
        </p:xfrm>
        <a:graphic>
          <a:graphicData uri="http://schemas.openxmlformats.org/drawingml/2006/table">
            <a:tbl>
              <a:tblPr bandCol="1" firstCol="1">
                <a:noFill/>
                <a:tableStyleId>{C551ACD2-1065-4702-9F7D-769552AFBFC3}</a:tableStyleId>
              </a:tblPr>
              <a:tblGrid>
                <a:gridCol w="7324075"/>
              </a:tblGrid>
              <a:tr h="412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21" name="Google Shape;421;p14"/>
          <p:cNvGraphicFramePr/>
          <p:nvPr/>
        </p:nvGraphicFramePr>
        <p:xfrm>
          <a:off x="163033" y="203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{F14E79CA-D96D-4267-A9A2-A9A46841E788}</a:tableStyleId>
              </a:tblPr>
              <a:tblGrid>
                <a:gridCol w="647875"/>
                <a:gridCol w="1594950"/>
                <a:gridCol w="2459125"/>
                <a:gridCol w="4619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컨트롤 ID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Operation (Method)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F_ID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페이지로 이동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F_PW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비밀번호 찾기 페이지로 이동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btnManager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관리자 회원가입 페이지로 이동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2" name="Google Shape;422;p14"/>
          <p:cNvSpPr txBox="1"/>
          <p:nvPr/>
        </p:nvSpPr>
        <p:spPr>
          <a:xfrm>
            <a:off x="251810" y="537933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&lt;처리 로직&gt;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"/>
          <p:cNvSpPr/>
          <p:nvPr/>
        </p:nvSpPr>
        <p:spPr>
          <a:xfrm>
            <a:off x="-27958" y="7071"/>
            <a:ext cx="2743201" cy="6857996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8" name="Google Shape;428;p15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429" name="Google Shape;429;p15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430" name="Google Shape;430;p15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5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432" name="Google Shape;432;p1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433" name="Google Shape;433;p15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정보등록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5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435" name="Google Shape;435;p1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436" name="Google Shape;436;p15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MemJoin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15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438" name="Google Shape;438;p15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439" name="Google Shape;439;p15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–진벼리/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1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442" name="Google Shape;442;p15"/>
          <p:cNvSpPr txBox="1"/>
          <p:nvPr/>
        </p:nvSpPr>
        <p:spPr>
          <a:xfrm>
            <a:off x="3020037" y="5781724"/>
            <a:ext cx="66832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버튼 실사용자 정보등록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① 이름 입력창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4~12자 이내 영문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소문자, 숫자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창 지원하며 해당 영역 누르면 IME 등장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② 성별 선택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남/여 선택 (Default는 모두 선택되어 있지 않은 상태임)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주소입력란 실거주 주소를 입력 해당 영역 누르면 IME 등장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5"/>
          <p:cNvSpPr txBox="1"/>
          <p:nvPr/>
        </p:nvSpPr>
        <p:spPr>
          <a:xfrm>
            <a:off x="286055" y="655755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5"/>
          <p:cNvSpPr/>
          <p:nvPr/>
        </p:nvSpPr>
        <p:spPr>
          <a:xfrm>
            <a:off x="4430233" y="72019"/>
            <a:ext cx="212370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5"/>
          <p:cNvSpPr/>
          <p:nvPr/>
        </p:nvSpPr>
        <p:spPr>
          <a:xfrm>
            <a:off x="2966576" y="-62834"/>
            <a:ext cx="1553116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033" y="393001"/>
            <a:ext cx="4066976" cy="45337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15"/>
          <p:cNvCxnSpPr/>
          <p:nvPr/>
        </p:nvCxnSpPr>
        <p:spPr>
          <a:xfrm>
            <a:off x="3429470" y="1283533"/>
            <a:ext cx="595970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448" name="Google Shape;448;p15"/>
          <p:cNvCxnSpPr/>
          <p:nvPr/>
        </p:nvCxnSpPr>
        <p:spPr>
          <a:xfrm>
            <a:off x="3429470" y="1891610"/>
            <a:ext cx="595970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449" name="Google Shape;449;p15"/>
          <p:cNvCxnSpPr/>
          <p:nvPr/>
        </p:nvCxnSpPr>
        <p:spPr>
          <a:xfrm>
            <a:off x="3429470" y="3264733"/>
            <a:ext cx="595970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450" name="Google Shape;450;p15"/>
          <p:cNvCxnSpPr/>
          <p:nvPr/>
        </p:nvCxnSpPr>
        <p:spPr>
          <a:xfrm rot="10800000">
            <a:off x="7934870" y="1356033"/>
            <a:ext cx="589469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451" name="Google Shape;451;p15"/>
          <p:cNvCxnSpPr/>
          <p:nvPr/>
        </p:nvCxnSpPr>
        <p:spPr>
          <a:xfrm rot="10800000">
            <a:off x="7173157" y="2163409"/>
            <a:ext cx="123769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452" name="Google Shape;452;p15"/>
          <p:cNvSpPr/>
          <p:nvPr/>
        </p:nvSpPr>
        <p:spPr>
          <a:xfrm>
            <a:off x="3157939" y="114854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5"/>
          <p:cNvSpPr/>
          <p:nvPr/>
        </p:nvSpPr>
        <p:spPr>
          <a:xfrm>
            <a:off x="3137221" y="1768579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454" name="Google Shape;454;p15"/>
          <p:cNvSpPr/>
          <p:nvPr/>
        </p:nvSpPr>
        <p:spPr>
          <a:xfrm>
            <a:off x="3139007" y="3137737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id="455" name="Google Shape;455;p15"/>
          <p:cNvSpPr/>
          <p:nvPr/>
        </p:nvSpPr>
        <p:spPr>
          <a:xfrm>
            <a:off x="8591572" y="1223283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456" name="Google Shape;456;p15"/>
          <p:cNvSpPr/>
          <p:nvPr/>
        </p:nvSpPr>
        <p:spPr>
          <a:xfrm>
            <a:off x="8486705" y="2038153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/>
          <p:nvPr/>
        </p:nvSpPr>
        <p:spPr>
          <a:xfrm>
            <a:off x="-27958" y="7071"/>
            <a:ext cx="2743201" cy="6857996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2" name="Google Shape;462;p16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463" name="Google Shape;463;p16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464" name="Google Shape;464;p16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6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466" name="Google Shape;466;p16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467" name="Google Shape;467;p16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정보등록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p16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469" name="Google Shape;469;p16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470" name="Google Shape;470;p16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MemJoin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16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472" name="Google Shape;472;p16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473" name="Google Shape;473;p16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–진벼리/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16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6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476" name="Google Shape;476;p16"/>
          <p:cNvSpPr txBox="1"/>
          <p:nvPr/>
        </p:nvSpPr>
        <p:spPr>
          <a:xfrm>
            <a:off x="3008568" y="5770318"/>
            <a:ext cx="66832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버튼 실사용자 정보등록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④ 지병입력란 실제 앓고 있는 지병 입력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영역 누르면 IME 등장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⑤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버튼음성내용 선택 버튼 누를 시 나오는 음성 내용중 필요한 음성내용을 선택 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6"/>
          <p:cNvSpPr txBox="1"/>
          <p:nvPr/>
        </p:nvSpPr>
        <p:spPr>
          <a:xfrm>
            <a:off x="286055" y="655755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6"/>
          <p:cNvSpPr/>
          <p:nvPr/>
        </p:nvSpPr>
        <p:spPr>
          <a:xfrm>
            <a:off x="4430233" y="72019"/>
            <a:ext cx="212370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6"/>
          <p:cNvSpPr/>
          <p:nvPr/>
        </p:nvSpPr>
        <p:spPr>
          <a:xfrm>
            <a:off x="2966576" y="-62834"/>
            <a:ext cx="1553116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033" y="393001"/>
            <a:ext cx="4066976" cy="45337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16"/>
          <p:cNvCxnSpPr/>
          <p:nvPr/>
        </p:nvCxnSpPr>
        <p:spPr>
          <a:xfrm>
            <a:off x="3429470" y="1283533"/>
            <a:ext cx="595970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482" name="Google Shape;482;p16"/>
          <p:cNvCxnSpPr/>
          <p:nvPr/>
        </p:nvCxnSpPr>
        <p:spPr>
          <a:xfrm>
            <a:off x="3429470" y="1891610"/>
            <a:ext cx="595970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483" name="Google Shape;483;p16"/>
          <p:cNvCxnSpPr/>
          <p:nvPr/>
        </p:nvCxnSpPr>
        <p:spPr>
          <a:xfrm>
            <a:off x="3429470" y="3264733"/>
            <a:ext cx="595970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484" name="Google Shape;484;p16"/>
          <p:cNvCxnSpPr/>
          <p:nvPr/>
        </p:nvCxnSpPr>
        <p:spPr>
          <a:xfrm rot="10800000">
            <a:off x="7934870" y="1356033"/>
            <a:ext cx="589469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485" name="Google Shape;485;p16"/>
          <p:cNvCxnSpPr/>
          <p:nvPr/>
        </p:nvCxnSpPr>
        <p:spPr>
          <a:xfrm rot="10800000">
            <a:off x="7173157" y="2163409"/>
            <a:ext cx="1237693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486" name="Google Shape;486;p16"/>
          <p:cNvSpPr/>
          <p:nvPr/>
        </p:nvSpPr>
        <p:spPr>
          <a:xfrm>
            <a:off x="3157939" y="114854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16"/>
          <p:cNvSpPr/>
          <p:nvPr/>
        </p:nvSpPr>
        <p:spPr>
          <a:xfrm>
            <a:off x="3137221" y="1768579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3139007" y="3137737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8591572" y="1223283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8486705" y="2038153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</p:txBody>
      </p:sp>
      <p:sp>
        <p:nvSpPr>
          <p:cNvPr id="491" name="Google Shape;491;p16"/>
          <p:cNvSpPr txBox="1"/>
          <p:nvPr/>
        </p:nvSpPr>
        <p:spPr>
          <a:xfrm>
            <a:off x="2724846" y="137575"/>
            <a:ext cx="24663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&lt;이어서&gt;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/>
          <p:nvPr/>
        </p:nvSpPr>
        <p:spPr>
          <a:xfrm rot="5400000">
            <a:off x="4178207" y="1175866"/>
            <a:ext cx="1549586" cy="99060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7"/>
          <p:cNvSpPr/>
          <p:nvPr/>
        </p:nvSpPr>
        <p:spPr>
          <a:xfrm rot="5400000">
            <a:off x="4296297" y="-4347964"/>
            <a:ext cx="1313407" cy="99060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7"/>
          <p:cNvSpPr/>
          <p:nvPr/>
        </p:nvSpPr>
        <p:spPr>
          <a:xfrm>
            <a:off x="0" y="1155243"/>
            <a:ext cx="9906000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17"/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500" name="Google Shape;500;p17"/>
            <p:cNvSpPr txBox="1"/>
            <p:nvPr/>
          </p:nvSpPr>
          <p:spPr>
            <a:xfrm>
              <a:off x="276836" y="269845"/>
              <a:ext cx="1847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7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502" name="Google Shape;502;p17"/>
          <p:cNvSpPr/>
          <p:nvPr/>
        </p:nvSpPr>
        <p:spPr>
          <a:xfrm>
            <a:off x="6779418" y="755519"/>
            <a:ext cx="2150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3" name="Google Shape;503;p17"/>
          <p:cNvGraphicFramePr/>
          <p:nvPr/>
        </p:nvGraphicFramePr>
        <p:xfrm>
          <a:off x="163033" y="203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{F14E79CA-D96D-4267-A9A2-A9A46841E788}</a:tableStyleId>
              </a:tblPr>
              <a:tblGrid>
                <a:gridCol w="647875"/>
                <a:gridCol w="1594950"/>
                <a:gridCol w="2459125"/>
                <a:gridCol w="4619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컨트롤 ID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Operation (Method)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MemJoin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사용자 정보등록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4" name="Google Shape;504;p17"/>
          <p:cNvSpPr txBox="1"/>
          <p:nvPr/>
        </p:nvSpPr>
        <p:spPr>
          <a:xfrm>
            <a:off x="251810" y="537933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&lt;처리 로직&gt;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8"/>
          <p:cNvSpPr/>
          <p:nvPr/>
        </p:nvSpPr>
        <p:spPr>
          <a:xfrm>
            <a:off x="0" y="8628"/>
            <a:ext cx="2743201" cy="6857996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18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511" name="Google Shape;511;p18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512" name="Google Shape;512;p18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18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514" name="Google Shape;514;p1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515" name="Google Shape;515;p18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정보확인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p18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517" name="Google Shape;517;p18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518" name="Google Shape;518;p18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MemCk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p18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520" name="Google Shape;520;p18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521" name="Google Shape;521;p18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–진벼리/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p18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8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524" name="Google Shape;524;p18"/>
          <p:cNvSpPr txBox="1"/>
          <p:nvPr/>
        </p:nvSpPr>
        <p:spPr>
          <a:xfrm>
            <a:off x="3020037" y="5781724"/>
            <a:ext cx="688596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① 식사여부 그래프 식사 시간에 나오는 음성에 맞춰 버튼을 누르면 실시간으로 시간과 식사여부 확인 가능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② 약 복용 여부 그래프 약 복용 여부 시간에 나오는 음성에 맞춰 버튼을 누르면 실시간으로 시간과 약 복용 여부 확인 가능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실시간 위험상황 정보확인 위험상황 발생 시 실시간 상황과 위치정보가 화면에 구현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8"/>
          <p:cNvSpPr txBox="1"/>
          <p:nvPr/>
        </p:nvSpPr>
        <p:spPr>
          <a:xfrm>
            <a:off x="286055" y="655755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8"/>
          <p:cNvSpPr/>
          <p:nvPr/>
        </p:nvSpPr>
        <p:spPr>
          <a:xfrm>
            <a:off x="4297544" y="-187355"/>
            <a:ext cx="2653364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7545" y="269845"/>
            <a:ext cx="4668901" cy="4507692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8"/>
          <p:cNvSpPr/>
          <p:nvPr/>
        </p:nvSpPr>
        <p:spPr>
          <a:xfrm>
            <a:off x="3522738" y="1491580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18"/>
          <p:cNvSpPr/>
          <p:nvPr/>
        </p:nvSpPr>
        <p:spPr>
          <a:xfrm>
            <a:off x="3522737" y="2673963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>
            <a:off x="9372158" y="1507049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cxnSp>
        <p:nvCxnSpPr>
          <p:cNvPr id="531" name="Google Shape;531;p18"/>
          <p:cNvCxnSpPr/>
          <p:nvPr/>
        </p:nvCxnSpPr>
        <p:spPr>
          <a:xfrm>
            <a:off x="3874105" y="1627236"/>
            <a:ext cx="595970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532" name="Google Shape;532;p18"/>
          <p:cNvCxnSpPr/>
          <p:nvPr/>
        </p:nvCxnSpPr>
        <p:spPr>
          <a:xfrm>
            <a:off x="3874105" y="2819370"/>
            <a:ext cx="595970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533" name="Google Shape;533;p18"/>
          <p:cNvCxnSpPr/>
          <p:nvPr/>
        </p:nvCxnSpPr>
        <p:spPr>
          <a:xfrm rot="10800000">
            <a:off x="8966446" y="1622087"/>
            <a:ext cx="346229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9"/>
          <p:cNvSpPr/>
          <p:nvPr/>
        </p:nvSpPr>
        <p:spPr>
          <a:xfrm rot="5400000">
            <a:off x="4178207" y="1175866"/>
            <a:ext cx="1549586" cy="99060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9"/>
          <p:cNvSpPr/>
          <p:nvPr/>
        </p:nvSpPr>
        <p:spPr>
          <a:xfrm rot="5400000">
            <a:off x="4296297" y="-4347964"/>
            <a:ext cx="1313407" cy="99060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9"/>
          <p:cNvSpPr/>
          <p:nvPr/>
        </p:nvSpPr>
        <p:spPr>
          <a:xfrm>
            <a:off x="0" y="1155243"/>
            <a:ext cx="9906000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" name="Google Shape;541;p19"/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542" name="Google Shape;542;p19"/>
            <p:cNvSpPr txBox="1"/>
            <p:nvPr/>
          </p:nvSpPr>
          <p:spPr>
            <a:xfrm>
              <a:off x="276836" y="269845"/>
              <a:ext cx="1847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9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544" name="Google Shape;544;p19"/>
          <p:cNvSpPr/>
          <p:nvPr/>
        </p:nvSpPr>
        <p:spPr>
          <a:xfrm>
            <a:off x="6779418" y="755519"/>
            <a:ext cx="2150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5" name="Google Shape;545;p19"/>
          <p:cNvGraphicFramePr/>
          <p:nvPr/>
        </p:nvGraphicFramePr>
        <p:xfrm>
          <a:off x="163033" y="203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{F14E79CA-D96D-4267-A9A2-A9A46841E788}</a:tableStyleId>
              </a:tblPr>
              <a:tblGrid>
                <a:gridCol w="647875"/>
                <a:gridCol w="1594950"/>
                <a:gridCol w="2459125"/>
                <a:gridCol w="4619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컨트롤 ID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Operation (Method)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MemCk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사용자 정보확인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6" name="Google Shape;546;p19"/>
          <p:cNvSpPr txBox="1"/>
          <p:nvPr/>
        </p:nvSpPr>
        <p:spPr>
          <a:xfrm>
            <a:off x="251810" y="537933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&lt;처리 로직&gt;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서비스 흐름도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"/>
          <p:cNvSpPr/>
          <p:nvPr/>
        </p:nvSpPr>
        <p:spPr>
          <a:xfrm>
            <a:off x="1200243" y="926565"/>
            <a:ext cx="18172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642" y="1383765"/>
            <a:ext cx="7615574" cy="506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0"/>
          <p:cNvSpPr/>
          <p:nvPr/>
        </p:nvSpPr>
        <p:spPr>
          <a:xfrm>
            <a:off x="0" y="8628"/>
            <a:ext cx="2743201" cy="6857996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20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553" name="Google Shape;553;p20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554" name="Google Shape;554;p20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5" name="Google Shape;555;p20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556" name="Google Shape;556;p20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557" name="Google Shape;557;p20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제품설명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8" name="Google Shape;558;p20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559" name="Google Shape;559;p20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560" name="Google Shape;560;p20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20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562" name="Google Shape;562;p20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563" name="Google Shape;563;p20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–진벼리 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20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0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566" name="Google Shape;566;p20"/>
          <p:cNvSpPr txBox="1"/>
          <p:nvPr/>
        </p:nvSpPr>
        <p:spPr>
          <a:xfrm>
            <a:off x="3020036" y="5781724"/>
            <a:ext cx="46147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제품을 소개하기위해 만들어진 화면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① 구매하러 가기 버튼 btnPch  제품구매 페이지로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3258380" y="-1027313"/>
            <a:ext cx="148243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0"/>
          <p:cNvSpPr txBox="1"/>
          <p:nvPr/>
        </p:nvSpPr>
        <p:spPr>
          <a:xfrm>
            <a:off x="286055" y="655755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8116" y="269845"/>
            <a:ext cx="6872967" cy="42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20"/>
          <p:cNvSpPr/>
          <p:nvPr/>
        </p:nvSpPr>
        <p:spPr>
          <a:xfrm>
            <a:off x="6324599" y="3935933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1"/>
          <p:cNvSpPr/>
          <p:nvPr/>
        </p:nvSpPr>
        <p:spPr>
          <a:xfrm rot="5400000">
            <a:off x="4178207" y="1175866"/>
            <a:ext cx="1549586" cy="99060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1"/>
          <p:cNvSpPr/>
          <p:nvPr/>
        </p:nvSpPr>
        <p:spPr>
          <a:xfrm rot="5400000">
            <a:off x="4296297" y="-4347964"/>
            <a:ext cx="1313407" cy="99060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1"/>
          <p:cNvSpPr/>
          <p:nvPr/>
        </p:nvSpPr>
        <p:spPr>
          <a:xfrm>
            <a:off x="0" y="1155243"/>
            <a:ext cx="9906000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8" name="Google Shape;578;p21"/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579" name="Google Shape;579;p21"/>
            <p:cNvSpPr txBox="1"/>
            <p:nvPr/>
          </p:nvSpPr>
          <p:spPr>
            <a:xfrm>
              <a:off x="276836" y="269845"/>
              <a:ext cx="1847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1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581" name="Google Shape;581;p21"/>
          <p:cNvSpPr/>
          <p:nvPr/>
        </p:nvSpPr>
        <p:spPr>
          <a:xfrm>
            <a:off x="6779418" y="755519"/>
            <a:ext cx="2150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2" name="Google Shape;582;p21"/>
          <p:cNvGraphicFramePr/>
          <p:nvPr/>
        </p:nvGraphicFramePr>
        <p:xfrm>
          <a:off x="1526959" y="1429305"/>
          <a:ext cx="3000000" cy="3000000"/>
        </p:xfrm>
        <a:graphic>
          <a:graphicData uri="http://schemas.openxmlformats.org/drawingml/2006/table">
            <a:tbl>
              <a:tblPr bandCol="1" firstCol="1">
                <a:noFill/>
                <a:tableStyleId>{C551ACD2-1065-4702-9F7D-769552AFBFC3}</a:tableStyleId>
              </a:tblPr>
              <a:tblGrid>
                <a:gridCol w="7324075"/>
              </a:tblGrid>
              <a:tr h="412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83" name="Google Shape;583;p21"/>
          <p:cNvGraphicFramePr/>
          <p:nvPr/>
        </p:nvGraphicFramePr>
        <p:xfrm>
          <a:off x="163033" y="203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{F14E79CA-D96D-4267-A9A2-A9A46841E788}</a:tableStyleId>
              </a:tblPr>
              <a:tblGrid>
                <a:gridCol w="647875"/>
                <a:gridCol w="1594950"/>
                <a:gridCol w="2459125"/>
                <a:gridCol w="4619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컨트롤 ID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Operation (Method)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제품 확인 페이지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4" name="Google Shape;584;p21"/>
          <p:cNvSpPr txBox="1"/>
          <p:nvPr/>
        </p:nvSpPr>
        <p:spPr>
          <a:xfrm>
            <a:off x="251810" y="537933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&lt;처리 로직&gt;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/>
          <p:nvPr/>
        </p:nvSpPr>
        <p:spPr>
          <a:xfrm>
            <a:off x="0" y="8628"/>
            <a:ext cx="2743201" cy="6857996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0" name="Google Shape;590;p22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591" name="Google Shape;591;p22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592" name="Google Shape;592;p22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594" name="Google Shape;594;p22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595" name="Google Shape;595;p22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퀵메뉴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6" name="Google Shape;596;p22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597" name="Google Shape;597;p22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598" name="Google Shape;598;p22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Qmenu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22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600" name="Google Shape;600;p22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601" name="Google Shape;601;p22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22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2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604" name="Google Shape;604;p22"/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05" name="Google Shape;605;p22"/>
          <p:cNvSpPr txBox="1"/>
          <p:nvPr/>
        </p:nvSpPr>
        <p:spPr>
          <a:xfrm>
            <a:off x="286055" y="655755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2"/>
          <p:cNvSpPr/>
          <p:nvPr/>
        </p:nvSpPr>
        <p:spPr>
          <a:xfrm>
            <a:off x="3062901" y="-506812"/>
            <a:ext cx="651323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2"/>
          <p:cNvSpPr/>
          <p:nvPr/>
        </p:nvSpPr>
        <p:spPr>
          <a:xfrm>
            <a:off x="3719392" y="1206749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22"/>
          <p:cNvSpPr txBox="1"/>
          <p:nvPr/>
        </p:nvSpPr>
        <p:spPr>
          <a:xfrm>
            <a:off x="2929884" y="5735238"/>
            <a:ext cx="6800712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-① 받는 분 입력란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4~12자 이내 한글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창 지원하며 해당 영역 누르면 IME 등장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-②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휴대전화 입력란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창 숫자 9자리 지원 해당 영역 누르면 IME 등장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-③ 주소입력란 배송 받을 주소를 입력 해당 영역 누르면 IME 등장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④입금계좌 입력란 입금할 계좌 선택 해당영역 누르면 리스트 등장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9" name="Google Shape;6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1640" y="739422"/>
            <a:ext cx="3458058" cy="4048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0" name="Google Shape;610;p22"/>
          <p:cNvCxnSpPr/>
          <p:nvPr/>
        </p:nvCxnSpPr>
        <p:spPr>
          <a:xfrm rot="10800000">
            <a:off x="4025440" y="1329779"/>
            <a:ext cx="854858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611" name="Google Shape;611;p22"/>
          <p:cNvSpPr/>
          <p:nvPr/>
        </p:nvSpPr>
        <p:spPr>
          <a:xfrm>
            <a:off x="3708530" y="1752659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612" name="Google Shape;612;p22"/>
          <p:cNvSpPr/>
          <p:nvPr/>
        </p:nvSpPr>
        <p:spPr>
          <a:xfrm>
            <a:off x="3719391" y="2444444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id="613" name="Google Shape;613;p22"/>
          <p:cNvSpPr/>
          <p:nvPr/>
        </p:nvSpPr>
        <p:spPr>
          <a:xfrm>
            <a:off x="3701310" y="3284999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cxnSp>
        <p:nvCxnSpPr>
          <p:cNvPr id="614" name="Google Shape;614;p22"/>
          <p:cNvCxnSpPr/>
          <p:nvPr/>
        </p:nvCxnSpPr>
        <p:spPr>
          <a:xfrm rot="10800000">
            <a:off x="4025440" y="1890046"/>
            <a:ext cx="854858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615" name="Google Shape;615;p22"/>
          <p:cNvCxnSpPr/>
          <p:nvPr/>
        </p:nvCxnSpPr>
        <p:spPr>
          <a:xfrm rot="10800000">
            <a:off x="4025440" y="2582712"/>
            <a:ext cx="854858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616" name="Google Shape;616;p22"/>
          <p:cNvCxnSpPr/>
          <p:nvPr/>
        </p:nvCxnSpPr>
        <p:spPr>
          <a:xfrm rot="10800000">
            <a:off x="4025440" y="3429000"/>
            <a:ext cx="854858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3"/>
          <p:cNvSpPr/>
          <p:nvPr/>
        </p:nvSpPr>
        <p:spPr>
          <a:xfrm rot="5400000">
            <a:off x="4178207" y="1175866"/>
            <a:ext cx="1549586" cy="99060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3"/>
          <p:cNvSpPr/>
          <p:nvPr/>
        </p:nvSpPr>
        <p:spPr>
          <a:xfrm rot="5400000">
            <a:off x="4296297" y="-4347964"/>
            <a:ext cx="1313407" cy="99060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3"/>
          <p:cNvSpPr/>
          <p:nvPr/>
        </p:nvSpPr>
        <p:spPr>
          <a:xfrm>
            <a:off x="0" y="1155243"/>
            <a:ext cx="9906000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4" name="Google Shape;624;p23"/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625" name="Google Shape;625;p23"/>
            <p:cNvSpPr txBox="1"/>
            <p:nvPr/>
          </p:nvSpPr>
          <p:spPr>
            <a:xfrm>
              <a:off x="276836" y="269845"/>
              <a:ext cx="1847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3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627" name="Google Shape;627;p23"/>
          <p:cNvSpPr/>
          <p:nvPr/>
        </p:nvSpPr>
        <p:spPr>
          <a:xfrm>
            <a:off x="6779418" y="755519"/>
            <a:ext cx="2150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8" name="Google Shape;628;p23"/>
          <p:cNvGraphicFramePr/>
          <p:nvPr/>
        </p:nvGraphicFramePr>
        <p:xfrm>
          <a:off x="1526959" y="1429305"/>
          <a:ext cx="3000000" cy="3000000"/>
        </p:xfrm>
        <a:graphic>
          <a:graphicData uri="http://schemas.openxmlformats.org/drawingml/2006/table">
            <a:tbl>
              <a:tblPr bandCol="1" firstCol="1">
                <a:noFill/>
                <a:tableStyleId>{C551ACD2-1065-4702-9F7D-769552AFBFC3}</a:tableStyleId>
              </a:tblPr>
              <a:tblGrid>
                <a:gridCol w="7324075"/>
              </a:tblGrid>
              <a:tr h="412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29" name="Google Shape;629;p23"/>
          <p:cNvGraphicFramePr/>
          <p:nvPr/>
        </p:nvGraphicFramePr>
        <p:xfrm>
          <a:off x="163033" y="203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{F14E79CA-D96D-4267-A9A2-A9A46841E788}</a:tableStyleId>
              </a:tblPr>
              <a:tblGrid>
                <a:gridCol w="647875"/>
                <a:gridCol w="1594950"/>
                <a:gridCol w="2459125"/>
                <a:gridCol w="4619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컨트롤 ID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Operation (Method)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btnPch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제품 구매페이지로 이동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0" name="Google Shape;630;p23"/>
          <p:cNvSpPr txBox="1"/>
          <p:nvPr/>
        </p:nvSpPr>
        <p:spPr>
          <a:xfrm>
            <a:off x="251810" y="537933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&lt;처리 로직&gt;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4"/>
          <p:cNvSpPr/>
          <p:nvPr/>
        </p:nvSpPr>
        <p:spPr>
          <a:xfrm>
            <a:off x="0" y="8628"/>
            <a:ext cx="2743201" cy="6857996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6" name="Google Shape;636;p24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637" name="Google Shape;637;p24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638" name="Google Shape;638;p24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640" name="Google Shape;640;p24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641" name="Google Shape;641;p24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빠른정보확인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2" name="Google Shape;642;p24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643" name="Google Shape;643;p24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644" name="Google Shape;644;p24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QmCK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24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646" name="Google Shape;646;p2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647" name="Google Shape;647;p24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 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8" name="Google Shape;648;p24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4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650" name="Google Shape;650;p24"/>
          <p:cNvSpPr txBox="1"/>
          <p:nvPr/>
        </p:nvSpPr>
        <p:spPr>
          <a:xfrm>
            <a:off x="3020037" y="5781724"/>
            <a:ext cx="60351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① 알림 아이콘이 생기고 클릭하게 되면 그래프로 빠르게 실시간 상황 확인 가능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51" name="Google Shape;651;p24"/>
          <p:cNvSpPr/>
          <p:nvPr/>
        </p:nvSpPr>
        <p:spPr>
          <a:xfrm>
            <a:off x="238124" y="-122649"/>
            <a:ext cx="990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4"/>
          <p:cNvSpPr/>
          <p:nvPr/>
        </p:nvSpPr>
        <p:spPr>
          <a:xfrm>
            <a:off x="3033777" y="-211920"/>
            <a:ext cx="973756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3" name="Google Shape;6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3989" y="245279"/>
            <a:ext cx="5308847" cy="4691057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24"/>
          <p:cNvSpPr/>
          <p:nvPr/>
        </p:nvSpPr>
        <p:spPr>
          <a:xfrm>
            <a:off x="8106573" y="146814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24"/>
          <p:cNvSpPr txBox="1"/>
          <p:nvPr/>
        </p:nvSpPr>
        <p:spPr>
          <a:xfrm>
            <a:off x="286055" y="655755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884" y="136651"/>
            <a:ext cx="6400008" cy="4849159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25"/>
          <p:cNvSpPr/>
          <p:nvPr/>
        </p:nvSpPr>
        <p:spPr>
          <a:xfrm>
            <a:off x="0" y="8628"/>
            <a:ext cx="2743201" cy="6857996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2" name="Google Shape;662;p25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663" name="Google Shape;663;p25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664" name="Google Shape;664;p25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5" name="Google Shape;665;p25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666" name="Google Shape;666;p2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667" name="Google Shape;667;p25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퀵메뉴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25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669" name="Google Shape;669;p2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670" name="Google Shape;670;p25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Qmenu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25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672" name="Google Shape;672;p25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673" name="Google Shape;673;p25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4" name="Google Shape;674;p2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676" name="Google Shape;676;p25"/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77" name="Google Shape;677;p25"/>
          <p:cNvSpPr txBox="1"/>
          <p:nvPr/>
        </p:nvSpPr>
        <p:spPr>
          <a:xfrm>
            <a:off x="286055" y="655755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5"/>
          <p:cNvSpPr/>
          <p:nvPr/>
        </p:nvSpPr>
        <p:spPr>
          <a:xfrm>
            <a:off x="3062901" y="-506812"/>
            <a:ext cx="651323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25"/>
          <p:cNvCxnSpPr/>
          <p:nvPr/>
        </p:nvCxnSpPr>
        <p:spPr>
          <a:xfrm rot="10800000">
            <a:off x="7539487" y="738715"/>
            <a:ext cx="854858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680" name="Google Shape;680;p25"/>
          <p:cNvSpPr/>
          <p:nvPr/>
        </p:nvSpPr>
        <p:spPr>
          <a:xfrm>
            <a:off x="7200082" y="615684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25"/>
          <p:cNvSpPr txBox="1"/>
          <p:nvPr/>
        </p:nvSpPr>
        <p:spPr>
          <a:xfrm>
            <a:off x="2929884" y="5735238"/>
            <a:ext cx="48511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아이콘 모양이 바뀌면서 공지사항 리스트가 나옴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6"/>
          <p:cNvSpPr/>
          <p:nvPr/>
        </p:nvSpPr>
        <p:spPr>
          <a:xfrm rot="5400000">
            <a:off x="4178207" y="1175866"/>
            <a:ext cx="1549586" cy="9906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6"/>
          <p:cNvSpPr/>
          <p:nvPr/>
        </p:nvSpPr>
        <p:spPr>
          <a:xfrm rot="5400000">
            <a:off x="4296297" y="-4347964"/>
            <a:ext cx="1313407" cy="9906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6"/>
          <p:cNvSpPr/>
          <p:nvPr/>
        </p:nvSpPr>
        <p:spPr>
          <a:xfrm>
            <a:off x="0" y="1155243"/>
            <a:ext cx="9906000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9" name="Google Shape;689;p26"/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690" name="Google Shape;690;p26"/>
            <p:cNvSpPr txBox="1"/>
            <p:nvPr/>
          </p:nvSpPr>
          <p:spPr>
            <a:xfrm>
              <a:off x="276836" y="269845"/>
              <a:ext cx="1847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6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692" name="Google Shape;692;p26"/>
          <p:cNvSpPr/>
          <p:nvPr/>
        </p:nvSpPr>
        <p:spPr>
          <a:xfrm>
            <a:off x="6779418" y="755519"/>
            <a:ext cx="2150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3" name="Google Shape;693;p26"/>
          <p:cNvGraphicFramePr/>
          <p:nvPr/>
        </p:nvGraphicFramePr>
        <p:xfrm>
          <a:off x="1526959" y="1429305"/>
          <a:ext cx="3000000" cy="3000000"/>
        </p:xfrm>
        <a:graphic>
          <a:graphicData uri="http://schemas.openxmlformats.org/drawingml/2006/table">
            <a:tbl>
              <a:tblPr bandCol="1" firstCol="1">
                <a:noFill/>
                <a:tableStyleId>{C551ACD2-1065-4702-9F7D-769552AFBFC3}</a:tableStyleId>
              </a:tblPr>
              <a:tblGrid>
                <a:gridCol w="7324075"/>
              </a:tblGrid>
              <a:tr h="412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94" name="Google Shape;694;p26"/>
          <p:cNvGraphicFramePr/>
          <p:nvPr/>
        </p:nvGraphicFramePr>
        <p:xfrm>
          <a:off x="163033" y="2032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{F14E79CA-D96D-4267-A9A2-A9A46841E788}</a:tableStyleId>
              </a:tblPr>
              <a:tblGrid>
                <a:gridCol w="647875"/>
                <a:gridCol w="1594950"/>
                <a:gridCol w="2459125"/>
                <a:gridCol w="4619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컨트롤 ID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Operation (Method)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Qmck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빠른정보확인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Qmenu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퀵메뉴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5" name="Google Shape;695;p26"/>
          <p:cNvSpPr txBox="1"/>
          <p:nvPr/>
        </p:nvSpPr>
        <p:spPr>
          <a:xfrm>
            <a:off x="251810" y="537933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&lt;처리 로직&gt;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서비스 흐름도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/>
          <p:nvPr/>
        </p:nvSpPr>
        <p:spPr>
          <a:xfrm>
            <a:off x="1200243" y="926565"/>
            <a:ext cx="181725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53738" y="1165614"/>
            <a:ext cx="1964553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738" y="1622814"/>
            <a:ext cx="8232862" cy="472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메뉴 구성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64" y="1530760"/>
            <a:ext cx="7677616" cy="499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5"/>
          <p:cNvGrpSpPr/>
          <p:nvPr/>
        </p:nvGrpSpPr>
        <p:grpSpPr>
          <a:xfrm>
            <a:off x="196694" y="269845"/>
            <a:ext cx="2171089" cy="842648"/>
            <a:chOff x="196694" y="269845"/>
            <a:chExt cx="2171089" cy="842648"/>
          </a:xfrm>
        </p:grpSpPr>
        <p:sp>
          <p:nvSpPr>
            <p:cNvPr id="126" name="Google Shape;126;p5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196694" y="558495"/>
              <a:ext cx="2171089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영웅이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-K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SmartButton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29" name="Google Shape;129;p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2" name="Google Shape;132;p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</a:t>
              </a:r>
              <a:endParaRPr/>
            </a:p>
          </p:txBody>
        </p:sp>
      </p:grpSp>
      <p:grpSp>
        <p:nvGrpSpPr>
          <p:cNvPr id="134" name="Google Shape;134;p5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35" name="Google Shape;135;p5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 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5"/>
          <p:cNvSpPr/>
          <p:nvPr/>
        </p:nvSpPr>
        <p:spPr>
          <a:xfrm>
            <a:off x="2743201" y="5166051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3020037" y="5781724"/>
            <a:ext cx="24663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① 로그인 버튼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btnLogin 로그인 화면으로 이동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② 회원가입 버튼 btnJoin 회원가입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140" name="Google Shape;140;p5"/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141" name="Google Shape;141;p5"/>
            <p:cNvSpPr txBox="1"/>
            <p:nvPr/>
          </p:nvSpPr>
          <p:spPr>
            <a:xfrm>
              <a:off x="276836" y="269845"/>
              <a:ext cx="1847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143" name="Google Shape;143;p5"/>
          <p:cNvSpPr txBox="1"/>
          <p:nvPr/>
        </p:nvSpPr>
        <p:spPr>
          <a:xfrm>
            <a:off x="5378104" y="5535030"/>
            <a:ext cx="24663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③ 정보등록 버튼  btnMemJoin 정보등록 화면으로 이동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④ 정보확인 버튼 btnMemCk 정보확인 화면으로 이동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⑤ 제품 보러가기 버튼 btnPr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제품 보러가기 화면으로 이동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4036218" y="-60996"/>
            <a:ext cx="2150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955" y="206442"/>
            <a:ext cx="6079575" cy="475919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3613705" y="141931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3056664" y="141931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3056663" y="1686754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3613705" y="1691949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5746679" y="3328507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8212164" y="122249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8909498" y="122248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7682022" y="5534358"/>
            <a:ext cx="216982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⑥ 빠른 정보확인 버튼 btnQmCk 빠른 정보확인 창이 나옴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⑦ 퀵메뉴버튼btnQmenu 퀵메뉴 창이 나옴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 rot="5400000">
            <a:off x="4178207" y="1175866"/>
            <a:ext cx="1549586" cy="9906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 rot="5400000">
            <a:off x="4296297" y="-4347964"/>
            <a:ext cx="1313407" cy="9906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0" y="1155243"/>
            <a:ext cx="9906000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6"/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162" name="Google Shape;162;p6"/>
            <p:cNvSpPr txBox="1"/>
            <p:nvPr/>
          </p:nvSpPr>
          <p:spPr>
            <a:xfrm>
              <a:off x="276836" y="269845"/>
              <a:ext cx="1847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164" name="Google Shape;164;p6"/>
          <p:cNvSpPr/>
          <p:nvPr/>
        </p:nvSpPr>
        <p:spPr>
          <a:xfrm>
            <a:off x="6779418" y="755519"/>
            <a:ext cx="2150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6"/>
          <p:cNvGraphicFramePr/>
          <p:nvPr/>
        </p:nvGraphicFramePr>
        <p:xfrm>
          <a:off x="1526959" y="1429305"/>
          <a:ext cx="3000000" cy="3000000"/>
        </p:xfrm>
        <a:graphic>
          <a:graphicData uri="http://schemas.openxmlformats.org/drawingml/2006/table">
            <a:tbl>
              <a:tblPr bandCol="1" firstCol="1">
                <a:noFill/>
                <a:tableStyleId>{C551ACD2-1065-4702-9F7D-769552AFBFC3}</a:tableStyleId>
              </a:tblPr>
              <a:tblGrid>
                <a:gridCol w="7324075"/>
              </a:tblGrid>
              <a:tr h="412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6" name="Google Shape;166;p6"/>
          <p:cNvGraphicFramePr/>
          <p:nvPr/>
        </p:nvGraphicFramePr>
        <p:xfrm>
          <a:off x="251810" y="1700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{F14E79CA-D96D-4267-A9A2-A9A46841E788}</a:tableStyleId>
              </a:tblPr>
              <a:tblGrid>
                <a:gridCol w="647875"/>
                <a:gridCol w="1594950"/>
                <a:gridCol w="2459125"/>
                <a:gridCol w="4619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컨트롤 ID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Operation (Method)</a:t>
                      </a:r>
                      <a:endParaRPr b="1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btnLogin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btnJoin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회원가입 화면으로 이동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3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btnMemJoin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정보등록 화면으로 이동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4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btnMemCk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정보확인 화면으로 이동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5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btnPr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제품 보러 가기 화면으로 이동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6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btnQmCk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/>
                        <a:t>빠른 정보확인 창이 나옴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8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/>
                        <a:t>7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btnQmenu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퀵 메뉴 창이 나옴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7" name="Google Shape;167;p6"/>
          <p:cNvSpPr txBox="1"/>
          <p:nvPr/>
        </p:nvSpPr>
        <p:spPr>
          <a:xfrm>
            <a:off x="251810" y="537933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&lt;처리 로직&gt;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7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174" name="Google Shape;174;p7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77" name="Google Shape;177;p7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80" name="Google Shape;180;p7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181" name="Google Shape;181;p7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Main_Login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7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83" name="Google Shape;183;p7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 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7"/>
          <p:cNvSpPr/>
          <p:nvPr/>
        </p:nvSpPr>
        <p:spPr>
          <a:xfrm>
            <a:off x="2743201" y="5193707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3020036" y="5204827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2931979" y="5480667"/>
            <a:ext cx="5458139" cy="2171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계정입력란 :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아이디, 비밀번호 입력 창 영역 누르면 IME 등장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로그인 버튼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기능 수행 (아이디와 비밀번호를 입력하고 실행 가능) 회원 정보가 없거나, 입력 정보가 일치하지 않을 시 다시 입력 메시지 발생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아이디 찾기 버튼</a:t>
            </a: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F_ID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이동하여 아이디 찾기 이용가능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비밀번호 찾기 버튼 </a:t>
            </a: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F_PW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이동하여 비밀번호 찾기 이용가능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 회원가입 버튼  </a:t>
            </a: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으로 이동하여 회원가입 이용 가능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4706395" y="600923"/>
            <a:ext cx="990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190869" y="739422"/>
            <a:ext cx="7306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3329127" y="-259597"/>
            <a:ext cx="1809793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3329126" y="-187355"/>
            <a:ext cx="1835286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127" y="269845"/>
            <a:ext cx="5761743" cy="4656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4762196" y="1946738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4" name="Google Shape;194;p7"/>
          <p:cNvCxnSpPr/>
          <p:nvPr/>
        </p:nvCxnSpPr>
        <p:spPr>
          <a:xfrm flipH="1" rot="10800000">
            <a:off x="5021857" y="1891610"/>
            <a:ext cx="492462" cy="129453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195" name="Google Shape;195;p7"/>
          <p:cNvCxnSpPr/>
          <p:nvPr/>
        </p:nvCxnSpPr>
        <p:spPr>
          <a:xfrm>
            <a:off x="5018201" y="2087997"/>
            <a:ext cx="496118" cy="107722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196" name="Google Shape;196;p7"/>
          <p:cNvSpPr/>
          <p:nvPr/>
        </p:nvSpPr>
        <p:spPr>
          <a:xfrm>
            <a:off x="5363371" y="2287973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609434" y="268047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6086966" y="2703133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6579744" y="2690498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8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206" name="Google Shape;206;p8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209" name="Google Shape;209;p8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아이디찾기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8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212" name="Google Shape;212;p8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F_ID</a:t>
              </a:r>
              <a:endParaRPr/>
            </a:p>
          </p:txBody>
        </p:sp>
      </p:grpSp>
      <p:grpSp>
        <p:nvGrpSpPr>
          <p:cNvPr id="214" name="Google Shape;214;p8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215" name="Google Shape;215;p8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 / 팀원 - 박종현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8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3020036" y="5781724"/>
            <a:ext cx="53693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-① 입력창 지원,해당영역을 누르면 IME 등장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-② 입력창에서 정확한 정보를 입력시 main으로 이동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-③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 버튼 </a:t>
            </a: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F_PW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이동하여 비밀번호 찾기 이용가능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3788100" y="-337149"/>
            <a:ext cx="1736212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3852907" y="38551"/>
            <a:ext cx="1756834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907" y="360523"/>
            <a:ext cx="4287915" cy="4260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8"/>
          <p:cNvCxnSpPr/>
          <p:nvPr/>
        </p:nvCxnSpPr>
        <p:spPr>
          <a:xfrm flipH="1" rot="10800000">
            <a:off x="3618430" y="1750973"/>
            <a:ext cx="1060102" cy="500895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224" name="Google Shape;224;p8"/>
          <p:cNvCxnSpPr/>
          <p:nvPr/>
        </p:nvCxnSpPr>
        <p:spPr>
          <a:xfrm>
            <a:off x="3618430" y="2287696"/>
            <a:ext cx="1060102" cy="244481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225" name="Google Shape;225;p8"/>
          <p:cNvSpPr/>
          <p:nvPr/>
        </p:nvSpPr>
        <p:spPr>
          <a:xfrm>
            <a:off x="3349910" y="2147947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4432469" y="4105710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5928297" y="4105709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190869" y="739422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9"/>
          <p:cNvGrpSpPr/>
          <p:nvPr/>
        </p:nvGrpSpPr>
        <p:grpSpPr>
          <a:xfrm>
            <a:off x="276836" y="269845"/>
            <a:ext cx="2171089" cy="608077"/>
            <a:chOff x="276836" y="269845"/>
            <a:chExt cx="2171089" cy="608077"/>
          </a:xfrm>
        </p:grpSpPr>
        <p:sp>
          <p:nvSpPr>
            <p:cNvPr id="235" name="Google Shape;235;p9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/>
            </a:p>
          </p:txBody>
        </p:sp>
        <p:sp>
          <p:nvSpPr>
            <p:cNvPr id="236" name="Google Shape;236;p9"/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9"/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238" name="Google Shape;238;p9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/>
            </a:p>
          </p:txBody>
        </p:sp>
        <p:sp>
          <p:nvSpPr>
            <p:cNvPr id="239" name="Google Shape;239;p9"/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비밀번호 찾기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9"/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241" name="Google Shape;241;p9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/>
            </a:p>
          </p:txBody>
        </p:sp>
        <p:sp>
          <p:nvSpPr>
            <p:cNvPr id="242" name="Google Shape;242;p9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F_PW</a:t>
              </a:r>
              <a:endParaRPr/>
            </a:p>
          </p:txBody>
        </p:sp>
      </p:grpSp>
      <p:grpSp>
        <p:nvGrpSpPr>
          <p:cNvPr id="243" name="Google Shape;243;p9"/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244" name="Google Shape;244;p9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진벼리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9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248" name="Google Shape;248;p9"/>
          <p:cNvSpPr txBox="1"/>
          <p:nvPr/>
        </p:nvSpPr>
        <p:spPr>
          <a:xfrm>
            <a:off x="3020036" y="5781724"/>
            <a:ext cx="51918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① 입력창 지원,해당영역을 누르면 IME 등장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② 입력창에서 정확한 정보를 입력시 main으로 이동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③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 버튼</a:t>
            </a:r>
            <a:r>
              <a:rPr b="1"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F_ID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이동하여 아이디 찾기 이용가능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190869" y="739422"/>
            <a:ext cx="2171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영웅이 SmartButton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2743200" y="737625"/>
            <a:ext cx="20126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9472" y="1010946"/>
            <a:ext cx="4992852" cy="349265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/>
          <p:nvPr/>
        </p:nvSpPr>
        <p:spPr>
          <a:xfrm>
            <a:off x="3203012" y="2164665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3" name="Google Shape;253;p9"/>
          <p:cNvCxnSpPr/>
          <p:nvPr/>
        </p:nvCxnSpPr>
        <p:spPr>
          <a:xfrm flipH="1" rot="10800000">
            <a:off x="3513012" y="1690319"/>
            <a:ext cx="1060102" cy="500895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254" name="Google Shape;254;p9"/>
          <p:cNvCxnSpPr/>
          <p:nvPr/>
        </p:nvCxnSpPr>
        <p:spPr>
          <a:xfrm>
            <a:off x="3486565" y="2324624"/>
            <a:ext cx="304200" cy="0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cxnSp>
        <p:nvCxnSpPr>
          <p:cNvPr id="255" name="Google Shape;255;p9"/>
          <p:cNvCxnSpPr/>
          <p:nvPr/>
        </p:nvCxnSpPr>
        <p:spPr>
          <a:xfrm>
            <a:off x="3522738" y="2456973"/>
            <a:ext cx="1155794" cy="300299"/>
          </a:xfrm>
          <a:prstGeom prst="straightConnector1">
            <a:avLst/>
          </a:prstGeom>
          <a:noFill/>
          <a:ln cap="flat" cmpd="sng" w="9525">
            <a:solidFill>
              <a:srgbClr val="FF0066"/>
            </a:solidFill>
            <a:prstDash val="solid"/>
            <a:round/>
            <a:headEnd len="med" w="med" type="triangle"/>
            <a:tailEnd len="sm" w="sm" type="oval"/>
          </a:ln>
        </p:spPr>
      </p:cxnSp>
      <p:sp>
        <p:nvSpPr>
          <p:cNvPr id="256" name="Google Shape;256;p9"/>
          <p:cNvSpPr/>
          <p:nvPr/>
        </p:nvSpPr>
        <p:spPr>
          <a:xfrm>
            <a:off x="4327051" y="4019420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6253624" y="4028926"/>
            <a:ext cx="246063" cy="246061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2021-07-16T05:18:45Z</dcterms:created>
  <dc:creator>smhrd</dc:creator>
</cp:coreProperties>
</file>