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C52B6-D4DA-42B9-8809-C0E704BD7075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8B0E2-98AA-4791-9DA6-AB4D7CEB4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1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147DD-0CB5-48C1-BCC9-4F3915BC7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3C2663-1277-4423-B31B-7C20ACD2D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EEC342-2E2A-4DFE-BDA0-9AFDB9BB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67C5F5-DD7B-4991-9841-9F3E11B4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4CA30F-D3CC-48D5-8767-26D49FBC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11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72BB4-67AB-4B29-8326-2F8F33C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E8D4EB-8A41-48C4-96E6-99933FDC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A7F12D-DEEB-4C24-9FFB-0224E24D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BA2BA6-AF96-470F-813A-F83B9C36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8D669D-8C02-4CF0-B41C-44D4FDC5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7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B134B4-8E91-4F7A-8BF2-432501CC5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FBCB2A-065B-4A0B-9124-568093A7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14814B-D7D5-4DA8-A328-8D1235C6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6342F-8202-4CA6-9435-810D28AE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98680F-94C4-4C64-98F6-DD325F39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8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7F1D1-FA8C-4307-A42C-EB80636A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25177-1697-4E77-B3B4-96771E53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9F5FDC-A13A-493A-A897-44722C21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95E6A7-BF96-417C-9738-9F8FC9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3E8BFF-80A2-4E5C-A107-6E616879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96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7B548-DFBD-422C-8C2F-8AF26E54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B1BF2-798B-4BBF-AB2D-E7B5648B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0D6449-2C04-41E5-B5FB-80CF3979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3CF91D-0A6C-4C23-A7B6-A40ED738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29DE79-A2D7-408F-8DDB-3AA8DFC4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5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5142A-BD97-4DAC-A86F-01E7040E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89043-DF5A-466C-9390-04EE6D443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5E4987-4767-4F52-AB59-F46E26697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1E5EE6-BE89-497D-B1AE-52370326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7E997F-2CCC-408D-BBD0-4CDCD9BB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FF2487-C561-4B63-A902-00B93DE8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29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739D3-D65B-4D8D-B811-5BE43B22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E6085B-BE68-45F4-8CD4-1E63601F1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6919D9-1BD0-43F9-85B4-3A8428559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2D398B-A372-4F27-8C50-415A412AE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7EE006-971A-4149-A5F6-40E557322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E3D51C-AABD-42F0-8896-4D7173A5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D25C9A-6413-40FD-8FFD-1E380404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B00DE5-35E4-4BDC-B0D1-869D42AF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90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4CBAD-44E3-4EB1-86E9-0970FD63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EBB6CE-6814-4DA0-900D-7B0261A7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4BEB0D-5DC8-4D0C-B348-BCB63CE0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F393D0-D00D-43B4-AEED-6C0D04FE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44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4EE294-AEEA-4270-99A3-4E59A796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E592FB-45C0-4A57-9689-64D79405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4CF973-9C1C-4DF6-BC14-6C18DDE2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1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2AC02-85A6-4F39-BA08-00A43667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D6946F-FFF4-45EF-81BC-6047D1F1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A382E-3908-4681-BA64-108DAAC4E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32FB08-CA42-4C88-9FAB-6CBBE7C3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8D6E8B-FA47-45F6-9503-326E674D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6FB1D1-2E52-412A-A0B9-DE23616E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31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7EBED-C264-4E02-BF56-CF60E376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A4566A-ACE8-4E39-A289-B23600F35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5AA6F4-BA35-49C0-893B-A97AE1DC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A3D64F-16C7-4A90-8BE1-A593F059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0A74-D1AF-4147-809E-2997D183EA19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1A783E-6C97-43B1-853B-E0A844DB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0E1380-3964-4302-92EA-383DCE82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03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F03549-F8AB-428C-9A8B-903DBB1B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08A652-E974-4C6D-8975-0C7F9100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41010-2FAA-4FB6-B8B0-4AB804CD5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0A74-D1AF-4147-809E-2997D183EA19}" type="datetimeFigureOut">
              <a:rPr lang="zh-TW" altLang="en-US" smtClean="0"/>
              <a:t>2024/4/29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42681F-DC15-4DD1-BF4F-6D770FF91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5CF30B-1F42-4F2D-8E01-00E0B5907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44EC-F5BE-4493-9CA8-70CFE0C81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26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A13E1-41CF-46A5-87AD-7236B4F16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800" b="1" dirty="0"/>
              <a:t>JavaScript</a:t>
            </a:r>
            <a:endParaRPr lang="zh-TW" altLang="en-US" sz="88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3A39C4-BADE-4758-9D49-EF657E481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zh-TW" sz="3600" b="0" i="0" dirty="0">
                <a:solidFill>
                  <a:srgbClr val="000000"/>
                </a:solidFill>
                <a:effectLst/>
                <a:ea typeface="Aptos"/>
              </a:rPr>
              <a:t>變數</a:t>
            </a:r>
            <a:r>
              <a:rPr lang="en-US" altLang="zh-TW" sz="3600" b="0" i="0" dirty="0">
                <a:solidFill>
                  <a:srgbClr val="000000"/>
                </a:solidFill>
                <a:effectLst/>
                <a:latin typeface="Aptos"/>
              </a:rPr>
              <a:t>(Variables)</a:t>
            </a:r>
            <a:r>
              <a:rPr lang="zh-TW" altLang="zh-TW" sz="3600" b="0" i="0" dirty="0">
                <a:solidFill>
                  <a:srgbClr val="000000"/>
                </a:solidFill>
                <a:effectLst/>
                <a:ea typeface="Aptos"/>
              </a:rPr>
              <a:t>與常數</a:t>
            </a:r>
            <a:r>
              <a:rPr lang="en-US" altLang="zh-TW" sz="3600" b="0" i="0" dirty="0">
                <a:solidFill>
                  <a:srgbClr val="000000"/>
                </a:solidFill>
                <a:effectLst/>
                <a:latin typeface="Aptos"/>
              </a:rPr>
              <a:t>(Constants)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2885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7314-78AE-41F7-B1DB-901C5E6E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Lexend"/>
              </a:rPr>
              <a:t>什麼是提升 </a:t>
            </a:r>
            <a:r>
              <a:rPr lang="en-US" altLang="zh-TW" b="0" i="0" dirty="0">
                <a:effectLst/>
                <a:latin typeface="Lexend"/>
              </a:rPr>
              <a:t>(hoisting) </a:t>
            </a:r>
            <a:r>
              <a:rPr lang="zh-TW" altLang="en-US" b="0" i="0" dirty="0">
                <a:effectLst/>
                <a:latin typeface="Lexend"/>
              </a:rPr>
              <a:t>？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5B0C19-488E-4134-AB8A-65ED13716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2901"/>
            <a:ext cx="3229426" cy="181000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8D76CB-5768-4716-B402-BF054647E76D}"/>
              </a:ext>
            </a:extLst>
          </p:cNvPr>
          <p:cNvSpPr txBox="1"/>
          <p:nvPr/>
        </p:nvSpPr>
        <p:spPr>
          <a:xfrm>
            <a:off x="780288" y="1947672"/>
            <a:ext cx="1007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1E293B"/>
                </a:solidFill>
                <a:latin typeface="Inter"/>
              </a:rPr>
              <a:t>以下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程式碼不會報錯，就是因為提升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(Hoisting)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。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E7F8DB0-9C27-4B00-B234-906CE868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733" y="2779226"/>
            <a:ext cx="4439270" cy="95263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AEAC3C3-F74E-4615-9D86-0A37ED860AB7}"/>
              </a:ext>
            </a:extLst>
          </p:cNvPr>
          <p:cNvSpPr txBox="1"/>
          <p:nvPr/>
        </p:nvSpPr>
        <p:spPr>
          <a:xfrm>
            <a:off x="838200" y="5038344"/>
            <a:ext cx="10597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var </a:t>
            </a:r>
            <a:r>
              <a:rPr lang="zh-TW" altLang="en-US" sz="2800" dirty="0"/>
              <a:t>會提升到函式作用域 </a:t>
            </a:r>
            <a:r>
              <a:rPr lang="en-US" altLang="zh-TW" sz="2800" dirty="0"/>
              <a:t>(function scope)</a:t>
            </a:r>
            <a:r>
              <a:rPr lang="zh-TW" altLang="en-US" sz="2800" dirty="0"/>
              <a:t>，但 </a:t>
            </a:r>
            <a:r>
              <a:rPr lang="en-US" altLang="zh-TW" sz="2800" dirty="0"/>
              <a:t>let </a:t>
            </a:r>
            <a:r>
              <a:rPr lang="zh-TW" altLang="en-US" sz="2800" dirty="0"/>
              <a:t>和 </a:t>
            </a:r>
            <a:r>
              <a:rPr lang="en-US" altLang="zh-TW" sz="2800" dirty="0"/>
              <a:t>const </a:t>
            </a:r>
            <a:r>
              <a:rPr lang="zh-TW" altLang="en-US" sz="2800" dirty="0"/>
              <a:t>只會提升到區塊作用域 </a:t>
            </a:r>
            <a:r>
              <a:rPr lang="en-US" altLang="zh-TW" sz="2800" dirty="0"/>
              <a:t>(block scope)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315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7314-78AE-41F7-B1DB-901C5E6E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Lexend"/>
              </a:rPr>
              <a:t>var </a:t>
            </a:r>
            <a:r>
              <a:rPr lang="zh-TW" altLang="en-US" b="0" i="0" dirty="0">
                <a:effectLst/>
                <a:latin typeface="Lexend"/>
              </a:rPr>
              <a:t>的提升 </a:t>
            </a:r>
            <a:r>
              <a:rPr lang="en-US" altLang="zh-TW" b="0" i="0" dirty="0">
                <a:effectLst/>
                <a:latin typeface="Lexend"/>
              </a:rPr>
              <a:t>(hoisting) </a:t>
            </a:r>
            <a:r>
              <a:rPr lang="zh-TW" altLang="en-US" b="0" i="0" dirty="0">
                <a:effectLst/>
                <a:latin typeface="Lexend"/>
              </a:rPr>
              <a:t>？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8D76CB-5768-4716-B402-BF054647E76D}"/>
              </a:ext>
            </a:extLst>
          </p:cNvPr>
          <p:cNvSpPr txBox="1"/>
          <p:nvPr/>
        </p:nvSpPr>
        <p:spPr>
          <a:xfrm>
            <a:off x="780288" y="194767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JavaScript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會將所有的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var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變數宣告提升到該函式作用域的頂端。雖然變數宣告被提升了，但並不會賦值，如下，提早呼叫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name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的結果會是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undefined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而非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Tom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。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E3E1DE-D6E5-498C-8EA3-A2E2FF3E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3036"/>
            <a:ext cx="660779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9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7314-78AE-41F7-B1DB-901C5E6E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exend"/>
              </a:rPr>
              <a:t>l</a:t>
            </a:r>
            <a:r>
              <a:rPr lang="en-US" altLang="zh-TW" b="0" i="0" dirty="0">
                <a:effectLst/>
                <a:latin typeface="Lexend"/>
              </a:rPr>
              <a:t>et / const </a:t>
            </a:r>
            <a:r>
              <a:rPr lang="zh-TW" altLang="en-US" b="0" i="0" dirty="0">
                <a:effectLst/>
                <a:latin typeface="Lexend"/>
              </a:rPr>
              <a:t>的提升 </a:t>
            </a:r>
            <a:r>
              <a:rPr lang="en-US" altLang="zh-TW" b="0" i="0" dirty="0">
                <a:effectLst/>
                <a:latin typeface="Lexend"/>
              </a:rPr>
              <a:t>(hoisting) </a:t>
            </a:r>
            <a:r>
              <a:rPr lang="zh-TW" altLang="en-US" b="0" i="0" dirty="0">
                <a:effectLst/>
                <a:latin typeface="Lexend"/>
              </a:rPr>
              <a:t>？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8D76CB-5768-4716-B402-BF054647E76D}"/>
              </a:ext>
            </a:extLst>
          </p:cNvPr>
          <p:cNvSpPr txBox="1"/>
          <p:nvPr/>
        </p:nvSpPr>
        <p:spPr>
          <a:xfrm>
            <a:off x="728472" y="3614024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var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在創建變數與定義變數範圍時，會同時將變數值自動初始化為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undefined;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但當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let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在提升變數到區塊作用域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(block scope)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範圍時，並不會初始化此變數，這個狀態可以稱之為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uninitialized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，也有另一個常見的說法是，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let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和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const 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定義的變數目前存在於暫時死區 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(</a:t>
            </a:r>
            <a:r>
              <a:rPr lang="en-US" altLang="zh-TW" sz="2400" b="0" i="0" dirty="0" err="1">
                <a:solidFill>
                  <a:srgbClr val="1E293B"/>
                </a:solidFill>
                <a:effectLst/>
                <a:latin typeface="Inter"/>
              </a:rPr>
              <a:t>TDZ,Temporal</a:t>
            </a:r>
            <a:r>
              <a:rPr lang="en-US" altLang="zh-TW" sz="2400" b="0" i="0" dirty="0">
                <a:solidFill>
                  <a:srgbClr val="1E293B"/>
                </a:solidFill>
                <a:effectLst/>
                <a:latin typeface="Inter"/>
              </a:rPr>
              <a:t> dead zone)</a:t>
            </a:r>
            <a:r>
              <a:rPr lang="zh-TW" altLang="en-US" sz="2400" b="0" i="0" dirty="0">
                <a:solidFill>
                  <a:srgbClr val="1E293B"/>
                </a:solidFill>
                <a:effectLst/>
                <a:latin typeface="Inter"/>
              </a:rPr>
              <a:t>。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F7AB2C-438C-445A-9FEA-996C9CBA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725"/>
            <a:ext cx="9678751" cy="6954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3E3704B-684F-4123-B052-1EB3B86AD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3707"/>
            <a:ext cx="967875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5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17314-78AE-41F7-B1DB-901C5E6E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Lexend"/>
              </a:rPr>
              <a:t>函式的提升 </a:t>
            </a:r>
            <a:r>
              <a:rPr lang="en-US" altLang="zh-TW" b="0" i="0" dirty="0">
                <a:effectLst/>
                <a:latin typeface="Lexend"/>
              </a:rPr>
              <a:t>(hoisting) </a:t>
            </a:r>
            <a:r>
              <a:rPr lang="zh-TW" altLang="en-US" b="0" i="0" dirty="0">
                <a:effectLst/>
                <a:latin typeface="Lexend"/>
              </a:rPr>
              <a:t>？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14DCC8-A3E5-4DE2-A402-BE3C48BF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2321"/>
            <a:ext cx="3153303" cy="199751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6DEAF2B-92D0-4AD9-919D-792EB2B9D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75668"/>
            <a:ext cx="6687483" cy="73352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F31FAF6-0E98-4C38-B874-D02F020C2A06}"/>
              </a:ext>
            </a:extLst>
          </p:cNvPr>
          <p:cNvSpPr txBox="1"/>
          <p:nvPr/>
        </p:nvSpPr>
        <p:spPr>
          <a:xfrm>
            <a:off x="765048" y="4036924"/>
            <a:ext cx="1027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/>
              <a:t>如果是函式表達式，提升行為會與其宣告的變數一樣，如下方程式碼，用 </a:t>
            </a:r>
            <a:r>
              <a:rPr lang="en-US" altLang="zh-TW" sz="2400"/>
              <a:t>var </a:t>
            </a:r>
            <a:r>
              <a:rPr lang="zh-TW" altLang="en-US" sz="2400"/>
              <a:t>宣告的 </a:t>
            </a:r>
            <a:r>
              <a:rPr lang="en-US" altLang="zh-TW" sz="2400"/>
              <a:t>foo </a:t>
            </a:r>
            <a:r>
              <a:rPr lang="zh-TW" altLang="en-US" sz="2400"/>
              <a:t>函式，在宣告前使用時，當時值會是 </a:t>
            </a:r>
            <a:r>
              <a:rPr lang="en-US" altLang="zh-TW" sz="2400"/>
              <a:t>undefined</a:t>
            </a:r>
            <a:r>
              <a:rPr lang="zh-TW" altLang="en-US" sz="2400"/>
              <a:t>，因此呼叫 </a:t>
            </a:r>
            <a:r>
              <a:rPr lang="en-US" altLang="zh-TW" sz="2400"/>
              <a:t>undefined </a:t>
            </a:r>
            <a:r>
              <a:rPr lang="zh-TW" altLang="en-US" sz="2400"/>
              <a:t>會報錯。</a:t>
            </a:r>
          </a:p>
        </p:txBody>
      </p:sp>
    </p:spTree>
    <p:extLst>
      <p:ext uri="{BB962C8B-B14F-4D97-AF65-F5344CB8AC3E}">
        <p14:creationId xmlns:p14="http://schemas.microsoft.com/office/powerpoint/2010/main" val="417747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809E4-EC32-459E-B3D6-2937F965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>
                <a:latin typeface="+mj-ea"/>
                <a:ea typeface="+mj-ea"/>
              </a:rPr>
              <a:t>變數</a:t>
            </a:r>
            <a:r>
              <a:rPr lang="zh-TW" altLang="en-US" sz="4400" dirty="0">
                <a:latin typeface="+mj-ea"/>
                <a:ea typeface="+mj-ea"/>
              </a:rPr>
              <a:t>就是</a:t>
            </a:r>
            <a:r>
              <a:rPr lang="zh-TW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值</a:t>
            </a:r>
            <a:r>
              <a:rPr lang="zh-TW" altLang="en-US" sz="4400" dirty="0">
                <a:latin typeface="+mj-ea"/>
                <a:ea typeface="+mj-ea"/>
              </a:rPr>
              <a:t>的</a:t>
            </a:r>
            <a:r>
              <a:rPr lang="zh-TW" altLang="en-US" sz="4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容器</a:t>
            </a:r>
            <a:endParaRPr lang="en-US" altLang="zh-TW" sz="44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9AC0DE-7B71-4250-9850-F74030B34E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37" y="2496947"/>
            <a:ext cx="6184756" cy="31478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099D3B5-3119-4F1C-A059-062AE6BCEED8}"/>
              </a:ext>
            </a:extLst>
          </p:cNvPr>
          <p:cNvSpPr/>
          <p:nvPr/>
        </p:nvSpPr>
        <p:spPr>
          <a:xfrm>
            <a:off x="1615440" y="3127248"/>
            <a:ext cx="6605016" cy="24231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E504A0-5A95-4504-ADBD-E48E3479774B}"/>
              </a:ext>
            </a:extLst>
          </p:cNvPr>
          <p:cNvSpPr/>
          <p:nvPr/>
        </p:nvSpPr>
        <p:spPr>
          <a:xfrm>
            <a:off x="1615440" y="2343754"/>
            <a:ext cx="6605016" cy="646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`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5C3CF1-4137-42FE-951B-95ABE8466EFC}"/>
              </a:ext>
            </a:extLst>
          </p:cNvPr>
          <p:cNvSpPr txBox="1"/>
          <p:nvPr/>
        </p:nvSpPr>
        <p:spPr>
          <a:xfrm>
            <a:off x="8848978" y="2523744"/>
            <a:ext cx="113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8D6140-76E8-4B37-8618-BC39BCB36C7C}"/>
              </a:ext>
            </a:extLst>
          </p:cNvPr>
          <p:cNvSpPr txBox="1"/>
          <p:nvPr/>
        </p:nvSpPr>
        <p:spPr>
          <a:xfrm>
            <a:off x="8321040" y="4334256"/>
            <a:ext cx="279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70C0"/>
                </a:solidFill>
              </a:rPr>
              <a:t>變數</a:t>
            </a:r>
            <a:r>
              <a:rPr lang="en-US" altLang="zh-TW" sz="3600" dirty="0">
                <a:solidFill>
                  <a:srgbClr val="0070C0"/>
                </a:solidFill>
              </a:rPr>
              <a:t>(</a:t>
            </a:r>
            <a:r>
              <a:rPr lang="zh-TW" altLang="en-US" sz="3600" dirty="0">
                <a:solidFill>
                  <a:srgbClr val="0070C0"/>
                </a:solidFill>
              </a:rPr>
              <a:t>容器</a:t>
            </a:r>
            <a:r>
              <a:rPr lang="en-US" altLang="zh-TW" sz="3600" dirty="0">
                <a:solidFill>
                  <a:srgbClr val="0070C0"/>
                </a:solidFill>
              </a:rPr>
              <a:t>)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9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809E4-EC32-459E-B3D6-2937F965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3141"/>
            <a:ext cx="10515600" cy="1325563"/>
          </a:xfrm>
        </p:spPr>
        <p:txBody>
          <a:bodyPr/>
          <a:lstStyle/>
          <a:p>
            <a:r>
              <a:rPr lang="zh-TW" altLang="en-US" sz="4400" b="1" dirty="0">
                <a:latin typeface="+mj-ea"/>
                <a:ea typeface="+mj-ea"/>
              </a:rPr>
              <a:t>變數的命名規則</a:t>
            </a:r>
            <a:r>
              <a:rPr lang="en-US" altLang="zh-TW" sz="4400" b="1" dirty="0">
                <a:latin typeface="+mj-ea"/>
                <a:ea typeface="+mj-ea"/>
              </a:rPr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70C277-F7F3-4148-AB1F-012EE565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141537"/>
            <a:ext cx="11603736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/>
              <a:t>可以使用</a:t>
            </a:r>
            <a:r>
              <a:rPr lang="zh-TW" altLang="en-US" sz="2400" dirty="0">
                <a:solidFill>
                  <a:srgbClr val="FF0000"/>
                </a:solidFill>
              </a:rPr>
              <a:t>錢符（</a:t>
            </a:r>
            <a:r>
              <a:rPr lang="en-US" altLang="zh-TW" sz="2400" dirty="0">
                <a:solidFill>
                  <a:srgbClr val="FF0000"/>
                </a:solidFill>
              </a:rPr>
              <a:t>$</a:t>
            </a:r>
            <a:r>
              <a:rPr lang="zh-TW" altLang="en-US" sz="2400" dirty="0">
                <a:solidFill>
                  <a:srgbClr val="FF0000"/>
                </a:solidFill>
              </a:rPr>
              <a:t>）</a:t>
            </a:r>
            <a:r>
              <a:rPr lang="zh-TW" altLang="en-US" sz="2400" dirty="0"/>
              <a:t>、</a:t>
            </a:r>
            <a:r>
              <a:rPr lang="zh-TW" altLang="en-US" sz="2400" dirty="0">
                <a:solidFill>
                  <a:srgbClr val="FF0000"/>
                </a:solidFill>
              </a:rPr>
              <a:t>底線（</a:t>
            </a:r>
            <a:r>
              <a:rPr lang="en-US" altLang="zh-TW" sz="2400" dirty="0">
                <a:solidFill>
                  <a:srgbClr val="FF0000"/>
                </a:solidFill>
              </a:rPr>
              <a:t>_</a:t>
            </a:r>
            <a:r>
              <a:rPr lang="zh-TW" altLang="en-US" sz="2400" dirty="0">
                <a:solidFill>
                  <a:srgbClr val="FF0000"/>
                </a:solidFill>
              </a:rPr>
              <a:t>）</a:t>
            </a:r>
            <a:r>
              <a:rPr lang="zh-TW" altLang="en-US" sz="2400" dirty="0"/>
              <a:t>與數字進行命名。</a:t>
            </a:r>
            <a:r>
              <a:rPr lang="en-US" altLang="zh-TW" sz="2400" dirty="0"/>
              <a:t>Ex:</a:t>
            </a:r>
            <a:r>
              <a:rPr lang="zh-TW" altLang="en-US" sz="2400" dirty="0"/>
              <a:t> </a:t>
            </a:r>
            <a:r>
              <a:rPr lang="en-US" altLang="zh-TW" sz="2400" dirty="0"/>
              <a:t>$</a:t>
            </a:r>
            <a:r>
              <a:rPr lang="en-US" altLang="zh-TW" sz="2400" dirty="0" err="1"/>
              <a:t>myBirthday</a:t>
            </a:r>
            <a:r>
              <a:rPr lang="en-US" altLang="zh-TW" sz="2400" dirty="0"/>
              <a:t> </a:t>
            </a:r>
            <a:r>
              <a:rPr lang="zh-TW" altLang="en-US" sz="2400" dirty="0"/>
              <a:t>或 </a:t>
            </a:r>
            <a:r>
              <a:rPr lang="en-US" altLang="zh-TW" sz="2400" dirty="0"/>
              <a:t>_</a:t>
            </a:r>
            <a:r>
              <a:rPr lang="en-US" altLang="zh-TW" sz="2400" dirty="0" err="1"/>
              <a:t>myBirthday</a:t>
            </a:r>
            <a:endParaRPr lang="zh-TW" alt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/>
              <a:t>有</a:t>
            </a:r>
            <a:r>
              <a:rPr lang="zh-TW" altLang="en-US" sz="2400" dirty="0">
                <a:solidFill>
                  <a:srgbClr val="FF0000"/>
                </a:solidFill>
              </a:rPr>
              <a:t>區分大小寫</a:t>
            </a:r>
            <a:r>
              <a:rPr lang="zh-TW" altLang="en-US" sz="2400" dirty="0"/>
              <a:t>。如 </a:t>
            </a:r>
            <a:r>
              <a:rPr lang="en-US" altLang="zh-TW" sz="2400" dirty="0" err="1"/>
              <a:t>MyBirthday</a:t>
            </a:r>
            <a:r>
              <a:rPr lang="en-US" altLang="zh-TW" sz="2400" dirty="0"/>
              <a:t> </a:t>
            </a:r>
            <a:r>
              <a:rPr lang="zh-TW" altLang="en-US" sz="2400" dirty="0"/>
              <a:t>與 </a:t>
            </a:r>
            <a:r>
              <a:rPr lang="en-US" altLang="zh-TW" sz="2400" dirty="0" err="1"/>
              <a:t>myBirthday</a:t>
            </a:r>
            <a:r>
              <a:rPr lang="en-US" altLang="zh-TW" sz="2400" dirty="0"/>
              <a:t> </a:t>
            </a:r>
            <a:r>
              <a:rPr lang="zh-TW" altLang="en-US" sz="2400" dirty="0"/>
              <a:t>會被視作不同變數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/>
              <a:t>數字不能作為變數開頭。</a:t>
            </a:r>
            <a:r>
              <a:rPr lang="en-US" altLang="zh-TW" sz="2400" dirty="0"/>
              <a:t>Ex: </a:t>
            </a:r>
            <a:r>
              <a:rPr lang="zh-TW" altLang="en-US" sz="2400" dirty="0"/>
              <a:t>使用</a:t>
            </a:r>
            <a:r>
              <a:rPr lang="en-US" altLang="zh-TW" sz="2400" dirty="0"/>
              <a:t>1myBirthday</a:t>
            </a:r>
            <a:r>
              <a:rPr lang="zh-TW" altLang="en-US" sz="2400" dirty="0"/>
              <a:t>作為變數名稱就會產生錯誤。</a:t>
            </a: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88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809E4-EC32-459E-B3D6-2937F965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+mj-ea"/>
              </a:rPr>
              <a:t>如何建立一個變數</a:t>
            </a:r>
            <a:r>
              <a:rPr lang="en-US" altLang="zh-TW" b="1" dirty="0">
                <a:latin typeface="+mj-ea"/>
              </a:rPr>
              <a:t>/</a:t>
            </a:r>
            <a:r>
              <a:rPr lang="zh-TW" altLang="en-US" b="1" dirty="0">
                <a:latin typeface="+mj-ea"/>
              </a:rPr>
              <a:t>常數</a:t>
            </a:r>
            <a:r>
              <a:rPr lang="en-US" altLang="zh-TW" b="1" dirty="0">
                <a:latin typeface="+mj-ea"/>
              </a:rPr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70C277-F7F3-4148-AB1F-012EE565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1B1B1B"/>
                </a:solidFill>
                <a:effectLst/>
                <a:latin typeface="+mn-ea"/>
              </a:rPr>
              <a:t>可透過三種方式來定義變數</a:t>
            </a:r>
            <a:r>
              <a:rPr lang="en-US" altLang="zh-TW" b="1" i="0" dirty="0">
                <a:solidFill>
                  <a:srgbClr val="1B1B1B"/>
                </a:solidFill>
                <a:effectLst/>
                <a:latin typeface="+mn-ea"/>
              </a:rPr>
              <a:t>/</a:t>
            </a:r>
            <a:r>
              <a:rPr lang="zh-TW" altLang="en-US" b="1" i="0" dirty="0">
                <a:solidFill>
                  <a:srgbClr val="1B1B1B"/>
                </a:solidFill>
                <a:effectLst/>
                <a:latin typeface="+mn-ea"/>
              </a:rPr>
              <a:t>常數：</a:t>
            </a:r>
            <a:r>
              <a:rPr lang="en-US" altLang="zh-TW" b="1" dirty="0">
                <a:latin typeface="+mn-ea"/>
              </a:rPr>
              <a:t>var  / let / const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34A580F-13CC-4B72-8E49-A64083D1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24" y="2396478"/>
            <a:ext cx="6638110" cy="37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1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809E4-EC32-459E-B3D6-2937F965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var  / let / const</a:t>
            </a:r>
            <a:r>
              <a:rPr lang="zh-TW" altLang="en-US" b="1" dirty="0">
                <a:latin typeface="+mn-ea"/>
              </a:rPr>
              <a:t>之間的差異</a:t>
            </a:r>
            <a:r>
              <a:rPr lang="en-US" altLang="zh-TW" b="1" dirty="0">
                <a:latin typeface="+mj-ea"/>
              </a:rPr>
              <a:t>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A8F91A-48DB-40F9-96F3-C1F4376D3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56"/>
          <a:stretch/>
        </p:blipFill>
        <p:spPr bwMode="auto">
          <a:xfrm>
            <a:off x="1086993" y="1562672"/>
            <a:ext cx="10018014" cy="47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9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B5348B2-3092-46D5-A3AE-1F62FF98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Var</a:t>
            </a:r>
            <a:r>
              <a:rPr lang="zh-TW" altLang="en-US" b="1" dirty="0">
                <a:latin typeface="+mn-ea"/>
              </a:rPr>
              <a:t>的範例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B734CD88-E2E7-4DF9-B213-08FFB3E99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219" y="1496368"/>
            <a:ext cx="4410691" cy="2314898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538C4B3-E3E5-480E-BFC6-D4E2C6D34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16" y="3886200"/>
            <a:ext cx="6773220" cy="269595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6DCCCEB-02A9-4CE6-838D-203C3C71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6368"/>
            <a:ext cx="3620005" cy="39439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CDE7C8-3793-47FE-8FB1-14E8CB70ECC2}"/>
              </a:ext>
            </a:extLst>
          </p:cNvPr>
          <p:cNvSpPr txBox="1"/>
          <p:nvPr/>
        </p:nvSpPr>
        <p:spPr>
          <a:xfrm>
            <a:off x="3922776" y="607581"/>
            <a:ext cx="753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var </a:t>
            </a:r>
            <a:r>
              <a:rPr lang="zh-TW" altLang="en-US" dirty="0"/>
              <a:t>作用域僅限於函式。</a:t>
            </a:r>
          </a:p>
          <a:p>
            <a:r>
              <a:rPr lang="zh-TW" altLang="en-US" dirty="0"/>
              <a:t>若在其他區塊（</a:t>
            </a:r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/>
              <a:t>for</a:t>
            </a:r>
            <a:r>
              <a:rPr lang="zh-TW" altLang="en-US" dirty="0"/>
              <a:t>、</a:t>
            </a:r>
            <a:r>
              <a:rPr lang="en-US" altLang="zh-TW" dirty="0"/>
              <a:t>while</a:t>
            </a:r>
            <a:r>
              <a:rPr lang="zh-TW" altLang="en-US" dirty="0"/>
              <a:t>、</a:t>
            </a:r>
            <a:r>
              <a:rPr lang="en-US" altLang="zh-TW" dirty="0"/>
              <a:t>if</a:t>
            </a:r>
            <a:r>
              <a:rPr lang="zh-TW" altLang="en-US" dirty="0"/>
              <a:t>）宣告 </a:t>
            </a:r>
            <a:r>
              <a:rPr lang="en-US" altLang="zh-TW" dirty="0"/>
              <a:t>var</a:t>
            </a:r>
            <a:r>
              <a:rPr lang="zh-TW" altLang="en-US" dirty="0"/>
              <a:t>，會被當成全域使用。</a:t>
            </a:r>
          </a:p>
        </p:txBody>
      </p:sp>
    </p:spTree>
    <p:extLst>
      <p:ext uri="{BB962C8B-B14F-4D97-AF65-F5344CB8AC3E}">
        <p14:creationId xmlns:p14="http://schemas.microsoft.com/office/powerpoint/2010/main" val="299412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B5348B2-3092-46D5-A3AE-1F62FF98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let </a:t>
            </a:r>
            <a:r>
              <a:rPr lang="zh-TW" altLang="en-US" b="1" dirty="0">
                <a:latin typeface="+mn-ea"/>
              </a:rPr>
              <a:t>的範例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9C5517-EF9C-4D4E-8862-D83590CC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008"/>
            <a:ext cx="3860288" cy="203919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A37003-FB06-4600-8DE9-4C77975450C0}"/>
              </a:ext>
            </a:extLst>
          </p:cNvPr>
          <p:cNvSpPr txBox="1"/>
          <p:nvPr/>
        </p:nvSpPr>
        <p:spPr>
          <a:xfrm>
            <a:off x="3816712" y="719603"/>
            <a:ext cx="736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let </a:t>
            </a:r>
            <a:r>
              <a:rPr lang="zh-TW" altLang="en-US" sz="2800" dirty="0"/>
              <a:t>作用域在 </a:t>
            </a:r>
            <a:r>
              <a:rPr lang="en-US" altLang="zh-TW" sz="2800" dirty="0"/>
              <a:t>{}</a:t>
            </a:r>
            <a:r>
              <a:rPr lang="zh-TW" altLang="en-US" sz="2800" dirty="0"/>
              <a:t>、</a:t>
            </a:r>
            <a:r>
              <a:rPr lang="en-US" altLang="zh-TW" sz="2800" dirty="0"/>
              <a:t>() </a:t>
            </a:r>
            <a:r>
              <a:rPr lang="zh-TW" altLang="en-US" sz="2800" dirty="0"/>
              <a:t>。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5DD55F3-DC3C-41F5-B872-7A13506C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686" y="1776820"/>
            <a:ext cx="3573483" cy="250381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D489E07-2A3F-4656-997F-59D4439EC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1807"/>
            <a:ext cx="10059804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2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B5348B2-3092-46D5-A3AE-1F62FF98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const </a:t>
            </a:r>
            <a:r>
              <a:rPr lang="zh-TW" altLang="en-US" b="1" dirty="0">
                <a:latin typeface="+mn-ea"/>
              </a:rPr>
              <a:t>的範例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D7B459-DF07-482D-8DBA-7C446DC0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1853874"/>
            <a:ext cx="10431331" cy="102884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D88629B-7B3F-4F1B-A69C-BD920A24A29F}"/>
              </a:ext>
            </a:extLst>
          </p:cNvPr>
          <p:cNvSpPr txBox="1"/>
          <p:nvPr/>
        </p:nvSpPr>
        <p:spPr>
          <a:xfrm>
            <a:off x="4306824" y="766296"/>
            <a:ext cx="3941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const </a:t>
            </a:r>
            <a:r>
              <a:rPr lang="zh-TW" altLang="en-US" sz="2800" dirty="0"/>
              <a:t>作用域在 </a:t>
            </a:r>
            <a:r>
              <a:rPr lang="en-US" altLang="zh-TW" sz="2800" dirty="0"/>
              <a:t>{}</a:t>
            </a:r>
            <a:r>
              <a:rPr lang="zh-TW" altLang="en-US" sz="2800" dirty="0"/>
              <a:t>、</a:t>
            </a:r>
            <a:r>
              <a:rPr lang="en-US" altLang="zh-TW" sz="2800" dirty="0"/>
              <a:t>() </a:t>
            </a:r>
            <a:r>
              <a:rPr lang="zh-TW" altLang="en-US" sz="2800" dirty="0"/>
              <a:t>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4356B28-9280-40DE-A926-0403CF49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34" y="3201833"/>
            <a:ext cx="8021169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5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B5348B2-3092-46D5-A3AE-1F62FF98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const </a:t>
            </a:r>
            <a:r>
              <a:rPr lang="zh-TW" altLang="en-US" b="1" dirty="0">
                <a:latin typeface="+mn-ea"/>
              </a:rPr>
              <a:t>的範例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88629B-7B3F-4F1B-A69C-BD920A24A29F}"/>
              </a:ext>
            </a:extLst>
          </p:cNvPr>
          <p:cNvSpPr txBox="1"/>
          <p:nvPr/>
        </p:nvSpPr>
        <p:spPr>
          <a:xfrm>
            <a:off x="4306824" y="766296"/>
            <a:ext cx="3941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const </a:t>
            </a:r>
            <a:r>
              <a:rPr lang="zh-TW" altLang="en-US" sz="2800" dirty="0"/>
              <a:t>作用域在 </a:t>
            </a:r>
            <a:r>
              <a:rPr lang="en-US" altLang="zh-TW" sz="2800" dirty="0"/>
              <a:t>{}</a:t>
            </a:r>
            <a:r>
              <a:rPr lang="zh-TW" altLang="en-US" sz="2800" dirty="0"/>
              <a:t>、</a:t>
            </a:r>
            <a:r>
              <a:rPr lang="en-US" altLang="zh-TW" sz="2800" dirty="0"/>
              <a:t>() </a:t>
            </a:r>
            <a:r>
              <a:rPr lang="zh-TW" altLang="en-US" sz="2800" dirty="0"/>
              <a:t>。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2941560-E967-41F4-9C2D-35D273F4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3561"/>
            <a:ext cx="4969728" cy="213898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E5A9535-70CF-4612-BEB1-BCEE43EACC78}"/>
              </a:ext>
            </a:extLst>
          </p:cNvPr>
          <p:cNvSpPr txBox="1"/>
          <p:nvPr/>
        </p:nvSpPr>
        <p:spPr>
          <a:xfrm>
            <a:off x="838200" y="160917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effectLst/>
                <a:latin typeface="Söhne"/>
              </a:rPr>
              <a:t>如果該變數的值是一個 </a:t>
            </a:r>
            <a:r>
              <a:rPr lang="en-US" altLang="zh-TW" sz="2400" b="0" i="0" dirty="0">
                <a:effectLst/>
                <a:latin typeface="Söhne"/>
              </a:rPr>
              <a:t>reference</a:t>
            </a:r>
            <a:r>
              <a:rPr lang="zh-TW" altLang="en-US" sz="2400" b="0" i="0" dirty="0">
                <a:effectLst/>
                <a:latin typeface="Söhne"/>
              </a:rPr>
              <a:t>（引用類型），如</a:t>
            </a:r>
            <a:r>
              <a:rPr lang="zh-TW" altLang="en-US" sz="2400" b="1" i="0" dirty="0">
                <a:solidFill>
                  <a:srgbClr val="FF0000"/>
                </a:solidFill>
                <a:effectLst/>
                <a:latin typeface="Söhne"/>
              </a:rPr>
              <a:t>物件</a:t>
            </a:r>
            <a:r>
              <a:rPr lang="zh-TW" altLang="en-US" sz="2400" b="0" i="0" dirty="0">
                <a:effectLst/>
                <a:latin typeface="Söhne"/>
              </a:rPr>
              <a:t>或</a:t>
            </a:r>
            <a:r>
              <a:rPr lang="zh-TW" altLang="en-US" sz="2400" b="1" i="0" dirty="0">
                <a:solidFill>
                  <a:srgbClr val="FF0000"/>
                </a:solidFill>
                <a:effectLst/>
                <a:latin typeface="Söhne"/>
              </a:rPr>
              <a:t>陣列</a:t>
            </a:r>
            <a:r>
              <a:rPr lang="zh-TW" altLang="en-US" sz="2400" b="0" i="0" dirty="0">
                <a:effectLst/>
                <a:latin typeface="Söhne"/>
              </a:rPr>
              <a:t>，則可以修改該</a:t>
            </a:r>
            <a:r>
              <a:rPr lang="zh-TW" altLang="en-US" sz="2400" b="1" i="0" dirty="0">
                <a:solidFill>
                  <a:srgbClr val="FF0000"/>
                </a:solidFill>
                <a:effectLst/>
                <a:latin typeface="Söhne"/>
              </a:rPr>
              <a:t>引用的內容</a:t>
            </a:r>
            <a:r>
              <a:rPr lang="zh-TW" altLang="en-US" sz="2400" b="0" i="0" dirty="0">
                <a:effectLst/>
                <a:latin typeface="Söhne"/>
              </a:rPr>
              <a:t>，</a:t>
            </a:r>
            <a:r>
              <a:rPr lang="zh-TW" altLang="en-US" sz="2400" b="1" i="0" dirty="0">
                <a:solidFill>
                  <a:srgbClr val="FF0000"/>
                </a:solidFill>
                <a:effectLst/>
                <a:latin typeface="Söhne"/>
              </a:rPr>
              <a:t>但不能對其重新賦值為新的引用</a:t>
            </a:r>
            <a:r>
              <a:rPr lang="zh-TW" altLang="en-US" sz="2400" b="0" i="0" dirty="0">
                <a:effectLst/>
                <a:latin typeface="Söhne"/>
              </a:rPr>
              <a:t>。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7DC258-1C4A-4FB7-A578-194015A3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52485"/>
            <a:ext cx="9145276" cy="174331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3489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460</Words>
  <Application>Microsoft Office PowerPoint</Application>
  <PresentationFormat>寬螢幕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Aptos</vt:lpstr>
      <vt:lpstr>Inter</vt:lpstr>
      <vt:lpstr>Lexend</vt:lpstr>
      <vt:lpstr>Söhne</vt:lpstr>
      <vt:lpstr>新細明體</vt:lpstr>
      <vt:lpstr>Arial</vt:lpstr>
      <vt:lpstr>Calibri</vt:lpstr>
      <vt:lpstr>Calibri Light</vt:lpstr>
      <vt:lpstr>Office 佈景主題</vt:lpstr>
      <vt:lpstr>JavaScript</vt:lpstr>
      <vt:lpstr>變數就是值的容器</vt:lpstr>
      <vt:lpstr>變數的命名規則?</vt:lpstr>
      <vt:lpstr>如何建立一個變數/常數?</vt:lpstr>
      <vt:lpstr>var  / let / const之間的差異?</vt:lpstr>
      <vt:lpstr>Var的範例</vt:lpstr>
      <vt:lpstr>let 的範例</vt:lpstr>
      <vt:lpstr>const 的範例</vt:lpstr>
      <vt:lpstr>const 的範例</vt:lpstr>
      <vt:lpstr>什麼是提升 (hoisting) ？</vt:lpstr>
      <vt:lpstr>var 的提升 (hoisting) ？</vt:lpstr>
      <vt:lpstr>let / const 的提升 (hoisting) ？</vt:lpstr>
      <vt:lpstr>函式的提升 (hoisting) 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殷睿 張</dc:creator>
  <cp:lastModifiedBy>殷睿 張</cp:lastModifiedBy>
  <cp:revision>17</cp:revision>
  <dcterms:created xsi:type="dcterms:W3CDTF">2024-04-28T09:59:44Z</dcterms:created>
  <dcterms:modified xsi:type="dcterms:W3CDTF">2024-04-29T17:12:05Z</dcterms:modified>
</cp:coreProperties>
</file>