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5" r:id="rId2"/>
    <p:sldId id="316" r:id="rId3"/>
    <p:sldId id="289" r:id="rId4"/>
    <p:sldId id="290" r:id="rId5"/>
    <p:sldId id="291" r:id="rId6"/>
    <p:sldId id="292" r:id="rId7"/>
    <p:sldId id="296" r:id="rId8"/>
    <p:sldId id="317" r:id="rId9"/>
    <p:sldId id="318" r:id="rId10"/>
    <p:sldId id="319" r:id="rId11"/>
    <p:sldId id="299" r:id="rId12"/>
    <p:sldId id="300" r:id="rId13"/>
    <p:sldId id="278" r:id="rId14"/>
    <p:sldId id="301" r:id="rId15"/>
    <p:sldId id="302" r:id="rId16"/>
    <p:sldId id="303" r:id="rId17"/>
    <p:sldId id="321" r:id="rId18"/>
    <p:sldId id="304" r:id="rId19"/>
    <p:sldId id="323" r:id="rId20"/>
    <p:sldId id="324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22" r:id="rId29"/>
    <p:sldId id="320" r:id="rId30"/>
    <p:sldId id="313" r:id="rId31"/>
    <p:sldId id="314" r:id="rId3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1D61"/>
    <a:srgbClr val="632B8D"/>
    <a:srgbClr val="0000FF"/>
    <a:srgbClr val="FFCCFF"/>
    <a:srgbClr val="990000"/>
    <a:srgbClr val="277352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747" autoAdjust="0"/>
  </p:normalViewPr>
  <p:slideViewPr>
    <p:cSldViewPr>
      <p:cViewPr varScale="1">
        <p:scale>
          <a:sx n="53" d="100"/>
          <a:sy n="53" d="100"/>
        </p:scale>
        <p:origin x="150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44533AB9-81DB-4EC1-B767-A48A6E6AFD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B9711-DC62-44E3-B429-D520196313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59FC7-695E-41D4-98B8-55912BC1ED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B08B-78DC-4B9A-8779-F8BF8AE1EB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EE691-264E-4BF8-8A99-AE473C0C7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515B4-B43F-48D1-83EC-1D0375D6E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1E9A8-39E7-4B6D-AC83-0DCE6F7342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D2EE1-365A-4C63-8C37-FA8CB5FE9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D137B-D207-4D31-8B5E-4043C8163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63675-0428-4B36-8364-781A83B85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F1480-C71F-480A-ACB9-4A5211BB0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6FAD-0CCE-4C55-8459-76E744868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492865B6-4E23-423A-B4BB-CD4CEA576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268760"/>
            <a:ext cx="6453187" cy="19446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4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工程材料</a:t>
            </a:r>
            <a:r>
              <a:rPr lang="en-US" altLang="zh-CN" sz="4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4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课程</a:t>
            </a:r>
            <a:br>
              <a:rPr lang="zh-CN" altLang="en-US" sz="4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4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期末</a:t>
            </a:r>
            <a:r>
              <a:rPr lang="zh-CN" altLang="en-US" sz="4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总结与复习提纲</a:t>
            </a:r>
            <a:endParaRPr lang="zh-CN" altLang="en-US" sz="4800" b="1" dirty="0" smtClean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6063" y="4143375"/>
            <a:ext cx="4143375" cy="142875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姚可夫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Tx/>
              <a:buNone/>
              <a:defRPr/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清华大学材料学院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42938" y="1714500"/>
            <a:ext cx="8305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不锈钢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12Cr13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1Cr13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20Cr13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2Cr13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l">
              <a:lnSpc>
                <a:spcPct val="125000"/>
              </a:lnSpc>
              <a:defRPr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10Cr17Mo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1Cr17Mo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06Cr13Al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(0Cr13Al) 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06Cr18Ni11Ti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(0Cr18Ni10Ti) 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12Cr18Ni9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(1Cr18Ni9)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5000"/>
              </a:lnSpc>
              <a:defRPr/>
            </a:pP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耐热钢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不锈钢型耐热钢、</a:t>
            </a:r>
            <a:endParaRPr lang="en-US" altLang="zh-CN" sz="2800" b="1" dirty="0">
              <a:solidFill>
                <a:srgbClr val="99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5000"/>
              </a:lnSpc>
              <a:defRPr/>
            </a:pP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 16Cr25Ni20Si2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45Cr14Ni14W2Mo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16Cr25N</a:t>
            </a:r>
          </a:p>
          <a:p>
            <a:pPr algn="l">
              <a:lnSpc>
                <a:spcPct val="125000"/>
              </a:lnSpc>
              <a:defRPr/>
            </a:pP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07Cr17Ni7Al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11Cr11MoV</a:t>
            </a: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42Cr9Si2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endParaRPr lang="en-US" altLang="zh-CN" sz="2800" b="1" dirty="0">
              <a:solidFill>
                <a:srgbClr val="99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5000"/>
              </a:lnSpc>
              <a:defRPr/>
            </a:pP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耐磨钢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ZGMn13-1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ZGMn13-3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endParaRPr lang="en-US" altLang="zh-CN" sz="2800" b="1" dirty="0">
              <a:solidFill>
                <a:srgbClr val="99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28813" y="357188"/>
            <a:ext cx="5000625" cy="731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3200" b="1" dirty="0">
                <a:latin typeface="Times New Roman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  <a:latin typeface="Times New Roman" charset="0"/>
              </a:rPr>
              <a:t>合金钢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----</a:t>
            </a:r>
            <a:r>
              <a:rPr lang="zh-CN" altLang="en-US" sz="3200" b="1" dirty="0">
                <a:solidFill>
                  <a:srgbClr val="FF0000"/>
                </a:solidFill>
                <a:latin typeface="Times New Roman" charset="0"/>
              </a:rPr>
              <a:t>特殊性能钢</a:t>
            </a:r>
            <a:r>
              <a:rPr lang="zh-CN" altLang="en-US" sz="3200" b="1" dirty="0">
                <a:latin typeface="Times New Roman" charset="0"/>
              </a:rPr>
              <a:t>  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88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zh-CN" altLang="zh-CN"/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25475" y="2438400"/>
            <a:ext cx="7894638" cy="1982788"/>
            <a:chOff x="0" y="101"/>
            <a:chExt cx="4973" cy="1249"/>
          </a:xfrm>
        </p:grpSpPr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0" y="101"/>
              <a:ext cx="488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0" y="101"/>
              <a:ext cx="4973" cy="1249"/>
              <a:chOff x="0" y="101"/>
              <a:chExt cx="4973" cy="1249"/>
            </a:xfrm>
          </p:grpSpPr>
          <p:sp>
            <p:nvSpPr>
              <p:cNvPr id="18439" name="Rectangle 6"/>
              <p:cNvSpPr>
                <a:spLocks noChangeArrowheads="1"/>
              </p:cNvSpPr>
              <p:nvPr/>
            </p:nvSpPr>
            <p:spPr bwMode="auto">
              <a:xfrm>
                <a:off x="0" y="101"/>
                <a:ext cx="2529" cy="1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zh-CN" sz="2000" b="1">
                    <a:ea typeface="楷体_GB2312" pitchFamily="49" charset="-122"/>
                  </a:rPr>
                  <a:t>  </a:t>
                </a:r>
                <a:r>
                  <a:rPr lang="en-US" altLang="zh-CN" sz="9600" b="1">
                    <a:ea typeface="楷体_GB2312" pitchFamily="49" charset="-122"/>
                  </a:rPr>
                  <a:t> </a:t>
                </a:r>
                <a:r>
                  <a:rPr lang="en-US" altLang="zh-CN" sz="2000" b="1">
                    <a:ea typeface="楷体_GB2312" pitchFamily="49" charset="-122"/>
                  </a:rPr>
                  <a:t>                                   </a:t>
                </a:r>
                <a:endParaRPr lang="en-US" altLang="zh-CN" sz="800"/>
              </a:p>
              <a:p>
                <a:pPr eaLnBrk="0" hangingPunct="0"/>
                <a:r>
                  <a:rPr lang="zh-CN" altLang="en-US" sz="800" b="1">
                    <a:ea typeface="楷体_GB2312" pitchFamily="49" charset="-122"/>
                  </a:rPr>
                  <a:t>　</a:t>
                </a:r>
              </a:p>
              <a:p>
                <a:pPr eaLnBrk="0" hangingPunct="0"/>
                <a:endParaRPr lang="en-US" altLang="zh-CN" sz="2000" b="1">
                  <a:ea typeface="楷体_GB2312" pitchFamily="49" charset="-122"/>
                </a:endParaRPr>
              </a:p>
            </p:txBody>
          </p:sp>
          <p:sp>
            <p:nvSpPr>
              <p:cNvPr id="18440" name="Rectangle 7"/>
              <p:cNvSpPr>
                <a:spLocks noChangeArrowheads="1"/>
              </p:cNvSpPr>
              <p:nvPr/>
            </p:nvSpPr>
            <p:spPr bwMode="auto">
              <a:xfrm>
                <a:off x="2529" y="101"/>
                <a:ext cx="2444" cy="1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zh-CN" sz="2000" b="1">
                    <a:ea typeface="楷体_GB2312" pitchFamily="49" charset="-122"/>
                  </a:rPr>
                  <a:t>  </a:t>
                </a:r>
                <a:r>
                  <a:rPr lang="en-US" altLang="zh-CN" sz="9600" b="1">
                    <a:ea typeface="楷体_GB2312" pitchFamily="49" charset="-122"/>
                  </a:rPr>
                  <a:t> </a:t>
                </a:r>
                <a:r>
                  <a:rPr lang="en-US" altLang="zh-CN" sz="2000" b="1">
                    <a:ea typeface="楷体_GB2312" pitchFamily="49" charset="-122"/>
                  </a:rPr>
                  <a:t>                                </a:t>
                </a:r>
                <a:endParaRPr lang="en-US" altLang="zh-CN" sz="800"/>
              </a:p>
              <a:p>
                <a:pPr eaLnBrk="0" hangingPunct="0"/>
                <a:endParaRPr lang="en-US" altLang="zh-CN" sz="2000" b="1">
                  <a:ea typeface="楷体_GB2312" pitchFamily="49" charset="-122"/>
                </a:endParaRPr>
              </a:p>
            </p:txBody>
          </p:sp>
        </p:grpSp>
      </p:grp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642938" y="642938"/>
            <a:ext cx="8143875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铸钢 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ZG230-450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ZG270-500</a:t>
            </a: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ZG310-570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eaLnBrk="0" hangingPunct="0">
              <a:lnSpc>
                <a:spcPct val="13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制造形状复杂、需要一定强度、塑性和韧性</a:t>
            </a:r>
          </a:p>
          <a:p>
            <a:pPr algn="l" eaLnBrk="0" hangingPunct="0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的零件。</a:t>
            </a:r>
          </a:p>
          <a:p>
            <a:pPr algn="l" eaLnBrk="0" hangingPunct="0">
              <a:lnSpc>
                <a:spcPct val="130000"/>
              </a:lnSpc>
            </a:pPr>
            <a:endParaRPr lang="zh-CN" altLang="en-US" sz="12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铸铁：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HT150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HT250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KT350-10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  </a:t>
            </a:r>
          </a:p>
          <a:p>
            <a:pPr algn="l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KT450-5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QT420-10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QT700-2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QT800-2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RuT340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铸造性能好，制造形状复杂的零件。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88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zh-CN" altLang="zh-CN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625475" y="2438400"/>
            <a:ext cx="7894638" cy="1982788"/>
            <a:chOff x="0" y="101"/>
            <a:chExt cx="4973" cy="1249"/>
          </a:xfrm>
        </p:grpSpPr>
        <p:sp>
          <p:nvSpPr>
            <p:cNvPr id="19462" name="Rectangle 4"/>
            <p:cNvSpPr>
              <a:spLocks noChangeArrowheads="1"/>
            </p:cNvSpPr>
            <p:nvPr/>
          </p:nvSpPr>
          <p:spPr bwMode="auto">
            <a:xfrm>
              <a:off x="0" y="101"/>
              <a:ext cx="488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63" name="Group 5"/>
            <p:cNvGrpSpPr>
              <a:grpSpLocks/>
            </p:cNvGrpSpPr>
            <p:nvPr/>
          </p:nvGrpSpPr>
          <p:grpSpPr bwMode="auto">
            <a:xfrm>
              <a:off x="0" y="101"/>
              <a:ext cx="4973" cy="1249"/>
              <a:chOff x="0" y="101"/>
              <a:chExt cx="4973" cy="1249"/>
            </a:xfrm>
          </p:grpSpPr>
          <p:sp>
            <p:nvSpPr>
              <p:cNvPr id="19464" name="Rectangle 6"/>
              <p:cNvSpPr>
                <a:spLocks noChangeArrowheads="1"/>
              </p:cNvSpPr>
              <p:nvPr/>
            </p:nvSpPr>
            <p:spPr bwMode="auto">
              <a:xfrm>
                <a:off x="0" y="101"/>
                <a:ext cx="2529" cy="1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zh-CN" sz="2000" b="1">
                    <a:ea typeface="楷体_GB2312" pitchFamily="49" charset="-122"/>
                  </a:rPr>
                  <a:t>  </a:t>
                </a:r>
                <a:r>
                  <a:rPr lang="en-US" altLang="zh-CN" sz="9600" b="1">
                    <a:ea typeface="楷体_GB2312" pitchFamily="49" charset="-122"/>
                  </a:rPr>
                  <a:t> </a:t>
                </a:r>
                <a:r>
                  <a:rPr lang="en-US" altLang="zh-CN" sz="2000" b="1">
                    <a:ea typeface="楷体_GB2312" pitchFamily="49" charset="-122"/>
                  </a:rPr>
                  <a:t>                                   </a:t>
                </a:r>
                <a:endParaRPr lang="en-US" altLang="zh-CN" sz="800"/>
              </a:p>
              <a:p>
                <a:pPr eaLnBrk="0" hangingPunct="0"/>
                <a:r>
                  <a:rPr lang="zh-CN" altLang="en-US" sz="800" b="1">
                    <a:ea typeface="楷体_GB2312" pitchFamily="49" charset="-122"/>
                  </a:rPr>
                  <a:t>　</a:t>
                </a:r>
              </a:p>
              <a:p>
                <a:pPr eaLnBrk="0" hangingPunct="0"/>
                <a:endParaRPr lang="en-US" altLang="zh-CN" sz="2000" b="1">
                  <a:ea typeface="楷体_GB2312" pitchFamily="49" charset="-122"/>
                </a:endParaRPr>
              </a:p>
            </p:txBody>
          </p:sp>
          <p:sp>
            <p:nvSpPr>
              <p:cNvPr id="19465" name="Rectangle 7"/>
              <p:cNvSpPr>
                <a:spLocks noChangeArrowheads="1"/>
              </p:cNvSpPr>
              <p:nvPr/>
            </p:nvSpPr>
            <p:spPr bwMode="auto">
              <a:xfrm>
                <a:off x="2529" y="101"/>
                <a:ext cx="2444" cy="1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zh-CN" sz="2000" b="1">
                    <a:ea typeface="楷体_GB2312" pitchFamily="49" charset="-122"/>
                  </a:rPr>
                  <a:t>  </a:t>
                </a:r>
                <a:r>
                  <a:rPr lang="en-US" altLang="zh-CN" sz="9600" b="1">
                    <a:ea typeface="楷体_GB2312" pitchFamily="49" charset="-122"/>
                  </a:rPr>
                  <a:t> </a:t>
                </a:r>
                <a:r>
                  <a:rPr lang="en-US" altLang="zh-CN" sz="2000" b="1">
                    <a:ea typeface="楷体_GB2312" pitchFamily="49" charset="-122"/>
                  </a:rPr>
                  <a:t>                                </a:t>
                </a:r>
                <a:endParaRPr lang="en-US" altLang="zh-CN" sz="800"/>
              </a:p>
              <a:p>
                <a:pPr eaLnBrk="0" hangingPunct="0"/>
                <a:endParaRPr lang="en-US" altLang="zh-CN" sz="2000" b="1">
                  <a:ea typeface="楷体_GB2312" pitchFamily="49" charset="-122"/>
                </a:endParaRPr>
              </a:p>
            </p:txBody>
          </p:sp>
        </p:grpSp>
      </p:grp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5181600" y="5867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265039" y="260648"/>
            <a:ext cx="8255074" cy="623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5.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有色金属及其合金</a:t>
            </a:r>
          </a:p>
          <a:p>
            <a:pPr algn="l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具有特殊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的机械性能和理化性能。</a:t>
            </a:r>
          </a:p>
          <a:p>
            <a:pPr algn="l">
              <a:lnSpc>
                <a:spcPct val="130000"/>
              </a:lnSpc>
            </a:pPr>
            <a:r>
              <a:rPr lang="zh-CN" altLang="en-US" sz="9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铝合金：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5A05(LF5)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2A11(LY11) </a:t>
            </a: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7A04(LC4)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ZL102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30000"/>
              </a:lnSpc>
            </a:pPr>
            <a:endParaRPr lang="en-US" altLang="zh-CN" sz="9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铜合金：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T3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H80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H62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QSn6.5-0.1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QAl9-4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QBe2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钛合金：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TA7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TB1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TC4</a:t>
            </a:r>
          </a:p>
          <a:p>
            <a:pPr algn="l">
              <a:lnSpc>
                <a:spcPct val="130000"/>
              </a:lnSpc>
            </a:pPr>
            <a:endParaRPr lang="en-US" altLang="zh-CN" sz="9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镍基合金：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GH3030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GH3044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GH4049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GH4169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锡基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轴承合金：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ZSnSb11Cu6</a:t>
            </a: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铜基轴承合金：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ZCuPb30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9600" y="476250"/>
            <a:ext cx="8001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/>
              <a:t>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06425" y="3040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763688" y="476672"/>
            <a:ext cx="48013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第４章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</a:rPr>
              <a:t>  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小结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15616" y="1268760"/>
            <a:ext cx="69342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高分子材料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结构：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由大分子链组成。分子链之间为分子键，分子链的原子之间、链节之间为共价键。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线型非晶态高聚物三种物理状态：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玻璃态、高弹态、粘流态。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高分子材料的性能特点：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轻，具有高弹性和粘弹性。刚度小，强度不高，韧性较低。耐磨、减摩性能好，绝缘、绝热、绝声，耐蚀性能好，耐热性不高，存在老化问题。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90600" y="546100"/>
            <a:ext cx="73914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第４章</a:t>
            </a: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  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小结</a:t>
            </a:r>
          </a:p>
          <a:p>
            <a:pPr>
              <a:spcBef>
                <a:spcPct val="50000"/>
              </a:spcBef>
            </a:pPr>
            <a:r>
              <a:rPr lang="zh-CN" altLang="en-US" sz="1000" b="1" dirty="0">
                <a:latin typeface="黑体" pitchFamily="2" charset="-122"/>
                <a:ea typeface="黑体" pitchFamily="2" charset="-122"/>
              </a:rPr>
              <a:t>　</a:t>
            </a:r>
            <a:endParaRPr lang="zh-CN" altLang="en-US" sz="1000" b="1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常用工程塑料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热塑性塑料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聚乙烯      聚丙烯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聚苯乙烯    聚酰胺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尼龙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聚甲醛      聚碳酸脂</a:t>
            </a:r>
            <a:b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1000" b="1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热固性塑料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酚醛树脂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环氧树脂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0" y="3429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2000" y="3429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95400" y="784225"/>
            <a:ext cx="5943600" cy="4376738"/>
          </a:xfrm>
          <a:prstGeom prst="rect">
            <a:avLst/>
          </a:prstGeom>
          <a:solidFill>
            <a:srgbClr val="EEFFF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常用合成纤维：</a:t>
            </a:r>
          </a:p>
          <a:p>
            <a:pPr algn="l">
              <a:lnSpc>
                <a:spcPct val="120000"/>
              </a:lnSpc>
            </a:pPr>
            <a:endParaRPr lang="zh-CN" altLang="en-US" sz="1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涤纶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（聚酯纤维）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锦纶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（聚酰胺纤维）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腈纶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（聚丙烯腈纤维）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维纶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（聚乙烯醇纤维）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丙纶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（聚丙烯纤维）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氯纶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（聚氯乙烯纤维）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氨纶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（聚氨酯纤维）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90600" y="758825"/>
            <a:ext cx="73914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常用合成橡胶：</a:t>
            </a:r>
          </a:p>
          <a:p>
            <a:pPr algn="l">
              <a:lnSpc>
                <a:spcPct val="120000"/>
              </a:lnSpc>
            </a:pPr>
            <a:endParaRPr lang="zh-CN" altLang="en-US" sz="1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丁苯橡胶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顺丁橡胶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氯丁橡胶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丁腈橡胶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硅橡胶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氟橡胶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476250"/>
            <a:ext cx="80010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/>
              <a:t>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6425" y="3040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66800" y="152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 </a:t>
            </a:r>
            <a:r>
              <a:rPr lang="en-US" altLang="zh-CN" b="1">
                <a:solidFill>
                  <a:srgbClr val="800080"/>
                </a:solidFill>
                <a:ea typeface="楷体_GB2312" pitchFamily="49" charset="-122"/>
              </a:rPr>
              <a:t>  </a:t>
            </a:r>
            <a:endParaRPr lang="en-US" altLang="zh-CN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971600" y="2060848"/>
            <a:ext cx="7097216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陶瓷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材料组织：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晶体相、玻璃相、气相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陶瓷的性能特点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陶瓷材料具有高耐热性、高化学稳定性、高的硬度和良好的抗压能力。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但脆性很高，温度急变抗力很低，抗拉、抗弯性能差。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836712"/>
            <a:ext cx="2656496" cy="589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第５章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</a:rPr>
              <a:t>  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小结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50925" y="630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27584" y="548680"/>
            <a:ext cx="7542213" cy="537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　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工程陶瓷生产过程：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原料制备、坯料成形、制品烧成或烧结。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普通日用陶瓷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作日用器皿和瓷器。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普通工业陶瓷：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建筑卫生瓷、电工瓷、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            化学化工瓷</a:t>
            </a:r>
            <a:endParaRPr lang="zh-CN" altLang="en-US" sz="2800" dirty="0">
              <a:solidFill>
                <a:srgbClr val="99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特种陶瓷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氧化物陶瓷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（氧化铝、氧化铍、氧化锆）</a:t>
            </a:r>
          </a:p>
          <a:p>
            <a:pPr algn="l">
              <a:lnSpc>
                <a:spcPct val="11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碳化物陶瓷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（碳化硅、碳化硼、碳化钨）</a:t>
            </a:r>
          </a:p>
          <a:p>
            <a:pPr algn="l">
              <a:lnSpc>
                <a:spcPct val="11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硼化物陶瓷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（硼化铬、硼化钼、硼化钛）</a:t>
            </a:r>
          </a:p>
          <a:p>
            <a:pPr algn="l">
              <a:lnSpc>
                <a:spcPct val="11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氮化硅陶瓷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（氮化硅、氮化硼、氮化钛）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71600" y="1326800"/>
            <a:ext cx="76962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25475" indent="-625475" algn="l">
              <a:spcBef>
                <a:spcPct val="5000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、复合材料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单一材料不具备的双重或多重功能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复合材料由基体相和增强相组成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25475" indent="-625475" algn="l">
              <a:spcBef>
                <a:spcPct val="50000"/>
              </a:spcBef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了解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复合材料强化机制与复合原则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71599" y="3140968"/>
            <a:ext cx="7473665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25475" indent="-625475"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、了解常用复合材料的性能及应用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具有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高比强度和比模量，很好的抗疲劳和抗断裂性能。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有优越的耐高温性能、减摩、耐磨性。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720" y="421422"/>
            <a:ext cx="5090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第６章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  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复合材料 小结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4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4511" y="6381328"/>
            <a:ext cx="1571625" cy="285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相图要记住</a:t>
            </a:r>
            <a:endParaRPr lang="zh-CN" altLang="zh-CN" sz="2000" b="1" dirty="0" smtClean="0">
              <a:solidFill>
                <a:srgbClr val="FF0000"/>
              </a:solidFill>
            </a:endParaRPr>
          </a:p>
        </p:txBody>
      </p:sp>
      <p:pic>
        <p:nvPicPr>
          <p:cNvPr id="9220" name="Picture 4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093075" cy="593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995936" y="0"/>
            <a:ext cx="180690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章   总结</a:t>
            </a:r>
            <a:endParaRPr lang="zh-CN" altLang="en-US" b="1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331640" y="764704"/>
            <a:ext cx="5976664" cy="48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、常用复合材料：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酚醛树脂玻璃钢</a:t>
            </a:r>
            <a:r>
              <a:rPr lang="zh-CN" altLang="en-US" b="1" dirty="0">
                <a:solidFill>
                  <a:srgbClr val="990099"/>
                </a:solidFill>
                <a:ea typeface="楷体_GB2312" pitchFamily="49" charset="-122"/>
              </a:rPr>
              <a:t> </a:t>
            </a:r>
            <a:r>
              <a:rPr lang="zh-CN" altLang="en-US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 环氧树脂玻璃钢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ABS</a:t>
            </a:r>
            <a:r>
              <a:rPr lang="zh-CN" altLang="en-US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玻璃钢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 碳纤维环氧树脂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 碳纤维聚四氟乙烯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 碳化物金属陶瓷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941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05000" y="381000"/>
            <a:ext cx="518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章</a:t>
            </a: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  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小结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066800" y="990600"/>
            <a:ext cx="70104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1.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失效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畸变失效、断裂失效、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磨损失效、腐蚀失效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endParaRPr lang="zh-CN" altLang="en-US" sz="1000" b="1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机械零件选材原则：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 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材料的使用性能应满足使用要求；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材料的工艺性能应满足生产工艺要求；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要重视经济性，采用便宜的材料，把总成本降至最低，取得最大的经济效益。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09600" y="627063"/>
            <a:ext cx="7924800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第９章</a:t>
            </a:r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  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小结</a:t>
            </a:r>
            <a:endParaRPr lang="zh-CN" altLang="en-US" sz="3200" b="1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b="1">
                <a:latin typeface="黑体" pitchFamily="2" charset="-122"/>
                <a:ea typeface="黑体" pitchFamily="2" charset="-122"/>
              </a:rPr>
              <a:t>　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齿轮选材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机床齿轮用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中碳钢、中碳合金钢（</a:t>
            </a:r>
            <a:r>
              <a:rPr lang="en-US" altLang="zh-CN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45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40Cr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汽车齿轮用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合金渗碳钢（</a:t>
            </a:r>
            <a:r>
              <a:rPr lang="en-US" altLang="zh-CN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20CrMnTi)</a:t>
            </a:r>
          </a:p>
          <a:p>
            <a:pPr algn="l">
              <a:lnSpc>
                <a:spcPct val="120000"/>
              </a:lnSpc>
            </a:pPr>
            <a:r>
              <a:rPr lang="en-US" altLang="zh-CN" sz="10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2.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轴类零件选材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机床主轴可选用</a:t>
            </a:r>
            <a:r>
              <a:rPr lang="en-US" altLang="zh-CN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45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40Cr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钢；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内燃机曲轴主要用优质中碳钢或中碳合金钢制造，也可选用</a:t>
            </a: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球墨铸铁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制造。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14313" y="428625"/>
            <a:ext cx="8382000" cy="596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3.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弹簧选材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汽车弹簧用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65Mn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60Si2Mn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钢制造；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气门弹簧用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50CrMn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55SiMnMoV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等钢制造。</a:t>
            </a:r>
          </a:p>
          <a:p>
            <a:pPr algn="l">
              <a:lnSpc>
                <a:spcPct val="120000"/>
              </a:lnSpc>
            </a:pPr>
            <a:r>
              <a:rPr lang="zh-CN" altLang="en-US" sz="10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刃具选材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手动刃具可用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T8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T10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等碳素工具钢；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低速切削刃具用低合金刃具钢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9SiCr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 err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CrWMn</a:t>
            </a:r>
            <a:endParaRPr lang="en-US" altLang="zh-CN" sz="2800" b="1" dirty="0">
              <a:solidFill>
                <a:srgbClr val="9900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高速切削刃具用高速钢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W18Cr4V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W6Mo5Cr4V2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硬质合金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P20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 smtClean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S10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制造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5.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模具选材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冷作模具：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CrWMn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Cr12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Cr12MoV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热作模具：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5CrNiMo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5CrMnMo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4Cr5MoSiV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09600" y="354013"/>
            <a:ext cx="7848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>
                <a:ea typeface="楷体_GB2312" pitchFamily="49" charset="-122"/>
              </a:rPr>
              <a:t> 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 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2408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38200" y="708025"/>
            <a:ext cx="7467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章</a:t>
            </a:r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  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小结</a:t>
            </a:r>
            <a:r>
              <a:rPr lang="zh-CN" altLang="en-US"/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1000"/>
              <a:t>　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汽车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用材以金属材料为主，塑料、橡胶、陶瓷等非金属材料也占一定的比例。常用材料有调质钢、渗碳钢、铸铁、铸铝、轴瓦合金等。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endParaRPr lang="zh-CN" altLang="en-US" sz="100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机床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常用材料有铸铁、调质钢、铜合金、工程塑料等。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endParaRPr lang="zh-CN" altLang="en-US" sz="100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仪器仪表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用材情况：调质钢、铜合金、铝合金、工程塑料等。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90600" y="642938"/>
            <a:ext cx="7086600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4.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热能设备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锅炉和汽轮机）主要零件采用耐热钢、高温合金等制造。</a:t>
            </a:r>
          </a:p>
          <a:p>
            <a:pPr algn="l">
              <a:lnSpc>
                <a:spcPct val="120000"/>
              </a:lnSpc>
            </a:pPr>
            <a:r>
              <a:rPr lang="zh-CN" altLang="en-US" sz="1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化工设备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用材：不锈钢、耐热钢、铜合金、铝合金、非金属材料（陶瓷、工程塑料）。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endParaRPr lang="zh-CN" altLang="en-US" sz="1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航空航天器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用材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高合金耐热钢、高温合金、镍基耐蚀合金、铝合金、镁合金和钛合金等。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408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81050" y="0"/>
            <a:ext cx="75438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工程材料课程</a:t>
            </a:r>
            <a:r>
              <a:rPr lang="zh-CN" altLang="en-US" sz="40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总</a:t>
            </a:r>
            <a:r>
              <a:rPr lang="zh-CN" altLang="en-US" sz="4000" b="1">
                <a:solidFill>
                  <a:srgbClr val="FF0000"/>
                </a:solidFill>
                <a:ea typeface="隶书" pitchFamily="49" charset="-122"/>
              </a:rPr>
              <a:t> </a:t>
            </a:r>
            <a:r>
              <a:rPr lang="zh-CN" altLang="en-US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结</a:t>
            </a:r>
            <a:r>
              <a:rPr lang="zh-CN" altLang="en-US" sz="3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工程材料课程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从机械工程的应用角度出发，阐明了机械工程材料的基本理论，详细介绍了材料的成分，加工工艺、组织、结构与性能之间的关系；介绍了常用机械工程材料及其应用等基本知识。</a:t>
            </a:r>
            <a:endParaRPr lang="zh-CN" altLang="en-US" sz="2800" b="1">
              <a:solidFill>
                <a:srgbClr val="33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2408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62000" y="4105275"/>
            <a:ext cx="7543800" cy="2143125"/>
          </a:xfrm>
          <a:prstGeom prst="rect">
            <a:avLst/>
          </a:prstGeom>
          <a:solidFill>
            <a:srgbClr val="EEFFF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同学们通过学习，应当在掌握机械工程材料的基本理论及基本知识的基础上，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具备根据机械零件使用条件和性能要求，对结构零件进行合理选材及制订零件工艺路线的初步能力。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78642" y="260648"/>
            <a:ext cx="80629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工程材料课程由三部分内容组成：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第一部分为基本理论部分，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阐述了工程材料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的热处理原理与工艺、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组织和性能以及它们之间的关系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；钢的合金化；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表面技术等。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2800" b="1" dirty="0">
              <a:solidFill>
                <a:srgbClr val="33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2408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85798" y="2348880"/>
            <a:ext cx="7848600" cy="1630363"/>
          </a:xfrm>
          <a:prstGeom prst="rect">
            <a:avLst/>
          </a:prstGeom>
          <a:solidFill>
            <a:srgbClr val="EEFFF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第二部分为工程材料知识部分，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介绍了常用金属材料、高分子材料、陶瓷材料及复合材料的成分、组织、性能及其应用知识。</a:t>
            </a:r>
            <a:endParaRPr lang="zh-CN" altLang="en-US" sz="2800" b="1" dirty="0">
              <a:solidFill>
                <a:srgbClr val="33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505618" y="3979243"/>
            <a:ext cx="820896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第三部分为工程材料的应用部分，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介绍机械零件的失效与选材知识，以及工程材料在汽车、机床等领域的应用情况。</a:t>
            </a:r>
            <a:b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课程的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重点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章热处理、合金化小节、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章和第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章。</a:t>
            </a:r>
            <a:r>
              <a:rPr lang="zh-CN" altLang="en-US" sz="2800" b="1" dirty="0">
                <a:solidFill>
                  <a:srgbClr val="336600"/>
                </a:solidFill>
                <a:ea typeface="楷体_GB2312" pitchFamily="49" charset="-122"/>
              </a:rPr>
              <a:t>  </a:t>
            </a:r>
            <a:endParaRPr lang="zh-CN" altLang="en-US" sz="2800" b="1" dirty="0">
              <a:solidFill>
                <a:srgbClr val="33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836712"/>
            <a:ext cx="8496944" cy="565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indent="-542925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在线考试</a:t>
            </a:r>
            <a:r>
              <a:rPr lang="en-US" altLang="zh-CN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开卷考试</a:t>
            </a:r>
            <a:endParaRPr lang="en-US" altLang="zh-CN" sz="3200" b="1" dirty="0" smtClean="0">
              <a:solidFill>
                <a:srgbClr val="0066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9625" indent="-80962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）考题按作业方式在网络学堂课程作业中发放，</a:t>
            </a:r>
            <a:r>
              <a:rPr lang="zh-CN" altLang="en-US" sz="3200" b="1" dirty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同时在网络学堂课程</a:t>
            </a:r>
            <a:r>
              <a:rPr lang="zh-CN" altLang="en-US" sz="32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作业栏中</a:t>
            </a:r>
            <a:r>
              <a:rPr lang="zh-CN" altLang="en-US" sz="3200" b="1" dirty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在线提交</a:t>
            </a:r>
            <a:r>
              <a:rPr lang="zh-CN" altLang="en-US" sz="32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3200" b="1" dirty="0" smtClean="0">
              <a:solidFill>
                <a:srgbClr val="99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9625" indent="-80962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2</a:t>
            </a:r>
            <a:r>
              <a:rPr lang="zh-CN" altLang="en-US" sz="32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）采用手机腾讯视频进行考试监考。</a:t>
            </a:r>
            <a:endParaRPr lang="en-US" altLang="zh-CN" sz="3200" b="1" dirty="0" smtClean="0">
              <a:solidFill>
                <a:srgbClr val="99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9625" indent="-80962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）采用在线监考方式进行监考</a:t>
            </a:r>
            <a:r>
              <a:rPr lang="zh-CN" altLang="en-US" sz="32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。请事先准备</a:t>
            </a:r>
            <a:endParaRPr lang="en-US" altLang="zh-CN" sz="3200" b="1" dirty="0" smtClean="0">
              <a:solidFill>
                <a:srgbClr val="99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542925" indent="-542925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考题类型：</a:t>
            </a:r>
            <a:endParaRPr lang="en-US" altLang="zh-CN" sz="3200" b="1" dirty="0">
              <a:solidFill>
                <a:srgbClr val="0066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9625" indent="-809625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选择题、填空题、判断题、综合题。</a:t>
            </a:r>
            <a:endParaRPr lang="en-US" altLang="zh-CN" sz="3200" b="1" dirty="0" smtClean="0">
              <a:solidFill>
                <a:srgbClr val="99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1403648" y="260648"/>
            <a:ext cx="6207148" cy="646331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本次</a:t>
            </a:r>
            <a:r>
              <a:rPr lang="zh-CN" altLang="en-US" sz="36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考试</a:t>
            </a:r>
            <a:r>
              <a:rPr lang="en-US" altLang="zh-CN" sz="36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———</a:t>
            </a:r>
            <a:r>
              <a:rPr lang="zh-CN" altLang="en-US" sz="3600" b="1" dirty="0" smtClean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在线考试模式</a:t>
            </a:r>
            <a:endParaRPr lang="en-US" altLang="zh-CN" sz="3600" b="1" dirty="0">
              <a:solidFill>
                <a:srgbClr val="99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0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412776"/>
            <a:ext cx="835292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539750" algn="l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defRPr/>
            </a:pPr>
            <a:r>
              <a:rPr lang="zh-CN" altLang="en-US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CN" altLang="en-US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章第</a:t>
            </a:r>
            <a:r>
              <a:rPr lang="en-US" altLang="zh-CN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zh-CN" altLang="en-US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小节</a:t>
            </a:r>
            <a:r>
              <a:rPr lang="zh-CN" altLang="en-US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CN" altLang="en-US" sz="3200" b="1" dirty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章、第</a:t>
            </a:r>
            <a:r>
              <a:rPr lang="en-US" altLang="zh-CN" sz="3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9</a:t>
            </a:r>
            <a:r>
              <a:rPr lang="zh-CN" altLang="en-US" sz="3200" b="1" dirty="0" smtClean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章</a:t>
            </a:r>
            <a:r>
              <a:rPr lang="zh-CN" altLang="en-US" sz="3200" b="1" dirty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zh-CN" altLang="en-US" sz="3200" b="1" dirty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200" b="1" dirty="0">
                <a:solidFill>
                  <a:srgbClr val="0066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CN" altLang="en-US" sz="3200" b="1" dirty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重点掌握材料的基础知识、</a:t>
            </a:r>
            <a:r>
              <a:rPr lang="en-US" altLang="zh-CN" sz="3200" b="1" dirty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Fe-C</a:t>
            </a:r>
            <a:r>
              <a:rPr lang="zh-CN" altLang="en-US" sz="3200" b="1" dirty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合金相图、钢材种类、钢号和材料编号识别、材料使用状态组织与热处理工艺。</a:t>
            </a:r>
            <a:endParaRPr lang="en-US" altLang="zh-CN" sz="3200" b="1" dirty="0">
              <a:solidFill>
                <a:srgbClr val="99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69875" indent="539750" algn="l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  <a:defRPr/>
            </a:pPr>
            <a:r>
              <a:rPr lang="zh-CN" altLang="en-US" sz="3200" b="1" dirty="0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重点掌握机械零件的选材和加工工艺设计。</a:t>
            </a:r>
            <a:endParaRPr lang="zh-CN" altLang="en-US" sz="3200" dirty="0">
              <a:solidFill>
                <a:srgbClr val="99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2703308" y="571500"/>
            <a:ext cx="2964273" cy="646331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99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本次考试重点</a:t>
            </a:r>
            <a:endParaRPr lang="en-US" altLang="zh-CN" sz="3600" b="1">
              <a:solidFill>
                <a:srgbClr val="99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139700"/>
            <a:ext cx="7848600" cy="629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章 第四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节小结</a:t>
            </a:r>
          </a:p>
          <a:p>
            <a:pPr>
              <a:lnSpc>
                <a:spcPct val="120000"/>
              </a:lnSpc>
            </a:pPr>
            <a:endParaRPr lang="zh-CN" altLang="en-US" sz="1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过冷奥氏体的转变产物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　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钢在冷却时，过冷奥氏体的转变产物分为：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高温转变产物：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80"/>
                </a:solidFill>
                <a:ea typeface="楷体_GB2312" pitchFamily="49" charset="-122"/>
              </a:rPr>
              <a:t>         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珠光体（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）、索氏体（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）、屈氏体（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）  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中温转变产物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80"/>
                </a:solidFill>
                <a:ea typeface="楷体_GB2312" pitchFamily="49" charset="-122"/>
              </a:rPr>
              <a:t>         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上贝氏体（上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）、下贝氏体（下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低温转变产物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80"/>
                </a:solidFill>
                <a:ea typeface="楷体_GB2312" pitchFamily="49" charset="-122"/>
              </a:rPr>
              <a:t>         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马氏体（低碳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、高碳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其他转变产物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00"/>
                </a:solidFill>
                <a:ea typeface="楷体_GB2312" pitchFamily="49" charset="-122"/>
              </a:rPr>
              <a:t>        </a:t>
            </a:r>
            <a:r>
              <a:rPr lang="zh-CN" altLang="en-US" sz="2800" b="1" dirty="0">
                <a:solidFill>
                  <a:srgbClr val="800080"/>
                </a:solidFill>
                <a:ea typeface="楷体_GB2312" pitchFamily="49" charset="-122"/>
              </a:rPr>
              <a:t> 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铁素体（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）、二次渗碳体（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Fe</a:t>
            </a:r>
            <a:r>
              <a:rPr lang="en-US" altLang="zh-CN" sz="2800" b="1" baseline="-30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b="1" baseline="-30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II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 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40221" y="620688"/>
            <a:ext cx="8135937" cy="143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希望同学们深刻领会课程内容，认真复习，掌握重点内容</a:t>
            </a:r>
            <a:r>
              <a:rPr lang="zh-CN" altLang="en-US" sz="3600" b="1" dirty="0" smtClean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23528" y="2420888"/>
            <a:ext cx="85693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rgbClr val="990000"/>
                </a:solidFill>
                <a:latin typeface="隶书" pitchFamily="49" charset="-122"/>
                <a:ea typeface="华文新魏" pitchFamily="2" charset="-122"/>
              </a:rPr>
              <a:t>祝同学们取得优异的学习成绩！</a:t>
            </a:r>
          </a:p>
          <a:p>
            <a:pPr>
              <a:spcBef>
                <a:spcPct val="50000"/>
              </a:spcBef>
            </a:pPr>
            <a:r>
              <a:rPr lang="zh-CN" altLang="en-US" sz="6000" dirty="0">
                <a:solidFill>
                  <a:srgbClr val="FF0000"/>
                </a:solidFill>
                <a:latin typeface="隶书" pitchFamily="49" charset="-122"/>
                <a:ea typeface="华文新魏" pitchFamily="2" charset="-122"/>
              </a:rPr>
              <a:t>祝同学们在人生的旅途中</a:t>
            </a:r>
            <a:r>
              <a:rPr lang="zh-CN" altLang="en-US" sz="6600" dirty="0">
                <a:solidFill>
                  <a:srgbClr val="FF0000"/>
                </a:solidFill>
                <a:latin typeface="隶书" pitchFamily="49" charset="-122"/>
                <a:ea typeface="华文新魏" pitchFamily="2" charset="-122"/>
              </a:rPr>
              <a:t>心想事成！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187450" y="2276475"/>
            <a:ext cx="705643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dirty="0">
                <a:solidFill>
                  <a:srgbClr val="FF0000"/>
                </a:solidFill>
                <a:latin typeface="隶书" pitchFamily="49" charset="-122"/>
                <a:ea typeface="华文新魏" pitchFamily="2" charset="-122"/>
              </a:rPr>
              <a:t>同学们再见！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363538"/>
            <a:ext cx="7848600" cy="601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钢的热处理工艺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退火</a:t>
            </a: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（完全退火、等温退火、球化退火、扩散退火、去应力退火）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正火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淬火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回火</a:t>
            </a: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（低温回火、中温回火、高温回火）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(5)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表面淬火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(6)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化学热处理</a:t>
            </a: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（渗碳、氮化、碳氮共渗）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(7)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可控气氛热处理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 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   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(8)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真空热处理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(9)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离子渗扩热处理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201613"/>
            <a:ext cx="8534400" cy="25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第五节小结</a:t>
            </a:r>
          </a:p>
          <a:p>
            <a:pPr>
              <a:lnSpc>
                <a:spcPct val="120000"/>
              </a:lnSpc>
            </a:pPr>
            <a:endParaRPr lang="zh-CN" altLang="en-US" sz="1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常用合金元素</a:t>
            </a:r>
          </a:p>
          <a:p>
            <a:pPr>
              <a:lnSpc>
                <a:spcPct val="120000"/>
              </a:lnSpc>
            </a:pPr>
            <a:endParaRPr lang="zh-CN" altLang="en-US" sz="1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非碳化物形成元素：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Ni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Co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Cu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Si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Al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碳化物形成元素：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Zr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Ti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Nb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Mo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Cr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7848600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合金元素作用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强化作用：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固溶强化、细晶强化、第二相强化、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二次硬化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改善热处理性能：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提高淬透性、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回火稳定性， 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消除回火脆性（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Mo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W)                </a:t>
            </a:r>
            <a:endParaRPr lang="en-US" altLang="zh-CN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提高其它性能：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红硬性、耐蚀性、耐磨性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27088" y="284163"/>
            <a:ext cx="7632700" cy="616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第六节小结</a:t>
            </a:r>
          </a:p>
          <a:p>
            <a:pPr algn="l">
              <a:lnSpc>
                <a:spcPct val="120000"/>
              </a:lnSpc>
            </a:pPr>
            <a:endParaRPr lang="zh-CN" altLang="en-US" sz="1000" b="1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表面处理技术</a:t>
            </a:r>
            <a:r>
              <a:rPr lang="zh-CN" altLang="en-US" sz="2800"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表面淬火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化学热处理</a:t>
            </a:r>
            <a:br>
              <a:rPr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电镀与电刷镀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热喷涂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气相沉积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激光表面处理</a:t>
            </a:r>
            <a:br>
              <a:rPr lang="zh-CN" altLang="en-US" sz="28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000" b="1">
                <a:solidFill>
                  <a:srgbClr val="800000"/>
                </a:solidFill>
                <a:ea typeface="楷体_GB2312" pitchFamily="49" charset="-122"/>
              </a:rPr>
              <a:t> </a:t>
            </a:r>
            <a:r>
              <a:rPr lang="zh-CN" altLang="en-US" sz="1000">
                <a:latin typeface="楷体_GB2312" pitchFamily="49" charset="-122"/>
                <a:ea typeface="楷体_GB2312" pitchFamily="49" charset="-122"/>
              </a:rPr>
              <a:t>　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表面处理技术可以大大提高工程材料的耐蚀、耐磨、耐疲劳性能，延长工件的使用寿命，具有重要的经济意义。</a:t>
            </a:r>
            <a:r>
              <a:rPr lang="zh-CN" altLang="en-US" sz="280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88" y="2438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zh-CN" altLang="zh-CN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25475" y="2438400"/>
            <a:ext cx="7894638" cy="1982788"/>
            <a:chOff x="0" y="101"/>
            <a:chExt cx="4973" cy="1249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0" y="101"/>
              <a:ext cx="488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0" y="101"/>
              <a:ext cx="4973" cy="1249"/>
              <a:chOff x="0" y="101"/>
              <a:chExt cx="4973" cy="1249"/>
            </a:xfrm>
          </p:grpSpPr>
          <p:sp>
            <p:nvSpPr>
              <p:cNvPr id="14344" name="Rectangle 6"/>
              <p:cNvSpPr>
                <a:spLocks noChangeArrowheads="1"/>
              </p:cNvSpPr>
              <p:nvPr/>
            </p:nvSpPr>
            <p:spPr bwMode="auto">
              <a:xfrm>
                <a:off x="0" y="101"/>
                <a:ext cx="2529" cy="1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zh-CN" sz="2000" b="1">
                    <a:ea typeface="楷体_GB2312" pitchFamily="49" charset="-122"/>
                  </a:rPr>
                  <a:t>  </a:t>
                </a:r>
                <a:r>
                  <a:rPr lang="en-US" altLang="zh-CN" sz="9600" b="1">
                    <a:ea typeface="楷体_GB2312" pitchFamily="49" charset="-122"/>
                  </a:rPr>
                  <a:t> </a:t>
                </a:r>
                <a:r>
                  <a:rPr lang="en-US" altLang="zh-CN" sz="2000" b="1">
                    <a:ea typeface="楷体_GB2312" pitchFamily="49" charset="-122"/>
                  </a:rPr>
                  <a:t>                                   </a:t>
                </a:r>
                <a:endParaRPr lang="en-US" altLang="zh-CN" sz="800"/>
              </a:p>
              <a:p>
                <a:pPr eaLnBrk="0" hangingPunct="0"/>
                <a:r>
                  <a:rPr lang="zh-CN" altLang="en-US" sz="800" b="1">
                    <a:ea typeface="楷体_GB2312" pitchFamily="49" charset="-122"/>
                  </a:rPr>
                  <a:t>　</a:t>
                </a:r>
              </a:p>
              <a:p>
                <a:pPr eaLnBrk="0" hangingPunct="0"/>
                <a:endParaRPr lang="en-US" altLang="zh-CN" sz="2000" b="1">
                  <a:ea typeface="楷体_GB2312" pitchFamily="49" charset="-122"/>
                </a:endParaRPr>
              </a:p>
            </p:txBody>
          </p:sp>
          <p:sp>
            <p:nvSpPr>
              <p:cNvPr id="14345" name="Rectangle 7"/>
              <p:cNvSpPr>
                <a:spLocks noChangeArrowheads="1"/>
              </p:cNvSpPr>
              <p:nvPr/>
            </p:nvSpPr>
            <p:spPr bwMode="auto">
              <a:xfrm>
                <a:off x="2529" y="101"/>
                <a:ext cx="2444" cy="1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en-US" altLang="zh-CN" sz="2000" b="1">
                    <a:ea typeface="楷体_GB2312" pitchFamily="49" charset="-122"/>
                  </a:rPr>
                  <a:t>  </a:t>
                </a:r>
                <a:r>
                  <a:rPr lang="en-US" altLang="zh-CN" sz="9600" b="1">
                    <a:ea typeface="楷体_GB2312" pitchFamily="49" charset="-122"/>
                  </a:rPr>
                  <a:t> </a:t>
                </a:r>
                <a:r>
                  <a:rPr lang="en-US" altLang="zh-CN" sz="2000" b="1">
                    <a:ea typeface="楷体_GB2312" pitchFamily="49" charset="-122"/>
                  </a:rPr>
                  <a:t>                                </a:t>
                </a:r>
                <a:endParaRPr lang="en-US" altLang="zh-CN" sz="800"/>
              </a:p>
              <a:p>
                <a:pPr eaLnBrk="0" hangingPunct="0"/>
                <a:endParaRPr lang="en-US" altLang="zh-CN" sz="2000" b="1">
                  <a:ea typeface="楷体_GB2312" pitchFamily="49" charset="-122"/>
                </a:endParaRPr>
              </a:p>
            </p:txBody>
          </p:sp>
        </p:grpSp>
      </p:grp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5181600" y="5867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/>
          </a:p>
        </p:txBody>
      </p:sp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838200" y="609600"/>
            <a:ext cx="7391400" cy="568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第３章</a:t>
            </a: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  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小结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　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碳钢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20000"/>
              </a:lnSpc>
            </a:pP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普通碳素结构钢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Q215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Q235 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优质碳素结构钢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45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60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65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碳素工具钢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T8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T10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T12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30000"/>
              </a:lnSpc>
            </a:pP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不同牌号的钢材其应用领域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不同，使用时的组织不同。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请关注钢号的编制方式，成分标注方法，掌握要领。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928813" y="357188"/>
            <a:ext cx="5000625" cy="731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3200" b="1" dirty="0">
                <a:latin typeface="Times New Roman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  <a:latin typeface="Times New Roman" charset="0"/>
              </a:rPr>
              <a:t>合金钢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----</a:t>
            </a:r>
            <a:r>
              <a:rPr lang="zh-CN" altLang="en-US" sz="3200" b="1" dirty="0">
                <a:solidFill>
                  <a:srgbClr val="FF0000"/>
                </a:solidFill>
                <a:latin typeface="Times New Roman" charset="0"/>
              </a:rPr>
              <a:t>合金结构钢</a:t>
            </a:r>
            <a:r>
              <a:rPr lang="zh-CN" altLang="en-US" sz="3200" b="1" dirty="0">
                <a:latin typeface="Times New Roman" charset="0"/>
              </a:rPr>
              <a:t>  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黑体" pitchFamily="2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8625" y="1387016"/>
            <a:ext cx="8077200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Aft>
                <a:spcPts val="180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低合金结构钢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Q345(16Mn)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Q420(15MnVN) </a:t>
            </a:r>
          </a:p>
          <a:p>
            <a:pPr algn="l">
              <a:spcAft>
                <a:spcPts val="180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渗碳钢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20Cr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20MnVB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20CrMnTi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18Cr2Ni4WA</a:t>
            </a:r>
          </a:p>
          <a:p>
            <a:pPr algn="l">
              <a:spcAft>
                <a:spcPts val="180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调质钢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40Cr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40CrB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35CrMo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40CrNiMo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38CrSi</a:t>
            </a:r>
          </a:p>
          <a:p>
            <a:pPr algn="l">
              <a:spcAft>
                <a:spcPts val="180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非调质机械结构钢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F40VS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F45MnVS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F12Mn2VBS</a:t>
            </a:r>
          </a:p>
          <a:p>
            <a:pPr algn="l">
              <a:spcAft>
                <a:spcPts val="180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弹簧钢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65Mn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50CrV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60Si2Mn </a:t>
            </a:r>
          </a:p>
          <a:p>
            <a:pPr algn="l">
              <a:spcAft>
                <a:spcPts val="1800"/>
              </a:spcAft>
            </a:pP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滚珠轴承钢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GCr9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GCr15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GCr15SiMn</a:t>
            </a:r>
          </a:p>
        </p:txBody>
      </p:sp>
      <p:sp>
        <p:nvSpPr>
          <p:cNvPr id="15364" name="矩形 5"/>
          <p:cNvSpPr>
            <a:spLocks noChangeArrowheads="1"/>
          </p:cNvSpPr>
          <p:nvPr/>
        </p:nvSpPr>
        <p:spPr bwMode="auto">
          <a:xfrm>
            <a:off x="829593" y="5517232"/>
            <a:ext cx="76762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41D61"/>
                </a:solidFill>
                <a:latin typeface="黑体" pitchFamily="2" charset="-122"/>
                <a:ea typeface="黑体" pitchFamily="2" charset="-122"/>
              </a:rPr>
              <a:t>合金结构钢制造各种结构件、</a:t>
            </a:r>
            <a:r>
              <a:rPr lang="zh-CN" altLang="en-US" sz="2800" dirty="0" smtClean="0">
                <a:solidFill>
                  <a:srgbClr val="441D61"/>
                </a:solidFill>
                <a:latin typeface="黑体" pitchFamily="2" charset="-122"/>
                <a:ea typeface="黑体" pitchFamily="2" charset="-122"/>
              </a:rPr>
              <a:t>机械零件。关注钢种、合金成分、使用时的组织、应用领域等。</a:t>
            </a:r>
            <a:endParaRPr lang="zh-CN" altLang="en-US" sz="2800" dirty="0">
              <a:solidFill>
                <a:srgbClr val="441D6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57250" y="1857375"/>
            <a:ext cx="7500938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Aft>
                <a:spcPts val="1800"/>
              </a:spcAft>
            </a:pP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低合金刃具钢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9SiCr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9Cr2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CrWMn</a:t>
            </a:r>
          </a:p>
          <a:p>
            <a:pPr algn="l">
              <a:lnSpc>
                <a:spcPct val="125000"/>
              </a:lnSpc>
              <a:spcAft>
                <a:spcPts val="1800"/>
              </a:spcAft>
            </a:pP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高速钢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W18Cr4V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W6Mo5Cr4V2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endParaRPr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25000"/>
              </a:lnSpc>
              <a:spcAft>
                <a:spcPts val="1800"/>
              </a:spcAft>
            </a:pP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冷模具钢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Cr12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Cr12MoV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CrWMn </a:t>
            </a:r>
          </a:p>
          <a:p>
            <a:pPr algn="l">
              <a:lnSpc>
                <a:spcPct val="125000"/>
              </a:lnSpc>
              <a:spcAft>
                <a:spcPts val="1800"/>
              </a:spcAft>
            </a:pPr>
            <a:r>
              <a:rPr lang="zh-CN" altLang="en-US" sz="28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热模具钢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5CrMnMo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5CrNiMo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4Cr5MoSiV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214438" y="5357813"/>
            <a:ext cx="6286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32B8D"/>
                </a:solidFill>
              </a:rPr>
              <a:t>合金工具钢制造各种刃具、模具、量具。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28813" y="357188"/>
            <a:ext cx="5000625" cy="731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3200" b="1" dirty="0">
                <a:latin typeface="Times New Roman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  <a:latin typeface="Times New Roman" charset="0"/>
              </a:rPr>
              <a:t>合金钢</a:t>
            </a:r>
            <a:r>
              <a:rPr lang="en-US" altLang="zh-CN" sz="3200" b="1" dirty="0">
                <a:solidFill>
                  <a:srgbClr val="FF0000"/>
                </a:solidFill>
                <a:latin typeface="Times New Roman" charset="0"/>
              </a:rPr>
              <a:t>----</a:t>
            </a:r>
            <a:r>
              <a:rPr lang="zh-CN" altLang="en-US" sz="3200" b="1" dirty="0">
                <a:solidFill>
                  <a:srgbClr val="FF0000"/>
                </a:solidFill>
                <a:latin typeface="Times New Roman" charset="0"/>
              </a:rPr>
              <a:t>合金工具钢</a:t>
            </a:r>
            <a:r>
              <a:rPr lang="zh-CN" altLang="en-US" sz="3200" b="1" dirty="0">
                <a:latin typeface="Times New Roman" charset="0"/>
              </a:rPr>
              <a:t>  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2288</Words>
  <Application>Microsoft Office PowerPoint</Application>
  <PresentationFormat>全屏显示(4:3)</PresentationFormat>
  <Paragraphs>241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KaiTi</vt:lpstr>
      <vt:lpstr>楷体_GB2312</vt:lpstr>
      <vt:lpstr>隶书</vt:lpstr>
      <vt:lpstr>黑体</vt:lpstr>
      <vt:lpstr>宋体</vt:lpstr>
      <vt:lpstr>华文新魏</vt:lpstr>
      <vt:lpstr>Times New Roman</vt:lpstr>
      <vt:lpstr>默认设计模板</vt:lpstr>
      <vt:lpstr>《工程材料》课程 期末总结与复习提纲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julyan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julyan</dc:creator>
  <cp:lastModifiedBy>YKF</cp:lastModifiedBy>
  <cp:revision>91</cp:revision>
  <dcterms:created xsi:type="dcterms:W3CDTF">2000-09-11T11:34:28Z</dcterms:created>
  <dcterms:modified xsi:type="dcterms:W3CDTF">2020-06-01T17:26:44Z</dcterms:modified>
</cp:coreProperties>
</file>