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67" r:id="rId3"/>
    <p:sldId id="633" r:id="rId5"/>
    <p:sldId id="641" r:id="rId6"/>
    <p:sldId id="635" r:id="rId7"/>
    <p:sldId id="636" r:id="rId8"/>
    <p:sldId id="637" r:id="rId9"/>
    <p:sldId id="676" r:id="rId10"/>
    <p:sldId id="639" r:id="rId11"/>
    <p:sldId id="638" r:id="rId12"/>
    <p:sldId id="642" r:id="rId13"/>
    <p:sldId id="643" r:id="rId14"/>
    <p:sldId id="677" r:id="rId15"/>
    <p:sldId id="644" r:id="rId16"/>
    <p:sldId id="645" r:id="rId17"/>
    <p:sldId id="651" r:id="rId18"/>
    <p:sldId id="652" r:id="rId19"/>
    <p:sldId id="646" r:id="rId20"/>
    <p:sldId id="647" r:id="rId21"/>
    <p:sldId id="648" r:id="rId22"/>
    <p:sldId id="282" r:id="rId23"/>
    <p:sldId id="650" r:id="rId24"/>
    <p:sldId id="672" r:id="rId25"/>
    <p:sldId id="673" r:id="rId26"/>
    <p:sldId id="670" r:id="rId27"/>
    <p:sldId id="668" r:id="rId28"/>
    <p:sldId id="674" r:id="rId29"/>
    <p:sldId id="291" r:id="rId30"/>
    <p:sldId id="675" r:id="rId31"/>
    <p:sldId id="317" r:id="rId32"/>
    <p:sldId id="343" r:id="rId33"/>
    <p:sldId id="340" r:id="rId34"/>
    <p:sldId id="344" r:id="rId35"/>
    <p:sldId id="341" r:id="rId36"/>
    <p:sldId id="345"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0000"/>
    <a:srgbClr val="6F179F"/>
    <a:srgbClr val="007BC0"/>
    <a:srgbClr val="E6E6E6"/>
    <a:srgbClr val="FBFBFB"/>
    <a:srgbClr val="FFFFFF"/>
    <a:srgbClr val="CC0000"/>
    <a:srgbClr val="DE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3289" autoAdjust="0"/>
  </p:normalViewPr>
  <p:slideViewPr>
    <p:cSldViewPr snapToGrid="0">
      <p:cViewPr varScale="1">
        <p:scale>
          <a:sx n="84" d="100"/>
          <a:sy n="84" d="100"/>
        </p:scale>
        <p:origin x="882" y="42"/>
      </p:cViewPr>
      <p:guideLst>
        <p:guide orient="horz" pos="2168"/>
        <p:guide pos="2835"/>
      </p:guideLst>
    </p:cSldViewPr>
  </p:slideViewPr>
  <p:outlineViewPr>
    <p:cViewPr>
      <p:scale>
        <a:sx n="33" d="100"/>
        <a:sy n="33" d="100"/>
      </p:scale>
      <p:origin x="0" y="-8174"/>
    </p:cViewPr>
  </p:outlineViewPr>
  <p:notesTextViewPr>
    <p:cViewPr>
      <p:scale>
        <a:sx n="1" d="1"/>
        <a:sy n="1" d="1"/>
      </p:scale>
      <p:origin x="0" y="0"/>
    </p:cViewPr>
  </p:notesTextViewPr>
  <p:sorterViewPr>
    <p:cViewPr>
      <p:scale>
        <a:sx n="200" d="100"/>
        <a:sy n="200" d="100"/>
      </p:scale>
      <p:origin x="0" y="47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59.emf"/><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63.emf"/><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8.emf"/><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49.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703953-4C5F-4675-BDEC-5610A4AE67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599CBC-EEB0-4A87-A00F-7B2CC3F9BB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marL="0" marR="0" lvl="0" indent="0" algn="l" defTabSz="914400" rtl="0" eaLnBrk="1" fontAlgn="auto" latinLnBrk="0" hangingPunct="1">
              <a:lnSpc>
                <a:spcPct val="100000"/>
              </a:lnSpc>
              <a:spcBef>
                <a:spcPct val="0"/>
              </a:spcBef>
              <a:spcAft>
                <a:spcPts val="0"/>
              </a:spcAft>
              <a:buClrTx/>
              <a:buSzTx/>
              <a:buFontTx/>
              <a:buNone/>
              <a:defRPr/>
            </a:pPr>
            <a:endParaRPr lang="zh-CN" altLang="en-US" sz="2400" dirty="0"/>
          </a:p>
        </p:txBody>
      </p:sp>
      <p:sp>
        <p:nvSpPr>
          <p:cNvPr id="4" name="灯片编号占位符 3"/>
          <p:cNvSpPr>
            <a:spLocks noGrp="1"/>
          </p:cNvSpPr>
          <p:nvPr>
            <p:ph type="sldNum" sz="quarter" idx="5"/>
          </p:nvPr>
        </p:nvSpPr>
        <p:spPr/>
        <p:txBody>
          <a:bodyPr/>
          <a:lstStyle/>
          <a:p>
            <a:pPr>
              <a:defRPr/>
            </a:pPr>
            <a:fld id="{BFBB67EC-4C91-411B-B0EA-85C36B14FE2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base">
              <a:spcBef>
                <a:spcPct val="0"/>
              </a:spcBef>
              <a:spcAft>
                <a:spcPct val="0"/>
              </a:spcAft>
            </a:pPr>
            <a:fld id="{4E76AFEB-3986-481D-8D68-7D558CFDD158}"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a:latin typeface="Arial" panose="020B0604020202020204" pitchFamily="34" charset="0"/>
              </a:rPr>
              <a:t>http://math.gmu.edu/~sander/movies/spinum.html</a:t>
            </a:r>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0E76D91-0DFC-4ED9-9AA3-C6D71604C872}" type="slidenum">
              <a:rPr lang="en-US" altLang="zh-CN" smtClean="0"/>
            </a:fld>
            <a:endParaRPr lang="en-US" altLang="zh-CN"/>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85A09B4-7C99-4597-84FD-854DFC05A2C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2F93407-FB55-48C1-91B6-70EF5210B5F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50811F5-C7A7-4000-AAB2-77A711AC75C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ftr" sz="quarter" idx="10"/>
          </p:nvPr>
        </p:nvSpPr>
        <p:spPr/>
        <p:txBody>
          <a:bodyPr/>
          <a:lstStyle>
            <a:lvl1pPr eaLnBrk="1" fontAlgn="auto" hangingPunct="1">
              <a:spcAft>
                <a:spcPts val="0"/>
              </a:spcAft>
              <a:defRPr>
                <a:ea typeface="+mn-ea"/>
              </a:defRPr>
            </a:lvl1pPr>
          </a:lstStyle>
          <a:p>
            <a:pPr>
              <a:defRPr/>
            </a:pPr>
            <a:r>
              <a:rPr lang="zh-CN" altLang="en-US"/>
              <a:t>材料科学基础（</a:t>
            </a:r>
            <a:r>
              <a:rPr lang="en-US" altLang="zh-CN"/>
              <a:t>II</a:t>
            </a:r>
            <a:r>
              <a:rPr lang="zh-CN" altLang="en-US"/>
              <a:t>）</a:t>
            </a:r>
            <a:endParaRPr lang="zh-CN" altLang="en-US"/>
          </a:p>
        </p:txBody>
      </p:sp>
      <p:sp>
        <p:nvSpPr>
          <p:cNvPr id="5" name="Rectangle 5"/>
          <p:cNvSpPr>
            <a:spLocks noGrp="1" noChangeArrowheads="1"/>
          </p:cNvSpPr>
          <p:nvPr>
            <p:ph type="sldNum" sz="quarter" idx="11"/>
          </p:nvPr>
        </p:nvSpPr>
        <p:spPr/>
        <p:txBody>
          <a:bodyPr/>
          <a:lstStyle>
            <a:lvl1pPr eaLnBrk="1" fontAlgn="auto" hangingPunct="1">
              <a:spcAft>
                <a:spcPts val="0"/>
              </a:spcAft>
              <a:defRPr>
                <a:ea typeface="+mn-ea"/>
              </a:defRPr>
            </a:lvl1pPr>
          </a:lstStyle>
          <a:p>
            <a:pPr>
              <a:defRPr/>
            </a:pPr>
            <a:fld id="{F71F000B-E484-4DA9-980E-B33D6783443C}"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endParaRPr lang="zh-CN" altLang="en-US" dirty="0"/>
          </a:p>
        </p:txBody>
      </p:sp>
      <p:grpSp>
        <p:nvGrpSpPr>
          <p:cNvPr id="27" name="组合 2"/>
          <p:cNvGrpSpPr/>
          <p:nvPr/>
        </p:nvGrpSpPr>
        <p:grpSpPr bwMode="auto">
          <a:xfrm>
            <a:off x="0" y="632416"/>
            <a:ext cx="8569651" cy="53956"/>
            <a:chOff x="8792" y="933034"/>
            <a:chExt cx="8241641" cy="48388"/>
          </a:xfrm>
          <a:solidFill>
            <a:schemeClr val="accent4">
              <a:lumMod val="75000"/>
            </a:schemeClr>
          </a:solidFill>
        </p:grpSpPr>
        <p:cxnSp>
          <p:nvCxnSpPr>
            <p:cNvPr id="28" name="直接连接符 27"/>
            <p:cNvCxnSpPr/>
            <p:nvPr/>
          </p:nvCxnSpPr>
          <p:spPr>
            <a:xfrm>
              <a:off x="10380" y="981422"/>
              <a:ext cx="8240053" cy="0"/>
            </a:xfrm>
            <a:prstGeom prst="line">
              <a:avLst/>
            </a:prstGeom>
            <a:grpFill/>
            <a:ln w="6350">
              <a:solidFill>
                <a:schemeClr val="accent4">
                  <a:lumMod val="75000"/>
                </a:schemeClr>
              </a:solidFill>
              <a:headEnd type="none" w="med" len="med"/>
              <a:tailEnd type="none" w="lg" len="lg"/>
            </a:ln>
            <a:effectLst>
              <a:outerShdw blurRad="12700" dir="5400000" algn="t" rotWithShape="0">
                <a:srgbClr val="C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792" y="933034"/>
              <a:ext cx="435002" cy="45266"/>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anose="020B0503020204020204" pitchFamily="34" charset="-122"/>
              </a:endParaRPr>
            </a:p>
          </p:txBody>
        </p:sp>
      </p:grpSp>
      <p:sp>
        <p:nvSpPr>
          <p:cNvPr id="30" name="灯片编号占位符 3"/>
          <p:cNvSpPr txBox="1"/>
          <p:nvPr/>
        </p:nvSpPr>
        <p:spPr>
          <a:xfrm>
            <a:off x="8238583" y="520896"/>
            <a:ext cx="662803" cy="323989"/>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8AC8DE-9D93-46B0-945A-F0E5CED4E6F5}" type="slidenum">
              <a:rPr lang="zh-CN" altLang="en-US" sz="1600" b="1" smtClean="0">
                <a:solidFill>
                  <a:schemeClr val="bg1"/>
                </a:solidFill>
                <a:latin typeface="Arial" panose="020B0604020202020204" pitchFamily="34" charset="0"/>
                <a:ea typeface="微软雅黑" panose="020B0503020204020204" pitchFamily="34" charset="-122"/>
                <a:cs typeface="Arial" panose="020B0604020202020204" pitchFamily="34" charset="0"/>
              </a:rPr>
            </a:fld>
            <a:endParaRPr lang="zh-CN" altLang="en-US" sz="16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4EAEA82-ABE4-4DCA-80E5-FCDE697E4DF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F2648EF-83B4-4CC4-ACC0-D5D726B7B86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4126240-84B3-409C-84A0-C0448CBFF5D0}"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8F0F7CF-70F5-4474-B528-9597BA2F84B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6C7968-541A-4730-A267-46B8340FDAC5}"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8BCA962-4649-4324-8234-7FFF2BA3FF9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6BFEA1-BE8D-43F0-A6A9-FFCD040FC0E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8AC8DE-9D93-46B0-945A-F0E5CED4E6F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BD33D-F32C-49DE-B3CB-101F3F4CF737}"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AC8DE-9D93-46B0-945A-F0E5CED4E6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0" advClick="0" advTm="0"/>
    </mc:Choice>
    <mc:Fallback>
      <p:transition advClick="0" advTm="0"/>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16.jpeg"/><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 Id="rId3" Type="http://schemas.openxmlformats.org/officeDocument/2006/relationships/oleObject" Target="../embeddings/oleObject9.bin"/><Relationship Id="rId2" Type="http://schemas.openxmlformats.org/officeDocument/2006/relationships/image" Target="../media/image13.e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5" Type="http://schemas.openxmlformats.org/officeDocument/2006/relationships/slideLayout" Target="../slideLayouts/slideLayout7.xml"/><Relationship Id="rId14" Type="http://schemas.openxmlformats.org/officeDocument/2006/relationships/tags" Target="../tags/tag25.xml"/><Relationship Id="rId13" Type="http://schemas.openxmlformats.org/officeDocument/2006/relationships/image" Target="../media/image10.png"/><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jpeg"/><Relationship Id="rId3" Type="http://schemas.openxmlformats.org/officeDocument/2006/relationships/hyperlink" Target="https://en.wikipedia.org/wiki/Thermal_barrier_coating" TargetMode="External"/><Relationship Id="rId2" Type="http://schemas.openxmlformats.org/officeDocument/2006/relationships/image" Target="../media/image21.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wmf"/><Relationship Id="rId7" Type="http://schemas.openxmlformats.org/officeDocument/2006/relationships/oleObject" Target="../embeddings/oleObject14.bin"/><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3.bin"/><Relationship Id="rId3" Type="http://schemas.openxmlformats.org/officeDocument/2006/relationships/image" Target="../media/image27.png"/><Relationship Id="rId2" Type="http://schemas.openxmlformats.org/officeDocument/2006/relationships/image" Target="../media/image26.emf"/><Relationship Id="rId10" Type="http://schemas.openxmlformats.org/officeDocument/2006/relationships/vmlDrawing" Target="../drawings/vmlDrawing6.vml"/><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9.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46.wmf"/><Relationship Id="rId7" Type="http://schemas.openxmlformats.org/officeDocument/2006/relationships/oleObject" Target="../embeddings/oleObject19.bin"/><Relationship Id="rId6" Type="http://schemas.openxmlformats.org/officeDocument/2006/relationships/image" Target="../media/image45.wmf"/><Relationship Id="rId5" Type="http://schemas.openxmlformats.org/officeDocument/2006/relationships/oleObject" Target="../embeddings/oleObject18.bin"/><Relationship Id="rId4" Type="http://schemas.openxmlformats.org/officeDocument/2006/relationships/image" Target="../media/image44.wmf"/><Relationship Id="rId3" Type="http://schemas.openxmlformats.org/officeDocument/2006/relationships/oleObject" Target="../embeddings/oleObject17.bin"/><Relationship Id="rId2" Type="http://schemas.openxmlformats.org/officeDocument/2006/relationships/image" Target="../media/image43.wmf"/><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49.wmf"/><Relationship Id="rId13" Type="http://schemas.openxmlformats.org/officeDocument/2006/relationships/oleObject" Target="../embeddings/oleObject22.bin"/><Relationship Id="rId12" Type="http://schemas.openxmlformats.org/officeDocument/2006/relationships/image" Target="../media/image48.wmf"/><Relationship Id="rId11" Type="http://schemas.openxmlformats.org/officeDocument/2006/relationships/oleObject" Target="../embeddings/oleObject21.bin"/><Relationship Id="rId10" Type="http://schemas.openxmlformats.org/officeDocument/2006/relationships/image" Target="../media/image47.wmf"/><Relationship Id="rId1"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1.png"/><Relationship Id="rId1"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emf"/><Relationship Id="rId7" Type="http://schemas.openxmlformats.org/officeDocument/2006/relationships/oleObject" Target="../embeddings/oleObject4.bin"/><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 Id="rId3" Type="http://schemas.openxmlformats.org/officeDocument/2006/relationships/oleObject" Target="../embeddings/oleObject2.bin"/><Relationship Id="rId2" Type="http://schemas.openxmlformats.org/officeDocument/2006/relationships/image" Target="../media/image4.e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jpeg"/></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oleObject" Target="../embeddings/oleObject25.bin"/><Relationship Id="rId4" Type="http://schemas.openxmlformats.org/officeDocument/2006/relationships/image" Target="../media/image54.emf"/><Relationship Id="rId3" Type="http://schemas.openxmlformats.org/officeDocument/2006/relationships/oleObject" Target="../embeddings/oleObject24.bin"/><Relationship Id="rId2" Type="http://schemas.openxmlformats.org/officeDocument/2006/relationships/image" Target="../media/image53.emf"/><Relationship Id="rId1"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9.emf"/><Relationship Id="rId7" Type="http://schemas.openxmlformats.org/officeDocument/2006/relationships/oleObject" Target="../embeddings/oleObject29.bin"/><Relationship Id="rId6" Type="http://schemas.openxmlformats.org/officeDocument/2006/relationships/image" Target="../media/image58.emf"/><Relationship Id="rId5" Type="http://schemas.openxmlformats.org/officeDocument/2006/relationships/oleObject" Target="../embeddings/oleObject28.bin"/><Relationship Id="rId4" Type="http://schemas.openxmlformats.org/officeDocument/2006/relationships/image" Target="../media/image57.emf"/><Relationship Id="rId3" Type="http://schemas.openxmlformats.org/officeDocument/2006/relationships/oleObject" Target="../embeddings/oleObject27.bin"/><Relationship Id="rId2" Type="http://schemas.openxmlformats.org/officeDocument/2006/relationships/image" Target="../media/image56.emf"/><Relationship Id="rId10" Type="http://schemas.openxmlformats.org/officeDocument/2006/relationships/vmlDrawing" Target="../drawings/vmlDrawing10.vml"/><Relationship Id="rId1"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3.emf"/><Relationship Id="rId7" Type="http://schemas.openxmlformats.org/officeDocument/2006/relationships/oleObject" Target="../embeddings/oleObject33.bin"/><Relationship Id="rId6" Type="http://schemas.openxmlformats.org/officeDocument/2006/relationships/image" Target="../media/image62.emf"/><Relationship Id="rId5" Type="http://schemas.openxmlformats.org/officeDocument/2006/relationships/oleObject" Target="../embeddings/oleObject32.bin"/><Relationship Id="rId4" Type="http://schemas.openxmlformats.org/officeDocument/2006/relationships/image" Target="../media/image61.emf"/><Relationship Id="rId3" Type="http://schemas.openxmlformats.org/officeDocument/2006/relationships/oleObject" Target="../embeddings/oleObject31.bin"/><Relationship Id="rId2" Type="http://schemas.openxmlformats.org/officeDocument/2006/relationships/image" Target="../media/image60.emf"/><Relationship Id="rId10" Type="http://schemas.openxmlformats.org/officeDocument/2006/relationships/vmlDrawing" Target="../drawings/vmlDrawing11.vml"/><Relationship Id="rId1"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65.emf"/><Relationship Id="rId3" Type="http://schemas.openxmlformats.org/officeDocument/2006/relationships/oleObject" Target="../embeddings/oleObject35.bin"/><Relationship Id="rId2" Type="http://schemas.openxmlformats.org/officeDocument/2006/relationships/image" Target="../media/image64.emf"/><Relationship Id="rId1"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slideLayout" Target="../slideLayouts/slideLayout7.xml"/><Relationship Id="rId13" Type="http://schemas.openxmlformats.org/officeDocument/2006/relationships/tags" Target="../tags/tag12.xml"/><Relationship Id="rId12" Type="http://schemas.openxmlformats.org/officeDocument/2006/relationships/image" Target="../media/image10.pn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8"/>
          <p:cNvSpPr>
            <a:spLocks noChangeArrowheads="1"/>
          </p:cNvSpPr>
          <p:nvPr/>
        </p:nvSpPr>
        <p:spPr bwMode="auto">
          <a:xfrm>
            <a:off x="0" y="2225011"/>
            <a:ext cx="9144000" cy="1878160"/>
          </a:xfrm>
          <a:prstGeom prst="rect">
            <a:avLst/>
          </a:prstGeom>
          <a:solidFill>
            <a:srgbClr val="6F179F"/>
          </a:solidFill>
          <a:ln w="9525">
            <a:solidFill>
              <a:schemeClr val="accent4">
                <a:lumMod val="75000"/>
              </a:schemeClr>
            </a:solidFill>
            <a:miter lim="800000"/>
          </a:ln>
        </p:spPr>
        <p:txBody>
          <a:bodyPr wrap="square" anchor="ctr" anchorCtr="0">
            <a:noAutofit/>
          </a:bodyPr>
          <a:lstStyle/>
          <a:p>
            <a:pPr lvl="0" algn="ctr" fontAlgn="base">
              <a:spcBef>
                <a:spcPts val="2400"/>
              </a:spcBef>
              <a:spcAft>
                <a:spcPct val="0"/>
              </a:spcAft>
              <a:tabLst>
                <a:tab pos="457200" algn="l"/>
              </a:tabLst>
            </a:pPr>
            <a:r>
              <a:rPr lang="zh-CN" altLang="en-US" sz="4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第八章  固体中的扩散</a:t>
            </a:r>
            <a:endParaRPr lang="en-US" altLang="zh-CN" sz="4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lvl="0" algn="ctr" fontAlgn="base">
              <a:spcBef>
                <a:spcPts val="2400"/>
              </a:spcBef>
              <a:spcAft>
                <a:spcPct val="0"/>
              </a:spcAft>
              <a:tabLst>
                <a:tab pos="457200" algn="l"/>
              </a:tabLst>
            </a:pPr>
            <a:r>
              <a:rPr lang="en-US" altLang="zh-CN" sz="4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  Diffusion in solids</a:t>
            </a:r>
            <a:endParaRPr lang="zh-CN" altLang="en-US" sz="4400"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p:txBody>
      </p:sp>
      <p:pic>
        <p:nvPicPr>
          <p:cNvPr id="10"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95107" y="97752"/>
            <a:ext cx="3258958" cy="104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011047"/>
            <a:ext cx="7934960" cy="646331"/>
          </a:xfrm>
          <a:prstGeom prst="rect">
            <a:avLst/>
          </a:prstGeom>
        </p:spPr>
        <p:txBody>
          <a:bodyPr wrap="square">
            <a:spAutoFit/>
          </a:bodyPr>
          <a:lstStyle/>
          <a:p>
            <a:r>
              <a:rPr lang="zh-CN" altLang="en-US" b="1" dirty="0">
                <a:solidFill>
                  <a:srgbClr val="0000FF"/>
                </a:solidFill>
                <a:latin typeface="+mj-ea"/>
              </a:rPr>
              <a:t>答疑时间：陈</a:t>
            </a:r>
            <a:r>
              <a:rPr lang="zh-CN" altLang="en-US" b="1" dirty="0" smtClean="0">
                <a:solidFill>
                  <a:srgbClr val="0000FF"/>
                </a:solidFill>
                <a:latin typeface="+mj-ea"/>
              </a:rPr>
              <a:t>浩</a:t>
            </a:r>
            <a:r>
              <a:rPr lang="zh-CN" altLang="en-US" b="1" dirty="0">
                <a:solidFill>
                  <a:srgbClr val="0000FF"/>
                </a:solidFill>
                <a:latin typeface="+mj-ea"/>
              </a:rPr>
              <a:t> </a:t>
            </a:r>
            <a:r>
              <a:rPr lang="zh-CN" altLang="en-US" b="1" dirty="0" smtClean="0">
                <a:solidFill>
                  <a:srgbClr val="0000FF"/>
                </a:solidFill>
                <a:latin typeface="+mj-ea"/>
              </a:rPr>
              <a:t> 每周</a:t>
            </a:r>
            <a:r>
              <a:rPr lang="zh-CN" altLang="en-US" b="1" dirty="0">
                <a:solidFill>
                  <a:srgbClr val="0000FF"/>
                </a:solidFill>
                <a:latin typeface="+mj-ea"/>
              </a:rPr>
              <a:t>二</a:t>
            </a:r>
            <a:r>
              <a:rPr lang="zh-CN" altLang="en-US" b="1" dirty="0" smtClean="0">
                <a:solidFill>
                  <a:srgbClr val="0000FF"/>
                </a:solidFill>
                <a:latin typeface="+mj-ea"/>
              </a:rPr>
              <a:t>下午</a:t>
            </a:r>
            <a:r>
              <a:rPr lang="en-US" altLang="zh-CN" b="1" dirty="0" smtClean="0">
                <a:solidFill>
                  <a:srgbClr val="0000FF"/>
                </a:solidFill>
                <a:latin typeface="+mj-ea"/>
              </a:rPr>
              <a:t>3:00-5:00</a:t>
            </a:r>
            <a:r>
              <a:rPr lang="zh-CN" altLang="en-US" b="1" dirty="0">
                <a:solidFill>
                  <a:srgbClr val="0000FF"/>
                </a:solidFill>
                <a:latin typeface="+mj-ea"/>
              </a:rPr>
              <a:t>（请提前预约）</a:t>
            </a:r>
            <a:endParaRPr lang="en-US" altLang="zh-CN" b="1" dirty="0">
              <a:solidFill>
                <a:srgbClr val="0000FF"/>
              </a:solidFill>
              <a:latin typeface="+mj-ea"/>
            </a:endParaRPr>
          </a:p>
          <a:p>
            <a:r>
              <a:rPr lang="zh-CN" altLang="en-US" b="1" dirty="0">
                <a:solidFill>
                  <a:srgbClr val="0000FF"/>
                </a:solidFill>
                <a:latin typeface="+mj-ea"/>
              </a:rPr>
              <a:t>手机号：</a:t>
            </a:r>
            <a:r>
              <a:rPr lang="en-US" altLang="zh-CN" b="1" dirty="0">
                <a:solidFill>
                  <a:srgbClr val="0000FF"/>
                </a:solidFill>
                <a:latin typeface="+mj-ea"/>
              </a:rPr>
              <a:t>18510548205</a:t>
            </a:r>
            <a:r>
              <a:rPr lang="zh-CN" altLang="en-US" b="1" dirty="0">
                <a:solidFill>
                  <a:srgbClr val="0000FF"/>
                </a:solidFill>
                <a:latin typeface="+mj-ea"/>
              </a:rPr>
              <a:t>；</a:t>
            </a:r>
            <a:r>
              <a:rPr lang="en-US" altLang="zh-CN" b="1" dirty="0" err="1" smtClean="0">
                <a:solidFill>
                  <a:srgbClr val="0000FF"/>
                </a:solidFill>
                <a:latin typeface="+mj-ea"/>
              </a:rPr>
              <a:t>Email:hao.chen@mail.tsinghua.edu.cn</a:t>
            </a:r>
            <a:endParaRPr lang="zh-CN" altLang="en-US"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11266"/>
          <p:cNvGraphicFramePr>
            <a:graphicFrameLocks noChangeAspect="1"/>
          </p:cNvGraphicFramePr>
          <p:nvPr/>
        </p:nvGraphicFramePr>
        <p:xfrm>
          <a:off x="990600" y="2178050"/>
          <a:ext cx="2044700" cy="525463"/>
        </p:xfrm>
        <a:graphic>
          <a:graphicData uri="http://schemas.openxmlformats.org/presentationml/2006/ole">
            <mc:AlternateContent xmlns:mc="http://schemas.openxmlformats.org/markup-compatibility/2006">
              <mc:Choice xmlns:v="urn:schemas-microsoft-com:vml" Requires="v">
                <p:oleObj spid="_x0000_s405872" name="" r:id="rId1" imgW="544195" imgH="92710" progId="Equation.3">
                  <p:embed/>
                </p:oleObj>
              </mc:Choice>
              <mc:Fallback>
                <p:oleObj name="" r:id="rId1" imgW="544195" imgH="92710" progId="Equation.3">
                  <p:embed/>
                  <p:pic>
                    <p:nvPicPr>
                      <p:cNvPr id="0" name="对象 112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78050"/>
                        <a:ext cx="20447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11267"/>
          <p:cNvGraphicFramePr>
            <a:graphicFrameLocks noChangeAspect="1"/>
          </p:cNvGraphicFramePr>
          <p:nvPr/>
        </p:nvGraphicFramePr>
        <p:xfrm>
          <a:off x="940435" y="2980373"/>
          <a:ext cx="3362325" cy="927100"/>
        </p:xfrm>
        <a:graphic>
          <a:graphicData uri="http://schemas.openxmlformats.org/presentationml/2006/ole">
            <mc:AlternateContent xmlns:mc="http://schemas.openxmlformats.org/markup-compatibility/2006">
              <mc:Choice xmlns:v="urn:schemas-microsoft-com:vml" Requires="v">
                <p:oleObj spid="_x0000_s405873" name="" r:id="rId3" imgW="983615" imgH="231775" progId="Equation.3">
                  <p:embed/>
                </p:oleObj>
              </mc:Choice>
              <mc:Fallback>
                <p:oleObj name="" r:id="rId3" imgW="983615" imgH="231775" progId="Equation.3">
                  <p:embed/>
                  <p:pic>
                    <p:nvPicPr>
                      <p:cNvPr id="0" name="对象 112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435" y="2980373"/>
                        <a:ext cx="33623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11268"/>
          <p:cNvGraphicFramePr>
            <a:graphicFrameLocks noChangeAspect="1"/>
          </p:cNvGraphicFramePr>
          <p:nvPr/>
        </p:nvGraphicFramePr>
        <p:xfrm>
          <a:off x="1014412" y="4184333"/>
          <a:ext cx="1603375" cy="569912"/>
        </p:xfrm>
        <a:graphic>
          <a:graphicData uri="http://schemas.openxmlformats.org/presentationml/2006/ole">
            <mc:AlternateContent xmlns:mc="http://schemas.openxmlformats.org/markup-compatibility/2006">
              <mc:Choice xmlns:v="urn:schemas-microsoft-com:vml" Requires="v">
                <p:oleObj spid="_x0000_s405874" name="" r:id="rId5" imgW="427990" imgH="115570" progId="Equation.3">
                  <p:embed/>
                </p:oleObj>
              </mc:Choice>
              <mc:Fallback>
                <p:oleObj name="" r:id="rId5" imgW="427990" imgH="115570" progId="Equation.3">
                  <p:embed/>
                  <p:pic>
                    <p:nvPicPr>
                      <p:cNvPr id="0" name="对象 112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2" y="4184333"/>
                        <a:ext cx="16033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 name="Picture 4" descr="047b"/>
          <p:cNvPicPr>
            <a:picLocks noChangeAspect="1" noChangeArrowheads="1"/>
          </p:cNvPicPr>
          <p:nvPr/>
        </p:nvPicPr>
        <p:blipFill>
          <a:blip r:embed="rId7">
            <a:extLst>
              <a:ext uri="{28A0092B-C50C-407E-A947-70E740481C1C}">
                <a14:useLocalDpi xmlns:a14="http://schemas.microsoft.com/office/drawing/2010/main" val="0"/>
              </a:ext>
            </a:extLst>
          </a:blip>
          <a:srcRect l="11848" t="1460" r="10123" b="1460"/>
          <a:stretch>
            <a:fillRect/>
          </a:stretch>
        </p:blipFill>
        <p:spPr bwMode="auto">
          <a:xfrm>
            <a:off x="4758690" y="1557282"/>
            <a:ext cx="3942080" cy="410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847725" y="1524002"/>
            <a:ext cx="715486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800" b="1" dirty="0">
                <a:solidFill>
                  <a:srgbClr val="0000FF"/>
                </a:solidFill>
                <a:latin typeface="微软雅黑" panose="020B0503020204020204" pitchFamily="34" charset="-122"/>
                <a:ea typeface="微软雅黑" panose="020B0503020204020204" pitchFamily="34" charset="-122"/>
              </a:rPr>
              <a:t>相宽度的变化速度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1925" y="838202"/>
            <a:ext cx="71548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b="1" dirty="0">
                <a:solidFill>
                  <a:srgbClr val="0000FF"/>
                </a:solidFill>
                <a:latin typeface="微软雅黑" panose="020B0503020204020204" pitchFamily="34" charset="-122"/>
                <a:ea typeface="微软雅黑" panose="020B0503020204020204" pitchFamily="34" charset="-122"/>
              </a:rPr>
              <a:t>讨论：</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4" name="Rectangle 166"/>
          <p:cNvSpPr>
            <a:spLocks noChangeArrowheads="1"/>
          </p:cNvSpPr>
          <p:nvPr/>
        </p:nvSpPr>
        <p:spPr bwMode="auto">
          <a:xfrm>
            <a:off x="801211" y="1492885"/>
            <a:ext cx="798845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实际实验过程中，新相出现的规律不一定完全遵循相图，因为，很多时候扩散相变是一个非平衡过程。</a:t>
            </a:r>
            <a:endParaRPr lang="en-US" altLang="zh-CN" sz="2400" b="1" dirty="0">
              <a:latin typeface="微软雅黑" panose="020B0503020204020204" pitchFamily="34" charset="-122"/>
              <a:ea typeface="微软雅黑" panose="020B0503020204020204" pitchFamily="34" charset="-122"/>
            </a:endParaRPr>
          </a:p>
          <a:p>
            <a:pPr marL="342900" indent="-342900">
              <a:spcBef>
                <a:spcPct val="50000"/>
              </a:spcBef>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新相长大速度不一定符合抛物线规律，因为符合抛物线规律的两个前提：一是体扩散，而不是短路扩散；二是反应</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相变瞬间完成，反应速度完全受扩散控制。</a:t>
            </a:r>
            <a:endParaRPr lang="zh-CN" altLang="en-US" sz="24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046202" y="4349115"/>
            <a:ext cx="5072181" cy="1120140"/>
            <a:chOff x="1046202" y="4349115"/>
            <a:chExt cx="5072181" cy="1120140"/>
          </a:xfrm>
        </p:grpSpPr>
        <p:graphicFrame>
          <p:nvGraphicFramePr>
            <p:cNvPr id="5" name="对象 13315"/>
            <p:cNvGraphicFramePr>
              <a:graphicFrameLocks noChangeAspect="1"/>
            </p:cNvGraphicFramePr>
            <p:nvPr/>
          </p:nvGraphicFramePr>
          <p:xfrm>
            <a:off x="2751295" y="4954905"/>
            <a:ext cx="3367088" cy="514350"/>
          </p:xfrm>
          <a:graphic>
            <a:graphicData uri="http://schemas.openxmlformats.org/presentationml/2006/ole">
              <mc:AlternateContent xmlns:mc="http://schemas.openxmlformats.org/markup-compatibility/2006">
                <mc:Choice xmlns:v="urn:schemas-microsoft-com:vml" Requires="v">
                  <p:oleObj spid="_x0000_s407674" name="" r:id="rId1" imgW="908685" imgH="92710" progId="Equation.DSMT4">
                    <p:embed/>
                  </p:oleObj>
                </mc:Choice>
                <mc:Fallback>
                  <p:oleObj name="" r:id="rId1" imgW="908685" imgH="92710" progId="Equation.DSMT4">
                    <p:embed/>
                    <p:pic>
                      <p:nvPicPr>
                        <p:cNvPr id="0" name="对象 13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295" y="4954905"/>
                          <a:ext cx="3367088" cy="514350"/>
                        </a:xfrm>
                        <a:prstGeom prst="rect">
                          <a:avLst/>
                        </a:prstGeom>
                        <a:noFill/>
                        <a:ln>
                          <a:noFill/>
                        </a:ln>
                      </p:spPr>
                    </p:pic>
                  </p:oleObj>
                </mc:Fallback>
              </mc:AlternateContent>
            </a:graphicData>
          </a:graphic>
        </p:graphicFrame>
        <p:sp>
          <p:nvSpPr>
            <p:cNvPr id="6" name="矩形 5"/>
            <p:cNvSpPr/>
            <p:nvPr/>
          </p:nvSpPr>
          <p:spPr>
            <a:xfrm>
              <a:off x="1046202" y="4349115"/>
              <a:ext cx="2698175" cy="523220"/>
            </a:xfrm>
            <a:prstGeom prst="rect">
              <a:avLst/>
            </a:prstGeom>
          </p:spPr>
          <p:txBody>
            <a:bodyPr wrap="none">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一般长大规律：</a:t>
              </a:r>
              <a:endParaRPr lang="zh-CN" altLang="en-US" sz="2800" dirty="0">
                <a:solidFill>
                  <a:srgbClr val="0000FF"/>
                </a:solidFill>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down)">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endParaRPr lang="zh-CN" altLang="en-US" dirty="0"/>
          </a:p>
        </p:txBody>
      </p:sp>
      <p:sp>
        <p:nvSpPr>
          <p:cNvPr id="4" name="文本框 3"/>
          <p:cNvSpPr txBox="1"/>
          <p:nvPr>
            <p:custDataLst>
              <p:tags r:id="rId1"/>
            </p:custDataLst>
          </p:nvPr>
        </p:nvSpPr>
        <p:spPr bwMode="auto">
          <a:xfrm>
            <a:off x="914400" y="635000"/>
            <a:ext cx="7315200" cy="2143125"/>
          </a:xfrm>
          <a:prstGeom prst="rect">
            <a:avLst/>
          </a:prstGeom>
          <a:grpFill/>
          <a:ln w="9525">
            <a:noFill/>
            <a:miter lim="800000"/>
          </a:ln>
          <a:effectLst>
            <a:prstShdw prst="shdw17" dist="17961" dir="2700000">
              <a:schemeClr val="accent1">
                <a:gamma/>
                <a:shade val="60000"/>
                <a:invGamma/>
              </a:schemeClr>
            </a:prstShdw>
          </a:effectLst>
        </p:spPr>
        <p:txBody>
          <a:bodyPr vert="horz" wrap="square" rtlCol="0" anchor="ctr" anchorCtr="0">
            <a:noAutofit/>
          </a:bodyPr>
          <a:lstStyle/>
          <a:p>
            <a:pPr>
              <a:lnSpc>
                <a:spcPct val="200000"/>
              </a:lnSpc>
              <a:spcAft>
                <a:spcPts val="0"/>
              </a:spcAft>
            </a:pPr>
            <a:r>
              <a:rPr lang="zh-CN" altLang="zh-CN" sz="2800" kern="100" dirty="0">
                <a:latin typeface="微软雅黑" panose="020B0503020204020204" pitchFamily="34" charset="-122"/>
                <a:ea typeface="微软雅黑" panose="020B0503020204020204" pitchFamily="34" charset="-122"/>
              </a:rPr>
              <a:t>反应扩散只受反应速度控制。</a:t>
            </a:r>
            <a:endParaRPr lang="zh-CN" altLang="zh-CN" sz="2800" kern="100" dirty="0">
              <a:latin typeface="微软雅黑" panose="020B0503020204020204" pitchFamily="34" charset="-122"/>
              <a:ea typeface="微软雅黑" panose="020B0503020204020204" pitchFamily="34" charset="-122"/>
            </a:endParaRPr>
          </a:p>
        </p:txBody>
      </p:sp>
      <p:sp>
        <p:nvSpPr>
          <p:cNvPr id="5" name="文本框 4"/>
          <p:cNvSpPr txBox="1"/>
          <p:nvPr>
            <p:custDataLst>
              <p:tags r:id="rId2"/>
            </p:custDataLst>
          </p:nvPr>
        </p:nvSpPr>
        <p:spPr bwMode="auto">
          <a:xfrm>
            <a:off x="1828800" y="2786063"/>
            <a:ext cx="6400800" cy="642938"/>
          </a:xfrm>
          <a:prstGeom prst="rect">
            <a:avLst/>
          </a:prstGeom>
          <a:grpFill/>
          <a:ln w="9525">
            <a:noFill/>
            <a:miter lim="800000"/>
          </a:ln>
          <a:effectLst>
            <a:prstShdw prst="shdw17" dist="17961" dir="2700000">
              <a:schemeClr val="accent1">
                <a:gamma/>
                <a:shade val="60000"/>
                <a:invGamma/>
              </a:schemeClr>
            </a:prstShdw>
          </a:effectLst>
        </p:spPr>
        <p:txBody>
          <a:bodyPr vert="horz" rtlCol="0" anchor="ctr" anchorCtr="0">
            <a:noAutofit/>
          </a:bodyPr>
          <a:lstStyle/>
          <a:p>
            <a:r>
              <a:rPr lang="zh-CN" altLang="en-US" sz="2600" b="1" dirty="0" smtClean="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b="1" dirty="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bwMode="auto">
          <a:xfrm>
            <a:off x="1828800" y="3643313"/>
            <a:ext cx="6400800" cy="642938"/>
          </a:xfrm>
          <a:prstGeom prst="rect">
            <a:avLst/>
          </a:prstGeom>
          <a:grpFill/>
          <a:ln w="9525">
            <a:noFill/>
            <a:miter lim="800000"/>
          </a:ln>
          <a:effectLst>
            <a:prstShdw prst="shdw17" dist="17961" dir="2700000">
              <a:schemeClr val="accent1">
                <a:gamma/>
                <a:shade val="60000"/>
                <a:invGamma/>
              </a:schemeClr>
            </a:prstShdw>
          </a:effectLst>
        </p:spPr>
        <p:txBody>
          <a:bodyPr vert="horz" rtlCol="0" anchor="ctr" anchorCtr="0">
            <a:noAutofit/>
          </a:bodyPr>
          <a:lstStyle/>
          <a:p>
            <a:r>
              <a:rPr lang="zh-CN" altLang="en-US" sz="2600" b="1" dirty="0" smtClean="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b="1" dirty="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4"/>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5"/>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圆角矩形 12"/>
          <p:cNvSpPr/>
          <p:nvPr>
            <p:custDataLst>
              <p:tags r:id="rId6"/>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custDataLst>
              <p:tags r:id="rId7"/>
            </p:custDataLst>
          </p:nvPr>
        </p:nvGrpSpPr>
        <p:grpSpPr>
          <a:xfrm>
            <a:off x="0" y="0"/>
            <a:ext cx="9144000" cy="635000"/>
            <a:chOff x="0" y="0"/>
            <a:chExt cx="9144000" cy="635000"/>
          </a:xfrm>
        </p:grpSpPr>
        <p:sp>
          <p:nvSpPr>
            <p:cNvPr id="14" name="TitleBackground"/>
            <p:cNvSpPr/>
            <p:nvPr>
              <p:custDataLst>
                <p:tags r:id="rId8"/>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9"/>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0"/>
              </p:custDataLst>
            </p:nvPr>
          </p:nvSpPr>
          <p:spPr bwMode="auto">
            <a:xfrm>
              <a:off x="254000" y="0"/>
              <a:ext cx="1905000" cy="635000"/>
            </a:xfrm>
            <a:prstGeom prst="rect">
              <a:avLst/>
            </a:prstGeom>
            <a:grpFill/>
            <a:ln w="9525">
              <a:noFill/>
              <a:miter lim="800000"/>
            </a:ln>
            <a:effectLst>
              <a:prstShdw prst="shdw17" dist="17961" dir="2700000">
                <a:schemeClr val="accent1">
                  <a:gamma/>
                  <a:shade val="60000"/>
                  <a:invGamma/>
                </a:schemeClr>
              </a:prstShdw>
            </a:effectLst>
          </p:spPr>
          <p:txBody>
            <a:bodyPr vert="horz" wrap="none" rtlCol="0" anchor="ctr" anchorCtr="0">
              <a:noAutofit/>
            </a:bodyPr>
            <a:lstStyle/>
            <a:p>
              <a:r>
                <a:rPr lang="zh-CN" altLang="en-US" sz="2600" b="1" smtClean="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1"/>
              </p:custDataLst>
            </p:nvPr>
          </p:nvSpPr>
          <p:spPr bwMode="auto">
            <a:xfrm>
              <a:off x="1525905" y="109220"/>
              <a:ext cx="2286000" cy="508000"/>
            </a:xfrm>
            <a:prstGeom prst="rect">
              <a:avLst/>
            </a:prstGeom>
            <a:grpFill/>
            <a:ln w="9525">
              <a:noFill/>
              <a:miter lim="800000"/>
            </a:ln>
            <a:effectLst>
              <a:prstShdw prst="shdw17" dist="17961" dir="2700000">
                <a:schemeClr val="accent1">
                  <a:gamma/>
                  <a:shade val="60000"/>
                  <a:invGamma/>
                </a:schemeClr>
              </a:prstShdw>
            </a:effectLst>
          </p:spPr>
          <p:txBody>
            <a:bodyPr vert="horz" wrap="none" rtlCol="0" anchor="ctr" anchorCtr="0">
              <a:noAutofit/>
            </a:bodyPr>
            <a:lstStyle/>
            <a:p>
              <a:r>
                <a:rPr lang="en-US" altLang="zh-CN" sz="2000" b="1" smtClean="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smtClean="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endParaRPr lang="zh-CN" altLang="en-US" dirty="0"/>
          </a:p>
        </p:txBody>
      </p:sp>
      <p:grpSp>
        <p:nvGrpSpPr>
          <p:cNvPr id="3" name="Group 2"/>
          <p:cNvGrpSpPr/>
          <p:nvPr/>
        </p:nvGrpSpPr>
        <p:grpSpPr bwMode="auto">
          <a:xfrm>
            <a:off x="171450" y="1685925"/>
            <a:ext cx="5473700" cy="3143250"/>
            <a:chOff x="0" y="2857500"/>
            <a:chExt cx="5473700" cy="3143250"/>
          </a:xfrm>
        </p:grpSpPr>
        <p:pic>
          <p:nvPicPr>
            <p:cNvPr id="4" name="Picture 83" descr="048b"/>
            <p:cNvPicPr>
              <a:picLocks noChangeAspect="1" noChangeArrowheads="1"/>
            </p:cNvPicPr>
            <p:nvPr/>
          </p:nvPicPr>
          <p:blipFill>
            <a:blip r:embed="rId1">
              <a:lum contrast="12000"/>
              <a:extLst>
                <a:ext uri="{28A0092B-C50C-407E-A947-70E740481C1C}">
                  <a14:useLocalDpi xmlns:a14="http://schemas.microsoft.com/office/drawing/2010/main" val="0"/>
                </a:ext>
              </a:extLst>
            </a:blip>
            <a:srcRect l="1411" r="40839"/>
            <a:stretch>
              <a:fillRect/>
            </a:stretch>
          </p:blipFill>
          <p:spPr bwMode="auto">
            <a:xfrm>
              <a:off x="0" y="2857500"/>
              <a:ext cx="54737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5"/>
            <p:cNvSpPr txBox="1">
              <a:spLocks noChangeArrowheads="1"/>
            </p:cNvSpPr>
            <p:nvPr/>
          </p:nvSpPr>
          <p:spPr bwMode="auto">
            <a:xfrm rot="-5400000">
              <a:off x="-701675" y="4130675"/>
              <a:ext cx="18002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u="none">
                  <a:latin typeface="Times New Roman" panose="02020603050405020304" pitchFamily="18" charset="0"/>
                </a:rPr>
                <a:t>temperature/℃</a:t>
              </a:r>
              <a:endParaRPr lang="en-US" altLang="zh-CN" sz="2000" u="none">
                <a:latin typeface="Times New Roman" panose="02020603050405020304" pitchFamily="18" charset="0"/>
              </a:endParaRPr>
            </a:p>
          </p:txBody>
        </p:sp>
      </p:grpSp>
      <p:pic>
        <p:nvPicPr>
          <p:cNvPr id="6" name="Picture 83" descr="048b"/>
          <p:cNvPicPr>
            <a:picLocks noChangeAspect="1" noChangeArrowheads="1"/>
          </p:cNvPicPr>
          <p:nvPr/>
        </p:nvPicPr>
        <p:blipFill>
          <a:blip r:embed="rId1">
            <a:lum contrast="12000"/>
            <a:extLst>
              <a:ext uri="{28A0092B-C50C-407E-A947-70E740481C1C}">
                <a14:useLocalDpi xmlns:a14="http://schemas.microsoft.com/office/drawing/2010/main" val="0"/>
              </a:ext>
            </a:extLst>
          </a:blip>
          <a:srcRect l="63281" r="2116"/>
          <a:stretch>
            <a:fillRect/>
          </a:stretch>
        </p:blipFill>
        <p:spPr bwMode="auto">
          <a:xfrm>
            <a:off x="5645150" y="1857375"/>
            <a:ext cx="327977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74702" y="1048405"/>
            <a:ext cx="1980029" cy="523220"/>
          </a:xfrm>
          <a:prstGeom prst="rect">
            <a:avLst/>
          </a:prstGeom>
        </p:spPr>
        <p:txBody>
          <a:bodyPr wrap="none">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工业渗氮：</a:t>
            </a:r>
            <a:endParaRPr lang="zh-CN" altLang="en-US" sz="2800" dirty="0">
              <a:solidFill>
                <a:srgbClr val="0000FF"/>
              </a:solidFill>
            </a:endParaRPr>
          </a:p>
        </p:txBody>
      </p:sp>
      <p:sp>
        <p:nvSpPr>
          <p:cNvPr id="9" name="矩形 5"/>
          <p:cNvSpPr>
            <a:spLocks noChangeArrowheads="1"/>
          </p:cNvSpPr>
          <p:nvPr/>
        </p:nvSpPr>
        <p:spPr bwMode="auto">
          <a:xfrm>
            <a:off x="474702" y="162491"/>
            <a:ext cx="4698723"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2.11.3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反应扩散的实例</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AutoShape 43"/>
          <p:cNvSpPr>
            <a:spLocks noChangeArrowheads="1"/>
          </p:cNvSpPr>
          <p:nvPr/>
        </p:nvSpPr>
        <p:spPr bwMode="auto">
          <a:xfrm>
            <a:off x="7702425" y="151692"/>
            <a:ext cx="540000" cy="5381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endParaRPr lang="zh-CN" altLang="en-US" dirty="0"/>
          </a:p>
        </p:txBody>
      </p:sp>
      <p:grpSp>
        <p:nvGrpSpPr>
          <p:cNvPr id="3" name="组合 15362"/>
          <p:cNvGrpSpPr/>
          <p:nvPr/>
        </p:nvGrpSpPr>
        <p:grpSpPr bwMode="auto">
          <a:xfrm>
            <a:off x="701675" y="1633538"/>
            <a:ext cx="3200400" cy="3833812"/>
            <a:chOff x="0" y="0"/>
            <a:chExt cx="2016" cy="2521"/>
          </a:xfrm>
        </p:grpSpPr>
        <p:pic>
          <p:nvPicPr>
            <p:cNvPr id="4" name="Picture 6" descr="048c"/>
            <p:cNvPicPr>
              <a:picLocks noChangeAspect="1" noChangeArrowheads="1"/>
            </p:cNvPicPr>
            <p:nvPr/>
          </p:nvPicPr>
          <p:blipFill>
            <a:blip r:embed="rId1">
              <a:extLst>
                <a:ext uri="{28A0092B-C50C-407E-A947-70E740481C1C}">
                  <a14:useLocalDpi xmlns:a14="http://schemas.microsoft.com/office/drawing/2010/main" val="0"/>
                </a:ext>
              </a:extLst>
            </a:blip>
            <a:srcRect l="1833" t="7452" r="54781" b="2710"/>
            <a:stretch>
              <a:fillRect/>
            </a:stretch>
          </p:blipFill>
          <p:spPr bwMode="auto">
            <a:xfrm rot="-5400000">
              <a:off x="-253" y="253"/>
              <a:ext cx="2521"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rot="10800000">
              <a:off x="560" y="2254"/>
              <a:ext cx="1153" cy="26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u="none">
                  <a:solidFill>
                    <a:srgbClr val="000000"/>
                  </a:solidFill>
                  <a:latin typeface="Times New Roman" panose="02020603050405020304" pitchFamily="18" charset="0"/>
                </a:rPr>
                <a:t>Temperature/℃</a:t>
              </a:r>
              <a:endParaRPr lang="en-US" altLang="zh-CN" sz="2000" u="none">
                <a:solidFill>
                  <a:srgbClr val="000000"/>
                </a:solidFill>
                <a:latin typeface="Times New Roman" panose="02020603050405020304" pitchFamily="18" charset="0"/>
              </a:endParaRPr>
            </a:p>
          </p:txBody>
        </p:sp>
      </p:grpSp>
      <p:grpSp>
        <p:nvGrpSpPr>
          <p:cNvPr id="6" name="组合 15365"/>
          <p:cNvGrpSpPr/>
          <p:nvPr/>
        </p:nvGrpSpPr>
        <p:grpSpPr bwMode="auto">
          <a:xfrm>
            <a:off x="4171950" y="1770063"/>
            <a:ext cx="4125913" cy="971550"/>
            <a:chOff x="0" y="0"/>
            <a:chExt cx="2547" cy="612"/>
          </a:xfrm>
        </p:grpSpPr>
        <p:pic>
          <p:nvPicPr>
            <p:cNvPr id="7" name="Picture 6" descr="048c"/>
            <p:cNvPicPr>
              <a:picLocks noChangeAspect="1" noChangeArrowheads="1"/>
            </p:cNvPicPr>
            <p:nvPr/>
          </p:nvPicPr>
          <p:blipFill>
            <a:blip r:embed="rId1">
              <a:extLst>
                <a:ext uri="{28A0092B-C50C-407E-A947-70E740481C1C}">
                  <a14:useLocalDpi xmlns:a14="http://schemas.microsoft.com/office/drawing/2010/main" val="0"/>
                </a:ext>
              </a:extLst>
            </a:blip>
            <a:srcRect l="56619" t="1917" r="1015" b="64690"/>
            <a:stretch>
              <a:fillRect/>
            </a:stretch>
          </p:blipFill>
          <p:spPr bwMode="auto">
            <a:xfrm>
              <a:off x="0" y="0"/>
              <a:ext cx="2547"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808" y="384"/>
              <a:ext cx="1145" cy="22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u="none">
                  <a:solidFill>
                    <a:srgbClr val="000000"/>
                  </a:solidFill>
                  <a:latin typeface="Times New Roman" panose="02020603050405020304" pitchFamily="18" charset="0"/>
                </a:rPr>
                <a:t>Phase interface</a:t>
              </a:r>
              <a:endParaRPr lang="en-US" altLang="zh-CN" sz="2000" u="none">
                <a:solidFill>
                  <a:srgbClr val="000000"/>
                </a:solidFill>
                <a:latin typeface="Times New Roman" panose="02020603050405020304" pitchFamily="18" charset="0"/>
              </a:endParaRPr>
            </a:p>
          </p:txBody>
        </p:sp>
        <p:sp>
          <p:nvSpPr>
            <p:cNvPr id="9" name="Text Box 8"/>
            <p:cNvSpPr txBox="1">
              <a:spLocks noChangeArrowheads="1"/>
            </p:cNvSpPr>
            <p:nvPr/>
          </p:nvSpPr>
          <p:spPr bwMode="auto">
            <a:xfrm>
              <a:off x="92" y="391"/>
              <a:ext cx="519" cy="22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en-US" altLang="zh-CN" sz="2000" u="none">
                <a:solidFill>
                  <a:srgbClr val="000000"/>
                </a:solidFill>
                <a:latin typeface="Times New Roman" panose="02020603050405020304" pitchFamily="18" charset="0"/>
              </a:endParaRPr>
            </a:p>
          </p:txBody>
        </p:sp>
      </p:grpSp>
      <p:grpSp>
        <p:nvGrpSpPr>
          <p:cNvPr id="10" name="组合 9"/>
          <p:cNvGrpSpPr/>
          <p:nvPr/>
        </p:nvGrpSpPr>
        <p:grpSpPr bwMode="auto">
          <a:xfrm>
            <a:off x="4479925" y="4873625"/>
            <a:ext cx="4192588" cy="1560513"/>
            <a:chOff x="0" y="0"/>
            <a:chExt cx="2641" cy="983"/>
          </a:xfrm>
        </p:grpSpPr>
        <p:sp>
          <p:nvSpPr>
            <p:cNvPr id="11" name="直接连接符 15370"/>
            <p:cNvSpPr>
              <a:spLocks noChangeShapeType="1"/>
            </p:cNvSpPr>
            <p:nvPr/>
          </p:nvSpPr>
          <p:spPr bwMode="auto">
            <a:xfrm flipV="1">
              <a:off x="175" y="813"/>
              <a:ext cx="2373" cy="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文本框 15371"/>
            <p:cNvSpPr txBox="1">
              <a:spLocks noChangeArrowheads="1"/>
            </p:cNvSpPr>
            <p:nvPr/>
          </p:nvSpPr>
          <p:spPr bwMode="auto">
            <a:xfrm>
              <a:off x="26" y="752"/>
              <a:ext cx="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u="none">
                  <a:latin typeface="Times New Roman" panose="02020603050405020304" pitchFamily="18" charset="0"/>
                </a:rPr>
                <a:t>0</a:t>
              </a:r>
              <a:endParaRPr lang="en-US" altLang="zh-CN" sz="1800" u="none">
                <a:latin typeface="Times New Roman" panose="02020603050405020304" pitchFamily="18" charset="0"/>
              </a:endParaRPr>
            </a:p>
          </p:txBody>
        </p:sp>
        <p:sp>
          <p:nvSpPr>
            <p:cNvPr id="13" name="文本框 15372"/>
            <p:cNvSpPr txBox="1">
              <a:spLocks noChangeArrowheads="1"/>
            </p:cNvSpPr>
            <p:nvPr/>
          </p:nvSpPr>
          <p:spPr bwMode="auto">
            <a:xfrm>
              <a:off x="0" y="0"/>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u="none">
                  <a:latin typeface="Symbol" panose="05050102010706020507" pitchFamily="18" charset="2"/>
                </a:rPr>
                <a:t>m</a:t>
              </a:r>
              <a:endParaRPr lang="en-US" altLang="zh-CN" sz="1800" u="none">
                <a:latin typeface="Symbol" panose="05050102010706020507" pitchFamily="18" charset="2"/>
              </a:endParaRPr>
            </a:p>
          </p:txBody>
        </p:sp>
        <p:sp>
          <p:nvSpPr>
            <p:cNvPr id="14" name="文本框 15373"/>
            <p:cNvSpPr txBox="1">
              <a:spLocks noChangeArrowheads="1"/>
            </p:cNvSpPr>
            <p:nvPr/>
          </p:nvSpPr>
          <p:spPr bwMode="auto">
            <a:xfrm>
              <a:off x="2432" y="751"/>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u="none">
                  <a:latin typeface="Times New Roman" panose="02020603050405020304" pitchFamily="18" charset="0"/>
                </a:rPr>
                <a:t>x</a:t>
              </a:r>
              <a:endParaRPr lang="en-US" altLang="zh-CN" sz="1800" u="none">
                <a:latin typeface="Times New Roman" panose="02020603050405020304" pitchFamily="18" charset="0"/>
              </a:endParaRPr>
            </a:p>
          </p:txBody>
        </p:sp>
        <p:sp>
          <p:nvSpPr>
            <p:cNvPr id="15" name="Freeform 16"/>
            <p:cNvSpPr>
              <a:spLocks noChangeArrowheads="1"/>
            </p:cNvSpPr>
            <p:nvPr/>
          </p:nvSpPr>
          <p:spPr bwMode="auto">
            <a:xfrm>
              <a:off x="203" y="197"/>
              <a:ext cx="811" cy="277"/>
            </a:xfrm>
            <a:custGeom>
              <a:avLst/>
              <a:gdLst>
                <a:gd name="T0" fmla="*/ 0 w 1711"/>
                <a:gd name="T1" fmla="*/ 0 h 1233"/>
                <a:gd name="T2" fmla="*/ 2 w 1711"/>
                <a:gd name="T3" fmla="*/ 0 h 1233"/>
                <a:gd name="T4" fmla="*/ 4 w 1711"/>
                <a:gd name="T5" fmla="*/ 0 h 1233"/>
                <a:gd name="T6" fmla="*/ 6 w 1711"/>
                <a:gd name="T7" fmla="*/ 0 h 1233"/>
                <a:gd name="T8" fmla="*/ 8 w 1711"/>
                <a:gd name="T9" fmla="*/ 0 h 1233"/>
                <a:gd name="T10" fmla="*/ 9 w 1711"/>
                <a:gd name="T11" fmla="*/ 0 h 12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1" h="1233">
                  <a:moveTo>
                    <a:pt x="0" y="0"/>
                  </a:moveTo>
                  <a:cubicBezTo>
                    <a:pt x="140" y="156"/>
                    <a:pt x="280" y="313"/>
                    <a:pt x="394" y="427"/>
                  </a:cubicBezTo>
                  <a:cubicBezTo>
                    <a:pt x="508" y="541"/>
                    <a:pt x="569" y="597"/>
                    <a:pt x="688" y="686"/>
                  </a:cubicBezTo>
                  <a:cubicBezTo>
                    <a:pt x="807" y="776"/>
                    <a:pt x="982" y="891"/>
                    <a:pt x="1108" y="966"/>
                  </a:cubicBezTo>
                  <a:cubicBezTo>
                    <a:pt x="1234" y="1041"/>
                    <a:pt x="1346" y="1091"/>
                    <a:pt x="1446" y="1136"/>
                  </a:cubicBezTo>
                  <a:cubicBezTo>
                    <a:pt x="1546" y="1181"/>
                    <a:pt x="1656" y="1213"/>
                    <a:pt x="1711" y="1233"/>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9"/>
            <p:cNvSpPr>
              <a:spLocks noChangeArrowheads="1"/>
            </p:cNvSpPr>
            <p:nvPr/>
          </p:nvSpPr>
          <p:spPr bwMode="auto">
            <a:xfrm>
              <a:off x="479" y="431"/>
              <a:ext cx="491" cy="336"/>
            </a:xfrm>
            <a:custGeom>
              <a:avLst/>
              <a:gdLst>
                <a:gd name="T0" fmla="*/ 0 w 1711"/>
                <a:gd name="T1" fmla="*/ 0 h 1233"/>
                <a:gd name="T2" fmla="*/ 0 w 1711"/>
                <a:gd name="T3" fmla="*/ 0 h 1233"/>
                <a:gd name="T4" fmla="*/ 0 w 1711"/>
                <a:gd name="T5" fmla="*/ 0 h 1233"/>
                <a:gd name="T6" fmla="*/ 0 w 1711"/>
                <a:gd name="T7" fmla="*/ 0 h 1233"/>
                <a:gd name="T8" fmla="*/ 0 w 1711"/>
                <a:gd name="T9" fmla="*/ 0 h 1233"/>
                <a:gd name="T10" fmla="*/ 0 w 1711"/>
                <a:gd name="T11" fmla="*/ 0 h 12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1" h="1233">
                  <a:moveTo>
                    <a:pt x="0" y="0"/>
                  </a:moveTo>
                  <a:cubicBezTo>
                    <a:pt x="140" y="156"/>
                    <a:pt x="280" y="313"/>
                    <a:pt x="394" y="427"/>
                  </a:cubicBezTo>
                  <a:cubicBezTo>
                    <a:pt x="508" y="541"/>
                    <a:pt x="569" y="597"/>
                    <a:pt x="688" y="686"/>
                  </a:cubicBezTo>
                  <a:cubicBezTo>
                    <a:pt x="807" y="776"/>
                    <a:pt x="982" y="891"/>
                    <a:pt x="1108" y="966"/>
                  </a:cubicBezTo>
                  <a:cubicBezTo>
                    <a:pt x="1234" y="1041"/>
                    <a:pt x="1346" y="1091"/>
                    <a:pt x="1446" y="1136"/>
                  </a:cubicBezTo>
                  <a:cubicBezTo>
                    <a:pt x="1546" y="1181"/>
                    <a:pt x="1656" y="1213"/>
                    <a:pt x="1711" y="1233"/>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20"/>
            <p:cNvSpPr>
              <a:spLocks noChangeArrowheads="1"/>
            </p:cNvSpPr>
            <p:nvPr/>
          </p:nvSpPr>
          <p:spPr bwMode="auto">
            <a:xfrm>
              <a:off x="193" y="183"/>
              <a:ext cx="294" cy="245"/>
            </a:xfrm>
            <a:custGeom>
              <a:avLst/>
              <a:gdLst>
                <a:gd name="T0" fmla="*/ 0 w 2744"/>
                <a:gd name="T1" fmla="*/ 0 h 1038"/>
                <a:gd name="T2" fmla="*/ 0 w 2744"/>
                <a:gd name="T3" fmla="*/ 0 h 1038"/>
                <a:gd name="T4" fmla="*/ 0 w 2744"/>
                <a:gd name="T5" fmla="*/ 0 h 1038"/>
                <a:gd name="T6" fmla="*/ 0 w 2744"/>
                <a:gd name="T7" fmla="*/ 0 h 1038"/>
                <a:gd name="T8" fmla="*/ 0 w 2744"/>
                <a:gd name="T9" fmla="*/ 0 h 1038"/>
                <a:gd name="T10" fmla="*/ 0 w 2744"/>
                <a:gd name="T11" fmla="*/ 0 h 10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44" h="1038">
                  <a:moveTo>
                    <a:pt x="0" y="0"/>
                  </a:moveTo>
                  <a:cubicBezTo>
                    <a:pt x="223" y="134"/>
                    <a:pt x="446" y="270"/>
                    <a:pt x="627" y="368"/>
                  </a:cubicBezTo>
                  <a:cubicBezTo>
                    <a:pt x="809" y="466"/>
                    <a:pt x="906" y="515"/>
                    <a:pt x="1095" y="591"/>
                  </a:cubicBezTo>
                  <a:cubicBezTo>
                    <a:pt x="1285" y="669"/>
                    <a:pt x="1563" y="768"/>
                    <a:pt x="1764" y="833"/>
                  </a:cubicBezTo>
                  <a:cubicBezTo>
                    <a:pt x="1965" y="897"/>
                    <a:pt x="2139" y="945"/>
                    <a:pt x="2302" y="979"/>
                  </a:cubicBezTo>
                  <a:cubicBezTo>
                    <a:pt x="2465" y="1013"/>
                    <a:pt x="2652" y="1026"/>
                    <a:pt x="2744" y="1038"/>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6"/>
            <p:cNvSpPr>
              <a:spLocks noChangeArrowheads="1"/>
            </p:cNvSpPr>
            <p:nvPr/>
          </p:nvSpPr>
          <p:spPr bwMode="auto">
            <a:xfrm>
              <a:off x="1008" y="467"/>
              <a:ext cx="565" cy="302"/>
            </a:xfrm>
            <a:custGeom>
              <a:avLst/>
              <a:gdLst>
                <a:gd name="T0" fmla="*/ 0 w 1711"/>
                <a:gd name="T1" fmla="*/ 0 h 1233"/>
                <a:gd name="T2" fmla="*/ 0 w 1711"/>
                <a:gd name="T3" fmla="*/ 0 h 1233"/>
                <a:gd name="T4" fmla="*/ 0 w 1711"/>
                <a:gd name="T5" fmla="*/ 0 h 1233"/>
                <a:gd name="T6" fmla="*/ 0 w 1711"/>
                <a:gd name="T7" fmla="*/ 0 h 1233"/>
                <a:gd name="T8" fmla="*/ 1 w 1711"/>
                <a:gd name="T9" fmla="*/ 0 h 1233"/>
                <a:gd name="T10" fmla="*/ 1 w 1711"/>
                <a:gd name="T11" fmla="*/ 0 h 12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1" h="1233">
                  <a:moveTo>
                    <a:pt x="0" y="0"/>
                  </a:moveTo>
                  <a:cubicBezTo>
                    <a:pt x="140" y="156"/>
                    <a:pt x="280" y="313"/>
                    <a:pt x="394" y="427"/>
                  </a:cubicBezTo>
                  <a:cubicBezTo>
                    <a:pt x="508" y="541"/>
                    <a:pt x="569" y="597"/>
                    <a:pt x="688" y="686"/>
                  </a:cubicBezTo>
                  <a:cubicBezTo>
                    <a:pt x="807" y="776"/>
                    <a:pt x="982" y="891"/>
                    <a:pt x="1108" y="966"/>
                  </a:cubicBezTo>
                  <a:cubicBezTo>
                    <a:pt x="1234" y="1041"/>
                    <a:pt x="1346" y="1091"/>
                    <a:pt x="1446" y="1136"/>
                  </a:cubicBezTo>
                  <a:cubicBezTo>
                    <a:pt x="1546" y="1181"/>
                    <a:pt x="1656" y="1213"/>
                    <a:pt x="1711" y="1233"/>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16"/>
            <p:cNvSpPr>
              <a:spLocks noChangeArrowheads="1"/>
            </p:cNvSpPr>
            <p:nvPr/>
          </p:nvSpPr>
          <p:spPr bwMode="auto">
            <a:xfrm>
              <a:off x="203" y="197"/>
              <a:ext cx="1508" cy="276"/>
            </a:xfrm>
            <a:custGeom>
              <a:avLst/>
              <a:gdLst>
                <a:gd name="T0" fmla="*/ 0 w 1711"/>
                <a:gd name="T1" fmla="*/ 0 h 1233"/>
                <a:gd name="T2" fmla="*/ 163 w 1711"/>
                <a:gd name="T3" fmla="*/ 0 h 1233"/>
                <a:gd name="T4" fmla="*/ 285 w 1711"/>
                <a:gd name="T5" fmla="*/ 0 h 1233"/>
                <a:gd name="T6" fmla="*/ 458 w 1711"/>
                <a:gd name="T7" fmla="*/ 0 h 1233"/>
                <a:gd name="T8" fmla="*/ 598 w 1711"/>
                <a:gd name="T9" fmla="*/ 0 h 1233"/>
                <a:gd name="T10" fmla="*/ 707 w 1711"/>
                <a:gd name="T11" fmla="*/ 0 h 12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1" h="1233">
                  <a:moveTo>
                    <a:pt x="0" y="0"/>
                  </a:moveTo>
                  <a:cubicBezTo>
                    <a:pt x="140" y="156"/>
                    <a:pt x="280" y="313"/>
                    <a:pt x="394" y="427"/>
                  </a:cubicBezTo>
                  <a:cubicBezTo>
                    <a:pt x="508" y="541"/>
                    <a:pt x="569" y="597"/>
                    <a:pt x="688" y="686"/>
                  </a:cubicBezTo>
                  <a:cubicBezTo>
                    <a:pt x="807" y="776"/>
                    <a:pt x="982" y="891"/>
                    <a:pt x="1108" y="966"/>
                  </a:cubicBezTo>
                  <a:cubicBezTo>
                    <a:pt x="1234" y="1041"/>
                    <a:pt x="1346" y="1091"/>
                    <a:pt x="1446" y="1136"/>
                  </a:cubicBezTo>
                  <a:cubicBezTo>
                    <a:pt x="1546" y="1181"/>
                    <a:pt x="1656" y="1213"/>
                    <a:pt x="1711" y="1233"/>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6"/>
            <p:cNvSpPr>
              <a:spLocks noChangeArrowheads="1"/>
            </p:cNvSpPr>
            <p:nvPr/>
          </p:nvSpPr>
          <p:spPr bwMode="auto">
            <a:xfrm>
              <a:off x="1703" y="468"/>
              <a:ext cx="679" cy="276"/>
            </a:xfrm>
            <a:custGeom>
              <a:avLst/>
              <a:gdLst>
                <a:gd name="T0" fmla="*/ 0 w 1711"/>
                <a:gd name="T1" fmla="*/ 0 h 1233"/>
                <a:gd name="T2" fmla="*/ 1 w 1711"/>
                <a:gd name="T3" fmla="*/ 0 h 1233"/>
                <a:gd name="T4" fmla="*/ 1 w 1711"/>
                <a:gd name="T5" fmla="*/ 0 h 1233"/>
                <a:gd name="T6" fmla="*/ 2 w 1711"/>
                <a:gd name="T7" fmla="*/ 0 h 1233"/>
                <a:gd name="T8" fmla="*/ 2 w 1711"/>
                <a:gd name="T9" fmla="*/ 0 h 1233"/>
                <a:gd name="T10" fmla="*/ 3 w 1711"/>
                <a:gd name="T11" fmla="*/ 0 h 12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11" h="1233">
                  <a:moveTo>
                    <a:pt x="0" y="0"/>
                  </a:moveTo>
                  <a:cubicBezTo>
                    <a:pt x="140" y="156"/>
                    <a:pt x="280" y="313"/>
                    <a:pt x="394" y="427"/>
                  </a:cubicBezTo>
                  <a:cubicBezTo>
                    <a:pt x="508" y="541"/>
                    <a:pt x="569" y="597"/>
                    <a:pt x="688" y="686"/>
                  </a:cubicBezTo>
                  <a:cubicBezTo>
                    <a:pt x="807" y="776"/>
                    <a:pt x="982" y="891"/>
                    <a:pt x="1108" y="966"/>
                  </a:cubicBezTo>
                  <a:cubicBezTo>
                    <a:pt x="1234" y="1041"/>
                    <a:pt x="1346" y="1091"/>
                    <a:pt x="1446" y="1136"/>
                  </a:cubicBezTo>
                  <a:cubicBezTo>
                    <a:pt x="1546" y="1181"/>
                    <a:pt x="1656" y="1213"/>
                    <a:pt x="1711" y="1233"/>
                  </a:cubicBezTo>
                </a:path>
              </a:pathLst>
            </a:cu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直接连接符 15380"/>
            <p:cNvSpPr>
              <a:spLocks noChangeShapeType="1"/>
            </p:cNvSpPr>
            <p:nvPr/>
          </p:nvSpPr>
          <p:spPr bwMode="auto">
            <a:xfrm flipV="1">
              <a:off x="184" y="36"/>
              <a:ext cx="0" cy="776"/>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组合 15381"/>
          <p:cNvGrpSpPr/>
          <p:nvPr/>
        </p:nvGrpSpPr>
        <p:grpSpPr bwMode="auto">
          <a:xfrm>
            <a:off x="4143375" y="2865438"/>
            <a:ext cx="4322763" cy="2135187"/>
            <a:chOff x="0" y="0"/>
            <a:chExt cx="2723" cy="1345"/>
          </a:xfrm>
        </p:grpSpPr>
        <p:grpSp>
          <p:nvGrpSpPr>
            <p:cNvPr id="23" name="组合 15382"/>
            <p:cNvGrpSpPr/>
            <p:nvPr/>
          </p:nvGrpSpPr>
          <p:grpSpPr bwMode="auto">
            <a:xfrm>
              <a:off x="0" y="0"/>
              <a:ext cx="2678" cy="1345"/>
              <a:chOff x="0" y="0"/>
              <a:chExt cx="2704" cy="1311"/>
            </a:xfrm>
          </p:grpSpPr>
          <p:pic>
            <p:nvPicPr>
              <p:cNvPr id="29" name="Picture 6" descr="048c"/>
              <p:cNvPicPr>
                <a:picLocks noChangeAspect="1" noChangeArrowheads="1"/>
              </p:cNvPicPr>
              <p:nvPr/>
            </p:nvPicPr>
            <p:blipFill>
              <a:blip r:embed="rId1">
                <a:extLst>
                  <a:ext uri="{28A0092B-C50C-407E-A947-70E740481C1C}">
                    <a14:useLocalDpi xmlns:a14="http://schemas.microsoft.com/office/drawing/2010/main" val="0"/>
                  </a:ext>
                </a:extLst>
              </a:blip>
              <a:srcRect l="56619" t="23947" r="873" b="5780"/>
              <a:stretch>
                <a:fillRect/>
              </a:stretch>
            </p:blipFill>
            <p:spPr bwMode="auto">
              <a:xfrm>
                <a:off x="0" y="0"/>
                <a:ext cx="2704"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8"/>
              <p:cNvSpPr txBox="1">
                <a:spLocks noChangeArrowheads="1"/>
              </p:cNvSpPr>
              <p:nvPr/>
            </p:nvSpPr>
            <p:spPr bwMode="auto">
              <a:xfrm>
                <a:off x="934" y="6"/>
                <a:ext cx="1213" cy="215"/>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en-US" altLang="zh-CN" sz="2000" u="none">
                  <a:solidFill>
                    <a:srgbClr val="000000"/>
                  </a:solidFill>
                  <a:latin typeface="Times New Roman" panose="02020603050405020304" pitchFamily="18" charset="0"/>
                </a:endParaRPr>
              </a:p>
            </p:txBody>
          </p:sp>
        </p:grpSp>
        <p:sp>
          <p:nvSpPr>
            <p:cNvPr id="24" name="Text Box 8"/>
            <p:cNvSpPr txBox="1">
              <a:spLocks noChangeArrowheads="1"/>
            </p:cNvSpPr>
            <p:nvPr/>
          </p:nvSpPr>
          <p:spPr bwMode="auto">
            <a:xfrm>
              <a:off x="416" y="608"/>
              <a:ext cx="125" cy="509"/>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en-US" altLang="zh-CN" sz="2000" u="none">
                <a:solidFill>
                  <a:srgbClr val="000000"/>
                </a:solidFill>
                <a:latin typeface="Times New Roman" panose="02020603050405020304" pitchFamily="18" charset="0"/>
              </a:endParaRPr>
            </a:p>
            <a:p>
              <a:pPr eaLnBrk="1" hangingPunct="1">
                <a:spcBef>
                  <a:spcPct val="50000"/>
                </a:spcBef>
              </a:pPr>
              <a:endParaRPr lang="en-US" altLang="zh-CN" sz="2000" u="none">
                <a:solidFill>
                  <a:srgbClr val="000000"/>
                </a:solidFill>
                <a:latin typeface="Times New Roman" panose="02020603050405020304" pitchFamily="18" charset="0"/>
              </a:endParaRPr>
            </a:p>
          </p:txBody>
        </p:sp>
        <p:sp>
          <p:nvSpPr>
            <p:cNvPr id="25" name="直接连接符 15386"/>
            <p:cNvSpPr>
              <a:spLocks noChangeShapeType="1"/>
            </p:cNvSpPr>
            <p:nvPr/>
          </p:nvSpPr>
          <p:spPr bwMode="auto">
            <a:xfrm>
              <a:off x="404" y="1073"/>
              <a:ext cx="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15387"/>
            <p:cNvSpPr>
              <a:spLocks noChangeShapeType="1"/>
            </p:cNvSpPr>
            <p:nvPr/>
          </p:nvSpPr>
          <p:spPr bwMode="auto">
            <a:xfrm>
              <a:off x="409" y="664"/>
              <a:ext cx="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Text Box 8"/>
            <p:cNvSpPr txBox="1">
              <a:spLocks noChangeArrowheads="1"/>
            </p:cNvSpPr>
            <p:nvPr/>
          </p:nvSpPr>
          <p:spPr bwMode="auto">
            <a:xfrm>
              <a:off x="1428" y="1236"/>
              <a:ext cx="309" cy="10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en-US" altLang="zh-CN" sz="800" u="none">
                <a:solidFill>
                  <a:srgbClr val="000000"/>
                </a:solidFill>
                <a:latin typeface="Times New Roman" panose="02020603050405020304" pitchFamily="18" charset="0"/>
              </a:endParaRPr>
            </a:p>
          </p:txBody>
        </p:sp>
        <p:sp>
          <p:nvSpPr>
            <p:cNvPr id="28" name="Text Box 8"/>
            <p:cNvSpPr txBox="1">
              <a:spLocks noChangeArrowheads="1"/>
            </p:cNvSpPr>
            <p:nvPr/>
          </p:nvSpPr>
          <p:spPr bwMode="auto">
            <a:xfrm>
              <a:off x="2537" y="1113"/>
              <a:ext cx="186" cy="20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u="none">
                  <a:solidFill>
                    <a:srgbClr val="000000"/>
                  </a:solidFill>
                  <a:latin typeface="Times New Roman" panose="02020603050405020304" pitchFamily="18" charset="0"/>
                </a:rPr>
                <a:t>x</a:t>
              </a:r>
              <a:endParaRPr lang="en-US" altLang="zh-CN" sz="1800" u="none">
                <a:solidFill>
                  <a:srgbClr val="000000"/>
                </a:solidFill>
                <a:latin typeface="Times New Roman" panose="02020603050405020304" pitchFamily="18" charset="0"/>
              </a:endParaRPr>
            </a:p>
          </p:txBody>
        </p:sp>
      </p:grpSp>
      <p:sp>
        <p:nvSpPr>
          <p:cNvPr id="31" name="直接连接符 30"/>
          <p:cNvSpPr>
            <a:spLocks noChangeShapeType="1"/>
          </p:cNvSpPr>
          <p:nvPr/>
        </p:nvSpPr>
        <p:spPr bwMode="auto">
          <a:xfrm flipH="1">
            <a:off x="5232400" y="4505325"/>
            <a:ext cx="12700" cy="1065213"/>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31"/>
          <p:cNvSpPr>
            <a:spLocks noChangeShapeType="1"/>
          </p:cNvSpPr>
          <p:nvPr/>
        </p:nvSpPr>
        <p:spPr bwMode="auto">
          <a:xfrm>
            <a:off x="6070600" y="4518025"/>
            <a:ext cx="26988" cy="1120775"/>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32"/>
          <p:cNvSpPr>
            <a:spLocks noChangeShapeType="1"/>
          </p:cNvSpPr>
          <p:nvPr/>
        </p:nvSpPr>
        <p:spPr bwMode="auto">
          <a:xfrm>
            <a:off x="7161213" y="4519613"/>
            <a:ext cx="28575" cy="1135062"/>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15393"/>
          <p:cNvSpPr>
            <a:spLocks noChangeShapeType="1"/>
          </p:cNvSpPr>
          <p:nvPr/>
        </p:nvSpPr>
        <p:spPr bwMode="auto">
          <a:xfrm>
            <a:off x="7116763" y="2212975"/>
            <a:ext cx="14287" cy="1690688"/>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15394"/>
          <p:cNvSpPr>
            <a:spLocks noChangeShapeType="1"/>
          </p:cNvSpPr>
          <p:nvPr/>
        </p:nvSpPr>
        <p:spPr bwMode="auto">
          <a:xfrm>
            <a:off x="6034088" y="2227263"/>
            <a:ext cx="14287" cy="1758950"/>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6" name="直接连接符 15395"/>
          <p:cNvSpPr>
            <a:spLocks noChangeShapeType="1"/>
          </p:cNvSpPr>
          <p:nvPr/>
        </p:nvSpPr>
        <p:spPr bwMode="auto">
          <a:xfrm>
            <a:off x="5230813" y="2219325"/>
            <a:ext cx="14287" cy="1633538"/>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7" name="直接连接符 15396"/>
          <p:cNvSpPr>
            <a:spLocks noChangeShapeType="1"/>
          </p:cNvSpPr>
          <p:nvPr/>
        </p:nvSpPr>
        <p:spPr bwMode="auto">
          <a:xfrm>
            <a:off x="3482975" y="3930650"/>
            <a:ext cx="1316038" cy="0"/>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8" name="直接连接符 15397"/>
          <p:cNvSpPr>
            <a:spLocks noChangeShapeType="1"/>
          </p:cNvSpPr>
          <p:nvPr/>
        </p:nvSpPr>
        <p:spPr bwMode="auto">
          <a:xfrm>
            <a:off x="3479800" y="3000375"/>
            <a:ext cx="1316038" cy="0"/>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9" name="直接连接符 15398"/>
          <p:cNvSpPr>
            <a:spLocks noChangeShapeType="1"/>
          </p:cNvSpPr>
          <p:nvPr/>
        </p:nvSpPr>
        <p:spPr bwMode="auto">
          <a:xfrm>
            <a:off x="3427413" y="4568825"/>
            <a:ext cx="1316037" cy="0"/>
          </a:xfrm>
          <a:prstGeom prst="line">
            <a:avLst/>
          </a:prstGeom>
          <a:noFill/>
          <a:ln w="952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0" name="矩形 39"/>
          <p:cNvSpPr/>
          <p:nvPr/>
        </p:nvSpPr>
        <p:spPr>
          <a:xfrm>
            <a:off x="474702" y="1048405"/>
            <a:ext cx="1980029" cy="523220"/>
          </a:xfrm>
          <a:prstGeom prst="rect">
            <a:avLst/>
          </a:prstGeom>
        </p:spPr>
        <p:txBody>
          <a:bodyPr wrap="none">
            <a:spAutoFit/>
          </a:bodyPr>
          <a:lstStyle/>
          <a:p>
            <a:r>
              <a:rPr lang="zh-CN" altLang="en-US" sz="2800" b="1" dirty="0">
                <a:solidFill>
                  <a:srgbClr val="0000FF"/>
                </a:solidFill>
                <a:latin typeface="微软雅黑" panose="020B0503020204020204" pitchFamily="34" charset="-122"/>
                <a:ea typeface="微软雅黑" panose="020B0503020204020204" pitchFamily="34" charset="-122"/>
              </a:rPr>
              <a:t>工业渗碳：</a:t>
            </a:r>
            <a:endParaRPr lang="zh-CN" altLang="en-US" sz="2800" dirty="0">
              <a:solidFill>
                <a:srgbClr val="0000FF"/>
              </a:solidFill>
            </a:endParaRPr>
          </a:p>
        </p:txBody>
      </p:sp>
      <p:sp>
        <p:nvSpPr>
          <p:cNvPr id="41" name="矩形 5"/>
          <p:cNvSpPr>
            <a:spLocks noChangeArrowheads="1"/>
          </p:cNvSpPr>
          <p:nvPr/>
        </p:nvSpPr>
        <p:spPr bwMode="auto">
          <a:xfrm>
            <a:off x="474702" y="162491"/>
            <a:ext cx="4698723" cy="600164"/>
          </a:xfrm>
          <a:prstGeom prst="rect">
            <a:avLst/>
          </a:prstGeom>
          <a:noFill/>
          <a:ln w="9525">
            <a:noFill/>
            <a:miter lim="800000"/>
          </a:ln>
        </p:spPr>
        <p:txBody>
          <a:bodyPr wrap="none">
            <a:spAutoFit/>
          </a:bodyPr>
          <a:lstStyle/>
          <a:p>
            <a:pPr algn="ctr"/>
            <a:r>
              <a:rPr lang="en-US" altLang="zh-CN"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8.11.3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反应扩散的实例</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矩形 42"/>
          <p:cNvSpPr/>
          <p:nvPr/>
        </p:nvSpPr>
        <p:spPr>
          <a:xfrm>
            <a:off x="238482" y="6198255"/>
            <a:ext cx="1980029" cy="523220"/>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工业脱碳？</a:t>
            </a:r>
            <a:endParaRPr lang="zh-CN" altLang="en-US" sz="2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12" descr="C:\chunlei\productions\thesis\第一章\figures\1.1.t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875" y="996748"/>
            <a:ext cx="4492270" cy="182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325400" y="5987623"/>
            <a:ext cx="4698723"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航空发动机叶片热障涂层服役过程中的氧化行为是一种典型的反应扩散行为。</a:t>
            </a:r>
            <a:endParaRPr lang="zh-CN" altLang="en-US" sz="2000" b="1" dirty="0">
              <a:latin typeface="微软雅黑" panose="020B0503020204020204" pitchFamily="34" charset="-122"/>
              <a:ea typeface="微软雅黑" panose="020B0503020204020204" pitchFamily="34" charset="-122"/>
            </a:endParaRPr>
          </a:p>
        </p:txBody>
      </p:sp>
      <p:sp>
        <p:nvSpPr>
          <p:cNvPr id="8" name="矩形 5"/>
          <p:cNvSpPr>
            <a:spLocks noChangeArrowheads="1"/>
          </p:cNvSpPr>
          <p:nvPr/>
        </p:nvSpPr>
        <p:spPr bwMode="auto">
          <a:xfrm>
            <a:off x="474702" y="162491"/>
            <a:ext cx="4698723"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2.11.3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反应扩散的实例</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19842" name="Picture 2" descr="âTBC  oxidation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21" y="116438"/>
            <a:ext cx="4019504" cy="33149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0010" y="6225032"/>
            <a:ext cx="3714750" cy="646331"/>
          </a:xfrm>
          <a:prstGeom prst="rect">
            <a:avLst/>
          </a:prstGeom>
        </p:spPr>
        <p:txBody>
          <a:bodyPr wrap="square">
            <a:spAutoFit/>
          </a:bodyPr>
          <a:lstStyle/>
          <a:p>
            <a:r>
              <a:rPr lang="en-US" altLang="zh-CN" dirty="0">
                <a:hlinkClick r:id="rId3"/>
              </a:rPr>
              <a:t>https://en.wikipedia.org/wiki/Thermal_barrier_coating</a:t>
            </a:r>
            <a:endParaRPr lang="zh-CN" altLang="en-US" dirty="0"/>
          </a:p>
        </p:txBody>
      </p:sp>
      <p:sp>
        <p:nvSpPr>
          <p:cNvPr id="11" name="矩形 10"/>
          <p:cNvSpPr/>
          <p:nvPr/>
        </p:nvSpPr>
        <p:spPr>
          <a:xfrm>
            <a:off x="5173425" y="3628030"/>
            <a:ext cx="4903470" cy="923330"/>
          </a:xfrm>
          <a:prstGeom prst="rect">
            <a:avLst/>
          </a:prstGeom>
        </p:spPr>
        <p:txBody>
          <a:bodyPr wrap="square">
            <a:spAutoFit/>
          </a:bodyPr>
          <a:lstStyle/>
          <a:p>
            <a:r>
              <a:rPr lang="en-US" altLang="zh-CN" b="1" dirty="0">
                <a:solidFill>
                  <a:srgbClr val="FF0000"/>
                </a:solidFill>
                <a:latin typeface="微软雅黑" panose="020B0503020204020204" pitchFamily="34" charset="-122"/>
                <a:ea typeface="微软雅黑" panose="020B0503020204020204" pitchFamily="34" charset="-122"/>
              </a:rPr>
              <a:t>TBC</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YSZ</a:t>
            </a:r>
            <a:endParaRPr lang="en-US" altLang="zh-CN"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Bond coat: </a:t>
            </a:r>
            <a:r>
              <a:rPr lang="en-US" altLang="zh-CN" dirty="0" err="1">
                <a:latin typeface="微软雅黑" panose="020B0503020204020204" pitchFamily="34" charset="-122"/>
                <a:ea typeface="微软雅黑" panose="020B0503020204020204" pitchFamily="34" charset="-122"/>
              </a:rPr>
              <a:t>NiCrAlY</a:t>
            </a:r>
            <a:r>
              <a:rPr lang="en-US" altLang="zh-CN" dirty="0">
                <a:latin typeface="微软雅黑" panose="020B0503020204020204" pitchFamily="34" charset="-122"/>
                <a:ea typeface="微软雅黑" panose="020B0503020204020204" pitchFamily="34" charset="-122"/>
              </a:rPr>
              <a:t> or </a:t>
            </a:r>
            <a:r>
              <a:rPr lang="en-US" altLang="zh-CN" dirty="0" err="1">
                <a:latin typeface="微软雅黑" panose="020B0503020204020204" pitchFamily="34" charset="-122"/>
                <a:ea typeface="微软雅黑" panose="020B0503020204020204" pitchFamily="34" charset="-122"/>
              </a:rPr>
              <a:t>NiCoCrAlY</a:t>
            </a:r>
            <a:endParaRPr lang="en-US" altLang="zh-CN"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Substrate: </a:t>
            </a:r>
            <a:r>
              <a:rPr lang="en-US" altLang="zh-CN" dirty="0">
                <a:latin typeface="微软雅黑" panose="020B0503020204020204" pitchFamily="34" charset="-122"/>
                <a:ea typeface="微软雅黑" panose="020B0503020204020204" pitchFamily="34" charset="-122"/>
              </a:rPr>
              <a:t>Ni-Cr-Al alloys</a:t>
            </a:r>
            <a:endParaRPr lang="zh-CN" altLang="en-US" dirty="0">
              <a:latin typeface="微软雅黑" panose="020B0503020204020204" pitchFamily="34" charset="-122"/>
              <a:ea typeface="微软雅黑" panose="020B0503020204020204" pitchFamily="34" charset="-122"/>
            </a:endParaRPr>
          </a:p>
        </p:txBody>
      </p:sp>
      <p:pic>
        <p:nvPicPr>
          <p:cNvPr id="419846" name="Picture 6" descr="ç¸å³å¾ç"/>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9" y="3006248"/>
            <a:ext cx="3269932" cy="316065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325401" y="4748044"/>
            <a:ext cx="4698723" cy="1015663"/>
          </a:xfrm>
          <a:prstGeom prst="rect">
            <a:avLst/>
          </a:prstGeom>
        </p:spPr>
        <p:txBody>
          <a:bodyPr wrap="square">
            <a:spAutoFit/>
          </a:bodyPr>
          <a:lstStyle/>
          <a:p>
            <a:pPr marL="342900" indent="-342900">
              <a:buFont typeface="Wingdings" panose="05000000000000000000" pitchFamily="2" charset="2"/>
              <a:buChar char="n"/>
            </a:pPr>
            <a:r>
              <a:rPr lang="zh-CN" altLang="en-US" sz="2000" b="1" dirty="0">
                <a:solidFill>
                  <a:srgbClr val="0000FF"/>
                </a:solidFill>
                <a:latin typeface="微软雅黑" panose="020B0503020204020204" pitchFamily="34" charset="-122"/>
                <a:ea typeface="微软雅黑" panose="020B0503020204020204" pitchFamily="34" charset="-122"/>
              </a:rPr>
              <a:t>从扩散或者材料科学知识出发，讨论服役过程中有哪些问题？</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000" b="1" dirty="0">
                <a:solidFill>
                  <a:srgbClr val="0000FF"/>
                </a:solidFill>
                <a:latin typeface="微软雅黑" panose="020B0503020204020204" pitchFamily="34" charset="-122"/>
                <a:ea typeface="微软雅黑" panose="020B0503020204020204" pitchFamily="34" charset="-122"/>
              </a:rPr>
              <a:t>解决方案？</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7826380" y="17028"/>
            <a:ext cx="1317620" cy="907428"/>
          </a:xfrm>
          <a:prstGeom prst="rect">
            <a:avLst/>
          </a:prstGeom>
          <a:solidFill>
            <a:srgbClr val="FFFF00"/>
          </a:solidFill>
        </p:spPr>
        <p:txBody>
          <a:bodyPr wrap="square">
            <a:spAutoFit/>
          </a:bodyPr>
          <a:lstStyle/>
          <a:p>
            <a:pPr>
              <a:lnSpc>
                <a:spcPct val="140000"/>
              </a:lnSpc>
            </a:pPr>
            <a:r>
              <a:rPr lang="zh-CN" altLang="en-US" sz="2000" b="1" dirty="0">
                <a:solidFill>
                  <a:srgbClr val="FF0000"/>
                </a:solidFill>
                <a:latin typeface="楷体_GB2312" pitchFamily="49" charset="-122"/>
                <a:ea typeface="楷体_GB2312" pitchFamily="49" charset="-122"/>
              </a:rPr>
              <a:t>补充内容，不做要求</a:t>
            </a:r>
            <a:endParaRPr lang="zh-CN" altLang="en-US" sz="20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9842"/>
                                        </p:tgtEl>
                                        <p:attrNameLst>
                                          <p:attrName>style.visibility</p:attrName>
                                        </p:attrNameLst>
                                      </p:cBhvr>
                                      <p:to>
                                        <p:strVal val="visible"/>
                                      </p:to>
                                    </p:set>
                                    <p:animEffect transition="in" filter="wipe(down)">
                                      <p:cBhvr>
                                        <p:cTn id="12" dur="500"/>
                                        <p:tgtEl>
                                          <p:spTgt spid="4198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19846"/>
                                        </p:tgtEl>
                                        <p:attrNameLst>
                                          <p:attrName>style.visibility</p:attrName>
                                        </p:attrNameLst>
                                      </p:cBhvr>
                                      <p:to>
                                        <p:strVal val="visible"/>
                                      </p:to>
                                    </p:set>
                                    <p:animEffect transition="in" filter="wipe(down)">
                                      <p:cBhvr>
                                        <p:cTn id="20" dur="500"/>
                                        <p:tgtEl>
                                          <p:spTgt spid="4198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wipe(down)">
                                      <p:cBhvr>
                                        <p:cTn id="40" dur="500"/>
                                        <p:tgtEl>
                                          <p:spTgt spid="9">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animEffect transition="in" filter="wipe(down)">
                                      <p:cBhvr>
                                        <p:cTn id="4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1"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581378" y="658863"/>
            <a:ext cx="4562622" cy="3494512"/>
          </a:xfrm>
          <a:prstGeom prst="rect">
            <a:avLst/>
          </a:prstGeom>
        </p:spPr>
      </p:pic>
      <p:pic>
        <p:nvPicPr>
          <p:cNvPr id="5" name="图片 4"/>
          <p:cNvPicPr>
            <a:picLocks noChangeAspect="1"/>
          </p:cNvPicPr>
          <p:nvPr/>
        </p:nvPicPr>
        <p:blipFill>
          <a:blip r:embed="rId2"/>
          <a:stretch>
            <a:fillRect/>
          </a:stretch>
        </p:blipFill>
        <p:spPr>
          <a:xfrm>
            <a:off x="0" y="3429000"/>
            <a:ext cx="4352778" cy="2968180"/>
          </a:xfrm>
          <a:prstGeom prst="rect">
            <a:avLst/>
          </a:prstGeom>
        </p:spPr>
      </p:pic>
      <p:sp>
        <p:nvSpPr>
          <p:cNvPr id="6" name="矩形 5"/>
          <p:cNvSpPr/>
          <p:nvPr/>
        </p:nvSpPr>
        <p:spPr>
          <a:xfrm>
            <a:off x="4674870" y="4913090"/>
            <a:ext cx="4201875"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锂离子电池正极材料</a:t>
            </a:r>
            <a:r>
              <a:rPr lang="en-US" altLang="zh-CN" sz="2400" b="1" dirty="0">
                <a:latin typeface="微软雅黑" panose="020B0503020204020204" pitchFamily="34" charset="-122"/>
                <a:ea typeface="微软雅黑" panose="020B0503020204020204" pitchFamily="34" charset="-122"/>
              </a:rPr>
              <a:t>LiFePO4</a:t>
            </a:r>
            <a:r>
              <a:rPr lang="zh-CN" altLang="en-US" sz="2400" b="1" dirty="0">
                <a:latin typeface="微软雅黑" panose="020B0503020204020204" pitchFamily="34" charset="-122"/>
                <a:ea typeface="微软雅黑" panose="020B0503020204020204" pitchFamily="34" charset="-122"/>
              </a:rPr>
              <a:t>的反应扩散</a:t>
            </a:r>
            <a:endParaRPr lang="zh-CN" altLang="en-US" sz="24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70576" y="762655"/>
            <a:ext cx="4182202" cy="2321909"/>
          </a:xfrm>
          <a:prstGeom prst="rect">
            <a:avLst/>
          </a:prstGeom>
        </p:spPr>
      </p:pic>
      <p:sp>
        <p:nvSpPr>
          <p:cNvPr id="8" name="矩形 5"/>
          <p:cNvSpPr>
            <a:spLocks noChangeArrowheads="1"/>
          </p:cNvSpPr>
          <p:nvPr/>
        </p:nvSpPr>
        <p:spPr bwMode="auto">
          <a:xfrm>
            <a:off x="291822" y="118137"/>
            <a:ext cx="4698723"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2.11.3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反应扩散的实例</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7826380" y="17028"/>
            <a:ext cx="1317620" cy="907428"/>
          </a:xfrm>
          <a:prstGeom prst="rect">
            <a:avLst/>
          </a:prstGeom>
          <a:solidFill>
            <a:srgbClr val="FFFF00"/>
          </a:solidFill>
        </p:spPr>
        <p:txBody>
          <a:bodyPr wrap="square">
            <a:spAutoFit/>
          </a:bodyPr>
          <a:lstStyle/>
          <a:p>
            <a:pPr>
              <a:lnSpc>
                <a:spcPct val="140000"/>
              </a:lnSpc>
            </a:pPr>
            <a:r>
              <a:rPr lang="zh-CN" altLang="en-US" sz="2000" b="1" dirty="0">
                <a:solidFill>
                  <a:srgbClr val="FF0000"/>
                </a:solidFill>
                <a:latin typeface="楷体_GB2312" pitchFamily="49" charset="-122"/>
                <a:ea typeface="楷体_GB2312" pitchFamily="49" charset="-122"/>
              </a:rPr>
              <a:t>补充内容，不做要求</a:t>
            </a:r>
            <a:endParaRPr lang="zh-CN" altLang="en-US" sz="20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a:spLocks noChangeArrowheads="1"/>
          </p:cNvSpPr>
          <p:nvPr/>
        </p:nvSpPr>
        <p:spPr bwMode="auto">
          <a:xfrm>
            <a:off x="541271" y="124011"/>
            <a:ext cx="3070071"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2.9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扩散热力学</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 name="组合 12"/>
          <p:cNvGrpSpPr/>
          <p:nvPr/>
        </p:nvGrpSpPr>
        <p:grpSpPr>
          <a:xfrm>
            <a:off x="384810" y="3693477"/>
            <a:ext cx="7846376" cy="933450"/>
            <a:chOff x="648812" y="1969134"/>
            <a:chExt cx="7846376" cy="933450"/>
          </a:xfrm>
        </p:grpSpPr>
        <p:graphicFrame>
          <p:nvGraphicFramePr>
            <p:cNvPr id="4" name="对象 3"/>
            <p:cNvGraphicFramePr>
              <a:graphicFrameLocks noChangeAspect="1"/>
            </p:cNvGraphicFramePr>
            <p:nvPr/>
          </p:nvGraphicFramePr>
          <p:xfrm>
            <a:off x="648812" y="1969134"/>
            <a:ext cx="1693863" cy="933450"/>
          </p:xfrm>
          <a:graphic>
            <a:graphicData uri="http://schemas.openxmlformats.org/presentationml/2006/ole">
              <mc:AlternateContent xmlns:mc="http://schemas.openxmlformats.org/markup-compatibility/2006">
                <mc:Choice xmlns:v="urn:schemas-microsoft-com:vml" Requires="v">
                  <p:oleObj spid="_x0000_s408993" name="" r:id="rId1" imgW="375920" imgH="191135" progId="Equation.3">
                    <p:embed/>
                  </p:oleObj>
                </mc:Choice>
                <mc:Fallback>
                  <p:oleObj name="" r:id="rId1" imgW="375920" imgH="191135" progId="Equation.3">
                    <p:embed/>
                    <p:pic>
                      <p:nvPicPr>
                        <p:cNvPr id="0" name="对象 163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2" y="1969134"/>
                          <a:ext cx="16938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18"/>
            <p:cNvSpPr>
              <a:spLocks noChangeArrowheads="1"/>
            </p:cNvSpPr>
            <p:nvPr/>
          </p:nvSpPr>
          <p:spPr bwMode="auto">
            <a:xfrm>
              <a:off x="3281838" y="2138542"/>
              <a:ext cx="521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800" i="1" u="none" dirty="0">
                  <a:latin typeface="Times New Roman" panose="02020603050405020304" pitchFamily="18" charset="0"/>
                  <a:sym typeface="Symbol" panose="05050102010706020507" pitchFamily="18" charset="2"/>
                </a:rPr>
                <a:t></a:t>
              </a:r>
              <a:r>
                <a:rPr lang="en-US" altLang="zh-CN" sz="2800" i="1" u="none" baseline="-25000" dirty="0" err="1">
                  <a:latin typeface="Times New Roman" panose="02020603050405020304" pitchFamily="18" charset="0"/>
                  <a:sym typeface="Symbol" panose="05050102010706020507" pitchFamily="18" charset="2"/>
                </a:rPr>
                <a:t>i</a:t>
              </a:r>
              <a:r>
                <a:rPr lang="en-US" altLang="zh-CN" sz="2800" u="none" dirty="0">
                  <a:latin typeface="Times New Roman" panose="02020603050405020304" pitchFamily="18" charset="0"/>
                  <a:sym typeface="Symbol" panose="05050102010706020507" pitchFamily="18" charset="2"/>
                </a:rPr>
                <a:t> : </a:t>
              </a:r>
              <a:r>
                <a:rPr lang="en-US" altLang="zh-CN" sz="2800" i="1" u="none" dirty="0" err="1">
                  <a:latin typeface="Times New Roman" panose="02020603050405020304" pitchFamily="18" charset="0"/>
                </a:rPr>
                <a:t>i</a:t>
              </a:r>
              <a:r>
                <a:rPr lang="en-US" altLang="zh-CN" sz="2800" u="none" dirty="0">
                  <a:latin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组元化学势</a:t>
              </a:r>
              <a:endParaRPr lang="zh-CN" altLang="en-US" sz="2400" dirty="0">
                <a:latin typeface="微软雅黑" panose="020B0503020204020204" pitchFamily="34" charset="-122"/>
                <a:ea typeface="微软雅黑" panose="020B0503020204020204" pitchFamily="34" charset="-122"/>
              </a:endParaRPr>
            </a:p>
          </p:txBody>
        </p:sp>
      </p:grpSp>
      <p:sp>
        <p:nvSpPr>
          <p:cNvPr id="9" name="Text Box 21"/>
          <p:cNvSpPr txBox="1">
            <a:spLocks noChangeArrowheads="1"/>
          </p:cNvSpPr>
          <p:nvPr/>
        </p:nvSpPr>
        <p:spPr bwMode="auto">
          <a:xfrm>
            <a:off x="236629" y="3174634"/>
            <a:ext cx="5213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i="1" u="none" dirty="0" err="1">
                <a:latin typeface="Times New Roman" panose="02020603050405020304" pitchFamily="18" charset="0"/>
              </a:rPr>
              <a:t>i</a:t>
            </a:r>
            <a:r>
              <a:rPr lang="en-US" altLang="zh-CN" sz="2400" i="1" dirty="0">
                <a:latin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rPr>
              <a:t>原子在</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方向受到的驱动力</a:t>
            </a:r>
            <a:r>
              <a:rPr lang="en-US" altLang="zh-CN" sz="2400" u="none" dirty="0">
                <a:latin typeface="Times New Roman" panose="02020603050405020304" pitchFamily="18" charset="0"/>
              </a:rPr>
              <a:t>:</a:t>
            </a:r>
            <a:endParaRPr lang="en-US" altLang="zh-CN" sz="2400" u="none" dirty="0">
              <a:latin typeface="Times New Roman" panose="02020603050405020304" pitchFamily="18" charset="0"/>
            </a:endParaRPr>
          </a:p>
        </p:txBody>
      </p:sp>
      <p:grpSp>
        <p:nvGrpSpPr>
          <p:cNvPr id="14" name="组合 13"/>
          <p:cNvGrpSpPr/>
          <p:nvPr/>
        </p:nvGrpSpPr>
        <p:grpSpPr>
          <a:xfrm>
            <a:off x="236538" y="4884389"/>
            <a:ext cx="10691426" cy="551211"/>
            <a:chOff x="541882" y="3034825"/>
            <a:chExt cx="10691426" cy="551211"/>
          </a:xfrm>
        </p:grpSpPr>
        <mc:AlternateContent xmlns:mc="http://schemas.openxmlformats.org/markup-compatibility/2006">
          <mc:Choice xmlns:a14="http://schemas.microsoft.com/office/drawing/2010/main" Requires="a14">
            <p:sp>
              <p:nvSpPr>
                <p:cNvPr id="8" name="对象 7">
                  <a:extLst>
                    <a:ext uri="{FF2B5EF4-FFF2-40B4-BE49-F238E27FC236}">
                      <ele attr="{D501BC29-62FA-4486-A66E-7D58E9BA2C0D}"/>
                    </a:ext>
                  </a:extLst>
                </p:cNvPr>
                <p:cNvSpPr txBox="1"/>
                <p:nvPr/>
              </p:nvSpPr>
              <p:spPr bwMode="auto">
                <a:xfrm>
                  <a:off x="541882" y="3049461"/>
                  <a:ext cx="2049462" cy="536575"/>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𝑣</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𝑀</m:t>
                            </m:r>
                          </m:e>
                          <m:sub>
                            <m:r>
                              <a:rPr lang="zh-CN" altLang="en-US" sz="2800" i="1">
                                <a:solidFill>
                                  <a:srgbClr val="000000"/>
                                </a:solidFill>
                                <a:latin typeface="Cambria Math" panose="02040503050406030204" pitchFamily="18" charset="0"/>
                              </a:rPr>
                              <m:t>𝑖</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𝐹</m:t>
                            </m:r>
                          </m:e>
                          <m:sub>
                            <m:r>
                              <a:rPr lang="zh-CN" altLang="en-US" sz="2800" i="1">
                                <a:solidFill>
                                  <a:srgbClr val="000000"/>
                                </a:solidFill>
                                <a:latin typeface="Cambria Math" panose="02040503050406030204" pitchFamily="18" charset="0"/>
                              </a:rPr>
                              <m:t>𝑖</m:t>
                            </m:r>
                          </m:sub>
                        </m:sSub>
                      </m:oMath>
                    </m:oMathPara>
                  </a14:m>
                  <a:endParaRPr lang="zh-CN" altLang="en-US" sz="2800" dirty="0"/>
                </a:p>
              </p:txBody>
            </p:sp>
          </mc:Choice>
          <mc:Fallback>
            <p:sp>
              <p:nvSpPr>
                <p:cNvPr id="8" name="对象 7"/>
                <p:cNvSpPr txBox="1">
                  <a:spLocks noRot="1" noChangeAspect="1" noMove="1" noResize="1" noEditPoints="1" noAdjustHandles="1" noChangeArrowheads="1" noChangeShapeType="1" noTextEdit="1"/>
                </p:cNvSpPr>
                <p:nvPr/>
              </p:nvSpPr>
              <p:spPr bwMode="auto">
                <a:xfrm>
                  <a:off x="541882" y="3049461"/>
                  <a:ext cx="2049462" cy="536575"/>
                </a:xfrm>
                <a:prstGeom prst="rect">
                  <a:avLst/>
                </a:prstGeom>
                <a:blipFill rotWithShape="1">
                  <a:blip r:embed="rId3"/>
                  <a:stretch>
                    <a:fillRect/>
                  </a:stretch>
                </a:blipFill>
                <a:ln>
                  <a:noFill/>
                </a:ln>
              </p:spPr>
              <p:txBody>
                <a:bodyPr/>
                <a:lstStyle/>
                <a:p>
                  <a:r>
                    <a:rPr lang="zh-CN" altLang="en-US">
                      <a:noFill/>
                    </a:rPr>
                    <a:t> </a:t>
                  </a:r>
                  <a:endParaRPr lang="zh-CN" altLang="en-US">
                    <a:noFill/>
                  </a:endParaRPr>
                </a:p>
              </p:txBody>
            </p:sp>
          </mc:Fallback>
        </mc:AlternateContent>
        <p:sp>
          <p:nvSpPr>
            <p:cNvPr id="10" name="Text Box 22"/>
            <p:cNvSpPr txBox="1">
              <a:spLocks noChangeArrowheads="1"/>
            </p:cNvSpPr>
            <p:nvPr/>
          </p:nvSpPr>
          <p:spPr bwMode="auto">
            <a:xfrm>
              <a:off x="3017995" y="3034825"/>
              <a:ext cx="8215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i="1" u="none" dirty="0">
                  <a:latin typeface="Times New Roman" panose="02020603050405020304" pitchFamily="18" charset="0"/>
                </a:rPr>
                <a:t>M</a:t>
              </a:r>
              <a:r>
                <a:rPr lang="en-US" altLang="zh-CN" sz="2400" i="1" u="none" baseline="-25000" dirty="0">
                  <a:latin typeface="Times New Roman" panose="02020603050405020304" pitchFamily="18" charset="0"/>
                </a:rPr>
                <a:t>i</a:t>
              </a:r>
              <a:r>
                <a:rPr lang="en-US" altLang="zh-CN" sz="2400" u="none" dirty="0">
                  <a:latin typeface="Times New Roman" panose="02020603050405020304" pitchFamily="18" charset="0"/>
                </a:rPr>
                <a:t> </a:t>
              </a:r>
              <a:r>
                <a:rPr lang="zh-CN" altLang="en-US" sz="2400" b="1" u="none" dirty="0">
                  <a:latin typeface="微软雅黑" panose="020B0503020204020204" pitchFamily="34" charset="-122"/>
                  <a:ea typeface="微软雅黑" panose="020B0503020204020204" pitchFamily="34" charset="-122"/>
                </a:rPr>
                <a:t>原子迁移率</a:t>
              </a:r>
              <a:r>
                <a:rPr lang="en-US" altLang="zh-CN" sz="2400" u="none" dirty="0">
                  <a:latin typeface="微软雅黑" panose="020B0503020204020204" pitchFamily="34" charset="-122"/>
                  <a:ea typeface="微软雅黑" panose="020B0503020204020204" pitchFamily="34" charset="-122"/>
                </a:rPr>
                <a:t>,</a:t>
              </a:r>
              <a:r>
                <a:rPr lang="zh-CN" altLang="en-US" sz="2400" u="none" dirty="0">
                  <a:latin typeface="微软雅黑" panose="020B0503020204020204" pitchFamily="34" charset="-122"/>
                  <a:ea typeface="微软雅黑" panose="020B0503020204020204" pitchFamily="34" charset="-122"/>
                </a:rPr>
                <a:t>即单位力作用下原子的迁移速度</a:t>
              </a:r>
              <a:endParaRPr lang="en-US" altLang="zh-CN" sz="2400" u="none"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71376" y="5811838"/>
            <a:ext cx="8201248" cy="785812"/>
            <a:chOff x="569689" y="4097443"/>
            <a:chExt cx="8201248" cy="785812"/>
          </a:xfrm>
        </p:grpSpPr>
        <p:graphicFrame>
          <p:nvGraphicFramePr>
            <p:cNvPr id="5" name="对象 4"/>
            <p:cNvGraphicFramePr>
              <a:graphicFrameLocks noChangeAspect="1"/>
            </p:cNvGraphicFramePr>
            <p:nvPr/>
          </p:nvGraphicFramePr>
          <p:xfrm>
            <a:off x="569689" y="4240210"/>
            <a:ext cx="1277937" cy="501650"/>
          </p:xfrm>
          <a:graphic>
            <a:graphicData uri="http://schemas.openxmlformats.org/presentationml/2006/ole">
              <mc:AlternateContent xmlns:mc="http://schemas.openxmlformats.org/markup-compatibility/2006">
                <mc:Choice xmlns:v="urn:schemas-microsoft-com:vml" Requires="v">
                  <p:oleObj spid="_x0000_s408994" name="" r:id="rId4" imgW="289560" imgH="86995" progId="Equation.DSMT4">
                    <p:embed/>
                  </p:oleObj>
                </mc:Choice>
                <mc:Fallback>
                  <p:oleObj name="" r:id="rId4" imgW="289560" imgH="86995" progId="Equation.DSMT4">
                    <p:embed/>
                    <p:pic>
                      <p:nvPicPr>
                        <p:cNvPr id="0" name="对象 163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689" y="4240210"/>
                          <a:ext cx="12779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Rectangle 19"/>
            <p:cNvSpPr>
              <a:spLocks noChangeArrowheads="1"/>
            </p:cNvSpPr>
            <p:nvPr/>
          </p:nvSpPr>
          <p:spPr bwMode="auto">
            <a:xfrm>
              <a:off x="4191000" y="4195556"/>
              <a:ext cx="4579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en-US" altLang="zh-CN" sz="2800" b="1" i="1" dirty="0">
                  <a:latin typeface="Times New Roman" panose="02020603050405020304" pitchFamily="18" charset="0"/>
                  <a:ea typeface="微软雅黑" panose="020B0503020204020204" pitchFamily="34" charset="-122"/>
                  <a:sym typeface="Symbol" panose="05050102010706020507" pitchFamily="18" charset="2"/>
                </a:rPr>
                <a:t>J</a:t>
              </a:r>
              <a:r>
                <a:rPr lang="en-US" altLang="zh-CN" sz="2800" b="1" baseline="-25000" dirty="0">
                  <a:latin typeface="Times New Roman" panose="02020603050405020304" pitchFamily="18" charset="0"/>
                  <a:ea typeface="微软雅黑" panose="020B0503020204020204" pitchFamily="34" charset="-122"/>
                  <a:sym typeface="Symbol" panose="05050102010706020507" pitchFamily="18" charset="2"/>
                </a:rPr>
                <a:t>i</a:t>
              </a:r>
              <a:r>
                <a:rPr lang="zh-CN" altLang="en-US" sz="2400" b="1" baseline="-25000"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400" b="1" dirty="0">
                  <a:latin typeface="微软雅黑" panose="020B0503020204020204" pitchFamily="34" charset="-122"/>
                  <a:ea typeface="微软雅黑" panose="020B0503020204020204" pitchFamily="34" charset="-122"/>
                  <a:sym typeface="Symbol" panose="05050102010706020507" pitchFamily="18" charset="2"/>
                </a:rPr>
                <a:t>为扩散通量</a:t>
              </a:r>
              <a:endParaRPr lang="en-US" altLang="zh-CN" sz="2400" b="1" dirty="0">
                <a:latin typeface="微软雅黑" panose="020B0503020204020204" pitchFamily="34" charset="-122"/>
                <a:ea typeface="微软雅黑" panose="020B0503020204020204" pitchFamily="34" charset="-122"/>
                <a:sym typeface="Symbol" panose="05050102010706020507" pitchFamily="18" charset="2"/>
              </a:endParaRPr>
            </a:p>
          </p:txBody>
        </p:sp>
        <mc:AlternateContent xmlns:mc="http://schemas.openxmlformats.org/markup-compatibility/2006">
          <mc:Choice xmlns:a14="http://schemas.microsoft.com/office/drawing/2010/main" Requires="a14">
            <p:sp>
              <p:nvSpPr>
                <p:cNvPr id="11" name="对象 10">
                  <a:extLst>
                    <a:ext uri="{FF2B5EF4-FFF2-40B4-BE49-F238E27FC236}">
                      <ele attr="{3FFB7C34-83CE-4417-9666-7ACA0F85B6C6}"/>
                    </a:ext>
                  </a:extLst>
                </p:cNvPr>
                <p:cNvSpPr txBox="1"/>
                <p:nvPr/>
              </p:nvSpPr>
              <p:spPr bwMode="auto">
                <a:xfrm>
                  <a:off x="1662001" y="4097443"/>
                  <a:ext cx="1851025" cy="785812"/>
                </a:xfrm>
                <a:prstGeom prst="rect">
                  <a:avLst/>
                </a:prstGeom>
                <a:noFill/>
                <a:ln>
                  <a:noFill/>
                </a:ln>
                <a:extLst/>
              </p:spPr>
              <p:txBody>
                <a:bodyPr>
                  <a:normAutofit fontScale="85000" lnSpcReduction="10000"/>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400" i="1" smtClean="0">
                                <a:solidFill>
                                  <a:srgbClr val="000000"/>
                                </a:solidFill>
                                <a:latin typeface="Cambria Math" panose="02040503050406030204" pitchFamily="18" charset="0"/>
                              </a:rPr>
                            </m:ctrlPr>
                          </m:mPr>
                          <m:mr>
                            <m:e/>
                          </m:mr>
                        </m:m>
                        <m:r>
                          <a:rPr lang="zh-CN" altLang="en-US" sz="2400"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𝑪</m:t>
                            </m:r>
                          </m:e>
                          <m:sub>
                            <m:r>
                              <a:rPr lang="zh-CN" altLang="en-US" sz="2400" b="1" i="1">
                                <a:solidFill>
                                  <a:srgbClr val="000000"/>
                                </a:solidFill>
                                <a:latin typeface="Cambria Math" panose="02040503050406030204" pitchFamily="18" charset="0"/>
                              </a:rPr>
                              <m:t>𝒊</m:t>
                            </m:r>
                          </m:sub>
                        </m:sSub>
                        <m:sSub>
                          <m:sSubPr>
                            <m:ctrlPr>
                              <a:rPr lang="zh-CN" altLang="en-US" sz="2400" b="1" i="1">
                                <a:solidFill>
                                  <a:srgbClr val="000000"/>
                                </a:solidFill>
                                <a:latin typeface="Cambria Math" panose="02040503050406030204" pitchFamily="18" charset="0"/>
                              </a:rPr>
                            </m:ctrlPr>
                          </m:sSubPr>
                          <m:e>
                            <m:r>
                              <a:rPr lang="en-US" altLang="zh-CN" sz="2400" b="1" i="1" smtClean="0">
                                <a:solidFill>
                                  <a:srgbClr val="000000"/>
                                </a:solidFill>
                                <a:latin typeface="Cambria Math" panose="02040503050406030204" pitchFamily="18" charset="0"/>
                              </a:rPr>
                              <m:t>𝑴</m:t>
                            </m:r>
                          </m:e>
                          <m:sub>
                            <m:r>
                              <a:rPr lang="zh-CN" altLang="en-US" sz="2400" b="1" i="1">
                                <a:solidFill>
                                  <a:srgbClr val="000000"/>
                                </a:solidFill>
                                <a:latin typeface="Cambria Math" panose="02040503050406030204" pitchFamily="18" charset="0"/>
                              </a:rPr>
                              <m:t>𝒊</m:t>
                            </m:r>
                          </m:sub>
                        </m:sSub>
                        <m:f>
                          <m:fPr>
                            <m:ctrlPr>
                              <a:rPr lang="zh-CN" altLang="en-US" sz="2400" b="1" i="1">
                                <a:solidFill>
                                  <a:srgbClr val="000000"/>
                                </a:solidFill>
                                <a:latin typeface="Cambria Math" panose="02040503050406030204" pitchFamily="18" charset="0"/>
                              </a:rPr>
                            </m:ctrlPr>
                          </m:fPr>
                          <m:num>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𝝁</m:t>
                                </m:r>
                              </m:e>
                              <m:sub>
                                <m:r>
                                  <a:rPr lang="zh-CN" altLang="en-US" sz="2400" b="1" i="1">
                                    <a:solidFill>
                                      <a:srgbClr val="000000"/>
                                    </a:solidFill>
                                    <a:latin typeface="Cambria Math" panose="02040503050406030204" pitchFamily="18" charset="0"/>
                                  </a:rPr>
                                  <m:t>𝒊</m:t>
                                </m:r>
                              </m:sub>
                            </m:sSub>
                          </m:num>
                          <m:den>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𝒙</m:t>
                            </m:r>
                          </m:den>
                        </m:f>
                      </m:oMath>
                    </m:oMathPara>
                  </a14:m>
                  <a:endParaRPr lang="zh-CN" altLang="en-US" sz="2400" b="1" dirty="0"/>
                </a:p>
              </p:txBody>
            </p:sp>
          </mc:Choice>
          <mc:Fallback>
            <p:sp>
              <p:nvSpPr>
                <p:cNvPr id="11" name="对象 10"/>
                <p:cNvSpPr txBox="1">
                  <a:spLocks noRot="1" noChangeAspect="1" noMove="1" noResize="1" noEditPoints="1" noAdjustHandles="1" noChangeArrowheads="1" noChangeShapeType="1" noTextEdit="1"/>
                </p:cNvSpPr>
                <p:nvPr/>
              </p:nvSpPr>
              <p:spPr bwMode="auto">
                <a:xfrm>
                  <a:off x="1662001" y="4097443"/>
                  <a:ext cx="1851025" cy="785812"/>
                </a:xfrm>
                <a:prstGeom prst="rect">
                  <a:avLst/>
                </a:prstGeom>
                <a:blipFill rotWithShape="1">
                  <a:blip r:embed="rId6"/>
                  <a:stretch>
                    <a:fillRect/>
                  </a:stretch>
                </a:blipFill>
                <a:ln>
                  <a:noFill/>
                </a:ln>
              </p:spPr>
              <p:txBody>
                <a:bodyPr/>
                <a:lstStyle/>
                <a:p>
                  <a:r>
                    <a:rPr lang="zh-CN" altLang="en-US">
                      <a:noFill/>
                    </a:rPr>
                    <a:t> </a:t>
                  </a:r>
                  <a:endParaRPr lang="zh-CN" altLang="en-US">
                    <a:noFill/>
                  </a:endParaRPr>
                </a:p>
              </p:txBody>
            </p:sp>
          </mc:Fallback>
        </mc:AlternateContent>
      </p:grpSp>
      <p:grpSp>
        <p:nvGrpSpPr>
          <p:cNvPr id="18" name="组合 17"/>
          <p:cNvGrpSpPr/>
          <p:nvPr/>
        </p:nvGrpSpPr>
        <p:grpSpPr>
          <a:xfrm>
            <a:off x="1" y="831776"/>
            <a:ext cx="9143999" cy="2081204"/>
            <a:chOff x="1" y="831776"/>
            <a:chExt cx="9143999" cy="2081204"/>
          </a:xfrm>
        </p:grpSpPr>
        <p:graphicFrame>
          <p:nvGraphicFramePr>
            <p:cNvPr id="15" name="Object 2"/>
            <p:cNvGraphicFramePr>
              <a:graphicFrameLocks noChangeAspect="1"/>
            </p:cNvGraphicFramePr>
            <p:nvPr/>
          </p:nvGraphicFramePr>
          <p:xfrm>
            <a:off x="3611342" y="831776"/>
            <a:ext cx="1693226" cy="850684"/>
          </p:xfrm>
          <a:graphic>
            <a:graphicData uri="http://schemas.openxmlformats.org/presentationml/2006/ole">
              <mc:AlternateContent xmlns:mc="http://schemas.openxmlformats.org/markup-compatibility/2006">
                <mc:Choice xmlns:v="urn:schemas-microsoft-com:vml" Requires="v">
                  <p:oleObj spid="_x0000_s408995" name="Equation" r:id="rId7" imgW="862965" imgH="431800" progId="Equation.3">
                    <p:embed/>
                  </p:oleObj>
                </mc:Choice>
                <mc:Fallback>
                  <p:oleObj name="Equation" r:id="rId7" imgW="862965" imgH="4318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1342" y="831776"/>
                          <a:ext cx="1693226" cy="850684"/>
                        </a:xfrm>
                        <a:prstGeom prst="rect">
                          <a:avLst/>
                        </a:prstGeom>
                        <a:noFill/>
                        <a:ln>
                          <a:noFill/>
                        </a:ln>
                        <a:effectLst/>
                      </p:spPr>
                    </p:pic>
                  </p:oleObj>
                </mc:Fallback>
              </mc:AlternateContent>
            </a:graphicData>
          </a:graphic>
        </p:graphicFrame>
        <p:sp>
          <p:nvSpPr>
            <p:cNvPr id="16" name="Rectangle 18"/>
            <p:cNvSpPr>
              <a:spLocks noChangeArrowheads="1"/>
            </p:cNvSpPr>
            <p:nvPr/>
          </p:nvSpPr>
          <p:spPr bwMode="auto">
            <a:xfrm>
              <a:off x="1606957" y="1020045"/>
              <a:ext cx="5213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000" u="none" dirty="0">
                  <a:latin typeface="微软雅黑" panose="020B0503020204020204" pitchFamily="34" charset="-122"/>
                  <a:ea typeface="微软雅黑" panose="020B0503020204020204" pitchFamily="34" charset="-122"/>
                  <a:sym typeface="Symbol" panose="05050102010706020507" pitchFamily="18" charset="2"/>
                </a:rPr>
                <a:t>扩散第一定律：</a:t>
              </a:r>
              <a:endParaRPr lang="zh-CN" altLang="en-US" sz="2000" dirty="0">
                <a:latin typeface="微软雅黑" panose="020B0503020204020204" pitchFamily="34" charset="-122"/>
                <a:ea typeface="微软雅黑" panose="020B0503020204020204" pitchFamily="34" charset="-122"/>
              </a:endParaRPr>
            </a:p>
          </p:txBody>
        </p:sp>
        <p:sp>
          <p:nvSpPr>
            <p:cNvPr id="20" name="Rectangle 166"/>
            <p:cNvSpPr>
              <a:spLocks noChangeArrowheads="1"/>
            </p:cNvSpPr>
            <p:nvPr/>
          </p:nvSpPr>
          <p:spPr bwMode="auto">
            <a:xfrm>
              <a:off x="1" y="1712651"/>
              <a:ext cx="91439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pPr>
              <a:r>
                <a:rPr lang="zh-CN" altLang="en-US" sz="2400" b="1" dirty="0">
                  <a:latin typeface="微软雅黑" panose="020B0503020204020204" pitchFamily="34" charset="-122"/>
                  <a:ea typeface="微软雅黑" panose="020B0503020204020204" pitchFamily="34" charset="-122"/>
                </a:rPr>
                <a:t>从热力学角度看，扩散是由于化学势不同引起的，各组元的原子总是从高化学势区向低化学势区扩散，因此，</a:t>
              </a:r>
              <a:r>
                <a:rPr lang="zh-CN" altLang="en-US" sz="2400" b="1" dirty="0">
                  <a:solidFill>
                    <a:srgbClr val="FF0000"/>
                  </a:solidFill>
                  <a:latin typeface="微软雅黑" panose="020B0503020204020204" pitchFamily="34" charset="-122"/>
                  <a:ea typeface="微软雅黑" panose="020B0503020204020204" pitchFamily="34" charset="-122"/>
                </a:rPr>
                <a:t>扩散的真正驱动力不是浓度梯度而是化学势梯度。</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sp>
        <p:nvSpPr>
          <p:cNvPr id="19" name="AutoShape 43"/>
          <p:cNvSpPr>
            <a:spLocks noChangeArrowheads="1"/>
          </p:cNvSpPr>
          <p:nvPr/>
        </p:nvSpPr>
        <p:spPr bwMode="auto">
          <a:xfrm>
            <a:off x="7853345" y="151692"/>
            <a:ext cx="900304" cy="9970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a:spLocks noChangeArrowheads="1"/>
          </p:cNvSpPr>
          <p:nvPr/>
        </p:nvSpPr>
        <p:spPr bwMode="auto">
          <a:xfrm>
            <a:off x="541271" y="124011"/>
            <a:ext cx="3070071"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2.9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扩散热力学</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ChangeAspect="1"/>
          </p:cNvGraphicFramePr>
          <p:nvPr/>
        </p:nvGraphicFramePr>
        <p:xfrm>
          <a:off x="2663825" y="706712"/>
          <a:ext cx="2747963" cy="603250"/>
        </p:xfrm>
        <a:graphic>
          <a:graphicData uri="http://schemas.openxmlformats.org/presentationml/2006/ole">
            <mc:AlternateContent xmlns:mc="http://schemas.openxmlformats.org/markup-compatibility/2006">
              <mc:Choice xmlns:v="urn:schemas-microsoft-com:vml" Requires="v">
                <p:oleObj spid="_x0000_s409795" name="" r:id="rId1" imgW="688975" imgH="109855" progId="Equation.3">
                  <p:embed/>
                </p:oleObj>
              </mc:Choice>
              <mc:Fallback>
                <p:oleObj name="" r:id="rId1" imgW="688975" imgH="109855" progId="Equation.3">
                  <p:embed/>
                  <p:pic>
                    <p:nvPicPr>
                      <p:cNvPr id="0" name="对象 174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25" y="706712"/>
                        <a:ext cx="27479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3" name="对象 12">
                <a:extLst>
                  <a:ext uri="{FF2B5EF4-FFF2-40B4-BE49-F238E27FC236}">
                    <ele attr="{3E80B5DC-3E2A-4BFE-B610-8FA698BC7E06}"/>
                  </a:ext>
                </a:extLst>
              </p:cNvPr>
              <p:cNvSpPr txBox="1"/>
              <p:nvPr/>
            </p:nvSpPr>
            <p:spPr bwMode="auto">
              <a:xfrm>
                <a:off x="2076306" y="4004982"/>
                <a:ext cx="5268913" cy="882650"/>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𝐽</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𝑀</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𝑅𝑇</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𝛾</m:t>
                                  </m:r>
                                </m:e>
                                <m:sub>
                                  <m:r>
                                    <a:rPr lang="zh-CN" altLang="en-US" sz="2400" i="1">
                                      <a:solidFill>
                                        <a:srgbClr val="000000"/>
                                      </a:solidFill>
                                      <a:latin typeface="Cambria Math" panose="02040503050406030204" pitchFamily="18" charset="0"/>
                                    </a:rPr>
                                    <m:t>𝑖</m:t>
                                  </m:r>
                                </m:sub>
                              </m:sSub>
                            </m:e>
                          </m:func>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den>
                      </m:f>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𝑀</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𝑅𝑇</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den>
                      </m:f>
                    </m:oMath>
                  </m:oMathPara>
                </a14:m>
                <a:endParaRPr lang="zh-CN" altLang="en-US" sz="2400" dirty="0"/>
              </a:p>
            </p:txBody>
          </p:sp>
        </mc:Choice>
        <mc:Fallback>
          <p:sp>
            <p:nvSpPr>
              <p:cNvPr id="13" name="对象 12"/>
              <p:cNvSpPr txBox="1">
                <a:spLocks noRot="1" noChangeAspect="1" noMove="1" noResize="1" noEditPoints="1" noAdjustHandles="1" noChangeArrowheads="1" noChangeShapeType="1" noTextEdit="1"/>
              </p:cNvSpPr>
              <p:nvPr/>
            </p:nvSpPr>
            <p:spPr bwMode="auto">
              <a:xfrm>
                <a:off x="2076306" y="4004982"/>
                <a:ext cx="5268913" cy="882650"/>
              </a:xfrm>
              <a:prstGeom prst="rect">
                <a:avLst/>
              </a:prstGeom>
              <a:blipFill rotWithShape="1">
                <a:blip r:embed="rId3"/>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Rectangle 7">
                <a:extLst>
                  <a:ext uri="{FF2B5EF4-FFF2-40B4-BE49-F238E27FC236}">
                    <ele attr="{3CDBDBFA-333D-44C1-AD61-52798777CA15}"/>
                  </a:ext>
                </a:extLst>
              </p:cNvPr>
              <p:cNvSpPr>
                <a:spLocks noChangeArrowheads="1"/>
              </p:cNvSpPr>
              <p:nvPr/>
            </p:nvSpPr>
            <p:spPr bwMode="auto">
              <a:xfrm>
                <a:off x="584200" y="2233052"/>
                <a:ext cx="7999413"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None/>
                </a:pPr>
                <a:r>
                  <a:rPr lang="en-US" altLang="zh-CN" sz="2400" i="1" u="none" dirty="0">
                    <a:latin typeface="Times New Roman" panose="02020603050405020304" pitchFamily="18" charset="0"/>
                    <a:sym typeface="Symbol" panose="05050102010706020507" pitchFamily="18" charset="2"/>
                  </a:rPr>
                  <a:t></a:t>
                </a:r>
                <a:r>
                  <a:rPr lang="en-US" altLang="zh-CN" sz="2400" i="1" u="none" baseline="-25000" dirty="0">
                    <a:latin typeface="Times New Roman" panose="02020603050405020304" pitchFamily="18" charset="0"/>
                    <a:sym typeface="Symbol" panose="05050102010706020507" pitchFamily="18" charset="2"/>
                  </a:rPr>
                  <a:t>i</a:t>
                </a:r>
                <a:r>
                  <a:rPr lang="en-US" altLang="zh-CN" sz="2400" u="none" baseline="30000" dirty="0">
                    <a:latin typeface="Times New Roman" panose="02020603050405020304" pitchFamily="18" charset="0"/>
                    <a:sym typeface="Symbol" panose="05050102010706020507" pitchFamily="18" charset="2"/>
                  </a:rPr>
                  <a:t>0 </a:t>
                </a:r>
                <a:r>
                  <a:rPr lang="en-US" altLang="zh-CN" sz="2400" u="none" dirty="0">
                    <a:latin typeface="Times New Roman" panose="02020603050405020304" pitchFamily="18" charset="0"/>
                    <a:sym typeface="Symbol" panose="05050102010706020507" pitchFamily="18" charset="2"/>
                  </a:rPr>
                  <a:t>: </a:t>
                </a:r>
                <a:r>
                  <a:rPr lang="en-US" altLang="zh-CN" sz="2400" u="none" dirty="0" err="1">
                    <a:latin typeface="Times New Roman" panose="02020603050405020304" pitchFamily="18" charset="0"/>
                    <a:sym typeface="Symbol" panose="05050102010706020507" pitchFamily="18" charset="2"/>
                  </a:rPr>
                  <a:t>i</a:t>
                </a:r>
                <a:r>
                  <a:rPr lang="zh-CN" altLang="en-US" sz="2400" u="none" dirty="0">
                    <a:latin typeface="Times New Roman" panose="02020603050405020304" pitchFamily="18" charset="0"/>
                    <a:sym typeface="Symbol" panose="05050102010706020507" pitchFamily="18" charset="2"/>
                  </a:rPr>
                  <a:t>组元在标准态时的化学位，为常数</a:t>
                </a:r>
                <a:r>
                  <a:rPr lang="zh-CN" altLang="en-US" sz="2400" dirty="0">
                    <a:latin typeface="Times New Roman" panose="02020603050405020304" pitchFamily="18" charset="0"/>
                    <a:sym typeface="Symbol" panose="05050102010706020507" pitchFamily="18" charset="2"/>
                  </a:rPr>
                  <a:t>；</a:t>
                </a:r>
                <a:r>
                  <a:rPr lang="en-US" altLang="zh-CN" sz="2400" i="1" u="none" dirty="0">
                    <a:latin typeface="Times New Roman" panose="02020603050405020304" pitchFamily="18" charset="0"/>
                  </a:rPr>
                  <a:t>a</a:t>
                </a:r>
                <a:r>
                  <a:rPr lang="en-US" altLang="zh-CN" sz="2400" i="1" u="none" baseline="-25000" dirty="0">
                    <a:latin typeface="Times New Roman" panose="02020603050405020304" pitchFamily="18" charset="0"/>
                  </a:rPr>
                  <a:t>i</a:t>
                </a:r>
                <a:r>
                  <a:rPr lang="en-US" altLang="zh-CN" sz="2400" u="none" dirty="0">
                    <a:latin typeface="Times New Roman" panose="02020603050405020304" pitchFamily="18" charset="0"/>
                  </a:rPr>
                  <a:t> : </a:t>
                </a:r>
                <a:r>
                  <a:rPr lang="zh-CN" altLang="en-US" sz="2400" u="none" dirty="0">
                    <a:latin typeface="Times New Roman" panose="02020603050405020304" pitchFamily="18" charset="0"/>
                  </a:rPr>
                  <a:t>活度，表示对浓度的校正；</a:t>
                </a:r>
                <a:r>
                  <a:rPr lang="zh-CN" altLang="en-US" sz="2400" dirty="0">
                    <a:solidFill>
                      <a:srgbClr val="000000"/>
                    </a:solidFill>
                  </a:rPr>
                  <a:t>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𝛾</m:t>
                        </m:r>
                      </m:e>
                      <m:sub>
                        <m:r>
                          <a:rPr lang="zh-CN" altLang="en-US" sz="2400" i="1">
                            <a:solidFill>
                              <a:srgbClr val="000000"/>
                            </a:solidFill>
                            <a:latin typeface="Cambria Math" panose="02040503050406030204" pitchFamily="18" charset="0"/>
                          </a:rPr>
                          <m:t>𝑖</m:t>
                        </m:r>
                      </m:sub>
                    </m:sSub>
                  </m:oMath>
                </a14:m>
                <a:r>
                  <a:rPr lang="en-US" altLang="zh-CN" sz="2400" u="none" dirty="0">
                    <a:latin typeface="Times New Roman" panose="02020603050405020304" pitchFamily="18" charset="0"/>
                  </a:rPr>
                  <a:t> </a:t>
                </a:r>
                <a:r>
                  <a:rPr lang="zh-CN" altLang="en-US" sz="2400" u="none" dirty="0">
                    <a:latin typeface="Times New Roman" panose="02020603050405020304" pitchFamily="18" charset="0"/>
                  </a:rPr>
                  <a:t>为活度系数。</a:t>
                </a:r>
                <a:endParaRPr lang="en-US" altLang="zh-CN" sz="2400" u="none" dirty="0">
                  <a:latin typeface="Times New Roman" panose="02020603050405020304" pitchFamily="18" charset="0"/>
                </a:endParaRPr>
              </a:p>
            </p:txBody>
          </p:sp>
        </mc:Choice>
        <mc:Fallback>
          <p:sp>
            <p:nvSpPr>
              <p:cNvPr id="15" name="Rectangle 7"/>
              <p:cNvSpPr>
                <a:spLocks noRot="1" noChangeAspect="1" noMove="1" noResize="1" noEditPoints="1" noAdjustHandles="1" noChangeArrowheads="1" noChangeShapeType="1" noTextEdit="1"/>
              </p:cNvSpPr>
              <p:nvPr/>
            </p:nvSpPr>
            <p:spPr bwMode="auto">
              <a:xfrm>
                <a:off x="584200" y="2233295"/>
                <a:ext cx="7999730" cy="1024890"/>
              </a:xfrm>
              <a:prstGeom prst="rect">
                <a:avLst/>
              </a:prstGeom>
              <a:blipFill rotWithShape="1">
                <a:blip r:embed="rId4"/>
                <a:stretch>
                  <a:fillRect l="-1220" t="-8029" r="-762" b="-131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对象 15">
                <a:extLst>
                  <a:ext uri="{FF2B5EF4-FFF2-40B4-BE49-F238E27FC236}">
                    <ele attr="{C2149389-F8EE-4D3E-AEAF-490ED3C286F0}"/>
                  </a:ext>
                </a:extLst>
              </p:cNvPr>
              <p:cNvSpPr txBox="1"/>
              <p:nvPr/>
            </p:nvSpPr>
            <p:spPr bwMode="auto">
              <a:xfrm>
                <a:off x="2710656" y="3258577"/>
                <a:ext cx="3197225" cy="5429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800" i="0">
                          <a:solidFill>
                            <a:srgbClr val="000000"/>
                          </a:solidFill>
                          <a:latin typeface="Cambria Math" panose="02040503050406030204" pitchFamily="18" charset="0"/>
                        </a:rPr>
                        <m:t>d</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𝜇</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𝑅𝑇</m:t>
                      </m:r>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m:t>
                      </m:r>
                      <m:func>
                        <m:funcPr>
                          <m:ctrlPr>
                            <a:rPr lang="zh-CN" altLang="en-US" sz="2800" i="1">
                              <a:solidFill>
                                <a:srgbClr val="000000"/>
                              </a:solidFill>
                              <a:latin typeface="Cambria Math" panose="02040503050406030204" pitchFamily="18" charset="0"/>
                            </a:rPr>
                          </m:ctrlPr>
                        </m:funcPr>
                        <m:fName>
                          <m:r>
                            <m:rPr>
                              <m:sty m:val="p"/>
                            </m:rPr>
                            <a:rPr lang="zh-CN" altLang="en-US" sz="2800" i="0">
                              <a:solidFill>
                                <a:srgbClr val="000000"/>
                              </a:solidFill>
                              <a:latin typeface="Cambria Math" panose="02040503050406030204" pitchFamily="18" charset="0"/>
                            </a:rPr>
                            <m:t>ln</m:t>
                          </m:r>
                        </m:fName>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𝑖</m:t>
                              </m:r>
                            </m:sub>
                          </m:sSub>
                        </m:e>
                      </m:func>
                      <m:r>
                        <a:rPr lang="zh-CN" altLang="en-US" sz="2800" i="1">
                          <a:solidFill>
                            <a:srgbClr val="000000"/>
                          </a:solidFill>
                          <a:latin typeface="Cambria Math" panose="02040503050406030204" pitchFamily="18" charset="0"/>
                        </a:rPr>
                        <m:t>)</m:t>
                      </m:r>
                    </m:oMath>
                  </m:oMathPara>
                </a14:m>
                <a:endParaRPr lang="zh-CN" altLang="en-US" sz="2800" dirty="0"/>
              </a:p>
            </p:txBody>
          </p:sp>
        </mc:Choice>
        <mc:Fallback>
          <p:sp>
            <p:nvSpPr>
              <p:cNvPr id="16" name="对象 15"/>
              <p:cNvSpPr txBox="1">
                <a:spLocks noRot="1" noChangeAspect="1" noMove="1" noResize="1" noEditPoints="1" noAdjustHandles="1" noChangeArrowheads="1" noChangeShapeType="1" noTextEdit="1"/>
              </p:cNvSpPr>
              <p:nvPr/>
            </p:nvSpPr>
            <p:spPr bwMode="auto">
              <a:xfrm>
                <a:off x="2710656" y="3258577"/>
                <a:ext cx="3197225" cy="542925"/>
              </a:xfrm>
              <a:prstGeom prst="rect">
                <a:avLst/>
              </a:prstGeom>
              <a:blipFill rotWithShape="1">
                <a:blip r:embed="rId5"/>
                <a:stretch>
                  <a:fillRect/>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对象 16">
                <a:extLst>
                  <a:ext uri="{FF2B5EF4-FFF2-40B4-BE49-F238E27FC236}">
                    <ele attr="{3AB49302-BA00-4338-ABE6-37CCD60C0953}"/>
                  </a:ext>
                </a:extLst>
              </p:cNvPr>
              <p:cNvSpPr txBox="1"/>
              <p:nvPr/>
            </p:nvSpPr>
            <p:spPr bwMode="auto">
              <a:xfrm>
                <a:off x="2563019" y="1258745"/>
                <a:ext cx="3344862" cy="10255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𝛾</m:t>
                          </m:r>
                        </m:e>
                        <m:sub>
                          <m:r>
                            <a:rPr lang="zh-CN" altLang="en-US" sz="2800" i="1">
                              <a:solidFill>
                                <a:srgbClr val="000000"/>
                              </a:solidFill>
                              <a:latin typeface="Cambria Math" panose="02040503050406030204" pitchFamily="18" charset="0"/>
                            </a:rPr>
                            <m:t>𝑖</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𝑁</m:t>
                          </m:r>
                        </m:e>
                        <m:sub>
                          <m:r>
                            <a:rPr lang="zh-CN" altLang="en-US" sz="2800" i="1">
                              <a:solidFill>
                                <a:srgbClr val="000000"/>
                              </a:solidFill>
                              <a:latin typeface="Cambria Math" panose="02040503050406030204" pitchFamily="18" charset="0"/>
                            </a:rPr>
                            <m:t>𝑖</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𝛾</m:t>
                          </m:r>
                        </m:e>
                        <m:sub>
                          <m:r>
                            <a:rPr lang="zh-CN" altLang="en-US" sz="2800" i="1">
                              <a:solidFill>
                                <a:srgbClr val="000000"/>
                              </a:solidFill>
                              <a:latin typeface="Cambria Math" panose="02040503050406030204" pitchFamily="18" charset="0"/>
                            </a:rPr>
                            <m:t>𝑖</m:t>
                          </m:r>
                        </m:sub>
                      </m:sSub>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𝑖</m:t>
                              </m:r>
                            </m:sub>
                          </m:sSub>
                        </m:num>
                        <m:den>
                          <m:r>
                            <m:rPr>
                              <m:sty m:val="p"/>
                            </m:rPr>
                            <a:rPr lang="zh-CN" altLang="en-US" sz="2800" i="1">
                              <a:solidFill>
                                <a:srgbClr val="000000"/>
                              </a:solidFill>
                              <a:latin typeface="Cambria Math" panose="02040503050406030204" pitchFamily="18" charset="0"/>
                            </a:rPr>
                            <m:t>Σ</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𝐶</m:t>
                              </m:r>
                            </m:e>
                            <m:sub>
                              <m:r>
                                <a:rPr lang="zh-CN" altLang="en-US" sz="2800" i="1">
                                  <a:solidFill>
                                    <a:srgbClr val="000000"/>
                                  </a:solidFill>
                                  <a:latin typeface="Cambria Math" panose="02040503050406030204" pitchFamily="18" charset="0"/>
                                </a:rPr>
                                <m:t>𝑖</m:t>
                              </m:r>
                            </m:sub>
                          </m:sSub>
                        </m:den>
                      </m:f>
                    </m:oMath>
                  </m:oMathPara>
                </a14:m>
                <a:endParaRPr lang="zh-CN" altLang="en-US" sz="2800" dirty="0"/>
              </a:p>
            </p:txBody>
          </p:sp>
        </mc:Choice>
        <mc:Fallback>
          <p:sp>
            <p:nvSpPr>
              <p:cNvPr id="17" name="对象 16"/>
              <p:cNvSpPr txBox="1">
                <a:spLocks noRot="1" noChangeAspect="1" noMove="1" noResize="1" noEditPoints="1" noAdjustHandles="1" noChangeArrowheads="1" noChangeShapeType="1" noTextEdit="1"/>
              </p:cNvSpPr>
              <p:nvPr/>
            </p:nvSpPr>
            <p:spPr bwMode="auto">
              <a:xfrm>
                <a:off x="2563019" y="1258745"/>
                <a:ext cx="3344862" cy="1025525"/>
              </a:xfrm>
              <a:prstGeom prst="rect">
                <a:avLst/>
              </a:prstGeom>
              <a:blipFill rotWithShape="1">
                <a:blip r:embed="rId6"/>
                <a:stretch>
                  <a:fillRect/>
                </a:stretch>
              </a:blipFill>
              <a:ln>
                <a:noFill/>
              </a:ln>
            </p:spPr>
            <p:txBody>
              <a:bodyPr/>
              <a:lstStyle/>
              <a:p>
                <a:r>
                  <a:rPr lang="zh-CN" altLang="en-US">
                    <a:noFill/>
                  </a:rPr>
                  <a:t> </a:t>
                </a:r>
                <a:endParaRPr lang="zh-CN" altLang="en-US">
                  <a:noFill/>
                </a:endParaRPr>
              </a:p>
            </p:txBody>
          </p:sp>
        </mc:Fallback>
      </mc:AlternateContent>
      <p:sp>
        <p:nvSpPr>
          <p:cNvPr id="19" name="直接连接符 18"/>
          <p:cNvSpPr>
            <a:spLocks noChangeShapeType="1"/>
          </p:cNvSpPr>
          <p:nvPr/>
        </p:nvSpPr>
        <p:spPr bwMode="auto">
          <a:xfrm flipV="1">
            <a:off x="6119813" y="5367338"/>
            <a:ext cx="412750" cy="280987"/>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2266950" y="4911725"/>
            <a:ext cx="6454140" cy="1371600"/>
            <a:chOff x="2266950" y="4911725"/>
            <a:chExt cx="6454140" cy="1371600"/>
          </a:xfrm>
        </p:grpSpPr>
        <mc:AlternateContent xmlns:mc="http://schemas.openxmlformats.org/markup-compatibility/2006">
          <mc:Choice xmlns:a14="http://schemas.microsoft.com/office/drawing/2010/main" Requires="a14">
            <p:sp>
              <p:nvSpPr>
                <p:cNvPr id="14" name="对象 13">
                  <a:extLst>
                    <a:ext uri="{FF2B5EF4-FFF2-40B4-BE49-F238E27FC236}">
                      <ele attr="{0651D525-30EC-4422-BF15-9313038C0854}"/>
                    </a:ext>
                  </a:extLst>
                </p:cNvPr>
                <p:cNvSpPr txBox="1"/>
                <p:nvPr/>
              </p:nvSpPr>
              <p:spPr bwMode="auto">
                <a:xfrm>
                  <a:off x="2411413" y="5218847"/>
                  <a:ext cx="4033837" cy="1047750"/>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𝑀</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𝑅𝑇</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𝛾</m:t>
                                        </m:r>
                                      </m:e>
                                      <m:sub>
                                        <m:r>
                                          <a:rPr lang="zh-CN" altLang="en-US" sz="2400" i="1">
                                            <a:solidFill>
                                              <a:srgbClr val="000000"/>
                                            </a:solidFill>
                                            <a:latin typeface="Cambria Math" panose="02040503050406030204" pitchFamily="18" charset="0"/>
                                          </a:rPr>
                                          <m:t>𝑖</m:t>
                                        </m:r>
                                      </m:sub>
                                    </m:sSub>
                                  </m:e>
                                </m:func>
                              </m:num>
                              <m:den>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e>
                                </m:func>
                              </m:den>
                            </m:f>
                          </m:e>
                        </m:d>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num>
                          <m:den>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den>
                        </m:f>
                      </m:oMath>
                    </m:oMathPara>
                  </a14:m>
                  <a:endParaRPr lang="zh-CN" altLang="en-US" sz="2400" dirty="0"/>
                </a:p>
              </p:txBody>
            </p:sp>
          </mc:Choice>
          <mc:Fallback>
            <p:sp>
              <p:nvSpPr>
                <p:cNvPr id="14" name="对象 13"/>
                <p:cNvSpPr txBox="1">
                  <a:spLocks noRot="1" noChangeAspect="1" noMove="1" noResize="1" noEditPoints="1" noAdjustHandles="1" noChangeArrowheads="1" noChangeShapeType="1" noTextEdit="1"/>
                </p:cNvSpPr>
                <p:nvPr/>
              </p:nvSpPr>
              <p:spPr bwMode="auto">
                <a:xfrm>
                  <a:off x="2411413" y="5218847"/>
                  <a:ext cx="4033837" cy="1047750"/>
                </a:xfrm>
                <a:prstGeom prst="rect">
                  <a:avLst/>
                </a:prstGeom>
                <a:blipFill rotWithShape="1">
                  <a:blip r:embed="rId7"/>
                  <a:stretch>
                    <a:fillRect/>
                  </a:stretch>
                </a:blipFill>
                <a:ln>
                  <a:noFill/>
                </a:ln>
              </p:spPr>
              <p:txBody>
                <a:bodyPr/>
                <a:lstStyle/>
                <a:p>
                  <a:r>
                    <a:rPr lang="zh-CN" altLang="en-US">
                      <a:noFill/>
                    </a:rPr>
                    <a:t> </a:t>
                  </a:r>
                  <a:endParaRPr lang="zh-CN" altLang="en-US">
                    <a:noFill/>
                  </a:endParaRPr>
                </a:p>
              </p:txBody>
            </p:sp>
          </mc:Fallback>
        </mc:AlternateContent>
        <p:sp>
          <p:nvSpPr>
            <p:cNvPr id="18" name="椭圆 17"/>
            <p:cNvSpPr>
              <a:spLocks noChangeArrowheads="1"/>
            </p:cNvSpPr>
            <p:nvPr/>
          </p:nvSpPr>
          <p:spPr bwMode="auto">
            <a:xfrm>
              <a:off x="2266950" y="5091113"/>
              <a:ext cx="3937000" cy="1192212"/>
            </a:xfrm>
            <a:prstGeom prst="ellipse">
              <a:avLst/>
            </a:prstGeom>
            <a:noFill/>
            <a:ln w="9525">
              <a:solidFill>
                <a:srgbClr val="FF00FF"/>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2400">
                <a:latin typeface="Times New Roman" panose="02020603050405020304" pitchFamily="18" charset="0"/>
              </a:endParaRPr>
            </a:p>
          </p:txBody>
        </p:sp>
        <p:sp>
          <p:nvSpPr>
            <p:cNvPr id="20" name="文本框 19"/>
            <p:cNvSpPr txBox="1">
              <a:spLocks noChangeArrowheads="1"/>
            </p:cNvSpPr>
            <p:nvPr/>
          </p:nvSpPr>
          <p:spPr bwMode="auto">
            <a:xfrm>
              <a:off x="6445250" y="4911725"/>
              <a:ext cx="22758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b="1" u="none" dirty="0">
                  <a:solidFill>
                    <a:srgbClr val="0000FF"/>
                  </a:solidFill>
                  <a:latin typeface="微软雅黑" panose="020B0503020204020204" pitchFamily="34" charset="-122"/>
                  <a:ea typeface="微软雅黑" panose="020B0503020204020204" pitchFamily="34" charset="-122"/>
                </a:rPr>
                <a:t>Fick</a:t>
              </a:r>
              <a:r>
                <a:rPr lang="zh-CN" altLang="en-US" sz="2400" b="1" u="none" dirty="0">
                  <a:solidFill>
                    <a:srgbClr val="0000FF"/>
                  </a:solidFill>
                  <a:latin typeface="微软雅黑" panose="020B0503020204020204" pitchFamily="34" charset="-122"/>
                  <a:ea typeface="微软雅黑" panose="020B0503020204020204" pitchFamily="34" charset="-122"/>
                </a:rPr>
                <a:t>定律的一般形式</a:t>
              </a:r>
              <a:endParaRPr lang="en-US" altLang="zh-CN" sz="2400" b="1" u="none" dirty="0">
                <a:solidFill>
                  <a:srgbClr val="0000FF"/>
                </a:solidFill>
                <a:latin typeface="微软雅黑" panose="020B0503020204020204" pitchFamily="34" charset="-122"/>
                <a:ea typeface="微软雅黑" panose="020B0503020204020204" pitchFamily="34" charset="-122"/>
              </a:endParaRPr>
            </a:p>
          </p:txBody>
        </p:sp>
      </p:grpSp>
      <p:sp>
        <p:nvSpPr>
          <p:cNvPr id="21" name="AutoShape 43"/>
          <p:cNvSpPr>
            <a:spLocks noChangeArrowheads="1"/>
          </p:cNvSpPr>
          <p:nvPr/>
        </p:nvSpPr>
        <p:spPr bwMode="auto">
          <a:xfrm>
            <a:off x="7853345" y="151692"/>
            <a:ext cx="900304" cy="9970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ldLvl="0" animBg="1"/>
      <p:bldP spid="16" grpId="0"/>
      <p:bldP spid="17"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57200" y="958850"/>
            <a:ext cx="7500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800" u="none" dirty="0">
                <a:latin typeface="Times New Roman" panose="02020603050405020304" pitchFamily="18" charset="0"/>
              </a:rPr>
              <a:t>Compare with Fick</a:t>
            </a:r>
            <a:r>
              <a:rPr lang="en-US" altLang="zh-CN" sz="2800" u="none" dirty="0"/>
              <a:t>’</a:t>
            </a:r>
            <a:r>
              <a:rPr lang="en-US" altLang="zh-CN" sz="2800" u="none" dirty="0">
                <a:latin typeface="Times New Roman" panose="02020603050405020304" pitchFamily="18" charset="0"/>
              </a:rPr>
              <a:t>s first law, we can draw the conclusion:</a:t>
            </a:r>
            <a:endParaRPr lang="en-US" altLang="zh-CN" sz="2800" u="none"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对象 3">
                <a:extLst>
                  <a:ext uri="{FF2B5EF4-FFF2-40B4-BE49-F238E27FC236}">
                    <ele attr="{8044FD73-1372-4757-9965-B4695B8705BC}"/>
                  </a:ext>
                </a:extLst>
              </p:cNvPr>
              <p:cNvSpPr txBox="1"/>
              <p:nvPr/>
            </p:nvSpPr>
            <p:spPr bwMode="auto">
              <a:xfrm>
                <a:off x="770255" y="2455863"/>
                <a:ext cx="3385820" cy="973137"/>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𝐷</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𝑀</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𝑅𝑇</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𝛾</m:t>
                                      </m:r>
                                    </m:e>
                                    <m:sub>
                                      <m:r>
                                        <a:rPr lang="zh-CN" altLang="en-US" sz="2400" i="1">
                                          <a:solidFill>
                                            <a:srgbClr val="000000"/>
                                          </a:solidFill>
                                          <a:latin typeface="Cambria Math" panose="02040503050406030204" pitchFamily="18" charset="0"/>
                                        </a:rPr>
                                        <m:t>𝑖</m:t>
                                      </m:r>
                                    </m:sub>
                                  </m:sSub>
                                </m:e>
                              </m:func>
                            </m:num>
                            <m:den>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𝑖</m:t>
                                      </m:r>
                                    </m:sub>
                                  </m:sSub>
                                </m:e>
                              </m:func>
                            </m:den>
                          </m:f>
                        </m:e>
                      </m:d>
                    </m:oMath>
                  </m:oMathPara>
                </a14:m>
                <a:endParaRPr lang="zh-CN" altLang="en-US" sz="2400" dirty="0"/>
              </a:p>
            </p:txBody>
          </p:sp>
        </mc:Choice>
        <mc:Fallback>
          <p:sp>
            <p:nvSpPr>
              <p:cNvPr id="4" name="对象 3"/>
              <p:cNvSpPr txBox="1">
                <a:spLocks noRot="1" noChangeAspect="1" noMove="1" noResize="1" noEditPoints="1" noAdjustHandles="1" noChangeArrowheads="1" noChangeShapeType="1" noTextEdit="1"/>
              </p:cNvSpPr>
              <p:nvPr/>
            </p:nvSpPr>
            <p:spPr bwMode="auto">
              <a:xfrm>
                <a:off x="770255" y="2455863"/>
                <a:ext cx="3385820" cy="973137"/>
              </a:xfrm>
              <a:prstGeom prst="rect">
                <a:avLst/>
              </a:prstGeom>
              <a:blipFill rotWithShape="1">
                <a:blip r:embed="rId1"/>
                <a:stretch>
                  <a:fillRect/>
                </a:stretch>
              </a:blipFill>
              <a:ln>
                <a:noFill/>
              </a:ln>
            </p:spPr>
            <p:txBody>
              <a:bodyPr/>
              <a:lstStyle/>
              <a:p>
                <a:r>
                  <a:rPr lang="zh-CN" altLang="en-US">
                    <a:noFill/>
                  </a:rPr>
                  <a:t> </a:t>
                </a:r>
                <a:endParaRPr lang="zh-CN" altLang="en-US">
                  <a:noFill/>
                </a:endParaRPr>
              </a:p>
            </p:txBody>
          </p:sp>
        </mc:Fallback>
      </mc:AlternateContent>
      <p:grpSp>
        <p:nvGrpSpPr>
          <p:cNvPr id="2" name="组合 1"/>
          <p:cNvGrpSpPr/>
          <p:nvPr/>
        </p:nvGrpSpPr>
        <p:grpSpPr>
          <a:xfrm>
            <a:off x="770255" y="3465195"/>
            <a:ext cx="3892550" cy="1112520"/>
            <a:chOff x="6560" y="3737"/>
            <a:chExt cx="6130" cy="1752"/>
          </a:xfrm>
        </p:grpSpPr>
        <mc:AlternateContent xmlns:mc="http://schemas.openxmlformats.org/markup-compatibility/2006">
          <mc:Choice xmlns:a14="http://schemas.microsoft.com/office/drawing/2010/main" Requires="a14">
            <p:sp>
              <p:nvSpPr>
                <p:cNvPr id="5" name="对象 4">
                  <a:extLst>
                    <a:ext uri="{FF2B5EF4-FFF2-40B4-BE49-F238E27FC236}">
                      <ele attr="{70157809-EB55-44BA-9099-6D5A87D356E1}"/>
                    </a:ext>
                  </a:extLst>
                </p:cNvPr>
                <p:cNvSpPr txBox="1"/>
                <p:nvPr/>
              </p:nvSpPr>
              <p:spPr bwMode="auto">
                <a:xfrm>
                  <a:off x="4165600" y="2430463"/>
                  <a:ext cx="3892550" cy="981075"/>
                </a:xfrm>
                <a:prstGeom prst="rect">
                  <a:avLst/>
                </a:prstGeom>
                <a:noFill/>
                <a:ln>
                  <a:noFill/>
                </a:ln>
                <a:extLst/>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m:t>
                        </m:r>
                        <m:m>
                          <m:mPr>
                            <m:plcHide m:val="on"/>
                            <m:mcs>
                              <m:mc>
                                <m:mcPr>
                                  <m:count m:val="1"/>
                                  <m:mcJc m:val="center"/>
                                </m:mcPr>
                              </m:mc>
                            </m:mcs>
                            <m:ctrlPr>
                              <a:rPr lang="zh-CN" altLang="en-US" sz="2400" i="1">
                                <a:solidFill>
                                  <a:srgbClr val="000000"/>
                                </a:solidFill>
                                <a:latin typeface="Cambria Math" panose="02040503050406030204" pitchFamily="18" charset="0"/>
                              </a:rPr>
                            </m:ctrlPr>
                          </m:mPr>
                          <m:mr>
                            <m:e/>
                          </m:mr>
                        </m: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𝐷</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𝑀</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𝑅𝑇</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𝛾</m:t>
                                        </m:r>
                                      </m:e>
                                      <m:sub>
                                        <m:r>
                                          <a:rPr lang="zh-CN" altLang="en-US" sz="2400" i="1">
                                            <a:solidFill>
                                              <a:srgbClr val="000000"/>
                                            </a:solidFill>
                                            <a:latin typeface="Cambria Math" panose="02040503050406030204" pitchFamily="18" charset="0"/>
                                          </a:rPr>
                                          <m:t>𝑖</m:t>
                                        </m:r>
                                      </m:sub>
                                    </m:sSub>
                                  </m:e>
                                </m:func>
                              </m:num>
                              <m:den>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ln</m:t>
                                    </m:r>
                                  </m:fName>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𝑁</m:t>
                                        </m:r>
                                      </m:e>
                                      <m:sub>
                                        <m:r>
                                          <a:rPr lang="zh-CN" altLang="en-US" sz="2400" i="1">
                                            <a:solidFill>
                                              <a:srgbClr val="000000"/>
                                            </a:solidFill>
                                            <a:latin typeface="Cambria Math" panose="02040503050406030204" pitchFamily="18" charset="0"/>
                                          </a:rPr>
                                          <m:t>𝑖</m:t>
                                        </m:r>
                                      </m:sub>
                                    </m:sSub>
                                  </m:e>
                                </m:func>
                              </m:den>
                            </m:f>
                          </m:e>
                        </m:d>
                      </m:oMath>
                    </m:oMathPara>
                  </a14:m>
                  <a:endParaRPr lang="zh-CN" altLang="en-US" sz="2400" dirty="0"/>
                </a:p>
              </p:txBody>
            </p:sp>
          </mc:Choice>
          <mc:Fallback>
            <p:sp>
              <p:nvSpPr>
                <p:cNvPr id="5" name="对象 4"/>
                <p:cNvSpPr txBox="1">
                  <a:spLocks noRot="1" noChangeAspect="1" noMove="1" noResize="1" noEditPoints="1" noAdjustHandles="1" noChangeArrowheads="1" noChangeShapeType="1" noTextEdit="1"/>
                </p:cNvSpPr>
                <p:nvPr/>
              </p:nvSpPr>
              <p:spPr bwMode="auto">
                <a:xfrm>
                  <a:off x="6560" y="3828"/>
                  <a:ext cx="6130" cy="1545"/>
                </a:xfrm>
                <a:prstGeom prst="rect">
                  <a:avLst/>
                </a:prstGeom>
                <a:blipFill rotWithShape="1">
                  <a:blip r:embed="rId2"/>
                  <a:stretch>
                    <a:fillRect/>
                  </a:stretch>
                </a:blipFill>
                <a:ln>
                  <a:noFill/>
                </a:ln>
              </p:spPr>
              <p:txBody>
                <a:bodyPr/>
                <a:lstStyle/>
                <a:p>
                  <a:r>
                    <a:rPr lang="zh-CN" altLang="en-US">
                      <a:noFill/>
                    </a:rPr>
                    <a:t> </a:t>
                  </a:r>
                  <a:endParaRPr lang="zh-CN" altLang="en-US">
                    <a:noFill/>
                  </a:endParaRPr>
                </a:p>
              </p:txBody>
            </p:sp>
          </mc:Fallback>
        </mc:AlternateContent>
        <p:sp>
          <p:nvSpPr>
            <p:cNvPr id="6" name="Oval 9"/>
            <p:cNvSpPr>
              <a:spLocks noChangeArrowheads="1"/>
            </p:cNvSpPr>
            <p:nvPr/>
          </p:nvSpPr>
          <p:spPr bwMode="auto">
            <a:xfrm>
              <a:off x="9760" y="3737"/>
              <a:ext cx="2442" cy="1753"/>
            </a:xfrm>
            <a:prstGeom prst="ellipse">
              <a:avLst/>
            </a:prstGeom>
            <a:noFill/>
            <a:ln w="9525">
              <a:solidFill>
                <a:srgbClr val="FF99CC"/>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2400" u="none">
                <a:latin typeface="Times New Roman" panose="02020603050405020304" pitchFamily="18" charset="0"/>
              </a:endParaRPr>
            </a:p>
          </p:txBody>
        </p:sp>
      </p:grpSp>
      <p:sp>
        <p:nvSpPr>
          <p:cNvPr id="7" name="AutoShape 10"/>
          <p:cNvSpPr>
            <a:spLocks noChangeArrowheads="1"/>
          </p:cNvSpPr>
          <p:nvPr/>
        </p:nvSpPr>
        <p:spPr bwMode="auto">
          <a:xfrm>
            <a:off x="4662963" y="3882549"/>
            <a:ext cx="942975" cy="261938"/>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p:spPr>
        <p:txBody>
          <a:bodyPr/>
          <a:lstStyle/>
          <a:p>
            <a:endParaRPr lang="zh-CN" altLang="en-US"/>
          </a:p>
        </p:txBody>
      </p:sp>
      <p:sp>
        <p:nvSpPr>
          <p:cNvPr id="8" name="Text Box 11"/>
          <p:cNvSpPr txBox="1">
            <a:spLocks noChangeArrowheads="1"/>
          </p:cNvSpPr>
          <p:nvPr/>
        </p:nvSpPr>
        <p:spPr bwMode="auto">
          <a:xfrm>
            <a:off x="5855969" y="3421037"/>
            <a:ext cx="4425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zh-CN" altLang="en-US" sz="2400" b="1" u="none" dirty="0">
                <a:solidFill>
                  <a:srgbClr val="0000FF"/>
                </a:solidFill>
              </a:rPr>
              <a:t>热力学因子</a:t>
            </a:r>
            <a:endParaRPr lang="en-US" altLang="zh-CN" sz="2400" b="1" dirty="0">
              <a:solidFill>
                <a:srgbClr val="0000FF"/>
              </a:solidFill>
            </a:endParaRPr>
          </a:p>
        </p:txBody>
      </p:sp>
      <p:sp>
        <p:nvSpPr>
          <p:cNvPr id="9" name="文本框 8"/>
          <p:cNvSpPr txBox="1">
            <a:spLocks noChangeArrowheads="1"/>
          </p:cNvSpPr>
          <p:nvPr/>
        </p:nvSpPr>
        <p:spPr bwMode="auto">
          <a:xfrm>
            <a:off x="487362" y="5246687"/>
            <a:ext cx="232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800" i="1" u="none" dirty="0">
                <a:latin typeface="Times New Roman" panose="02020603050405020304" pitchFamily="18" charset="0"/>
              </a:rPr>
              <a:t>D</a:t>
            </a:r>
            <a:r>
              <a:rPr lang="zh-CN" altLang="en-US" sz="2800" u="none" dirty="0">
                <a:latin typeface="Times New Roman" panose="02020603050405020304" pitchFamily="18" charset="0"/>
              </a:rPr>
              <a:t> is related to</a:t>
            </a:r>
            <a:endParaRPr lang="zh-CN" altLang="en-US" sz="2800" u="none" dirty="0">
              <a:latin typeface="Times New Roman" panose="02020603050405020304" pitchFamily="18" charset="0"/>
            </a:endParaRPr>
          </a:p>
        </p:txBody>
      </p:sp>
      <p:sp>
        <p:nvSpPr>
          <p:cNvPr id="10" name="直接连接符 9"/>
          <p:cNvSpPr>
            <a:spLocks noChangeShapeType="1"/>
          </p:cNvSpPr>
          <p:nvPr/>
        </p:nvSpPr>
        <p:spPr bwMode="auto">
          <a:xfrm flipV="1">
            <a:off x="2643187" y="5106987"/>
            <a:ext cx="439738" cy="412750"/>
          </a:xfrm>
          <a:prstGeom prst="line">
            <a:avLst/>
          </a:prstGeom>
          <a:noFill/>
          <a:ln w="254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0"/>
          <p:cNvSpPr>
            <a:spLocks noChangeShapeType="1"/>
          </p:cNvSpPr>
          <p:nvPr/>
        </p:nvSpPr>
        <p:spPr bwMode="auto">
          <a:xfrm>
            <a:off x="2655887" y="5576887"/>
            <a:ext cx="384175" cy="14288"/>
          </a:xfrm>
          <a:prstGeom prst="line">
            <a:avLst/>
          </a:prstGeom>
          <a:noFill/>
          <a:ln w="254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11"/>
          <p:cNvSpPr>
            <a:spLocks noChangeShapeType="1"/>
          </p:cNvSpPr>
          <p:nvPr/>
        </p:nvSpPr>
        <p:spPr bwMode="auto">
          <a:xfrm>
            <a:off x="2627312" y="5591175"/>
            <a:ext cx="427038" cy="496887"/>
          </a:xfrm>
          <a:prstGeom prst="line">
            <a:avLst/>
          </a:prstGeom>
          <a:noFill/>
          <a:ln w="254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文本框 12"/>
          <p:cNvSpPr txBox="1">
            <a:spLocks noChangeArrowheads="1"/>
          </p:cNvSpPr>
          <p:nvPr/>
        </p:nvSpPr>
        <p:spPr bwMode="auto">
          <a:xfrm>
            <a:off x="3040062" y="4838700"/>
            <a:ext cx="13947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800" u="none" dirty="0">
                <a:latin typeface="Times New Roman" panose="02020603050405020304" pitchFamily="18" charset="0"/>
              </a:rPr>
              <a:t>温度</a:t>
            </a:r>
            <a:r>
              <a:rPr lang="zh-CN" altLang="en-US" sz="2800" i="1" u="none" dirty="0">
                <a:latin typeface="Times New Roman" panose="02020603050405020304" pitchFamily="18" charset="0"/>
              </a:rPr>
              <a:t> T</a:t>
            </a:r>
            <a:endParaRPr lang="zh-CN" altLang="en-US" sz="2800" i="1" u="none" dirty="0">
              <a:latin typeface="Times New Roman" panose="02020603050405020304" pitchFamily="18" charset="0"/>
            </a:endParaRPr>
          </a:p>
        </p:txBody>
      </p:sp>
      <p:sp>
        <p:nvSpPr>
          <p:cNvPr id="14" name="文本框 13"/>
          <p:cNvSpPr txBox="1">
            <a:spLocks noChangeArrowheads="1"/>
          </p:cNvSpPr>
          <p:nvPr/>
        </p:nvSpPr>
        <p:spPr bwMode="auto">
          <a:xfrm>
            <a:off x="3005136" y="5286702"/>
            <a:ext cx="3097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800" u="none" dirty="0">
                <a:latin typeface="Times New Roman" panose="02020603050405020304" pitchFamily="18" charset="0"/>
              </a:rPr>
              <a:t>浓度 (</a:t>
            </a:r>
            <a:r>
              <a:rPr lang="zh-CN" altLang="en-US" sz="2800" i="1" u="none" dirty="0">
                <a:latin typeface="Times New Roman" panose="02020603050405020304" pitchFamily="18" charset="0"/>
              </a:rPr>
              <a:t>N</a:t>
            </a:r>
            <a:r>
              <a:rPr lang="zh-CN" altLang="en-US" sz="2800" i="1" u="none" baseline="-25000" dirty="0">
                <a:latin typeface="Times New Roman" panose="02020603050405020304" pitchFamily="18" charset="0"/>
              </a:rPr>
              <a:t>i </a:t>
            </a:r>
            <a:r>
              <a:rPr lang="zh-CN" altLang="en-US" sz="2800" u="none" dirty="0">
                <a:latin typeface="Times New Roman" panose="02020603050405020304" pitchFamily="18" charset="0"/>
              </a:rPr>
              <a:t>)</a:t>
            </a:r>
            <a:endParaRPr lang="zh-CN" altLang="en-US" sz="2800" u="none" dirty="0">
              <a:latin typeface="Times New Roman" panose="02020603050405020304" pitchFamily="18" charset="0"/>
            </a:endParaRPr>
          </a:p>
        </p:txBody>
      </p:sp>
      <p:sp>
        <p:nvSpPr>
          <p:cNvPr id="15" name="文本框 14"/>
          <p:cNvSpPr txBox="1">
            <a:spLocks noChangeArrowheads="1"/>
          </p:cNvSpPr>
          <p:nvPr/>
        </p:nvSpPr>
        <p:spPr bwMode="auto">
          <a:xfrm>
            <a:off x="3025775" y="5834062"/>
            <a:ext cx="3055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en-US" sz="2800" u="none" dirty="0">
                <a:latin typeface="Times New Roman" panose="02020603050405020304" pitchFamily="18" charset="0"/>
              </a:rPr>
              <a:t>材料特性 (</a:t>
            </a:r>
            <a:r>
              <a:rPr lang="en-US" altLang="zh-CN" sz="2800" i="1" dirty="0">
                <a:latin typeface="Times New Roman" panose="02020603050405020304" pitchFamily="18" charset="0"/>
              </a:rPr>
              <a:t>M</a:t>
            </a:r>
            <a:r>
              <a:rPr lang="zh-CN" altLang="en-US" sz="2800" i="1" u="none" baseline="-25000" dirty="0">
                <a:latin typeface="Times New Roman" panose="02020603050405020304" pitchFamily="18" charset="0"/>
              </a:rPr>
              <a:t>i</a:t>
            </a:r>
            <a:r>
              <a:rPr lang="zh-CN" altLang="en-US" sz="2800" i="1" u="none" dirty="0">
                <a:latin typeface="Times New Roman" panose="02020603050405020304" pitchFamily="18" charset="0"/>
              </a:rPr>
              <a:t>, </a:t>
            </a:r>
            <a:r>
              <a:rPr lang="zh-CN" altLang="en-US" sz="2800" i="1" u="none" dirty="0">
                <a:latin typeface="Symbol" panose="05050102010706020507" pitchFamily="18" charset="2"/>
              </a:rPr>
              <a:t>g</a:t>
            </a:r>
            <a:r>
              <a:rPr lang="zh-CN" altLang="en-US" sz="2800" i="1" u="none" baseline="-25000" dirty="0">
                <a:latin typeface="Times New Roman" panose="02020603050405020304" pitchFamily="18" charset="0"/>
              </a:rPr>
              <a:t>i </a:t>
            </a:r>
            <a:r>
              <a:rPr lang="zh-CN" altLang="en-US" sz="2800" u="none" dirty="0">
                <a:latin typeface="Times New Roman" panose="02020603050405020304" pitchFamily="18" charset="0"/>
              </a:rPr>
              <a:t>)</a:t>
            </a:r>
            <a:endParaRPr lang="zh-CN" altLang="en-US" sz="2800" u="none" dirty="0">
              <a:latin typeface="Times New Roman" panose="02020603050405020304" pitchFamily="18" charset="0"/>
            </a:endParaRPr>
          </a:p>
        </p:txBody>
      </p:sp>
      <p:sp>
        <p:nvSpPr>
          <p:cNvPr id="16" name="矩形 15"/>
          <p:cNvSpPr/>
          <p:nvPr/>
        </p:nvSpPr>
        <p:spPr>
          <a:xfrm>
            <a:off x="5846981" y="3882092"/>
            <a:ext cx="2906565" cy="783590"/>
          </a:xfrm>
          <a:prstGeom prst="rect">
            <a:avLst/>
          </a:prstGeom>
        </p:spPr>
        <p:txBody>
          <a:bodyPr wrap="square">
            <a:spAutoFit/>
          </a:bodyPr>
          <a:lstStyle/>
          <a:p>
            <a:pPr>
              <a:spcBef>
                <a:spcPct val="50000"/>
              </a:spcBef>
            </a:pPr>
            <a:r>
              <a:rPr lang="zh-CN" altLang="en-US" b="1" dirty="0">
                <a:solidFill>
                  <a:srgbClr val="FF0000"/>
                </a:solidFill>
              </a:rPr>
              <a:t>当热力学因子</a:t>
            </a:r>
            <a:r>
              <a:rPr lang="en-US" altLang="zh-CN" b="1" dirty="0">
                <a:solidFill>
                  <a:srgbClr val="FF0000"/>
                </a:solidFill>
              </a:rPr>
              <a:t>&gt;0,</a:t>
            </a:r>
            <a:r>
              <a:rPr lang="zh-CN" altLang="en-US" b="1" dirty="0">
                <a:solidFill>
                  <a:srgbClr val="FF0000"/>
                </a:solidFill>
              </a:rPr>
              <a:t>下坡扩散</a:t>
            </a:r>
            <a:endParaRPr lang="en-US" altLang="zh-CN" b="1" dirty="0">
              <a:solidFill>
                <a:srgbClr val="FF0000"/>
              </a:solidFill>
            </a:endParaRPr>
          </a:p>
          <a:p>
            <a:pPr>
              <a:spcBef>
                <a:spcPct val="50000"/>
              </a:spcBef>
            </a:pPr>
            <a:r>
              <a:rPr lang="zh-CN" altLang="en-US" b="1" dirty="0">
                <a:solidFill>
                  <a:srgbClr val="FF0000"/>
                </a:solidFill>
              </a:rPr>
              <a:t>当热力学因子</a:t>
            </a:r>
            <a:r>
              <a:rPr lang="en-US" altLang="zh-CN" b="1" dirty="0">
                <a:solidFill>
                  <a:srgbClr val="FF0000"/>
                </a:solidFill>
              </a:rPr>
              <a:t>&lt;0,  </a:t>
            </a:r>
            <a:r>
              <a:rPr lang="zh-CN" altLang="en-US" b="1" dirty="0">
                <a:solidFill>
                  <a:srgbClr val="FF0000"/>
                </a:solidFill>
              </a:rPr>
              <a:t>上坡扩散</a:t>
            </a:r>
            <a:endParaRPr lang="en-US" altLang="zh-CN" b="1" dirty="0">
              <a:solidFill>
                <a:srgbClr val="FF0000"/>
              </a:solidFill>
            </a:endParaRPr>
          </a:p>
        </p:txBody>
      </p:sp>
      <p:sp>
        <p:nvSpPr>
          <p:cNvPr id="17" name="矩形 5"/>
          <p:cNvSpPr>
            <a:spLocks noChangeArrowheads="1"/>
          </p:cNvSpPr>
          <p:nvPr/>
        </p:nvSpPr>
        <p:spPr bwMode="auto">
          <a:xfrm>
            <a:off x="541271" y="124011"/>
            <a:ext cx="3070071"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2.9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扩散热力学</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AutoShape 43"/>
          <p:cNvSpPr>
            <a:spLocks noChangeArrowheads="1"/>
          </p:cNvSpPr>
          <p:nvPr/>
        </p:nvSpPr>
        <p:spPr bwMode="auto">
          <a:xfrm>
            <a:off x="7853345" y="151692"/>
            <a:ext cx="900304" cy="9970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6"/>
          <p:cNvSpPr txBox="1">
            <a:spLocks noChangeArrowheads="1"/>
          </p:cNvSpPr>
          <p:nvPr/>
        </p:nvSpPr>
        <p:spPr bwMode="auto">
          <a:xfrm>
            <a:off x="294480" y="1343311"/>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latin typeface="微软雅黑" panose="020B0503020204020204" pitchFamily="34" charset="-122"/>
                <a:ea typeface="微软雅黑" panose="020B0503020204020204" pitchFamily="34" charset="-122"/>
              </a:rPr>
              <a:t>一、现象和基本特征</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4" name="Text Box 1044"/>
          <p:cNvSpPr txBox="1">
            <a:spLocks noChangeArrowheads="1"/>
          </p:cNvSpPr>
          <p:nvPr/>
        </p:nvSpPr>
        <p:spPr bwMode="auto">
          <a:xfrm>
            <a:off x="294480" y="760688"/>
            <a:ext cx="78944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0000FF"/>
                </a:solidFill>
                <a:latin typeface="微软雅黑" panose="020B0503020204020204" pitchFamily="34" charset="-122"/>
                <a:ea typeface="微软雅黑" panose="020B0503020204020204" pitchFamily="34" charset="-122"/>
              </a:rPr>
              <a:t>反应扩散又叫多相扩散（</a:t>
            </a:r>
            <a:r>
              <a:rPr lang="en-US" altLang="zh-CN" sz="2400" b="1" dirty="0">
                <a:solidFill>
                  <a:srgbClr val="0000FF"/>
                </a:solidFill>
                <a:latin typeface="微软雅黑" panose="020B0503020204020204" pitchFamily="34" charset="-122"/>
                <a:ea typeface="微软雅黑" panose="020B0503020204020204" pitchFamily="34" charset="-122"/>
              </a:rPr>
              <a:t>multiphase diffusion)</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5" name="Text Box 1049"/>
          <p:cNvSpPr txBox="1">
            <a:spLocks noChangeArrowheads="1"/>
          </p:cNvSpPr>
          <p:nvPr/>
        </p:nvSpPr>
        <p:spPr bwMode="auto">
          <a:xfrm>
            <a:off x="294480" y="1988780"/>
            <a:ext cx="472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、单相扩散（</a:t>
            </a:r>
            <a:r>
              <a:rPr lang="en-US" altLang="zh-CN" sz="2400" b="1" dirty="0">
                <a:latin typeface="微软雅黑" panose="020B0503020204020204" pitchFamily="34" charset="-122"/>
                <a:ea typeface="微软雅黑" panose="020B0503020204020204" pitchFamily="34" charset="-122"/>
              </a:rPr>
              <a:t>single diffusion</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 name="Text Box 1084"/>
          <p:cNvSpPr txBox="1">
            <a:spLocks noChangeArrowheads="1"/>
          </p:cNvSpPr>
          <p:nvPr/>
        </p:nvSpPr>
        <p:spPr bwMode="auto">
          <a:xfrm>
            <a:off x="1442166" y="6151662"/>
            <a:ext cx="44545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t>特征： </a:t>
            </a:r>
            <a:r>
              <a:rPr lang="zh-CN" altLang="en-US" sz="2400" b="1" dirty="0">
                <a:solidFill>
                  <a:srgbClr val="0000FF"/>
                </a:solidFill>
              </a:rPr>
              <a:t>在界面处成分连续变化</a:t>
            </a:r>
            <a:endParaRPr lang="zh-CN" altLang="en-US" sz="2400" b="1" dirty="0">
              <a:solidFill>
                <a:srgbClr val="0000FF"/>
              </a:solidFill>
            </a:endParaRPr>
          </a:p>
        </p:txBody>
      </p:sp>
      <p:sp>
        <p:nvSpPr>
          <p:cNvPr id="34" name="矩形 5"/>
          <p:cNvSpPr>
            <a:spLocks noChangeArrowheads="1"/>
          </p:cNvSpPr>
          <p:nvPr/>
        </p:nvSpPr>
        <p:spPr bwMode="auto">
          <a:xfrm>
            <a:off x="622221" y="124011"/>
            <a:ext cx="2908167"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组合 1"/>
          <p:cNvGrpSpPr/>
          <p:nvPr/>
        </p:nvGrpSpPr>
        <p:grpSpPr>
          <a:xfrm>
            <a:off x="6065520" y="2372995"/>
            <a:ext cx="2456180" cy="4074795"/>
            <a:chOff x="9552" y="2577"/>
            <a:chExt cx="3868" cy="6417"/>
          </a:xfrm>
        </p:grpSpPr>
        <p:grpSp>
          <p:nvGrpSpPr>
            <p:cNvPr id="18" name="Group 1078"/>
            <p:cNvGrpSpPr/>
            <p:nvPr/>
          </p:nvGrpSpPr>
          <p:grpSpPr bwMode="auto">
            <a:xfrm>
              <a:off x="10332" y="5878"/>
              <a:ext cx="2267" cy="637"/>
              <a:chOff x="4042" y="2897"/>
              <a:chExt cx="907" cy="255"/>
            </a:xfrm>
          </p:grpSpPr>
          <p:sp>
            <p:nvSpPr>
              <p:cNvPr id="19" name="Rectangle 1065"/>
              <p:cNvSpPr>
                <a:spLocks noChangeArrowheads="1"/>
              </p:cNvSpPr>
              <p:nvPr/>
            </p:nvSpPr>
            <p:spPr bwMode="auto">
              <a:xfrm>
                <a:off x="4042" y="2925"/>
                <a:ext cx="907" cy="22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0" name="Line 1066"/>
              <p:cNvSpPr>
                <a:spLocks noChangeShapeType="1"/>
              </p:cNvSpPr>
              <p:nvPr/>
            </p:nvSpPr>
            <p:spPr bwMode="auto">
              <a:xfrm>
                <a:off x="4468" y="2925"/>
                <a:ext cx="0"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Rectangle 1067"/>
              <p:cNvSpPr>
                <a:spLocks noChangeArrowheads="1"/>
              </p:cNvSpPr>
              <p:nvPr/>
            </p:nvSpPr>
            <p:spPr bwMode="auto">
              <a:xfrm>
                <a:off x="4099" y="289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A</a:t>
                </a:r>
                <a:endParaRPr lang="en-US" altLang="zh-CN" sz="2000"/>
              </a:p>
            </p:txBody>
          </p:sp>
          <p:sp>
            <p:nvSpPr>
              <p:cNvPr id="22" name="Rectangle 1068"/>
              <p:cNvSpPr>
                <a:spLocks noChangeArrowheads="1"/>
              </p:cNvSpPr>
              <p:nvPr/>
            </p:nvSpPr>
            <p:spPr bwMode="auto">
              <a:xfrm>
                <a:off x="4609" y="2897"/>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B</a:t>
                </a:r>
                <a:endParaRPr lang="en-US" altLang="zh-CN" sz="2000"/>
              </a:p>
            </p:txBody>
          </p:sp>
        </p:grpSp>
        <p:grpSp>
          <p:nvGrpSpPr>
            <p:cNvPr id="23" name="Group 1079"/>
            <p:cNvGrpSpPr/>
            <p:nvPr/>
          </p:nvGrpSpPr>
          <p:grpSpPr bwMode="auto">
            <a:xfrm>
              <a:off x="9624" y="6528"/>
              <a:ext cx="3395" cy="2467"/>
              <a:chOff x="3759" y="3067"/>
              <a:chExt cx="1358" cy="987"/>
            </a:xfrm>
          </p:grpSpPr>
          <p:sp>
            <p:nvSpPr>
              <p:cNvPr id="24" name="Line 1069"/>
              <p:cNvSpPr>
                <a:spLocks noChangeShapeType="1"/>
              </p:cNvSpPr>
              <p:nvPr/>
            </p:nvSpPr>
            <p:spPr bwMode="auto">
              <a:xfrm>
                <a:off x="4042" y="3853"/>
                <a:ext cx="102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070"/>
              <p:cNvSpPr>
                <a:spLocks noChangeShapeType="1"/>
              </p:cNvSpPr>
              <p:nvPr/>
            </p:nvSpPr>
            <p:spPr bwMode="auto">
              <a:xfrm flipV="1">
                <a:off x="4042" y="3221"/>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71"/>
              <p:cNvSpPr>
                <a:spLocks noChangeShapeType="1"/>
              </p:cNvSpPr>
              <p:nvPr/>
            </p:nvSpPr>
            <p:spPr bwMode="auto">
              <a:xfrm>
                <a:off x="4042" y="3606"/>
                <a:ext cx="93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072"/>
              <p:cNvSpPr>
                <a:spLocks noChangeShapeType="1"/>
              </p:cNvSpPr>
              <p:nvPr/>
            </p:nvSpPr>
            <p:spPr bwMode="auto">
              <a:xfrm>
                <a:off x="4468" y="3152"/>
                <a:ext cx="0" cy="68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 name="Freeform 1073"/>
              <p:cNvSpPr/>
              <p:nvPr/>
            </p:nvSpPr>
            <p:spPr bwMode="auto">
              <a:xfrm>
                <a:off x="4042" y="3369"/>
                <a:ext cx="908" cy="473"/>
              </a:xfrm>
              <a:custGeom>
                <a:avLst/>
                <a:gdLst>
                  <a:gd name="T0" fmla="*/ 0 w 908"/>
                  <a:gd name="T1" fmla="*/ 10 h 473"/>
                  <a:gd name="T2" fmla="*/ 142 w 908"/>
                  <a:gd name="T3" fmla="*/ 10 h 473"/>
                  <a:gd name="T4" fmla="*/ 255 w 908"/>
                  <a:gd name="T5" fmla="*/ 38 h 473"/>
                  <a:gd name="T6" fmla="*/ 426 w 908"/>
                  <a:gd name="T7" fmla="*/ 237 h 473"/>
                  <a:gd name="T8" fmla="*/ 596 w 908"/>
                  <a:gd name="T9" fmla="*/ 435 h 473"/>
                  <a:gd name="T10" fmla="*/ 737 w 908"/>
                  <a:gd name="T11" fmla="*/ 464 h 473"/>
                  <a:gd name="T12" fmla="*/ 908 w 908"/>
                  <a:gd name="T13" fmla="*/ 464 h 473"/>
                  <a:gd name="T14" fmla="*/ 0 60000 65536"/>
                  <a:gd name="T15" fmla="*/ 0 60000 65536"/>
                  <a:gd name="T16" fmla="*/ 0 60000 65536"/>
                  <a:gd name="T17" fmla="*/ 0 60000 65536"/>
                  <a:gd name="T18" fmla="*/ 0 60000 65536"/>
                  <a:gd name="T19" fmla="*/ 0 60000 65536"/>
                  <a:gd name="T20" fmla="*/ 0 60000 65536"/>
                  <a:gd name="T21" fmla="*/ 0 w 908"/>
                  <a:gd name="T22" fmla="*/ 0 h 473"/>
                  <a:gd name="T23" fmla="*/ 908 w 908"/>
                  <a:gd name="T24" fmla="*/ 473 h 4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8" h="473">
                    <a:moveTo>
                      <a:pt x="0" y="10"/>
                    </a:moveTo>
                    <a:cubicBezTo>
                      <a:pt x="50" y="7"/>
                      <a:pt x="100" y="5"/>
                      <a:pt x="142" y="10"/>
                    </a:cubicBezTo>
                    <a:cubicBezTo>
                      <a:pt x="184" y="15"/>
                      <a:pt x="208" y="0"/>
                      <a:pt x="255" y="38"/>
                    </a:cubicBezTo>
                    <a:cubicBezTo>
                      <a:pt x="302" y="76"/>
                      <a:pt x="369" y="171"/>
                      <a:pt x="426" y="237"/>
                    </a:cubicBezTo>
                    <a:cubicBezTo>
                      <a:pt x="483" y="303"/>
                      <a:pt x="544" y="397"/>
                      <a:pt x="596" y="435"/>
                    </a:cubicBezTo>
                    <a:cubicBezTo>
                      <a:pt x="648" y="473"/>
                      <a:pt x="685" y="459"/>
                      <a:pt x="737" y="464"/>
                    </a:cubicBezTo>
                    <a:cubicBezTo>
                      <a:pt x="789" y="469"/>
                      <a:pt x="848" y="466"/>
                      <a:pt x="908" y="464"/>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1074"/>
              <p:cNvSpPr>
                <a:spLocks noChangeArrowheads="1"/>
              </p:cNvSpPr>
              <p:nvPr/>
            </p:nvSpPr>
            <p:spPr bwMode="auto">
              <a:xfrm>
                <a:off x="3759" y="3067"/>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C</a:t>
                </a:r>
                <a:r>
                  <a:rPr lang="en-US" altLang="zh-CN" sz="2000" baseline="-25000"/>
                  <a:t>A</a:t>
                </a:r>
                <a:endParaRPr lang="en-US" altLang="zh-CN" sz="2000"/>
              </a:p>
            </p:txBody>
          </p:sp>
          <p:sp>
            <p:nvSpPr>
              <p:cNvPr id="30" name="Rectangle 1075"/>
              <p:cNvSpPr>
                <a:spLocks noChangeArrowheads="1"/>
              </p:cNvSpPr>
              <p:nvPr/>
            </p:nvSpPr>
            <p:spPr bwMode="auto">
              <a:xfrm>
                <a:off x="3872" y="327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0"/>
                  <a:t>1</a:t>
                </a:r>
                <a:endParaRPr lang="en-US" altLang="zh-CN" sz="1600" b="0"/>
              </a:p>
            </p:txBody>
          </p:sp>
          <p:sp>
            <p:nvSpPr>
              <p:cNvPr id="31" name="Rectangle 1076"/>
              <p:cNvSpPr>
                <a:spLocks noChangeArrowheads="1"/>
              </p:cNvSpPr>
              <p:nvPr/>
            </p:nvSpPr>
            <p:spPr bwMode="auto">
              <a:xfrm>
                <a:off x="3872" y="371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b="0"/>
                  <a:t>0</a:t>
                </a:r>
                <a:endParaRPr lang="en-US" altLang="zh-CN" sz="1600" b="0"/>
              </a:p>
            </p:txBody>
          </p:sp>
          <p:sp>
            <p:nvSpPr>
              <p:cNvPr id="32" name="Rectangle 1077"/>
              <p:cNvSpPr>
                <a:spLocks noChangeArrowheads="1"/>
              </p:cNvSpPr>
              <p:nvPr/>
            </p:nvSpPr>
            <p:spPr bwMode="auto">
              <a:xfrm>
                <a:off x="4921" y="380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x</a:t>
                </a:r>
                <a:endParaRPr lang="en-US" altLang="zh-CN" sz="2000"/>
              </a:p>
            </p:txBody>
          </p:sp>
        </p:grpSp>
        <p:grpSp>
          <p:nvGrpSpPr>
            <p:cNvPr id="37" name="组合 36"/>
            <p:cNvGrpSpPr/>
            <p:nvPr/>
          </p:nvGrpSpPr>
          <p:grpSpPr>
            <a:xfrm>
              <a:off x="9552" y="2577"/>
              <a:ext cx="3868" cy="3342"/>
              <a:chOff x="5427663" y="2439988"/>
              <a:chExt cx="2456497" cy="2122487"/>
            </a:xfrm>
          </p:grpSpPr>
          <p:grpSp>
            <p:nvGrpSpPr>
              <p:cNvPr id="6" name="Group 1083"/>
              <p:cNvGrpSpPr/>
              <p:nvPr/>
            </p:nvGrpSpPr>
            <p:grpSpPr bwMode="auto">
              <a:xfrm>
                <a:off x="5427663" y="2439988"/>
                <a:ext cx="2339975" cy="2122487"/>
                <a:chOff x="3730" y="1480"/>
                <a:chExt cx="1474" cy="1337"/>
              </a:xfrm>
            </p:grpSpPr>
            <p:sp>
              <p:nvSpPr>
                <p:cNvPr id="7" name="Line 1050"/>
                <p:cNvSpPr>
                  <a:spLocks noChangeShapeType="1"/>
                </p:cNvSpPr>
                <p:nvPr/>
              </p:nvSpPr>
              <p:spPr bwMode="auto">
                <a:xfrm flipV="1">
                  <a:off x="4042" y="1593"/>
                  <a:ext cx="0" cy="9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51"/>
                <p:cNvSpPr>
                  <a:spLocks noChangeShapeType="1"/>
                </p:cNvSpPr>
                <p:nvPr/>
              </p:nvSpPr>
              <p:spPr bwMode="auto">
                <a:xfrm flipV="1">
                  <a:off x="4950" y="1593"/>
                  <a:ext cx="0" cy="9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1052"/>
                <p:cNvSpPr>
                  <a:spLocks noChangeShapeType="1"/>
                </p:cNvSpPr>
                <p:nvPr/>
              </p:nvSpPr>
              <p:spPr bwMode="auto">
                <a:xfrm>
                  <a:off x="4042" y="2557"/>
                  <a:ext cx="9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53"/>
                <p:cNvSpPr txBox="1">
                  <a:spLocks noChangeArrowheads="1"/>
                </p:cNvSpPr>
                <p:nvPr/>
              </p:nvSpPr>
              <p:spPr bwMode="auto">
                <a:xfrm>
                  <a:off x="3872" y="2529"/>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A</a:t>
                  </a:r>
                  <a:endParaRPr lang="en-US" altLang="zh-CN" sz="2400"/>
                </a:p>
              </p:txBody>
            </p:sp>
            <p:sp>
              <p:nvSpPr>
                <p:cNvPr id="11" name="Text Box 1054"/>
                <p:cNvSpPr txBox="1">
                  <a:spLocks noChangeArrowheads="1"/>
                </p:cNvSpPr>
                <p:nvPr/>
              </p:nvSpPr>
              <p:spPr bwMode="auto">
                <a:xfrm>
                  <a:off x="4893" y="2500"/>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B</a:t>
                  </a:r>
                  <a:endParaRPr lang="en-US" altLang="zh-CN" sz="2400"/>
                </a:p>
              </p:txBody>
            </p:sp>
            <p:sp>
              <p:nvSpPr>
                <p:cNvPr id="12" name="Text Box 1055"/>
                <p:cNvSpPr txBox="1">
                  <a:spLocks noChangeArrowheads="1"/>
                </p:cNvSpPr>
                <p:nvPr/>
              </p:nvSpPr>
              <p:spPr bwMode="auto">
                <a:xfrm>
                  <a:off x="3730" y="1480"/>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T</a:t>
                  </a:r>
                  <a:endParaRPr lang="en-US" altLang="zh-CN" sz="2400"/>
                </a:p>
              </p:txBody>
            </p:sp>
            <p:sp>
              <p:nvSpPr>
                <p:cNvPr id="13" name="Freeform 1057"/>
                <p:cNvSpPr/>
                <p:nvPr/>
              </p:nvSpPr>
              <p:spPr bwMode="auto">
                <a:xfrm>
                  <a:off x="4042" y="1820"/>
                  <a:ext cx="908" cy="368"/>
                </a:xfrm>
                <a:custGeom>
                  <a:avLst/>
                  <a:gdLst>
                    <a:gd name="T0" fmla="*/ 0 w 908"/>
                    <a:gd name="T1" fmla="*/ 0 h 368"/>
                    <a:gd name="T2" fmla="*/ 397 w 908"/>
                    <a:gd name="T3" fmla="*/ 283 h 368"/>
                    <a:gd name="T4" fmla="*/ 908 w 908"/>
                    <a:gd name="T5" fmla="*/ 368 h 368"/>
                    <a:gd name="T6" fmla="*/ 0 60000 65536"/>
                    <a:gd name="T7" fmla="*/ 0 60000 65536"/>
                    <a:gd name="T8" fmla="*/ 0 60000 65536"/>
                    <a:gd name="T9" fmla="*/ 0 w 908"/>
                    <a:gd name="T10" fmla="*/ 0 h 368"/>
                    <a:gd name="T11" fmla="*/ 908 w 908"/>
                    <a:gd name="T12" fmla="*/ 368 h 368"/>
                  </a:gdLst>
                  <a:ahLst/>
                  <a:cxnLst>
                    <a:cxn ang="T6">
                      <a:pos x="T0" y="T1"/>
                    </a:cxn>
                    <a:cxn ang="T7">
                      <a:pos x="T2" y="T3"/>
                    </a:cxn>
                    <a:cxn ang="T8">
                      <a:pos x="T4" y="T5"/>
                    </a:cxn>
                  </a:cxnLst>
                  <a:rect l="T9" t="T10" r="T11" b="T12"/>
                  <a:pathLst>
                    <a:path w="908" h="368">
                      <a:moveTo>
                        <a:pt x="0" y="0"/>
                      </a:moveTo>
                      <a:cubicBezTo>
                        <a:pt x="123" y="111"/>
                        <a:pt x="246" y="222"/>
                        <a:pt x="397" y="283"/>
                      </a:cubicBezTo>
                      <a:cubicBezTo>
                        <a:pt x="548" y="344"/>
                        <a:pt x="728" y="356"/>
                        <a:pt x="908" y="36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059"/>
                <p:cNvSpPr/>
                <p:nvPr/>
              </p:nvSpPr>
              <p:spPr bwMode="auto">
                <a:xfrm>
                  <a:off x="4042" y="1820"/>
                  <a:ext cx="908" cy="368"/>
                </a:xfrm>
                <a:custGeom>
                  <a:avLst/>
                  <a:gdLst>
                    <a:gd name="T0" fmla="*/ 0 w 908"/>
                    <a:gd name="T1" fmla="*/ 0 h 368"/>
                    <a:gd name="T2" fmla="*/ 397 w 908"/>
                    <a:gd name="T3" fmla="*/ 28 h 368"/>
                    <a:gd name="T4" fmla="*/ 709 w 908"/>
                    <a:gd name="T5" fmla="*/ 142 h 368"/>
                    <a:gd name="T6" fmla="*/ 908 w 908"/>
                    <a:gd name="T7" fmla="*/ 368 h 368"/>
                    <a:gd name="T8" fmla="*/ 0 60000 65536"/>
                    <a:gd name="T9" fmla="*/ 0 60000 65536"/>
                    <a:gd name="T10" fmla="*/ 0 60000 65536"/>
                    <a:gd name="T11" fmla="*/ 0 60000 65536"/>
                    <a:gd name="T12" fmla="*/ 0 w 908"/>
                    <a:gd name="T13" fmla="*/ 0 h 368"/>
                    <a:gd name="T14" fmla="*/ 908 w 908"/>
                    <a:gd name="T15" fmla="*/ 368 h 368"/>
                  </a:gdLst>
                  <a:ahLst/>
                  <a:cxnLst>
                    <a:cxn ang="T8">
                      <a:pos x="T0" y="T1"/>
                    </a:cxn>
                    <a:cxn ang="T9">
                      <a:pos x="T2" y="T3"/>
                    </a:cxn>
                    <a:cxn ang="T10">
                      <a:pos x="T4" y="T5"/>
                    </a:cxn>
                    <a:cxn ang="T11">
                      <a:pos x="T6" y="T7"/>
                    </a:cxn>
                  </a:cxnLst>
                  <a:rect l="T12" t="T13" r="T14" b="T15"/>
                  <a:pathLst>
                    <a:path w="908" h="368">
                      <a:moveTo>
                        <a:pt x="0" y="0"/>
                      </a:moveTo>
                      <a:cubicBezTo>
                        <a:pt x="139" y="2"/>
                        <a:pt x="279" y="4"/>
                        <a:pt x="397" y="28"/>
                      </a:cubicBezTo>
                      <a:cubicBezTo>
                        <a:pt x="515" y="52"/>
                        <a:pt x="624" y="85"/>
                        <a:pt x="709" y="142"/>
                      </a:cubicBezTo>
                      <a:cubicBezTo>
                        <a:pt x="794" y="199"/>
                        <a:pt x="851" y="283"/>
                        <a:pt x="908" y="36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Text Box 1060"/>
                <p:cNvSpPr txBox="1">
                  <a:spLocks noChangeArrowheads="1"/>
                </p:cNvSpPr>
                <p:nvPr/>
              </p:nvSpPr>
              <p:spPr bwMode="auto">
                <a:xfrm>
                  <a:off x="4326" y="1536"/>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L</a:t>
                  </a:r>
                  <a:endParaRPr lang="en-US" altLang="zh-CN" sz="2000"/>
                </a:p>
              </p:txBody>
            </p:sp>
            <p:sp>
              <p:nvSpPr>
                <p:cNvPr id="16" name="Text Box 1061"/>
                <p:cNvSpPr txBox="1">
                  <a:spLocks noChangeArrowheads="1"/>
                </p:cNvSpPr>
                <p:nvPr/>
              </p:nvSpPr>
              <p:spPr bwMode="auto">
                <a:xfrm>
                  <a:off x="4297" y="221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a:t>
                  </a:r>
                  <a:endParaRPr lang="en-US" altLang="zh-CN" sz="2000">
                    <a:sym typeface="Symbol" panose="05050102010706020507" pitchFamily="18" charset="2"/>
                  </a:endParaRPr>
                </a:p>
              </p:txBody>
            </p:sp>
            <p:sp>
              <p:nvSpPr>
                <p:cNvPr id="17" name="Text Box 1062"/>
                <p:cNvSpPr txBox="1">
                  <a:spLocks noChangeArrowheads="1"/>
                </p:cNvSpPr>
                <p:nvPr/>
              </p:nvSpPr>
              <p:spPr bwMode="auto">
                <a:xfrm>
                  <a:off x="4212" y="1820"/>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+L</a:t>
                  </a:r>
                  <a:endParaRPr lang="en-US" altLang="zh-CN" sz="2000">
                    <a:sym typeface="Symbol" panose="05050102010706020507" pitchFamily="18" charset="2"/>
                  </a:endParaRPr>
                </a:p>
              </p:txBody>
            </p:sp>
          </p:grpSp>
          <p:cxnSp>
            <p:nvCxnSpPr>
              <p:cNvPr id="36" name="直接连接符 35"/>
              <p:cNvCxnSpPr/>
              <p:nvPr/>
            </p:nvCxnSpPr>
            <p:spPr>
              <a:xfrm>
                <a:off x="5427663" y="3759200"/>
                <a:ext cx="2456497"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0" name="组合 39"/>
          <p:cNvGrpSpPr/>
          <p:nvPr/>
        </p:nvGrpSpPr>
        <p:grpSpPr>
          <a:xfrm>
            <a:off x="481941" y="2450867"/>
            <a:ext cx="5281701" cy="3700488"/>
            <a:chOff x="72949" y="3259039"/>
            <a:chExt cx="5070339" cy="3381123"/>
          </a:xfrm>
        </p:grpSpPr>
        <p:pic>
          <p:nvPicPr>
            <p:cNvPr id="38" name="Picture 4" descr="024b"/>
            <p:cNvPicPr>
              <a:picLocks noChangeAspect="1" noChangeArrowheads="1"/>
            </p:cNvPicPr>
            <p:nvPr/>
          </p:nvPicPr>
          <p:blipFill>
            <a:blip r:embed="rId1">
              <a:lum bright="-12000" contrast="48000"/>
              <a:extLst>
                <a:ext uri="{28A0092B-C50C-407E-A947-70E740481C1C}">
                  <a14:useLocalDpi xmlns:a14="http://schemas.microsoft.com/office/drawing/2010/main" val="0"/>
                </a:ext>
              </a:extLst>
            </a:blip>
            <a:srcRect/>
            <a:stretch>
              <a:fillRect/>
            </a:stretch>
          </p:blipFill>
          <p:spPr bwMode="auto">
            <a:xfrm>
              <a:off x="72949" y="3259039"/>
              <a:ext cx="1966432" cy="338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descr="024c"/>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917488" y="3777090"/>
              <a:ext cx="32258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wipe(left)">
                                      <p:cBhvr>
                                        <p:cTn id="27"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p:bldP spid="3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4" descr="spinum2"/>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1096963" y="549275"/>
            <a:ext cx="6950075"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15"/>
          <p:cNvSpPr>
            <a:spLocks noChangeArrowheads="1"/>
          </p:cNvSpPr>
          <p:nvPr/>
        </p:nvSpPr>
        <p:spPr bwMode="auto">
          <a:xfrm>
            <a:off x="2260600" y="5758160"/>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400" b="1">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Ø"/>
              <a:defRPr sz="2200" b="1">
                <a:solidFill>
                  <a:schemeClr val="tx1"/>
                </a:solidFill>
                <a:latin typeface="Arial" panose="020B0604020202020204" pitchFamily="34" charset="0"/>
              </a:defRPr>
            </a:lvl2pPr>
            <a:lvl3pPr marL="1143000" indent="-228600">
              <a:spcBef>
                <a:spcPct val="20000"/>
              </a:spcBef>
              <a:buClr>
                <a:schemeClr val="tx2"/>
              </a:buClr>
              <a:buChar char="•"/>
              <a:defRPr sz="2200" b="1">
                <a:solidFill>
                  <a:schemeClr val="tx1"/>
                </a:solidFill>
                <a:latin typeface="Arial" panose="020B0604020202020204" pitchFamily="34" charset="0"/>
              </a:defRPr>
            </a:lvl3pPr>
            <a:lvl4pPr marL="1600200" indent="-228600">
              <a:spcBef>
                <a:spcPct val="20000"/>
              </a:spcBef>
              <a:buClr>
                <a:schemeClr val="tx2"/>
              </a:buClr>
              <a:buFont typeface="Times New Roman" panose="02020603050405020304" pitchFamily="18" charset="0"/>
              <a:buChar char="–"/>
              <a:defRPr sz="2200" b="1">
                <a:solidFill>
                  <a:schemeClr val="tx1"/>
                </a:solidFill>
                <a:latin typeface="Arial" panose="020B0604020202020204" pitchFamily="34" charset="0"/>
              </a:defRPr>
            </a:lvl4pPr>
            <a:lvl5pPr marL="2057400" indent="-228600">
              <a:spcBef>
                <a:spcPct val="20000"/>
              </a:spcBef>
              <a:buClr>
                <a:schemeClr val="tx2"/>
              </a:buClr>
              <a:buFont typeface="Times New Roman" panose="02020603050405020304" pitchFamily="18" charset="0"/>
              <a:buChar char="»"/>
              <a:defRPr sz="22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9pPr>
          </a:lstStyle>
          <a:p>
            <a:pPr eaLnBrk="1" hangingPunct="1">
              <a:spcBef>
                <a:spcPct val="0"/>
              </a:spcBef>
              <a:buClrTx/>
              <a:buFontTx/>
              <a:buNone/>
            </a:pPr>
            <a:r>
              <a:rPr lang="zh-CN" altLang="en-US" b="0" dirty="0">
                <a:solidFill>
                  <a:srgbClr val="000000"/>
                </a:solidFill>
              </a:rPr>
              <a:t>调幅分解：不同颜色代表不同的浓度</a:t>
            </a:r>
            <a:endParaRPr lang="en-US" altLang="zh-CN" b="0" dirty="0">
              <a:solidFill>
                <a:srgbClr val="000000"/>
              </a:solidFill>
            </a:endParaRPr>
          </a:p>
        </p:txBody>
      </p:sp>
      <p:sp>
        <p:nvSpPr>
          <p:cNvPr id="87044" name="Rectangle 16"/>
          <p:cNvSpPr>
            <a:spLocks noChangeArrowheads="1"/>
          </p:cNvSpPr>
          <p:nvPr/>
        </p:nvSpPr>
        <p:spPr bwMode="auto">
          <a:xfrm>
            <a:off x="7896225" y="6553200"/>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n"/>
              <a:defRPr sz="2400" b="1">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Ø"/>
              <a:defRPr sz="2200" b="1">
                <a:solidFill>
                  <a:schemeClr val="tx1"/>
                </a:solidFill>
                <a:latin typeface="Arial" panose="020B0604020202020204" pitchFamily="34" charset="0"/>
              </a:defRPr>
            </a:lvl2pPr>
            <a:lvl3pPr marL="1143000" indent="-228600">
              <a:spcBef>
                <a:spcPct val="20000"/>
              </a:spcBef>
              <a:buClr>
                <a:schemeClr val="tx2"/>
              </a:buClr>
              <a:buChar char="•"/>
              <a:defRPr sz="2200" b="1">
                <a:solidFill>
                  <a:schemeClr val="tx1"/>
                </a:solidFill>
                <a:latin typeface="Arial" panose="020B0604020202020204" pitchFamily="34" charset="0"/>
              </a:defRPr>
            </a:lvl3pPr>
            <a:lvl4pPr marL="1600200" indent="-228600">
              <a:spcBef>
                <a:spcPct val="20000"/>
              </a:spcBef>
              <a:buClr>
                <a:schemeClr val="tx2"/>
              </a:buClr>
              <a:buFont typeface="Times New Roman" panose="02020603050405020304" pitchFamily="18" charset="0"/>
              <a:buChar char="–"/>
              <a:defRPr sz="2200" b="1">
                <a:solidFill>
                  <a:schemeClr val="tx1"/>
                </a:solidFill>
                <a:latin typeface="Arial" panose="020B0604020202020204" pitchFamily="34" charset="0"/>
              </a:defRPr>
            </a:lvl4pPr>
            <a:lvl5pPr marL="2057400" indent="-228600">
              <a:spcBef>
                <a:spcPct val="20000"/>
              </a:spcBef>
              <a:buClr>
                <a:schemeClr val="tx2"/>
              </a:buClr>
              <a:buFont typeface="Times New Roman" panose="02020603050405020304" pitchFamily="18" charset="0"/>
              <a:buChar char="»"/>
              <a:defRPr sz="22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Times New Roman" panose="02020603050405020304" pitchFamily="18" charset="0"/>
              <a:buChar char="»"/>
              <a:defRPr sz="2200" b="1">
                <a:solidFill>
                  <a:schemeClr val="tx1"/>
                </a:solidFill>
                <a:latin typeface="Arial" panose="020B0604020202020204" pitchFamily="34" charset="0"/>
              </a:defRPr>
            </a:lvl9pPr>
          </a:lstStyle>
          <a:p>
            <a:pPr eaLnBrk="1" hangingPunct="1">
              <a:spcBef>
                <a:spcPct val="0"/>
              </a:spcBef>
              <a:buClrTx/>
              <a:buFontTx/>
              <a:buNone/>
            </a:pPr>
            <a:r>
              <a:rPr lang="en-US" altLang="zh-CN" sz="1400" b="0">
                <a:solidFill>
                  <a:srgbClr val="000000"/>
                </a:solidFill>
              </a:rPr>
              <a:t>Sander,1999 </a:t>
            </a:r>
            <a:endParaRPr lang="en-US" altLang="zh-CN" sz="1400" b="0">
              <a:solidFill>
                <a:srgbClr val="000000"/>
              </a:solidFill>
            </a:endParaRPr>
          </a:p>
        </p:txBody>
      </p:sp>
      <p:sp>
        <p:nvSpPr>
          <p:cNvPr id="2" name="灯片编号占位符 1"/>
          <p:cNvSpPr>
            <a:spLocks noGrp="1"/>
          </p:cNvSpPr>
          <p:nvPr>
            <p:ph type="sldNum" sz="quarter" idx="11"/>
          </p:nvPr>
        </p:nvSpPr>
        <p:spPr/>
        <p:txBody>
          <a:bodyPr/>
          <a:lstStyle/>
          <a:p>
            <a:pPr>
              <a:defRPr/>
            </a:pPr>
            <a:fld id="{FA20D96F-6BD4-4C89-A1B8-F97D849A7602}"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B32561E-368D-4B0F-8867-09791FCECB01}" type="slidenum">
              <a:rPr lang="en-US" altLang="zh-CN" sz="1400" smtClean="0"/>
            </a:fld>
            <a:endParaRPr lang="en-US" altLang="zh-CN" sz="1400"/>
          </a:p>
        </p:txBody>
      </p:sp>
      <p:sp>
        <p:nvSpPr>
          <p:cNvPr id="107523" name="Rectangle 3"/>
          <p:cNvSpPr>
            <a:spLocks noChangeArrowheads="1"/>
          </p:cNvSpPr>
          <p:nvPr/>
        </p:nvSpPr>
        <p:spPr bwMode="auto">
          <a:xfrm>
            <a:off x="-1596390" y="-157351"/>
            <a:ext cx="5105400" cy="914400"/>
          </a:xfrm>
          <a:prstGeom prst="rect">
            <a:avLst/>
          </a:prstGeom>
          <a:noFill/>
          <a:ln w="9525">
            <a:noFill/>
            <a:miter lim="800000"/>
          </a:ln>
          <a:effectLst/>
        </p:spPr>
        <p:txBody>
          <a:bodyPr anchor="ctr"/>
          <a:lstStyle/>
          <a:p>
            <a:pPr algn="ctr" eaLnBrk="1" hangingPunct="1">
              <a:defRPr/>
            </a:pPr>
            <a:r>
              <a:rPr lang="zh-CN" altLang="en-US" sz="3600" b="1"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本章小结</a:t>
            </a:r>
            <a:endParaRPr lang="zh-CN" altLang="en-US" b="1"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07524" name="Text Box 4"/>
          <p:cNvSpPr txBox="1">
            <a:spLocks noChangeArrowheads="1"/>
          </p:cNvSpPr>
          <p:nvPr/>
        </p:nvSpPr>
        <p:spPr bwMode="auto">
          <a:xfrm>
            <a:off x="1546210" y="2336087"/>
            <a:ext cx="5006990" cy="1159163"/>
          </a:xfrm>
          <a:prstGeom prst="rect">
            <a:avLst/>
          </a:prstGeom>
          <a:solidFill>
            <a:schemeClr val="accent6">
              <a:lumMod val="20000"/>
              <a:lumOff val="80000"/>
            </a:schemeClr>
          </a:solidFill>
          <a:ln>
            <a:noFill/>
          </a:ln>
        </p:spPr>
        <p:txBody>
          <a:bodyPr wrap="square">
            <a:spAutoFit/>
          </a:bodyPr>
          <a:lstStyle>
            <a:lvl1pPr marL="279400" indent="-2794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10000"/>
              </a:lnSpc>
              <a:spcBef>
                <a:spcPct val="50000"/>
              </a:spcBef>
              <a:buNone/>
            </a:pPr>
            <a:r>
              <a:rPr lang="en-US" altLang="zh-CN" sz="2400" b="1" dirty="0" err="1">
                <a:solidFill>
                  <a:srgbClr val="0000FF"/>
                </a:solidFill>
                <a:latin typeface="微软雅黑" panose="020B0503020204020204" pitchFamily="34" charset="-122"/>
                <a:ea typeface="微软雅黑" panose="020B0503020204020204" pitchFamily="34" charset="-122"/>
              </a:rPr>
              <a:t>Kirkendall</a:t>
            </a:r>
            <a:r>
              <a:rPr lang="zh-CN" altLang="en-US" sz="2400" b="1" dirty="0">
                <a:solidFill>
                  <a:srgbClr val="0000FF"/>
                </a:solidFill>
                <a:latin typeface="微软雅黑" panose="020B0503020204020204" pitchFamily="34" charset="-122"/>
                <a:ea typeface="微软雅黑" panose="020B0503020204020204" pitchFamily="34" charset="-122"/>
              </a:rPr>
              <a:t>效应</a:t>
            </a:r>
            <a:endParaRPr lang="zh-CN" altLang="en-US" sz="2400" b="1" dirty="0">
              <a:solidFill>
                <a:srgbClr val="0000FF"/>
              </a:solidFill>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lang="en-US" altLang="zh-CN" sz="2000" b="1" dirty="0" err="1">
                <a:latin typeface="微软雅黑" panose="020B0503020204020204" pitchFamily="34" charset="-122"/>
                <a:ea typeface="微软雅黑" panose="020B0503020204020204" pitchFamily="34" charset="-122"/>
              </a:rPr>
              <a:t>Kirkendall</a:t>
            </a:r>
            <a:r>
              <a:rPr lang="zh-CN" altLang="en-US" sz="2000" b="1" dirty="0">
                <a:latin typeface="微软雅黑" panose="020B0503020204020204" pitchFamily="34" charset="-122"/>
                <a:ea typeface="微软雅黑" panose="020B0503020204020204" pitchFamily="34" charset="-122"/>
              </a:rPr>
              <a:t>效应的物理意义与工程应用</a:t>
            </a:r>
            <a:endParaRPr lang="zh-CN" altLang="en-US" sz="2000" b="1" dirty="0">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分扩散、</a:t>
            </a:r>
            <a:r>
              <a:rPr lang="en-US" altLang="zh-CN" sz="2000" b="1" dirty="0">
                <a:latin typeface="微软雅黑" panose="020B0503020204020204" pitchFamily="34" charset="-122"/>
                <a:ea typeface="微软雅黑" panose="020B0503020204020204" pitchFamily="34" charset="-122"/>
              </a:rPr>
              <a:t>Darken</a:t>
            </a:r>
            <a:r>
              <a:rPr lang="zh-CN" altLang="en-US" sz="2000" b="1" dirty="0">
                <a:latin typeface="微软雅黑" panose="020B0503020204020204" pitchFamily="34" charset="-122"/>
                <a:ea typeface="微软雅黑" panose="020B0503020204020204" pitchFamily="34" charset="-122"/>
              </a:rPr>
              <a:t>公式</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19544" y="741705"/>
            <a:ext cx="3724096" cy="1522725"/>
          </a:xfrm>
          <a:prstGeom prst="rect">
            <a:avLst/>
          </a:prstGeom>
          <a:solidFill>
            <a:schemeClr val="accent5">
              <a:lumMod val="40000"/>
              <a:lumOff val="60000"/>
            </a:schemeClr>
          </a:solidFill>
        </p:spPr>
        <p:txBody>
          <a:bodyPr wrap="none">
            <a:spAutoFit/>
          </a:bodyPr>
          <a:lstStyle/>
          <a:p>
            <a:pPr>
              <a:lnSpc>
                <a:spcPct val="11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扩散的宏观理论</a:t>
            </a:r>
            <a:endParaRPr lang="en-US" altLang="zh-CN" sz="2000" b="1" dirty="0">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Fick</a:t>
            </a:r>
            <a:r>
              <a:rPr lang="zh-CN" altLang="en-US" sz="2000" b="1" dirty="0">
                <a:latin typeface="微软雅黑" panose="020B0503020204020204" pitchFamily="34" charset="-122"/>
                <a:ea typeface="微软雅黑" panose="020B0503020204020204" pitchFamily="34" charset="-122"/>
              </a:rPr>
              <a:t>两个定律：方程、含义</a:t>
            </a:r>
            <a:endParaRPr lang="en-US" altLang="zh-CN" sz="2000" b="1" dirty="0">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稳态扩散</a:t>
            </a:r>
            <a:endParaRPr lang="en-US" altLang="zh-CN" sz="2000" b="1" dirty="0">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非稳态扩散（无穷长体系</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3311228" y="3517621"/>
            <a:ext cx="6255344" cy="1926456"/>
            <a:chOff x="3971054" y="3435116"/>
            <a:chExt cx="6255344" cy="1926456"/>
          </a:xfrm>
        </p:grpSpPr>
        <p:sp>
          <p:nvSpPr>
            <p:cNvPr id="3" name="矩形 2"/>
            <p:cNvSpPr/>
            <p:nvPr/>
          </p:nvSpPr>
          <p:spPr>
            <a:xfrm>
              <a:off x="3971054" y="3435116"/>
              <a:ext cx="4683678" cy="1896545"/>
            </a:xfrm>
            <a:prstGeom prst="rect">
              <a:avLst/>
            </a:prstGeom>
            <a:solidFill>
              <a:schemeClr val="accent4">
                <a:lumMod val="20000"/>
                <a:lumOff val="80000"/>
              </a:schemeClr>
            </a:solidFill>
          </p:spPr>
          <p:txBody>
            <a:bodyPr wrap="square">
              <a:spAutoFit/>
            </a:bodyPr>
            <a:lstStyle/>
            <a:p>
              <a:pPr>
                <a:lnSpc>
                  <a:spcPct val="11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扩散微观机制</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342900" indent="-342900">
                <a:lnSpc>
                  <a:spcPts val="15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空位机制与间隙机制</a:t>
              </a:r>
              <a:endParaRPr lang="en-US" altLang="zh-CN" sz="2000" b="1" dirty="0">
                <a:latin typeface="微软雅黑" panose="020B0503020204020204" pitchFamily="34" charset="-122"/>
                <a:ea typeface="微软雅黑" panose="020B0503020204020204" pitchFamily="34" charset="-122"/>
              </a:endParaRPr>
            </a:p>
            <a:p>
              <a:pPr marL="342900" indent="-342900">
                <a:lnSpc>
                  <a:spcPts val="1500"/>
                </a:lnSpc>
                <a:spcBef>
                  <a:spcPct val="50000"/>
                </a:spcBef>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Fick</a:t>
              </a:r>
              <a:r>
                <a:rPr lang="zh-CN" altLang="en-US" sz="2000" b="1" dirty="0">
                  <a:latin typeface="微软雅黑" panose="020B0503020204020204" pitchFamily="34" charset="-122"/>
                  <a:ea typeface="微软雅黑" panose="020B0503020204020204" pitchFamily="34" charset="-122"/>
                </a:rPr>
                <a:t>定律的微观形式与随机行走模型</a:t>
              </a:r>
              <a:endParaRPr lang="en-US" altLang="zh-CN" sz="2000" b="1" dirty="0">
                <a:latin typeface="微软雅黑" panose="020B0503020204020204" pitchFamily="34" charset="-122"/>
                <a:ea typeface="微软雅黑" panose="020B0503020204020204" pitchFamily="34" charset="-122"/>
              </a:endParaRPr>
            </a:p>
            <a:p>
              <a:pPr marL="342900" indent="-342900">
                <a:lnSpc>
                  <a:spcPts val="15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影响扩散的因素</a:t>
              </a:r>
              <a:endParaRPr lang="en-US" altLang="zh-CN" sz="2000" b="1" dirty="0">
                <a:latin typeface="微软雅黑" panose="020B0503020204020204" pitchFamily="34" charset="-122"/>
                <a:ea typeface="微软雅黑" panose="020B0503020204020204" pitchFamily="34" charset="-122"/>
              </a:endParaRPr>
            </a:p>
            <a:p>
              <a:pPr marL="342900" indent="-342900">
                <a:lnSpc>
                  <a:spcPts val="1500"/>
                </a:lnSpc>
                <a:spcBef>
                  <a:spcPct val="50000"/>
                </a:spcBef>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扩散激活能概念</a:t>
              </a:r>
              <a:endParaRPr lang="en-US" altLang="zh-CN"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对象 22534">
                  <a:extLst>
                    <a:ext uri="{FF2B5EF4-FFF2-40B4-BE49-F238E27FC236}">
                      <ele attr="{C8E9CF3D-A887-48E1-A294-870B1C7BA82D}"/>
                    </a:ext>
                  </a:extLst>
                </p:cNvPr>
                <p:cNvSpPr txBox="1"/>
                <p:nvPr/>
              </p:nvSpPr>
              <p:spPr bwMode="auto">
                <a:xfrm>
                  <a:off x="6312893" y="4702760"/>
                  <a:ext cx="3913505" cy="65881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000000"/>
                            </a:solidFill>
                            <a:latin typeface="Cambria Math" panose="02040503050406030204" pitchFamily="18" charset="0"/>
                          </a:rPr>
                          <m:t>𝑫</m:t>
                        </m:r>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𝑫</m:t>
                            </m:r>
                          </m:e>
                          <m:sub>
                            <m:r>
                              <a:rPr lang="zh-CN" altLang="en-US" sz="2000" b="1" i="1">
                                <a:solidFill>
                                  <a:srgbClr val="000000"/>
                                </a:solidFill>
                                <a:latin typeface="Cambria Math" panose="02040503050406030204" pitchFamily="18" charset="0"/>
                              </a:rPr>
                              <m:t>𝟎</m:t>
                            </m:r>
                          </m:sub>
                        </m:sSub>
                        <m:r>
                          <a:rPr lang="zh-CN" altLang="en-US" sz="2000" b="1" i="1">
                            <a:solidFill>
                              <a:srgbClr val="000000"/>
                            </a:solidFill>
                            <a:latin typeface="Cambria Math" panose="02040503050406030204" pitchFamily="18" charset="0"/>
                          </a:rPr>
                          <m:t>⋅</m:t>
                        </m:r>
                        <m:func>
                          <m:funcPr>
                            <m:ctrlPr>
                              <a:rPr lang="zh-CN" altLang="en-US" sz="2000" b="1" i="1">
                                <a:solidFill>
                                  <a:srgbClr val="000000"/>
                                </a:solidFill>
                                <a:latin typeface="Cambria Math" panose="02040503050406030204" pitchFamily="18" charset="0"/>
                              </a:rPr>
                            </m:ctrlPr>
                          </m:funcPr>
                          <m:fName>
                            <m:r>
                              <a:rPr lang="zh-CN" altLang="en-US" sz="2000" b="1" i="0">
                                <a:solidFill>
                                  <a:srgbClr val="000000"/>
                                </a:solidFill>
                                <a:latin typeface="Cambria Math" panose="02040503050406030204" pitchFamily="18" charset="0"/>
                              </a:rPr>
                              <m:t>𝐞𝐱𝐩</m:t>
                            </m:r>
                          </m:fName>
                          <m:e>
                            <m:r>
                              <a:rPr lang="zh-CN" altLang="en-US" sz="2000" b="1" i="1">
                                <a:solidFill>
                                  <a:srgbClr val="000000"/>
                                </a:solidFill>
                                <a:latin typeface="Cambria Math" panose="02040503050406030204" pitchFamily="18" charset="0"/>
                              </a:rPr>
                              <m:t>(</m:t>
                            </m:r>
                          </m:e>
                        </m:func>
                        <m:f>
                          <m:fPr>
                            <m:ctrlPr>
                              <a:rPr lang="zh-CN" altLang="en-US" sz="2000" b="1" i="1">
                                <a:solidFill>
                                  <a:srgbClr val="000000"/>
                                </a:solidFill>
                                <a:latin typeface="Cambria Math" panose="02040503050406030204" pitchFamily="18" charset="0"/>
                              </a:rPr>
                            </m:ctrlPr>
                          </m:fPr>
                          <m:num>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𝑸</m:t>
                            </m:r>
                          </m:num>
                          <m:den>
                            <m:r>
                              <a:rPr lang="zh-CN" altLang="en-US" sz="2000" b="1" i="1">
                                <a:solidFill>
                                  <a:srgbClr val="000000"/>
                                </a:solidFill>
                                <a:latin typeface="Cambria Math" panose="02040503050406030204" pitchFamily="18" charset="0"/>
                              </a:rPr>
                              <m:t>𝑹𝑻</m:t>
                            </m:r>
                          </m:den>
                        </m:f>
                        <m:r>
                          <a:rPr lang="zh-CN" altLang="en-US" sz="2000" b="1" i="1">
                            <a:solidFill>
                              <a:srgbClr val="000000"/>
                            </a:solidFill>
                            <a:latin typeface="Cambria Math" panose="02040503050406030204" pitchFamily="18" charset="0"/>
                          </a:rPr>
                          <m:t>)</m:t>
                        </m:r>
                      </m:oMath>
                    </m:oMathPara>
                  </a14:m>
                  <a:endParaRPr lang="zh-CN" altLang="en-US" sz="2000" b="1" dirty="0"/>
                </a:p>
              </p:txBody>
            </p:sp>
          </mc:Choice>
          <mc:Fallback>
            <p:sp>
              <p:nvSpPr>
                <p:cNvPr id="8" name="对象 22534"/>
                <p:cNvSpPr txBox="1">
                  <a:spLocks noRot="1" noChangeAspect="1" noMove="1" noResize="1" noEditPoints="1" noAdjustHandles="1" noChangeArrowheads="1" noChangeShapeType="1" noTextEdit="1"/>
                </p:cNvSpPr>
                <p:nvPr/>
              </p:nvSpPr>
              <p:spPr bwMode="auto">
                <a:xfrm>
                  <a:off x="6312893" y="4702760"/>
                  <a:ext cx="3913505" cy="658812"/>
                </a:xfrm>
                <a:prstGeom prst="rect">
                  <a:avLst/>
                </a:prstGeom>
                <a:blipFill rotWithShape="1">
                  <a:blip r:embed="rId1"/>
                  <a:stretch>
                    <a:fillRect/>
                  </a:stretch>
                </a:blipFill>
                <a:ln>
                  <a:noFill/>
                </a:ln>
              </p:spPr>
              <p:txBody>
                <a:bodyPr/>
                <a:lstStyle/>
                <a:p>
                  <a:r>
                    <a:rPr lang="zh-CN" altLang="en-US">
                      <a:noFill/>
                    </a:rPr>
                    <a:t> </a:t>
                  </a:r>
                  <a:endParaRPr lang="zh-CN" altLang="en-US">
                    <a:noFill/>
                  </a:endParaRPr>
                </a:p>
              </p:txBody>
            </p:sp>
          </mc:Fallback>
        </mc:AlternateContent>
      </p:grpSp>
      <p:sp>
        <p:nvSpPr>
          <p:cNvPr id="5" name="矩形 4"/>
          <p:cNvSpPr/>
          <p:nvPr/>
        </p:nvSpPr>
        <p:spPr>
          <a:xfrm>
            <a:off x="5235749" y="5444077"/>
            <a:ext cx="3608680" cy="1159163"/>
          </a:xfrm>
          <a:prstGeom prst="rect">
            <a:avLst/>
          </a:prstGeom>
          <a:solidFill>
            <a:schemeClr val="accent6">
              <a:lumMod val="20000"/>
              <a:lumOff val="80000"/>
            </a:schemeClr>
          </a:solidFill>
        </p:spPr>
        <p:txBody>
          <a:bodyPr wrap="none">
            <a:spAutoFit/>
          </a:bodyPr>
          <a:lstStyle/>
          <a:p>
            <a:pPr>
              <a:lnSpc>
                <a:spcPct val="110000"/>
              </a:lnSpc>
              <a:spcBef>
                <a:spcPct val="50000"/>
              </a:spcBef>
            </a:pPr>
            <a:r>
              <a:rPr lang="zh-CN" altLang="en-US" sz="2400" b="1" dirty="0">
                <a:solidFill>
                  <a:srgbClr val="0000FF"/>
                </a:solidFill>
                <a:latin typeface="微软雅黑" panose="020B0503020204020204" pitchFamily="34" charset="-122"/>
                <a:ea typeface="微软雅黑" panose="020B0503020204020204" pitchFamily="34" charset="-122"/>
              </a:rPr>
              <a:t>反应扩散以及相变扩散</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kumimoji="1" lang="zh-CN" altLang="en-US" sz="2000" b="1" dirty="0">
                <a:latin typeface="微软雅黑" panose="020B0503020204020204" pitchFamily="34" charset="-122"/>
                <a:ea typeface="微软雅黑" panose="020B0503020204020204" pitchFamily="34" charset="-122"/>
              </a:rPr>
              <a:t>二元合金反应扩散基本规律</a:t>
            </a:r>
            <a:endParaRPr kumimoji="1" lang="en-US" altLang="zh-CN" sz="2000" b="1" dirty="0">
              <a:latin typeface="微软雅黑" panose="020B0503020204020204" pitchFamily="34" charset="-122"/>
              <a:ea typeface="微软雅黑" panose="020B0503020204020204" pitchFamily="34" charset="-122"/>
            </a:endParaRPr>
          </a:p>
          <a:p>
            <a:pPr marL="342900" indent="-342900">
              <a:lnSpc>
                <a:spcPts val="1300"/>
              </a:lnSpc>
              <a:spcBef>
                <a:spcPct val="50000"/>
              </a:spcBef>
              <a:buFont typeface="Wingdings" panose="05000000000000000000" pitchFamily="2" charset="2"/>
              <a:buChar char="n"/>
            </a:pPr>
            <a:r>
              <a:rPr kumimoji="1" lang="zh-CN" altLang="en-US" sz="2000" b="1" dirty="0">
                <a:latin typeface="微软雅黑" panose="020B0503020204020204" pitchFamily="34" charset="-122"/>
                <a:ea typeface="微软雅黑" panose="020B0503020204020204" pitchFamily="34" charset="-122"/>
              </a:rPr>
              <a:t>反应扩散动力学</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down)">
                                      <p:cBhvr>
                                        <p:cTn id="12" dur="500"/>
                                        <p:tgtEl>
                                          <p:spTgt spid="107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68AC8DE-9D93-46B0-945A-F0E5CED4E6F5}" type="slidenum">
              <a:rPr lang="zh-CN" altLang="en-US" smtClean="0"/>
            </a:fld>
            <a:endParaRPr lang="zh-CN" altLang="en-US"/>
          </a:p>
        </p:txBody>
      </p:sp>
      <p:sp>
        <p:nvSpPr>
          <p:cNvPr id="4" name="矩形 3"/>
          <p:cNvSpPr/>
          <p:nvPr/>
        </p:nvSpPr>
        <p:spPr>
          <a:xfrm>
            <a:off x="131445" y="186943"/>
            <a:ext cx="8698230" cy="6671057"/>
          </a:xfrm>
          <a:prstGeom prst="rect">
            <a:avLst/>
          </a:prstGeom>
        </p:spPr>
        <p:txBody>
          <a:bodyPr wrap="square">
            <a:spAutoFit/>
          </a:bodyPr>
          <a:lstStyle/>
          <a:p>
            <a:pPr marL="228600" indent="-228600">
              <a:lnSpc>
                <a:spcPts val="1900"/>
              </a:lnSpc>
              <a:tabLst>
                <a:tab pos="228600" algn="l"/>
              </a:tabLst>
            </a:pPr>
            <a:r>
              <a:rPr lang="zh-CN" altLang="zh-CN" sz="2000" b="1" kern="0" dirty="0">
                <a:solidFill>
                  <a:srgbClr val="0000FF"/>
                </a:solidFill>
                <a:latin typeface="微软雅黑" panose="020B0503020204020204" pitchFamily="34" charset="-122"/>
                <a:ea typeface="微软雅黑" panose="020B0503020204020204" pitchFamily="34" charset="-122"/>
              </a:rPr>
              <a:t>一、是非题</a:t>
            </a:r>
            <a:endParaRPr lang="en-US" altLang="zh-CN" sz="2000" b="1" kern="0" dirty="0">
              <a:solidFill>
                <a:srgbClr val="0000FF"/>
              </a:solidFill>
              <a:latin typeface="微软雅黑" panose="020B0503020204020204" pitchFamily="34" charset="-122"/>
              <a:ea typeface="微软雅黑" panose="020B0503020204020204" pitchFamily="34" charset="-122"/>
            </a:endParaRPr>
          </a:p>
          <a:p>
            <a:pPr marL="228600" indent="-228600">
              <a:lnSpc>
                <a:spcPts val="1900"/>
              </a:lnSpc>
              <a:tabLst>
                <a:tab pos="228600" algn="l"/>
              </a:tabLst>
            </a:pPr>
            <a:endParaRPr lang="en-US" altLang="zh-CN" sz="2000" b="1" kern="0" dirty="0">
              <a:solidFill>
                <a:srgbClr val="0000FF"/>
              </a:solidFill>
              <a:latin typeface="微软雅黑" panose="020B0503020204020204" pitchFamily="34" charset="-122"/>
              <a:ea typeface="微软雅黑" panose="020B0503020204020204" pitchFamily="34" charset="-122"/>
            </a:endParaRPr>
          </a:p>
          <a:p>
            <a:pPr marL="228600" indent="-228600">
              <a:lnSpc>
                <a:spcPts val="1900"/>
              </a:lnSpc>
              <a:tabLst>
                <a:tab pos="228600" algn="l"/>
              </a:tabLst>
            </a:pPr>
            <a:endParaRPr lang="zh-CN" altLang="zh-CN" sz="2000" kern="100" dirty="0">
              <a:solidFill>
                <a:srgbClr val="0000FF"/>
              </a:solidFill>
              <a:latin typeface="微软雅黑" panose="020B0503020204020204" pitchFamily="34" charset="-122"/>
              <a:ea typeface="微软雅黑" panose="020B0503020204020204" pitchFamily="34" charset="-122"/>
            </a:endParaRPr>
          </a:p>
          <a:p>
            <a:pPr marL="228600" indent="-228600">
              <a:tabLst>
                <a:tab pos="228600" algn="l"/>
              </a:tabLst>
            </a:pPr>
            <a:r>
              <a:rPr lang="en-US" altLang="zh-CN" sz="2000" kern="0" dirty="0">
                <a:latin typeface="微软雅黑" panose="020B0503020204020204" pitchFamily="34" charset="-122"/>
                <a:ea typeface="微软雅黑" panose="020B0503020204020204" pitchFamily="34" charset="-122"/>
              </a:rPr>
              <a:t>1.     </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扩散一定从高浓度到低浓度。</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228600" indent="-228600">
              <a:tabLst>
                <a:tab pos="228600" algn="l"/>
              </a:tabLst>
            </a:pPr>
            <a:endParaRPr lang="zh-CN" altLang="zh-CN" sz="2000" kern="100" dirty="0">
              <a:latin typeface="微软雅黑" panose="020B0503020204020204" pitchFamily="34" charset="-122"/>
              <a:ea typeface="微软雅黑" panose="020B0503020204020204" pitchFamily="34" charset="-122"/>
            </a:endParaRPr>
          </a:p>
          <a:p>
            <a:pPr marL="243205" indent="-228600" algn="just">
              <a:spcAft>
                <a:spcPts val="0"/>
              </a:spcAft>
            </a:pPr>
            <a:r>
              <a:rPr lang="en-US" altLang="zh-CN" sz="2000" kern="0" dirty="0">
                <a:latin typeface="微软雅黑" panose="020B0503020204020204" pitchFamily="34" charset="-122"/>
                <a:ea typeface="微软雅黑" panose="020B0503020204020204" pitchFamily="34" charset="-122"/>
              </a:rPr>
              <a:t>2.</a:t>
            </a:r>
            <a:r>
              <a:rPr lang="en-US" altLang="zh-CN" sz="2000" kern="100" dirty="0">
                <a:latin typeface="微软雅黑" panose="020B0503020204020204" pitchFamily="34" charset="-122"/>
                <a:ea typeface="微软雅黑" panose="020B0503020204020204" pitchFamily="34" charset="-122"/>
              </a:rPr>
              <a:t> </a:t>
            </a:r>
            <a:r>
              <a:rPr lang="en-US" altLang="zh-CN" sz="2000" kern="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原子扩散的驱动力是化学位梯度</a:t>
            </a:r>
            <a:r>
              <a:rPr lang="zh-CN" altLang="zh-CN" sz="2000" kern="0" dirty="0">
                <a:latin typeface="微软雅黑" panose="020B0503020204020204" pitchFamily="34" charset="-122"/>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a:p>
            <a:pPr marL="243205" indent="-228600" algn="just">
              <a:spcAft>
                <a:spcPts val="0"/>
              </a:spcAft>
            </a:pPr>
            <a:endParaRPr lang="zh-CN" altLang="zh-CN" sz="2000" kern="100" dirty="0">
              <a:latin typeface="微软雅黑" panose="020B0503020204020204" pitchFamily="34" charset="-122"/>
              <a:ea typeface="微软雅黑" panose="020B0503020204020204" pitchFamily="34" charset="-122"/>
            </a:endParaRPr>
          </a:p>
          <a:p>
            <a:pPr marL="685800" indent="-685800"/>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3</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菲克第一定律适用于</a:t>
            </a:r>
            <a:r>
              <a:rPr lang="zh-CN" altLang="en-US" sz="2000" kern="0" dirty="0">
                <a:latin typeface="微软雅黑" panose="020B0503020204020204" pitchFamily="34" charset="-122"/>
                <a:ea typeface="微软雅黑" panose="020B0503020204020204" pitchFamily="34" charset="-122"/>
                <a:cs typeface="宋体" panose="02010600030101010101" pitchFamily="2" charset="-122"/>
              </a:rPr>
              <a:t>稳态</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扩散过程。</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685800" indent="-685800"/>
            <a:endParaRPr lang="zh-CN" altLang="zh-CN" sz="2000" kern="100" dirty="0">
              <a:latin typeface="微软雅黑" panose="020B0503020204020204" pitchFamily="34" charset="-122"/>
              <a:ea typeface="微软雅黑" panose="020B0503020204020204" pitchFamily="34" charset="-122"/>
            </a:endParaRPr>
          </a:p>
          <a:p>
            <a:pPr marL="609600" indent="-609600">
              <a:tabLst>
                <a:tab pos="228600" algn="l"/>
              </a:tabLst>
            </a:pPr>
            <a:r>
              <a:rPr lang="en-US" altLang="zh-CN" sz="2000" kern="0" dirty="0">
                <a:latin typeface="微软雅黑" panose="020B0503020204020204" pitchFamily="34" charset="-122"/>
                <a:ea typeface="微软雅黑" panose="020B0503020204020204" pitchFamily="34" charset="-122"/>
              </a:rPr>
              <a:t>4.     </a:t>
            </a:r>
            <a:r>
              <a:rPr lang="zh-CN" altLang="zh-CN" sz="2000" kern="100" dirty="0">
                <a:latin typeface="微软雅黑" panose="020B0503020204020204" pitchFamily="34" charset="-122"/>
                <a:ea typeface="微软雅黑" panose="020B0503020204020204" pitchFamily="34" charset="-122"/>
              </a:rPr>
              <a:t>菲克第二定律描述的是在扩散过程中某点的浓度随时间的变化率与浓度</a:t>
            </a:r>
            <a:endParaRPr lang="en-US" altLang="zh-CN" sz="2000" kern="100" dirty="0">
              <a:latin typeface="微软雅黑" panose="020B0503020204020204" pitchFamily="34" charset="-122"/>
              <a:ea typeface="微软雅黑" panose="020B0503020204020204" pitchFamily="34" charset="-122"/>
            </a:endParaRPr>
          </a:p>
          <a:p>
            <a:pPr marL="609600" indent="-609600">
              <a:tabLst>
                <a:tab pos="228600" algn="l"/>
              </a:tabLst>
            </a:pPr>
            <a:r>
              <a:rPr lang="en-US" altLang="zh-CN" sz="2000" kern="100" dirty="0">
                <a:latin typeface="微软雅黑" panose="020B0503020204020204" pitchFamily="34" charset="-122"/>
                <a:ea typeface="微软雅黑" panose="020B0503020204020204" pitchFamily="34" charset="-122"/>
              </a:rPr>
              <a:t>        </a:t>
            </a:r>
            <a:r>
              <a:rPr lang="zh-CN" altLang="zh-CN" sz="2000" kern="100" dirty="0">
                <a:latin typeface="微软雅黑" panose="020B0503020204020204" pitchFamily="34" charset="-122"/>
                <a:ea typeface="微软雅黑" panose="020B0503020204020204" pitchFamily="34" charset="-122"/>
              </a:rPr>
              <a:t>分布曲线在该点的二阶导数成正比。</a:t>
            </a:r>
            <a:endParaRPr lang="en-US" altLang="zh-CN" sz="2000" kern="100" dirty="0">
              <a:latin typeface="微软雅黑" panose="020B0503020204020204" pitchFamily="34" charset="-122"/>
              <a:ea typeface="微软雅黑" panose="020B0503020204020204" pitchFamily="34" charset="-122"/>
            </a:endParaRPr>
          </a:p>
          <a:p>
            <a:pPr marL="609600" indent="-609600">
              <a:tabLst>
                <a:tab pos="228600" algn="l"/>
              </a:tabLst>
            </a:pPr>
            <a:endParaRPr lang="zh-CN" altLang="zh-CN" sz="2000" kern="100" dirty="0">
              <a:latin typeface="微软雅黑" panose="020B0503020204020204" pitchFamily="34" charset="-122"/>
              <a:ea typeface="微软雅黑" panose="020B0503020204020204" pitchFamily="34" charset="-122"/>
            </a:endParaRPr>
          </a:p>
          <a:p>
            <a:pPr marL="685800" indent="-685800"/>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5</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100" dirty="0">
                <a:latin typeface="微软雅黑" panose="020B0503020204020204" pitchFamily="34" charset="-122"/>
                <a:ea typeface="微软雅黑" panose="020B0503020204020204" pitchFamily="34" charset="-122"/>
              </a:rPr>
              <a:t>对扩散常数</a:t>
            </a:r>
            <a:r>
              <a:rPr lang="en-US" altLang="zh-CN" sz="2000" kern="100" dirty="0">
                <a:latin typeface="微软雅黑" panose="020B0503020204020204" pitchFamily="34" charset="-122"/>
                <a:ea typeface="微软雅黑" panose="020B0503020204020204" pitchFamily="34" charset="-122"/>
              </a:rPr>
              <a:t>D</a:t>
            </a:r>
            <a:r>
              <a:rPr lang="en-US" altLang="zh-CN" sz="2000" kern="100" baseline="-25000" dirty="0">
                <a:latin typeface="微软雅黑" panose="020B0503020204020204" pitchFamily="34" charset="-122"/>
                <a:ea typeface="微软雅黑" panose="020B0503020204020204" pitchFamily="34" charset="-122"/>
              </a:rPr>
              <a:t>0</a:t>
            </a:r>
            <a:r>
              <a:rPr lang="zh-CN" altLang="zh-CN" sz="2000" kern="100" dirty="0">
                <a:latin typeface="微软雅黑" panose="020B0503020204020204" pitchFamily="34" charset="-122"/>
                <a:ea typeface="微软雅黑" panose="020B0503020204020204" pitchFamily="34" charset="-122"/>
              </a:rPr>
              <a:t>的影响因素主要是扩散激活能。</a:t>
            </a:r>
            <a:endParaRPr lang="en-US" altLang="zh-CN" sz="2000" kern="100" dirty="0">
              <a:latin typeface="微软雅黑" panose="020B0503020204020204" pitchFamily="34" charset="-122"/>
              <a:ea typeface="微软雅黑" panose="020B0503020204020204" pitchFamily="34" charset="-122"/>
            </a:endParaRPr>
          </a:p>
          <a:p>
            <a:pPr marL="685800" indent="-685800"/>
            <a:endParaRPr lang="zh-CN" altLang="zh-CN" sz="2000" kern="100" dirty="0">
              <a:latin typeface="微软雅黑" panose="020B0503020204020204" pitchFamily="34" charset="-122"/>
              <a:ea typeface="微软雅黑" panose="020B0503020204020204" pitchFamily="34" charset="-122"/>
            </a:endParaRPr>
          </a:p>
          <a:p>
            <a:pPr marL="685800" indent="-685800"/>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6</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2000" kern="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0" dirty="0" smtClean="0">
                <a:latin typeface="微软雅黑" panose="020B0503020204020204" pitchFamily="34" charset="-122"/>
                <a:ea typeface="微软雅黑" panose="020B0503020204020204" pitchFamily="34" charset="-122"/>
                <a:cs typeface="宋体" panose="02010600030101010101" pitchFamily="2" charset="-122"/>
              </a:rPr>
              <a:t>菲克第二定律</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适用于</a:t>
            </a:r>
            <a:r>
              <a:rPr lang="zh-CN" altLang="en-US" sz="2000" kern="0" dirty="0">
                <a:latin typeface="微软雅黑" panose="020B0503020204020204" pitchFamily="34" charset="-122"/>
                <a:ea typeface="微软雅黑" panose="020B0503020204020204" pitchFamily="34" charset="-122"/>
                <a:cs typeface="宋体" panose="02010600030101010101" pitchFamily="2" charset="-122"/>
              </a:rPr>
              <a:t>稳态</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扩散过程。</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228600" indent="-228600">
              <a:tabLst>
                <a:tab pos="228600" algn="l"/>
              </a:tabLst>
            </a:pPr>
            <a:endParaRPr lang="zh-CN" altLang="zh-CN" sz="2000" kern="100" dirty="0">
              <a:latin typeface="微软雅黑" panose="020B0503020204020204" pitchFamily="34" charset="-122"/>
              <a:ea typeface="微软雅黑" panose="020B0503020204020204" pitchFamily="34" charset="-122"/>
            </a:endParaRPr>
          </a:p>
          <a:p>
            <a:pPr algn="just">
              <a:spcAft>
                <a:spcPts val="0"/>
              </a:spcAft>
            </a:pPr>
            <a:r>
              <a:rPr lang="en-US" altLang="zh-CN" sz="2000" kern="0" dirty="0">
                <a:latin typeface="微软雅黑" panose="020B0503020204020204" pitchFamily="34" charset="-122"/>
                <a:ea typeface="微软雅黑" panose="020B0503020204020204" pitchFamily="34" charset="-122"/>
              </a:rPr>
              <a:t>7.</a:t>
            </a: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2000" kern="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0" dirty="0" smtClean="0">
                <a:latin typeface="微软雅黑" panose="020B0503020204020204" pitchFamily="34" charset="-122"/>
                <a:ea typeface="微软雅黑" panose="020B0503020204020204" pitchFamily="34" charset="-122"/>
                <a:cs typeface="宋体" panose="02010600030101010101" pitchFamily="2" charset="-122"/>
              </a:rPr>
              <a:t>菲克第一定律</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适用于</a:t>
            </a:r>
            <a:r>
              <a:rPr lang="zh-CN" altLang="en-US" sz="2000" kern="0" dirty="0">
                <a:latin typeface="微软雅黑" panose="020B0503020204020204" pitchFamily="34" charset="-122"/>
                <a:ea typeface="微软雅黑" panose="020B0503020204020204" pitchFamily="34" charset="-122"/>
                <a:cs typeface="宋体" panose="02010600030101010101" pitchFamily="2" charset="-122"/>
              </a:rPr>
              <a:t>非稳态</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扩散。</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algn="just">
              <a:spcAft>
                <a:spcPts val="0"/>
              </a:spcAft>
            </a:pPr>
            <a:endParaRPr lang="zh-CN" altLang="zh-CN" sz="2000" kern="100" dirty="0">
              <a:latin typeface="微软雅黑" panose="020B0503020204020204" pitchFamily="34" charset="-122"/>
              <a:ea typeface="微软雅黑" panose="020B0503020204020204" pitchFamily="34" charset="-122"/>
            </a:endParaRPr>
          </a:p>
          <a:p>
            <a:pPr marL="304800" indent="-304800">
              <a:tabLst>
                <a:tab pos="228600" algn="l"/>
                <a:tab pos="4572000" algn="l"/>
              </a:tabLst>
            </a:pPr>
            <a:r>
              <a:rPr lang="en-US" altLang="zh-CN" sz="2000" kern="0" dirty="0">
                <a:latin typeface="微软雅黑" panose="020B0503020204020204" pitchFamily="34" charset="-122"/>
                <a:ea typeface="微软雅黑" panose="020B0503020204020204" pitchFamily="34" charset="-122"/>
              </a:rPr>
              <a:t>8</a:t>
            </a:r>
            <a:r>
              <a:rPr lang="zh-CN" altLang="zh-CN" sz="2000" kern="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2000" kern="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100" dirty="0" smtClean="0">
                <a:latin typeface="微软雅黑" panose="020B0503020204020204" pitchFamily="34" charset="-122"/>
                <a:ea typeface="微软雅黑" panose="020B0503020204020204" pitchFamily="34" charset="-122"/>
                <a:cs typeface="宋体" panose="02010600030101010101" pitchFamily="2" charset="-122"/>
              </a:rPr>
              <a:t>晶体结构</a:t>
            </a:r>
            <a:r>
              <a:rPr lang="zh-CN" altLang="zh-CN" sz="2000" kern="100" dirty="0">
                <a:latin typeface="微软雅黑" panose="020B0503020204020204" pitchFamily="34" charset="-122"/>
                <a:ea typeface="微软雅黑" panose="020B0503020204020204" pitchFamily="34" charset="-122"/>
                <a:cs typeface="宋体" panose="02010600030101010101" pitchFamily="2" charset="-122"/>
              </a:rPr>
              <a:t>对扩散有一定的影响，在致密度较小的晶体结构中</a:t>
            </a:r>
            <a:r>
              <a:rPr lang="zh-CN" altLang="en-US" sz="2000" kern="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原子的扩</a:t>
            </a: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304800" indent="-304800">
              <a:tabLst>
                <a:tab pos="228600" algn="l"/>
                <a:tab pos="4572000" algn="l"/>
              </a:tabLst>
            </a:pPr>
            <a:r>
              <a:rPr lang="en-US" altLang="zh-CN" sz="2000" kern="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2000" kern="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0" dirty="0" smtClean="0">
                <a:latin typeface="微软雅黑" panose="020B0503020204020204" pitchFamily="34" charset="-122"/>
                <a:ea typeface="微软雅黑" panose="020B0503020204020204" pitchFamily="34" charset="-122"/>
                <a:cs typeface="宋体" panose="02010600030101010101" pitchFamily="2" charset="-122"/>
              </a:rPr>
              <a:t>算</a:t>
            </a:r>
            <a:r>
              <a:rPr lang="zh-CN" altLang="zh-CN" sz="2000" kern="0" dirty="0">
                <a:latin typeface="微软雅黑" panose="020B0503020204020204" pitchFamily="34" charset="-122"/>
                <a:ea typeface="微软雅黑" panose="020B0503020204020204" pitchFamily="34" charset="-122"/>
                <a:cs typeface="宋体" panose="02010600030101010101" pitchFamily="2" charset="-122"/>
              </a:rPr>
              <a:t>系数较大。</a:t>
            </a: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304800" indent="-304800">
              <a:tabLst>
                <a:tab pos="228600" algn="l"/>
                <a:tab pos="4572000" algn="l"/>
              </a:tabLst>
            </a:pPr>
            <a:endParaRPr lang="en-US" altLang="zh-CN" sz="2000" kern="0" dirty="0">
              <a:latin typeface="微软雅黑" panose="020B0503020204020204" pitchFamily="34" charset="-122"/>
              <a:ea typeface="微软雅黑" panose="020B0503020204020204" pitchFamily="34" charset="-122"/>
              <a:cs typeface="宋体" panose="02010600030101010101" pitchFamily="2" charset="-122"/>
            </a:endParaRPr>
          </a:p>
          <a:p>
            <a:pPr marL="304800" indent="-304800">
              <a:tabLst>
                <a:tab pos="228600" algn="l"/>
                <a:tab pos="4572000" algn="l"/>
              </a:tabLst>
            </a:pPr>
            <a:endParaRPr lang="zh-CN" altLang="zh-CN" sz="20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down)">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down)">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wipe(down)">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wipe(down)">
                                      <p:cBhvr>
                                        <p:cTn id="30" dur="500"/>
                                        <p:tgtEl>
                                          <p:spTgt spid="4">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animEffect transition="in" filter="wipe(down)">
                                      <p:cBhvr>
                                        <p:cTn id="35" dur="500"/>
                                        <p:tgtEl>
                                          <p:spTgt spid="4">
                                            <p:txEl>
                                              <p:pRg st="14" end="1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wipe(down)">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wipe(down)">
                                      <p:cBhvr>
                                        <p:cTn id="45" dur="500"/>
                                        <p:tgtEl>
                                          <p:spTgt spid="4">
                                            <p:txEl>
                                              <p:pRg st="18" end="1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wipe(down)">
                                      <p:cBhvr>
                                        <p:cTn id="48"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68AC8DE-9D93-46B0-945A-F0E5CED4E6F5}" type="slidenum">
              <a:rPr lang="zh-CN" altLang="en-US" smtClean="0"/>
            </a:fld>
            <a:endParaRPr lang="zh-CN" altLang="en-US"/>
          </a:p>
        </p:txBody>
      </p:sp>
      <p:sp>
        <p:nvSpPr>
          <p:cNvPr id="3" name="矩形 2"/>
          <p:cNvSpPr/>
          <p:nvPr/>
        </p:nvSpPr>
        <p:spPr>
          <a:xfrm>
            <a:off x="160020" y="264240"/>
            <a:ext cx="8983980" cy="4308359"/>
          </a:xfrm>
          <a:prstGeom prst="rect">
            <a:avLst/>
          </a:prstGeom>
        </p:spPr>
        <p:txBody>
          <a:bodyPr wrap="square">
            <a:spAutoFit/>
          </a:bodyPr>
          <a:lstStyle/>
          <a:p>
            <a:pPr marL="304800" indent="-304800">
              <a:lnSpc>
                <a:spcPct val="200000"/>
              </a:lnSpc>
              <a:tabLst>
                <a:tab pos="228600" algn="l"/>
                <a:tab pos="4572000" algn="l"/>
              </a:tabLst>
            </a:pPr>
            <a:r>
              <a:rPr lang="en-US" altLang="zh-CN" sz="2000" kern="100" dirty="0">
                <a:latin typeface="微软雅黑" panose="020B0503020204020204" pitchFamily="34" charset="-122"/>
                <a:ea typeface="微软雅黑" panose="020B0503020204020204" pitchFamily="34" charset="-122"/>
              </a:rPr>
              <a:t>9. </a:t>
            </a:r>
            <a:r>
              <a:rPr lang="zh-CN" altLang="zh-CN" sz="2000" kern="100" dirty="0">
                <a:latin typeface="微软雅黑" panose="020B0503020204020204" pitchFamily="34" charset="-122"/>
                <a:ea typeface="微软雅黑" panose="020B0503020204020204" pitchFamily="34" charset="-122"/>
              </a:rPr>
              <a:t>扩散通量</a:t>
            </a:r>
            <a:r>
              <a:rPr lang="en-US" altLang="zh-CN" sz="2000" kern="100" dirty="0">
                <a:latin typeface="微软雅黑" panose="020B0503020204020204" pitchFamily="34" charset="-122"/>
                <a:ea typeface="微软雅黑" panose="020B0503020204020204" pitchFamily="34" charset="-122"/>
              </a:rPr>
              <a:t>J</a:t>
            </a:r>
            <a:r>
              <a:rPr lang="zh-CN" altLang="zh-CN" sz="2000" kern="100" dirty="0">
                <a:latin typeface="微软雅黑" panose="020B0503020204020204" pitchFamily="34" charset="-122"/>
                <a:ea typeface="微软雅黑" panose="020B0503020204020204" pitchFamily="34" charset="-122"/>
              </a:rPr>
              <a:t>的大小，是指单位时间内通过任何截面的流量。</a:t>
            </a:r>
            <a:endParaRPr lang="en-US"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10  </a:t>
            </a:r>
            <a:r>
              <a:rPr lang="zh-CN" altLang="zh-CN" sz="2000" kern="100" dirty="0">
                <a:latin typeface="微软雅黑" panose="020B0503020204020204" pitchFamily="34" charset="-122"/>
                <a:ea typeface="微软雅黑" panose="020B0503020204020204" pitchFamily="34" charset="-122"/>
              </a:rPr>
              <a:t>扩散系数</a:t>
            </a:r>
            <a:r>
              <a:rPr lang="en-US" altLang="zh-CN" sz="2000" kern="100" dirty="0">
                <a:latin typeface="微软雅黑" panose="020B0503020204020204" pitchFamily="34" charset="-122"/>
                <a:ea typeface="微软雅黑" panose="020B0503020204020204" pitchFamily="34" charset="-122"/>
              </a:rPr>
              <a:t>D</a:t>
            </a:r>
            <a:r>
              <a:rPr lang="zh-CN" altLang="zh-CN" sz="2000" kern="100" dirty="0">
                <a:latin typeface="微软雅黑" panose="020B0503020204020204" pitchFamily="34" charset="-122"/>
                <a:ea typeface="微软雅黑" panose="020B0503020204020204" pitchFamily="34" charset="-122"/>
              </a:rPr>
              <a:t>只决定于晶体结构。</a:t>
            </a:r>
            <a:endParaRPr lang="zh-CN"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11  </a:t>
            </a:r>
            <a:r>
              <a:rPr lang="zh-CN" altLang="zh-CN" sz="2000" kern="100" dirty="0">
                <a:latin typeface="微软雅黑" panose="020B0503020204020204" pitchFamily="34" charset="-122"/>
                <a:ea typeface="微软雅黑" panose="020B0503020204020204" pitchFamily="34" charset="-122"/>
              </a:rPr>
              <a:t>扩散永远是由高浓度向低浓度方向进行。</a:t>
            </a:r>
            <a:endParaRPr lang="zh-CN"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12  </a:t>
            </a:r>
            <a:r>
              <a:rPr lang="zh-CN" altLang="zh-CN" sz="2000" kern="100" dirty="0">
                <a:latin typeface="微软雅黑" panose="020B0503020204020204" pitchFamily="34" charset="-122"/>
                <a:ea typeface="微软雅黑" panose="020B0503020204020204" pitchFamily="34" charset="-122"/>
              </a:rPr>
              <a:t>反应扩散只受反应速度控制。</a:t>
            </a:r>
            <a:endParaRPr lang="zh-CN"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13  </a:t>
            </a:r>
            <a:r>
              <a:rPr lang="zh-CN" altLang="zh-CN" sz="2000" kern="100" dirty="0">
                <a:latin typeface="微软雅黑" panose="020B0503020204020204" pitchFamily="34" charset="-122"/>
                <a:ea typeface="微软雅黑" panose="020B0503020204020204" pitchFamily="34" charset="-122"/>
              </a:rPr>
              <a:t>扩散激活能越大，扩散速度越快。</a:t>
            </a:r>
            <a:endParaRPr lang="zh-CN"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14  </a:t>
            </a:r>
            <a:r>
              <a:rPr lang="zh-CN" altLang="zh-CN" sz="2000" kern="100" dirty="0">
                <a:latin typeface="微软雅黑" panose="020B0503020204020204" pitchFamily="34" charset="-122"/>
                <a:ea typeface="微软雅黑" panose="020B0503020204020204" pitchFamily="34" charset="-122"/>
              </a:rPr>
              <a:t>只要合金中存在浓度梯度就一定会发生扩散。</a:t>
            </a:r>
            <a:endParaRPr lang="zh-CN" altLang="zh-CN" sz="2000" kern="100" dirty="0">
              <a:latin typeface="微软雅黑" panose="020B0503020204020204" pitchFamily="34" charset="-122"/>
              <a:ea typeface="微软雅黑" panose="020B0503020204020204" pitchFamily="34" charset="-122"/>
            </a:endParaRPr>
          </a:p>
          <a:p>
            <a:pPr>
              <a:lnSpc>
                <a:spcPct val="200000"/>
              </a:lnSpc>
              <a:spcAft>
                <a:spcPts val="0"/>
              </a:spcAft>
            </a:pPr>
            <a:r>
              <a:rPr lang="en-US" altLang="zh-CN" sz="2000" kern="100" dirty="0">
                <a:latin typeface="微软雅黑" panose="020B0503020204020204" pitchFamily="34" charset="-122"/>
                <a:ea typeface="微软雅黑" panose="020B0503020204020204" pitchFamily="34" charset="-122"/>
              </a:rPr>
              <a:t>15  </a:t>
            </a:r>
            <a:r>
              <a:rPr lang="zh-CN" altLang="zh-CN" sz="2000" kern="100" dirty="0">
                <a:latin typeface="微软雅黑" panose="020B0503020204020204" pitchFamily="34" charset="-122"/>
                <a:ea typeface="微软雅黑" panose="020B0503020204020204" pitchFamily="34" charset="-122"/>
              </a:rPr>
              <a:t>间隙溶质原子的扩散系数低于置换溶质原子的扩散系数。</a:t>
            </a:r>
            <a:endParaRPr lang="zh-CN" altLang="zh-CN" sz="20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68AC8DE-9D93-46B0-945A-F0E5CED4E6F5}" type="slidenum">
              <a:rPr lang="zh-CN" altLang="en-US" smtClean="0"/>
            </a:fld>
            <a:endParaRPr lang="zh-CN" altLang="en-US"/>
          </a:p>
        </p:txBody>
      </p:sp>
      <p:sp>
        <p:nvSpPr>
          <p:cNvPr id="3" name="矩形 2"/>
          <p:cNvSpPr/>
          <p:nvPr/>
        </p:nvSpPr>
        <p:spPr>
          <a:xfrm>
            <a:off x="251460" y="267891"/>
            <a:ext cx="8435340" cy="5255285"/>
          </a:xfrm>
          <a:prstGeom prst="rect">
            <a:avLst/>
          </a:prstGeom>
        </p:spPr>
        <p:txBody>
          <a:bodyPr wrap="square">
            <a:spAutoFit/>
          </a:bodyPr>
          <a:lstStyle/>
          <a:p>
            <a:pPr marL="228600" indent="-228600">
              <a:lnSpc>
                <a:spcPts val="1900"/>
              </a:lnSpc>
              <a:tabLst>
                <a:tab pos="228600" algn="l"/>
              </a:tabLst>
            </a:pPr>
            <a:r>
              <a:rPr lang="zh-CN" altLang="en-US" sz="2000" b="1" kern="0" dirty="0">
                <a:solidFill>
                  <a:srgbClr val="0000FF"/>
                </a:solidFill>
                <a:latin typeface="微软雅黑" panose="020B0503020204020204" pitchFamily="34" charset="-122"/>
                <a:ea typeface="微软雅黑" panose="020B0503020204020204" pitchFamily="34" charset="-122"/>
              </a:rPr>
              <a:t>二</a:t>
            </a:r>
            <a:r>
              <a:rPr lang="zh-CN" altLang="zh-CN" sz="2000" b="1" kern="0" dirty="0">
                <a:solidFill>
                  <a:srgbClr val="0000FF"/>
                </a:solidFill>
                <a:latin typeface="微软雅黑" panose="020B0503020204020204" pitchFamily="34" charset="-122"/>
                <a:ea typeface="微软雅黑" panose="020B0503020204020204" pitchFamily="34" charset="-122"/>
              </a:rPr>
              <a:t>、</a:t>
            </a:r>
            <a:r>
              <a:rPr lang="zh-CN" altLang="en-US" sz="2000" b="1" kern="0" dirty="0">
                <a:solidFill>
                  <a:srgbClr val="0000FF"/>
                </a:solidFill>
                <a:latin typeface="微软雅黑" panose="020B0503020204020204" pitchFamily="34" charset="-122"/>
                <a:ea typeface="微软雅黑" panose="020B0503020204020204" pitchFamily="34" charset="-122"/>
              </a:rPr>
              <a:t>选择</a:t>
            </a:r>
            <a:r>
              <a:rPr lang="zh-CN" altLang="zh-CN" sz="2000" b="1" kern="0" dirty="0">
                <a:solidFill>
                  <a:srgbClr val="0000FF"/>
                </a:solidFill>
                <a:latin typeface="微软雅黑" panose="020B0503020204020204" pitchFamily="34" charset="-122"/>
                <a:ea typeface="微软雅黑" panose="020B0503020204020204" pitchFamily="34" charset="-122"/>
              </a:rPr>
              <a:t>题</a:t>
            </a:r>
            <a:endParaRPr lang="en-US" altLang="zh-CN" sz="2000" b="1" kern="0" dirty="0">
              <a:solidFill>
                <a:srgbClr val="0000FF"/>
              </a:solidFill>
              <a:latin typeface="微软雅黑" panose="020B0503020204020204" pitchFamily="34" charset="-122"/>
              <a:ea typeface="微软雅黑" panose="020B0503020204020204" pitchFamily="34" charset="-122"/>
            </a:endParaRPr>
          </a:p>
          <a:p>
            <a:pPr marL="228600" indent="-228600">
              <a:lnSpc>
                <a:spcPts val="1900"/>
              </a:lnSpc>
              <a:tabLst>
                <a:tab pos="228600" algn="l"/>
              </a:tabLst>
            </a:pPr>
            <a:endParaRPr lang="en-US" altLang="zh-CN" sz="2000" b="1" kern="0" dirty="0">
              <a:solidFill>
                <a:srgbClr val="0000FF"/>
              </a:solidFill>
              <a:latin typeface="微软雅黑" panose="020B0503020204020204" pitchFamily="34" charset="-122"/>
              <a:ea typeface="微软雅黑" panose="020B0503020204020204" pitchFamily="34" charset="-122"/>
            </a:endParaRPr>
          </a:p>
          <a:p>
            <a:pPr marL="228600" indent="-228600">
              <a:lnSpc>
                <a:spcPts val="1900"/>
              </a:lnSpc>
              <a:tabLst>
                <a:tab pos="228600" algn="l"/>
              </a:tabLst>
            </a:pPr>
            <a:endParaRPr lang="zh-CN" altLang="zh-CN" kern="100" dirty="0">
              <a:solidFill>
                <a:srgbClr val="0000FF"/>
              </a:solidFill>
              <a:latin typeface="微软雅黑" panose="020B0503020204020204" pitchFamily="34" charset="-122"/>
              <a:ea typeface="微软雅黑" panose="020B0503020204020204" pitchFamily="34" charset="-122"/>
            </a:endParaRPr>
          </a:p>
          <a:p>
            <a:pPr marL="457200" indent="-457200" algn="just">
              <a:spcAft>
                <a:spcPts val="0"/>
              </a:spcAft>
              <a:buAutoNum type="arabicPlain"/>
            </a:pPr>
            <a:r>
              <a:rPr lang="zh-CN" altLang="zh-CN" sz="2400" kern="100" dirty="0">
                <a:latin typeface="微软雅黑" panose="020B0503020204020204" pitchFamily="34" charset="-122"/>
                <a:ea typeface="微软雅黑" panose="020B0503020204020204" pitchFamily="34" charset="-122"/>
              </a:rPr>
              <a:t>金属的自扩散激活能等于（</a:t>
            </a:r>
            <a:r>
              <a:rPr lang="en-US" altLang="zh-CN" sz="2400" kern="100" dirty="0">
                <a:latin typeface="微软雅黑" panose="020B0503020204020204" pitchFamily="34" charset="-122"/>
                <a:ea typeface="微软雅黑" panose="020B0503020204020204" pitchFamily="34" charset="-122"/>
              </a:rPr>
              <a:t>  </a:t>
            </a:r>
            <a:r>
              <a:rPr lang="zh-CN"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spcAft>
                <a:spcPts val="0"/>
              </a:spcAft>
            </a:pPr>
            <a:endParaRPr lang="zh-CN" altLang="zh-CN" sz="2400" kern="100" dirty="0">
              <a:latin typeface="微软雅黑" panose="020B0503020204020204" pitchFamily="34" charset="-122"/>
              <a:ea typeface="微软雅黑" panose="020B0503020204020204" pitchFamily="34" charset="-122"/>
            </a:endParaRPr>
          </a:p>
          <a:p>
            <a:pPr marL="228600" algn="just">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空位形成能和迁移激活能的总和</a:t>
            </a:r>
            <a:r>
              <a:rPr lang="en-US" altLang="zh-CN" sz="2400" kern="100" dirty="0">
                <a:latin typeface="微软雅黑" panose="020B0503020204020204" pitchFamily="34" charset="-122"/>
                <a:ea typeface="微软雅黑" panose="020B0503020204020204" pitchFamily="34" charset="-122"/>
              </a:rPr>
              <a:t>      B </a:t>
            </a:r>
            <a:r>
              <a:rPr lang="zh-CN" altLang="zh-CN" sz="2400" kern="100" dirty="0">
                <a:latin typeface="微软雅黑" panose="020B0503020204020204" pitchFamily="34" charset="-122"/>
                <a:ea typeface="微软雅黑" panose="020B0503020204020204" pitchFamily="34" charset="-122"/>
              </a:rPr>
              <a:t>空位的形成能</a:t>
            </a:r>
            <a:r>
              <a:rPr lang="en-US" altLang="zh-CN" sz="2400" kern="100" dirty="0">
                <a:latin typeface="微软雅黑" panose="020B0503020204020204" pitchFamily="34" charset="-122"/>
                <a:ea typeface="微软雅黑" panose="020B0503020204020204" pitchFamily="34" charset="-122"/>
              </a:rPr>
              <a:t>    C </a:t>
            </a:r>
            <a:r>
              <a:rPr lang="zh-CN" altLang="zh-CN" sz="2400" kern="100" dirty="0">
                <a:latin typeface="微软雅黑" panose="020B0503020204020204" pitchFamily="34" charset="-122"/>
                <a:ea typeface="微软雅黑" panose="020B0503020204020204" pitchFamily="34" charset="-122"/>
              </a:rPr>
              <a:t>空位的迁移能</a:t>
            </a:r>
            <a:endParaRPr lang="en-US" altLang="zh-CN" sz="2400" kern="100" dirty="0">
              <a:latin typeface="微软雅黑" panose="020B0503020204020204" pitchFamily="34" charset="-122"/>
              <a:ea typeface="微软雅黑" panose="020B0503020204020204" pitchFamily="34" charset="-122"/>
            </a:endParaRPr>
          </a:p>
          <a:p>
            <a:pPr marL="228600" algn="just">
              <a:spcAft>
                <a:spcPts val="0"/>
              </a:spcAft>
            </a:pPr>
            <a:endParaRPr lang="zh-CN" altLang="zh-CN" sz="2400" kern="100" dirty="0">
              <a:latin typeface="微软雅黑" panose="020B0503020204020204" pitchFamily="34" charset="-122"/>
              <a:ea typeface="微软雅黑" panose="020B0503020204020204" pitchFamily="34" charset="-122"/>
            </a:endParaRPr>
          </a:p>
          <a:p>
            <a:pPr algn="just">
              <a:spcAft>
                <a:spcPts val="0"/>
              </a:spcAft>
            </a:pPr>
            <a:r>
              <a:rPr lang="en-US" altLang="zh-CN" sz="2400" kern="100" dirty="0">
                <a:latin typeface="微软雅黑" panose="020B0503020204020204" pitchFamily="34" charset="-122"/>
                <a:ea typeface="微软雅黑" panose="020B0503020204020204" pitchFamily="34" charset="-122"/>
              </a:rPr>
              <a:t>2  </a:t>
            </a:r>
            <a:r>
              <a:rPr lang="zh-CN" altLang="zh-CN" sz="2400" kern="100" dirty="0">
                <a:latin typeface="微软雅黑" panose="020B0503020204020204" pitchFamily="34" charset="-122"/>
                <a:ea typeface="微软雅黑" panose="020B0503020204020204" pitchFamily="34" charset="-122"/>
              </a:rPr>
              <a:t>晶界扩散比晶内扩散速率（</a:t>
            </a:r>
            <a:r>
              <a:rPr lang="en-US" altLang="zh-CN" sz="2400" kern="100" dirty="0">
                <a:latin typeface="微软雅黑" panose="020B0503020204020204" pitchFamily="34" charset="-122"/>
                <a:ea typeface="微软雅黑" panose="020B0503020204020204" pitchFamily="34" charset="-122"/>
              </a:rPr>
              <a:t>   </a:t>
            </a:r>
            <a:r>
              <a:rPr lang="zh-CN" altLang="zh-CN" sz="2400" kern="100" dirty="0">
                <a:latin typeface="微软雅黑" panose="020B0503020204020204" pitchFamily="34" charset="-122"/>
                <a:ea typeface="微软雅黑" panose="020B0503020204020204" pitchFamily="34" charset="-122"/>
              </a:rPr>
              <a:t>）</a:t>
            </a:r>
            <a:endParaRPr lang="zh-CN" altLang="zh-CN" sz="2400" kern="100" dirty="0">
              <a:latin typeface="微软雅黑" panose="020B0503020204020204" pitchFamily="34" charset="-122"/>
              <a:ea typeface="微软雅黑" panose="020B0503020204020204" pitchFamily="34" charset="-122"/>
            </a:endParaRPr>
          </a:p>
          <a:p>
            <a:pPr indent="403860" algn="just">
              <a:spcAft>
                <a:spcPts val="0"/>
              </a:spcAft>
            </a:pPr>
            <a:r>
              <a:rPr lang="en-US" altLang="zh-CN" sz="2400" kern="100" dirty="0">
                <a:latin typeface="微软雅黑" panose="020B0503020204020204" pitchFamily="34" charset="-122"/>
                <a:ea typeface="微软雅黑" panose="020B0503020204020204" pitchFamily="34" charset="-122"/>
              </a:rPr>
              <a:t>A  </a:t>
            </a:r>
            <a:r>
              <a:rPr lang="zh-CN" altLang="zh-CN" sz="2400" kern="100" dirty="0">
                <a:latin typeface="微软雅黑" panose="020B0503020204020204" pitchFamily="34" charset="-122"/>
                <a:ea typeface="微软雅黑" panose="020B0503020204020204" pitchFamily="34" charset="-122"/>
              </a:rPr>
              <a:t>大</a:t>
            </a:r>
            <a:r>
              <a:rPr lang="en-US" altLang="zh-CN" sz="2400" kern="100" dirty="0">
                <a:latin typeface="微软雅黑" panose="020B0503020204020204" pitchFamily="34" charset="-122"/>
                <a:ea typeface="微软雅黑" panose="020B0503020204020204" pitchFamily="34" charset="-122"/>
              </a:rPr>
              <a:t>             B  </a:t>
            </a:r>
            <a:r>
              <a:rPr lang="zh-CN" altLang="zh-CN" sz="2400" kern="100" dirty="0">
                <a:latin typeface="微软雅黑" panose="020B0503020204020204" pitchFamily="34" charset="-122"/>
                <a:ea typeface="微软雅黑" panose="020B0503020204020204" pitchFamily="34" charset="-122"/>
              </a:rPr>
              <a:t>小</a:t>
            </a:r>
            <a:r>
              <a:rPr lang="en-US" altLang="zh-CN" sz="2400" kern="100" dirty="0">
                <a:latin typeface="微软雅黑" panose="020B0503020204020204" pitchFamily="34" charset="-122"/>
                <a:ea typeface="微软雅黑" panose="020B0503020204020204" pitchFamily="34" charset="-122"/>
              </a:rPr>
              <a:t>                     C  </a:t>
            </a:r>
            <a:r>
              <a:rPr lang="zh-CN" altLang="zh-CN" sz="2400" kern="100" dirty="0">
                <a:latin typeface="微软雅黑" panose="020B0503020204020204" pitchFamily="34" charset="-122"/>
                <a:ea typeface="微软雅黑" panose="020B0503020204020204" pitchFamily="34" charset="-122"/>
              </a:rPr>
              <a:t>相等</a:t>
            </a:r>
            <a:endParaRPr lang="en-US" altLang="zh-CN" sz="2400" kern="100" dirty="0">
              <a:latin typeface="微软雅黑" panose="020B0503020204020204" pitchFamily="34" charset="-122"/>
              <a:ea typeface="微软雅黑" panose="020B0503020204020204" pitchFamily="34" charset="-122"/>
            </a:endParaRPr>
          </a:p>
          <a:p>
            <a:pPr indent="403860" algn="just">
              <a:spcAft>
                <a:spcPts val="0"/>
              </a:spcAft>
            </a:pPr>
            <a:endParaRPr lang="zh-CN" altLang="zh-CN" sz="2400" kern="100" dirty="0">
              <a:latin typeface="微软雅黑" panose="020B0503020204020204" pitchFamily="34" charset="-122"/>
              <a:ea typeface="微软雅黑" panose="020B0503020204020204" pitchFamily="34" charset="-122"/>
            </a:endParaRPr>
          </a:p>
          <a:p>
            <a:pPr marL="457200" indent="-457200" algn="just">
              <a:spcAft>
                <a:spcPts val="0"/>
              </a:spcAft>
              <a:buAutoNum type="arabicPlain" startAt="3"/>
            </a:pPr>
            <a:r>
              <a:rPr lang="zh-CN" altLang="zh-CN" sz="2400" kern="100" dirty="0">
                <a:latin typeface="微软雅黑" panose="020B0503020204020204" pitchFamily="34" charset="-122"/>
                <a:ea typeface="微软雅黑" panose="020B0503020204020204" pitchFamily="34" charset="-122"/>
              </a:rPr>
              <a:t>固溶体中扩散的驱动力是</a:t>
            </a:r>
            <a:r>
              <a:rPr lang="en-US" altLang="zh-CN" sz="2400" kern="100" dirty="0">
                <a:latin typeface="微软雅黑" panose="020B0503020204020204" pitchFamily="34" charset="-122"/>
                <a:ea typeface="微软雅黑" panose="020B0503020204020204" pitchFamily="34" charset="-122"/>
              </a:rPr>
              <a:t>___________</a:t>
            </a:r>
            <a:r>
              <a:rPr lang="zh-CN"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spcAft>
                <a:spcPts val="0"/>
              </a:spcAft>
            </a:pPr>
            <a:endParaRPr lang="zh-CN" altLang="zh-CN" sz="2400" kern="100" dirty="0">
              <a:latin typeface="微软雅黑" panose="020B0503020204020204" pitchFamily="34" charset="-122"/>
              <a:ea typeface="微软雅黑" panose="020B0503020204020204" pitchFamily="34" charset="-122"/>
            </a:endParaRPr>
          </a:p>
          <a:p>
            <a:pPr algn="just">
              <a:spcAft>
                <a:spcPts val="0"/>
              </a:spcAft>
            </a:pPr>
            <a:r>
              <a:rPr lang="en-US" altLang="zh-CN" sz="2400" kern="100" dirty="0">
                <a:latin typeface="微软雅黑" panose="020B0503020204020204" pitchFamily="34" charset="-122"/>
                <a:ea typeface="微软雅黑" panose="020B0503020204020204" pitchFamily="34" charset="-122"/>
              </a:rPr>
              <a:t>   A</a:t>
            </a:r>
            <a:r>
              <a:rPr lang="zh-CN" altLang="zh-CN" sz="2400" kern="100" dirty="0">
                <a:latin typeface="微软雅黑" panose="020B0503020204020204" pitchFamily="34" charset="-122"/>
                <a:ea typeface="微软雅黑" panose="020B0503020204020204" pitchFamily="34" charset="-122"/>
              </a:rPr>
              <a:t>温度梯度</a:t>
            </a:r>
            <a:r>
              <a:rPr lang="en-US" altLang="zh-CN" sz="2400" kern="100" dirty="0">
                <a:latin typeface="微软雅黑" panose="020B0503020204020204" pitchFamily="34" charset="-122"/>
                <a:ea typeface="微软雅黑" panose="020B0503020204020204" pitchFamily="34" charset="-122"/>
              </a:rPr>
              <a:t>          B</a:t>
            </a:r>
            <a:r>
              <a:rPr lang="zh-CN" altLang="zh-CN" sz="2400" kern="100" dirty="0">
                <a:latin typeface="微软雅黑" panose="020B0503020204020204" pitchFamily="34" charset="-122"/>
                <a:ea typeface="微软雅黑" panose="020B0503020204020204" pitchFamily="34" charset="-122"/>
              </a:rPr>
              <a:t>组元的浓度梯度</a:t>
            </a:r>
            <a:r>
              <a:rPr lang="en-US" altLang="zh-CN" sz="2400" kern="100" dirty="0">
                <a:latin typeface="微软雅黑" panose="020B0503020204020204" pitchFamily="34" charset="-122"/>
                <a:ea typeface="微软雅黑" panose="020B0503020204020204" pitchFamily="34" charset="-122"/>
              </a:rPr>
              <a:t>       C</a:t>
            </a:r>
            <a:r>
              <a:rPr lang="zh-CN" altLang="zh-CN" sz="2400" kern="100" dirty="0">
                <a:latin typeface="微软雅黑" panose="020B0503020204020204" pitchFamily="34" charset="-122"/>
                <a:ea typeface="微软雅黑" panose="020B0503020204020204" pitchFamily="34" charset="-122"/>
              </a:rPr>
              <a:t>组元的化学势梯度</a:t>
            </a:r>
            <a:endParaRPr lang="en-US" altLang="zh-CN" sz="2400" kern="100" dirty="0">
              <a:latin typeface="微软雅黑" panose="020B0503020204020204" pitchFamily="34" charset="-122"/>
              <a:ea typeface="微软雅黑" panose="020B0503020204020204" pitchFamily="34" charset="-122"/>
            </a:endParaRPr>
          </a:p>
          <a:p>
            <a:pPr algn="just">
              <a:spcAft>
                <a:spcPts val="0"/>
              </a:spcAft>
            </a:pPr>
            <a:endParaRPr lang="zh-CN" altLang="zh-CN" sz="2400" kern="100" dirty="0">
              <a:latin typeface="微软雅黑" panose="020B0503020204020204" pitchFamily="34" charset="-122"/>
              <a:ea typeface="微软雅黑" panose="020B0503020204020204" pitchFamily="34" charset="-122"/>
            </a:endParaRPr>
          </a:p>
        </p:txBody>
      </p:sp>
      <p:sp>
        <p:nvSpPr>
          <p:cNvPr id="6" name="矩形 5"/>
          <p:cNvSpPr/>
          <p:nvPr/>
        </p:nvSpPr>
        <p:spPr>
          <a:xfrm>
            <a:off x="251460" y="5523176"/>
            <a:ext cx="8743950" cy="830997"/>
          </a:xfrm>
          <a:prstGeom prst="rect">
            <a:avLst/>
          </a:prstGeom>
        </p:spPr>
        <p:txBody>
          <a:bodyPr wrap="square">
            <a:spAutoFit/>
          </a:bodyPr>
          <a:lstStyle/>
          <a:p>
            <a:pPr marL="457200" indent="-457200" algn="just">
              <a:spcAft>
                <a:spcPts val="0"/>
              </a:spcAft>
              <a:buAutoNum type="arabicPlain" startAt="4"/>
            </a:pPr>
            <a:r>
              <a:rPr lang="zh-CN" altLang="zh-CN" sz="2400" kern="100" dirty="0">
                <a:latin typeface="微软雅黑" panose="020B0503020204020204" pitchFamily="34" charset="-122"/>
                <a:ea typeface="微软雅黑" panose="020B0503020204020204" pitchFamily="34" charset="-122"/>
              </a:rPr>
              <a:t>上坡扩散</a:t>
            </a:r>
            <a:r>
              <a:rPr lang="en-US" altLang="zh-CN" sz="2400" kern="100" dirty="0">
                <a:latin typeface="微软雅黑" panose="020B0503020204020204" pitchFamily="34" charset="-122"/>
                <a:ea typeface="微软雅黑" panose="020B0503020204020204" pitchFamily="34" charset="-122"/>
              </a:rPr>
              <a:t>J</a:t>
            </a:r>
            <a:r>
              <a:rPr lang="zh-CN" altLang="zh-CN" sz="2400" kern="100" dirty="0">
                <a:latin typeface="微软雅黑" panose="020B0503020204020204" pitchFamily="34" charset="-122"/>
                <a:ea typeface="微软雅黑" panose="020B0503020204020204" pitchFamily="34" charset="-122"/>
              </a:rPr>
              <a:t>与</a:t>
            </a:r>
            <a:r>
              <a:rPr lang="en-US" altLang="zh-CN" sz="2400" kern="100" dirty="0">
                <a:latin typeface="微软雅黑" panose="020B0503020204020204" pitchFamily="34" charset="-122"/>
                <a:ea typeface="微软雅黑" panose="020B0503020204020204" pitchFamily="34" charset="-122"/>
              </a:rPr>
              <a:t>dc/dx</a:t>
            </a:r>
            <a:r>
              <a:rPr lang="zh-CN" altLang="zh-CN" sz="2400" kern="100" dirty="0">
                <a:latin typeface="微软雅黑" panose="020B0503020204020204" pitchFamily="34" charset="-122"/>
                <a:ea typeface="微软雅黑" panose="020B0503020204020204" pitchFamily="34" charset="-122"/>
              </a:rPr>
              <a:t>方向（</a:t>
            </a:r>
            <a:r>
              <a:rPr lang="en-US" altLang="zh-CN" sz="2400" kern="100" dirty="0">
                <a:latin typeface="微软雅黑" panose="020B0503020204020204" pitchFamily="34" charset="-122"/>
                <a:ea typeface="微软雅黑" panose="020B0503020204020204" pitchFamily="34" charset="-122"/>
              </a:rPr>
              <a:t>  </a:t>
            </a:r>
            <a:r>
              <a:rPr lang="zh-CN"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spcAft>
                <a:spcPts val="0"/>
              </a:spcAft>
            </a:pPr>
            <a:r>
              <a:rPr lang="en-US" altLang="zh-CN" sz="2400" kern="100" dirty="0">
                <a:latin typeface="微软雅黑" panose="020B0503020204020204" pitchFamily="34" charset="-122"/>
                <a:ea typeface="微软雅黑" panose="020B0503020204020204" pitchFamily="34" charset="-122"/>
              </a:rPr>
              <a:t>      A</a:t>
            </a:r>
            <a:r>
              <a:rPr lang="zh-CN" altLang="zh-CN" sz="2400" kern="100" dirty="0">
                <a:latin typeface="微软雅黑" panose="020B0503020204020204" pitchFamily="34" charset="-122"/>
                <a:ea typeface="微软雅黑" panose="020B0503020204020204" pitchFamily="34" charset="-122"/>
              </a:rPr>
              <a:t>一致，</a:t>
            </a:r>
            <a:r>
              <a:rPr lang="en-US" altLang="zh-CN" sz="2400" kern="100" dirty="0">
                <a:latin typeface="微软雅黑" panose="020B0503020204020204" pitchFamily="34" charset="-122"/>
                <a:ea typeface="微软雅黑" panose="020B0503020204020204" pitchFamily="34" charset="-122"/>
              </a:rPr>
              <a:t>    B</a:t>
            </a:r>
            <a:r>
              <a:rPr lang="zh-CN" altLang="zh-CN" sz="2400" kern="100" dirty="0">
                <a:latin typeface="微软雅黑" panose="020B0503020204020204" pitchFamily="34" charset="-122"/>
                <a:ea typeface="微软雅黑" panose="020B0503020204020204" pitchFamily="34" charset="-122"/>
              </a:rPr>
              <a:t>相反</a:t>
            </a:r>
            <a:r>
              <a:rPr lang="zh-CN" altLang="en-US" sz="2400" kern="100" dirty="0">
                <a:latin typeface="微软雅黑" panose="020B0503020204020204" pitchFamily="34" charset="-122"/>
                <a:ea typeface="微软雅黑" panose="020B0503020204020204" pitchFamily="34" charset="-122"/>
              </a:rPr>
              <a:t>，</a:t>
            </a:r>
            <a:r>
              <a:rPr lang="en-US" altLang="zh-CN" sz="2400" kern="100" dirty="0">
                <a:latin typeface="微软雅黑" panose="020B0503020204020204" pitchFamily="34" charset="-122"/>
                <a:ea typeface="微软雅黑" panose="020B0503020204020204" pitchFamily="34" charset="-122"/>
              </a:rPr>
              <a:t>    C </a:t>
            </a:r>
            <a:r>
              <a:rPr lang="zh-CN" altLang="zh-CN" sz="2400" kern="100" dirty="0">
                <a:latin typeface="微软雅黑" panose="020B0503020204020204" pitchFamily="34" charset="-122"/>
                <a:ea typeface="微软雅黑" panose="020B0503020204020204" pitchFamily="34" charset="-122"/>
              </a:rPr>
              <a:t>垂直</a:t>
            </a:r>
            <a:endParaRPr lang="zh-CN" altLang="zh-CN"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68AC8DE-9D93-46B0-945A-F0E5CED4E6F5}" type="slidenum">
              <a:rPr lang="zh-CN" altLang="en-US" smtClean="0"/>
            </a:fld>
            <a:endParaRPr lang="zh-CN" altLang="en-US"/>
          </a:p>
        </p:txBody>
      </p:sp>
      <p:sp>
        <p:nvSpPr>
          <p:cNvPr id="3" name="矩形 2"/>
          <p:cNvSpPr/>
          <p:nvPr/>
        </p:nvSpPr>
        <p:spPr>
          <a:xfrm>
            <a:off x="-21531" y="424439"/>
            <a:ext cx="9155430" cy="1289905"/>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一块厚度为</a:t>
            </a:r>
            <a:r>
              <a:rPr lang="en-US" altLang="zh-CN" b="1" i="1" dirty="0">
                <a:latin typeface="微软雅黑" panose="020B0503020204020204" pitchFamily="34" charset="-122"/>
                <a:ea typeface="微软雅黑" panose="020B0503020204020204" pitchFamily="34" charset="-122"/>
              </a:rPr>
              <a:t>d </a:t>
            </a:r>
            <a:r>
              <a:rPr lang="zh-CN" altLang="en-US" b="1" dirty="0">
                <a:latin typeface="微软雅黑" panose="020B0503020204020204" pitchFamily="34" charset="-122"/>
                <a:ea typeface="微软雅黑" panose="020B0503020204020204" pitchFamily="34" charset="-122"/>
              </a:rPr>
              <a:t>的薄板，在</a:t>
            </a:r>
            <a:r>
              <a:rPr lang="en-US" altLang="zh-CN" b="1" i="1" dirty="0">
                <a:latin typeface="微软雅黑" panose="020B0503020204020204" pitchFamily="34" charset="-122"/>
                <a:ea typeface="微软雅黑" panose="020B0503020204020204" pitchFamily="34" charset="-122"/>
              </a:rPr>
              <a:t>T</a:t>
            </a:r>
            <a:r>
              <a:rPr lang="en-US" altLang="zh-CN" sz="800"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温度下两侧的浓度分别为</a:t>
            </a:r>
            <a:r>
              <a:rPr lang="en-US" altLang="zh-CN" b="1" i="1" dirty="0">
                <a:latin typeface="微软雅黑" panose="020B0503020204020204" pitchFamily="34" charset="-122"/>
                <a:ea typeface="微软雅黑" panose="020B0503020204020204" pitchFamily="34" charset="-122"/>
              </a:rPr>
              <a:t>w</a:t>
            </a:r>
            <a:r>
              <a:rPr lang="en-US" altLang="zh-CN" sz="800"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i="1" dirty="0">
                <a:latin typeface="微软雅黑" panose="020B0503020204020204" pitchFamily="34" charset="-122"/>
                <a:ea typeface="微软雅黑" panose="020B0503020204020204" pitchFamily="34" charset="-122"/>
              </a:rPr>
              <a:t>w</a:t>
            </a:r>
            <a:r>
              <a:rPr lang="en-US" altLang="zh-CN" sz="800"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a:t>
            </a:r>
            <a:r>
              <a:rPr lang="en-US" altLang="zh-CN" b="1" i="1" dirty="0">
                <a:latin typeface="微软雅黑" panose="020B0503020204020204" pitchFamily="34" charset="-122"/>
                <a:ea typeface="微软雅黑" panose="020B0503020204020204" pitchFamily="34" charset="-122"/>
              </a:rPr>
              <a:t>w</a:t>
            </a:r>
            <a:r>
              <a:rPr lang="en-US" altLang="zh-CN" sz="800"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i="1" dirty="0">
                <a:latin typeface="微软雅黑" panose="020B0503020204020204" pitchFamily="34" charset="-122"/>
                <a:ea typeface="微软雅黑" panose="020B0503020204020204" pitchFamily="34" charset="-122"/>
              </a:rPr>
              <a:t>w</a:t>
            </a:r>
            <a:r>
              <a:rPr lang="en-US" altLang="zh-CN" sz="800" b="1" dirty="0">
                <a:latin typeface="微软雅黑" panose="020B0503020204020204" pitchFamily="34" charset="-122"/>
                <a:ea typeface="微软雅黑" panose="020B0503020204020204" pitchFamily="34" charset="-122"/>
              </a:rPr>
              <a:t>0</a:t>
            </a:r>
            <a:r>
              <a:rPr lang="zh-CN" altLang="en-US" b="1" dirty="0">
                <a:latin typeface="微软雅黑" panose="020B0503020204020204" pitchFamily="34" charset="-122"/>
                <a:ea typeface="微软雅黑" panose="020B0503020204020204" pitchFamily="34" charset="-122"/>
              </a:rPr>
              <a:t>），当扩散达到平稳态后，给出①扩散系数为常数，②扩散系数随浓度增加而增加，③扩散系数随浓度增</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加而减小等三种情况下浓度分布示意图。并求出①种情况板中部的浓度。</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18101" y="3816667"/>
            <a:ext cx="7272138" cy="2717483"/>
          </a:xfrm>
          <a:prstGeom prst="rect">
            <a:avLst/>
          </a:prstGeom>
        </p:spPr>
      </p:pic>
      <p:pic>
        <p:nvPicPr>
          <p:cNvPr id="6" name="图片 5"/>
          <p:cNvPicPr>
            <a:picLocks noChangeAspect="1"/>
          </p:cNvPicPr>
          <p:nvPr/>
        </p:nvPicPr>
        <p:blipFill>
          <a:blip r:embed="rId2"/>
          <a:stretch>
            <a:fillRect/>
          </a:stretch>
        </p:blipFill>
        <p:spPr>
          <a:xfrm>
            <a:off x="988119" y="1804980"/>
            <a:ext cx="6791325" cy="2200275"/>
          </a:xfrm>
          <a:prstGeom prst="rect">
            <a:avLst/>
          </a:prstGeom>
        </p:spPr>
      </p:pic>
      <p:sp>
        <p:nvSpPr>
          <p:cNvPr id="4" name="矩形 3"/>
          <p:cNvSpPr/>
          <p:nvPr/>
        </p:nvSpPr>
        <p:spPr>
          <a:xfrm>
            <a:off x="142116" y="81708"/>
            <a:ext cx="1338828" cy="335989"/>
          </a:xfrm>
          <a:prstGeom prst="rect">
            <a:avLst/>
          </a:prstGeom>
        </p:spPr>
        <p:txBody>
          <a:bodyPr wrap="none">
            <a:spAutoFit/>
          </a:bodyPr>
          <a:lstStyle/>
          <a:p>
            <a:pPr marL="228600" indent="-228600">
              <a:lnSpc>
                <a:spcPts val="1900"/>
              </a:lnSpc>
              <a:tabLst>
                <a:tab pos="228600" algn="l"/>
              </a:tabLst>
            </a:pPr>
            <a:r>
              <a:rPr lang="zh-CN" altLang="en-US" b="1" kern="0" dirty="0">
                <a:solidFill>
                  <a:srgbClr val="0000FF"/>
                </a:solidFill>
                <a:latin typeface="微软雅黑" panose="020B0503020204020204" pitchFamily="34" charset="-122"/>
                <a:ea typeface="微软雅黑" panose="020B0503020204020204" pitchFamily="34" charset="-122"/>
              </a:rPr>
              <a:t>三</a:t>
            </a:r>
            <a:r>
              <a:rPr lang="zh-CN" altLang="zh-CN" b="1" kern="0" dirty="0">
                <a:solidFill>
                  <a:srgbClr val="0000FF"/>
                </a:solidFill>
                <a:latin typeface="微软雅黑" panose="020B0503020204020204" pitchFamily="34" charset="-122"/>
                <a:ea typeface="微软雅黑" panose="020B0503020204020204" pitchFamily="34" charset="-122"/>
              </a:rPr>
              <a:t>、</a:t>
            </a:r>
            <a:r>
              <a:rPr lang="zh-CN" altLang="en-US" b="1" kern="0" dirty="0">
                <a:solidFill>
                  <a:srgbClr val="0000FF"/>
                </a:solidFill>
                <a:latin typeface="微软雅黑" panose="020B0503020204020204" pitchFamily="34" charset="-122"/>
                <a:ea typeface="微软雅黑" panose="020B0503020204020204" pitchFamily="34" charset="-122"/>
              </a:rPr>
              <a:t>问答</a:t>
            </a:r>
            <a:r>
              <a:rPr lang="zh-CN" altLang="zh-CN" b="1" kern="0" dirty="0">
                <a:solidFill>
                  <a:srgbClr val="0000FF"/>
                </a:solidFill>
                <a:latin typeface="微软雅黑" panose="020B0503020204020204" pitchFamily="34" charset="-122"/>
                <a:ea typeface="微软雅黑" panose="020B0503020204020204" pitchFamily="34" charset="-122"/>
              </a:rPr>
              <a:t>题</a:t>
            </a:r>
            <a:endParaRPr lang="en-US" altLang="zh-CN" b="1" kern="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68AC8DE-9D93-46B0-945A-F0E5CED4E6F5}" type="slidenum">
              <a:rPr lang="zh-CN" altLang="en-US" sz="900" smtClean="0"/>
            </a:fld>
            <a:endParaRPr lang="zh-CN" altLang="en-US" sz="900" smtClean="0"/>
          </a:p>
        </p:txBody>
      </p:sp>
      <p:sp>
        <p:nvSpPr>
          <p:cNvPr id="3" name="Rectangle 1"/>
          <p:cNvSpPr>
            <a:spLocks noChangeArrowheads="1"/>
          </p:cNvSpPr>
          <p:nvPr/>
        </p:nvSpPr>
        <p:spPr bwMode="auto">
          <a:xfrm flipH="1">
            <a:off x="276860" y="558611"/>
            <a:ext cx="8446770" cy="128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 pos="6127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tabLst>
                <a:tab pos="266700" algn="l"/>
                <a:tab pos="612775" algn="l"/>
              </a:tabLst>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已知</a:t>
            </a:r>
            <a:r>
              <a:rPr lang="en-US" altLang="zh-CN" b="1" dirty="0">
                <a:latin typeface="微软雅黑" panose="020B0503020204020204" pitchFamily="34" charset="-122"/>
                <a:ea typeface="微软雅黑" panose="020B0503020204020204" pitchFamily="34" charset="-122"/>
              </a:rPr>
              <a:t>Al-Cu</a:t>
            </a:r>
            <a:r>
              <a:rPr lang="zh-CN" altLang="en-US" b="1" dirty="0">
                <a:latin typeface="微软雅黑" panose="020B0503020204020204" pitchFamily="34" charset="-122"/>
                <a:ea typeface="微软雅黑" panose="020B0503020204020204" pitchFamily="34" charset="-122"/>
              </a:rPr>
              <a:t>合金（</a:t>
            </a:r>
            <a:r>
              <a:rPr lang="en-US" altLang="zh-CN" b="1" dirty="0" err="1">
                <a:latin typeface="微软雅黑" panose="020B0503020204020204" pitchFamily="34" charset="-122"/>
                <a:ea typeface="微软雅黑" panose="020B0503020204020204" pitchFamily="34" charset="-122"/>
              </a:rPr>
              <a:t>wCu</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0.04</a:t>
            </a:r>
            <a:r>
              <a:rPr lang="zh-CN" altLang="en-US" b="1" dirty="0">
                <a:latin typeface="微软雅黑" panose="020B0503020204020204" pitchFamily="34" charset="-122"/>
                <a:ea typeface="微软雅黑" panose="020B0503020204020204" pitchFamily="34" charset="-122"/>
              </a:rPr>
              <a:t>）中的析出反应受扩散所控制，铜在铝中的扩散激活能</a:t>
            </a:r>
            <a:r>
              <a:rPr lang="en-US" altLang="zh-CN" b="1" dirty="0">
                <a:latin typeface="微软雅黑" panose="020B0503020204020204" pitchFamily="34" charset="-122"/>
                <a:ea typeface="微软雅黑" panose="020B0503020204020204" pitchFamily="34" charset="-122"/>
              </a:rPr>
              <a:t>Q</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136×10</a:t>
            </a:r>
            <a:r>
              <a:rPr lang="en-US" altLang="zh-CN" b="1" baseline="30000" dirty="0">
                <a:latin typeface="微软雅黑" panose="020B0503020204020204" pitchFamily="34" charset="-122"/>
                <a:ea typeface="微软雅黑" panose="020B0503020204020204" pitchFamily="34" charset="-122"/>
              </a:rPr>
              <a:t>3</a:t>
            </a:r>
            <a:r>
              <a:rPr lang="en-US" altLang="zh-CN" b="1" dirty="0">
                <a:latin typeface="微软雅黑" panose="020B0503020204020204" pitchFamily="34" charset="-122"/>
                <a:ea typeface="微软雅黑" panose="020B0503020204020204" pitchFamily="34" charset="-122"/>
              </a:rPr>
              <a:t>J/mol</a:t>
            </a:r>
            <a:r>
              <a:rPr lang="zh-CN" altLang="en-US" b="1" dirty="0">
                <a:latin typeface="微软雅黑" panose="020B0503020204020204" pitchFamily="34" charset="-122"/>
                <a:ea typeface="微软雅黑" panose="020B0503020204020204" pitchFamily="34" charset="-122"/>
              </a:rPr>
              <a:t>。如果为了达到最高硬度，在</a:t>
            </a:r>
            <a:r>
              <a:rPr lang="en-US" altLang="zh-CN" b="1" dirty="0">
                <a:latin typeface="微软雅黑" panose="020B0503020204020204" pitchFamily="34" charset="-122"/>
                <a:ea typeface="微软雅黑" panose="020B0503020204020204" pitchFamily="34" charset="-122"/>
              </a:rPr>
              <a:t>150℃</a:t>
            </a:r>
            <a:r>
              <a:rPr lang="zh-CN" altLang="en-US" b="1" dirty="0">
                <a:latin typeface="微软雅黑" panose="020B0503020204020204" pitchFamily="34" charset="-122"/>
                <a:ea typeface="微软雅黑" panose="020B0503020204020204" pitchFamily="34" charset="-122"/>
              </a:rPr>
              <a:t>进行时效需要</a:t>
            </a:r>
            <a:r>
              <a:rPr lang="en-US" altLang="zh-CN" b="1" dirty="0">
                <a:latin typeface="微软雅黑" panose="020B0503020204020204" pitchFamily="34" charset="-122"/>
                <a:ea typeface="微软雅黑" panose="020B0503020204020204" pitchFamily="34" charset="-122"/>
              </a:rPr>
              <a:t>10h</a:t>
            </a:r>
            <a:r>
              <a:rPr lang="zh-CN" altLang="en-US" b="1" dirty="0">
                <a:latin typeface="微软雅黑" panose="020B0503020204020204" pitchFamily="34" charset="-122"/>
                <a:ea typeface="微软雅黑" panose="020B0503020204020204" pitchFamily="34" charset="-122"/>
              </a:rPr>
              <a:t>，问在</a:t>
            </a:r>
            <a:r>
              <a:rPr lang="en-US" altLang="zh-CN" b="1" dirty="0">
                <a:latin typeface="微软雅黑" panose="020B0503020204020204" pitchFamily="34" charset="-122"/>
                <a:ea typeface="微软雅黑" panose="020B0503020204020204" pitchFamily="34" charset="-122"/>
              </a:rPr>
              <a:t>100℃</a:t>
            </a:r>
            <a:r>
              <a:rPr lang="zh-CN" altLang="en-US" b="1" dirty="0">
                <a:latin typeface="微软雅黑" panose="020B0503020204020204" pitchFamily="34" charset="-122"/>
                <a:ea typeface="微软雅黑" panose="020B0503020204020204" pitchFamily="34" charset="-122"/>
              </a:rPr>
              <a:t>时效需要多长时间？已知</a:t>
            </a:r>
            <a:r>
              <a:rPr lang="en-US" altLang="zh-CN" b="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8.31J/(</a:t>
            </a:r>
            <a:r>
              <a:rPr lang="en-US" altLang="zh-CN" b="1" dirty="0" err="1">
                <a:latin typeface="微软雅黑" panose="020B0503020204020204" pitchFamily="34" charset="-122"/>
                <a:ea typeface="微软雅黑" panose="020B0503020204020204" pitchFamily="34" charset="-122"/>
              </a:rPr>
              <a:t>mol·K</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682719" y="1980292"/>
            <a:ext cx="6216856" cy="3818327"/>
            <a:chOff x="-90" y="3064"/>
            <a:chExt cx="12471" cy="7529"/>
          </a:xfrm>
        </p:grpSpPr>
        <p:graphicFrame>
          <p:nvGraphicFramePr>
            <p:cNvPr id="4" name="对象 3"/>
            <p:cNvGraphicFramePr>
              <a:graphicFrameLocks noChangeAspect="1"/>
            </p:cNvGraphicFramePr>
            <p:nvPr/>
          </p:nvGraphicFramePr>
          <p:xfrm>
            <a:off x="2865" y="3550"/>
            <a:ext cx="2986" cy="859"/>
          </p:xfrm>
          <a:graphic>
            <a:graphicData uri="http://schemas.openxmlformats.org/presentationml/2006/ole">
              <mc:AlternateContent xmlns:mc="http://schemas.openxmlformats.org/markup-compatibility/2006">
                <mc:Choice xmlns:v="urn:schemas-microsoft-com:vml" Requires="v">
                  <p:oleObj spid="_x0000_s424135" name="" r:id="rId1" imgW="838200" imgH="241300" progId="Equation.3">
                    <p:embed/>
                  </p:oleObj>
                </mc:Choice>
                <mc:Fallback>
                  <p:oleObj name="" r:id="rId1" imgW="838200" imgH="241300" progId="Equation.3">
                    <p:embed/>
                    <p:pic>
                      <p:nvPicPr>
                        <p:cNvPr id="0" name="Object 8"/>
                        <p:cNvPicPr>
                          <a:picLocks noChangeAspect="1" noChangeArrowheads="1"/>
                        </p:cNvPicPr>
                        <p:nvPr/>
                      </p:nvPicPr>
                      <p:blipFill>
                        <a:blip r:embed="rId2"/>
                        <a:srcRect/>
                        <a:stretch>
                          <a:fillRect/>
                        </a:stretch>
                      </p:blipFill>
                      <p:spPr bwMode="auto">
                        <a:xfrm>
                          <a:off x="2865" y="3550"/>
                          <a:ext cx="2986" cy="859"/>
                        </a:xfrm>
                        <a:prstGeom prst="rect">
                          <a:avLst/>
                        </a:prstGeom>
                        <a:noFill/>
                      </p:spPr>
                    </p:pic>
                  </p:oleObj>
                </mc:Fallback>
              </mc:AlternateContent>
            </a:graphicData>
          </a:graphic>
        </p:graphicFrame>
        <p:grpSp>
          <p:nvGrpSpPr>
            <p:cNvPr id="19" name="组合 18"/>
            <p:cNvGrpSpPr/>
            <p:nvPr/>
          </p:nvGrpSpPr>
          <p:grpSpPr>
            <a:xfrm>
              <a:off x="612" y="5588"/>
              <a:ext cx="11769" cy="1253"/>
              <a:chOff x="536857" y="3377020"/>
              <a:chExt cx="7473420" cy="795876"/>
            </a:xfrm>
          </p:grpSpPr>
          <p:graphicFrame>
            <p:nvGraphicFramePr>
              <p:cNvPr id="5" name="对象 4"/>
              <p:cNvGraphicFramePr>
                <a:graphicFrameLocks noChangeAspect="1"/>
              </p:cNvGraphicFramePr>
              <p:nvPr/>
            </p:nvGraphicFramePr>
            <p:xfrm>
              <a:off x="536857" y="3377815"/>
              <a:ext cx="3360976" cy="795081"/>
            </p:xfrm>
            <a:graphic>
              <a:graphicData uri="http://schemas.openxmlformats.org/presentationml/2006/ole">
                <mc:AlternateContent xmlns:mc="http://schemas.openxmlformats.org/markup-compatibility/2006">
                  <mc:Choice xmlns:v="urn:schemas-microsoft-com:vml" Requires="v">
                    <p:oleObj spid="_x0000_s424136" name="" r:id="rId3" imgW="1879600" imgH="444500" progId="Equation.3">
                      <p:embed/>
                    </p:oleObj>
                  </mc:Choice>
                  <mc:Fallback>
                    <p:oleObj name="" r:id="rId3" imgW="1879600" imgH="444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57" y="3377815"/>
                            <a:ext cx="3360976" cy="795081"/>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3973061" y="3377020"/>
              <a:ext cx="3065728" cy="795876"/>
            </p:xfrm>
            <a:graphic>
              <a:graphicData uri="http://schemas.openxmlformats.org/presentationml/2006/ole">
                <mc:AlternateContent xmlns:mc="http://schemas.openxmlformats.org/markup-compatibility/2006">
                  <mc:Choice xmlns:v="urn:schemas-microsoft-com:vml" Requires="v">
                    <p:oleObj spid="_x0000_s424137" name="" r:id="rId5" imgW="1981200" imgH="508000" progId="Equation.3">
                      <p:embed/>
                    </p:oleObj>
                  </mc:Choice>
                  <mc:Fallback>
                    <p:oleObj name="" r:id="rId5" imgW="19812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3061" y="3377020"/>
                            <a:ext cx="3065728" cy="795876"/>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7154462" y="3594872"/>
              <a:ext cx="855815" cy="397541"/>
            </p:xfrm>
            <a:graphic>
              <a:graphicData uri="http://schemas.openxmlformats.org/presentationml/2006/ole">
                <mc:AlternateContent xmlns:mc="http://schemas.openxmlformats.org/markup-compatibility/2006">
                  <mc:Choice xmlns:v="urn:schemas-microsoft-com:vml" Requires="v">
                    <p:oleObj spid="_x0000_s424138" name="" r:id="rId7" imgW="381000" imgH="177165" progId="Equation.3">
                      <p:embed/>
                    </p:oleObj>
                  </mc:Choice>
                  <mc:Fallback>
                    <p:oleObj name="" r:id="rId7" imgW="381000" imgH="177165" progId="Equation.3">
                      <p:embed/>
                      <p:pic>
                        <p:nvPicPr>
                          <p:cNvPr id="0" name="Object 5"/>
                          <p:cNvPicPr>
                            <a:picLocks noChangeAspect="1" noChangeArrowheads="1"/>
                          </p:cNvPicPr>
                          <p:nvPr/>
                        </p:nvPicPr>
                        <p:blipFill>
                          <a:blip r:embed="rId8"/>
                          <a:srcRect/>
                          <a:stretch>
                            <a:fillRect/>
                          </a:stretch>
                        </p:blipFill>
                        <p:spPr bwMode="auto">
                          <a:xfrm>
                            <a:off x="7154462" y="3594872"/>
                            <a:ext cx="855815" cy="397541"/>
                          </a:xfrm>
                          <a:prstGeom prst="rect">
                            <a:avLst/>
                          </a:prstGeom>
                          <a:noFill/>
                        </p:spPr>
                      </p:pic>
                    </p:oleObj>
                  </mc:Fallback>
                </mc:AlternateContent>
              </a:graphicData>
            </a:graphic>
          </p:graphicFrame>
        </p:grpSp>
        <p:graphicFrame>
          <p:nvGraphicFramePr>
            <p:cNvPr id="8" name="对象 7"/>
            <p:cNvGraphicFramePr>
              <a:graphicFrameLocks noChangeAspect="1"/>
            </p:cNvGraphicFramePr>
            <p:nvPr/>
          </p:nvGraphicFramePr>
          <p:xfrm>
            <a:off x="3236" y="7208"/>
            <a:ext cx="1899" cy="634"/>
          </p:xfrm>
          <a:graphic>
            <a:graphicData uri="http://schemas.openxmlformats.org/presentationml/2006/ole">
              <mc:AlternateContent xmlns:mc="http://schemas.openxmlformats.org/markup-compatibility/2006">
                <mc:Choice xmlns:v="urn:schemas-microsoft-com:vml" Requires="v">
                  <p:oleObj spid="_x0000_s424139" name="" r:id="rId9" imgW="685800" imgH="228600" progId="Equation.3">
                    <p:embed/>
                  </p:oleObj>
                </mc:Choice>
                <mc:Fallback>
                  <p:oleObj name="" r:id="rId9" imgW="6858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6" y="7208"/>
                          <a:ext cx="1899" cy="634"/>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2865" y="8117"/>
            <a:ext cx="4181" cy="798"/>
          </p:xfrm>
          <a:graphic>
            <a:graphicData uri="http://schemas.openxmlformats.org/presentationml/2006/ole">
              <mc:AlternateContent xmlns:mc="http://schemas.openxmlformats.org/markup-compatibility/2006">
                <mc:Choice xmlns:v="urn:schemas-microsoft-com:vml" Requires="v">
                  <p:oleObj spid="_x0000_s424140" name="" r:id="rId11" imgW="1396365" imgH="266700" progId="Equation.3">
                    <p:embed/>
                  </p:oleObj>
                </mc:Choice>
                <mc:Fallback>
                  <p:oleObj name="" r:id="rId11" imgW="1396365" imgH="2667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5" y="8117"/>
                          <a:ext cx="4181" cy="798"/>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3080" y="9155"/>
            <a:ext cx="4519" cy="1438"/>
          </p:xfrm>
          <a:graphic>
            <a:graphicData uri="http://schemas.openxmlformats.org/presentationml/2006/ole">
              <mc:AlternateContent xmlns:mc="http://schemas.openxmlformats.org/markup-compatibility/2006">
                <mc:Choice xmlns:v="urn:schemas-microsoft-com:vml" Requires="v">
                  <p:oleObj spid="_x0000_s424141" name="" r:id="rId13" imgW="1396365" imgH="444500" progId="Equation.3">
                    <p:embed/>
                  </p:oleObj>
                </mc:Choice>
                <mc:Fallback>
                  <p:oleObj name="" r:id="rId13" imgW="1396365" imgH="4445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0" y="9155"/>
                          <a:ext cx="4519" cy="1438"/>
                        </a:xfrm>
                        <a:prstGeom prst="rect">
                          <a:avLst/>
                        </a:prstGeom>
                        <a:noFill/>
                      </p:spPr>
                    </p:pic>
                  </p:oleObj>
                </mc:Fallback>
              </mc:AlternateContent>
            </a:graphicData>
          </a:graphic>
        </p:graphicFrame>
        <p:sp>
          <p:nvSpPr>
            <p:cNvPr id="11" name="Rectangle 9"/>
            <p:cNvSpPr>
              <a:spLocks noChangeArrowheads="1"/>
            </p:cNvSpPr>
            <p:nvPr/>
          </p:nvSpPr>
          <p:spPr bwMode="auto">
            <a:xfrm>
              <a:off x="-90" y="3064"/>
              <a:ext cx="3698" cy="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762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解：</a:t>
              </a: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b="0" i="0" u="none" strike="noStrike" cap="none" normalizeH="0" baseline="0" dirty="0">
                <a:ln>
                  <a:noFill/>
                </a:ln>
                <a:solidFill>
                  <a:schemeClr val="tx1"/>
                </a:solidFill>
                <a:effectLst/>
              </a:endParaRPr>
            </a:p>
            <a:p>
              <a:pPr marL="0" marR="0" lvl="0" indent="276225"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根据公式 </a:t>
              </a:r>
              <a:endParaRPr kumimoji="0" lang="zh-CN"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10"/>
            <p:cNvSpPr>
              <a:spLocks noChangeArrowheads="1"/>
            </p:cNvSpPr>
            <p:nvPr/>
          </p:nvSpPr>
          <p:spPr bwMode="auto">
            <a:xfrm>
              <a:off x="-49" y="4660"/>
              <a:ext cx="8970" cy="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762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铜在</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r>
                <a:rPr kumimoji="0" lang="en-US"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时的扩散系数之比为</a:t>
              </a:r>
              <a:endParaRPr kumimoji="0" lang="zh-CN" altLang="en-US" b="0" i="0" u="none" strike="noStrike" cap="none" normalizeH="0" baseline="0" dirty="0">
                <a:ln>
                  <a:noFill/>
                </a:ln>
                <a:solidFill>
                  <a:schemeClr val="tx1"/>
                </a:solidFill>
                <a:effectLst/>
              </a:endParaRPr>
            </a:p>
            <a:p>
              <a:pPr marL="0" marR="0" lvl="0" indent="276225"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65" y="7187"/>
              <a:ext cx="3568" cy="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762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扩散距离为</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b="0" i="0" u="none" strike="noStrike" cap="none" normalizeH="0" baseline="0" dirty="0">
                <a:ln>
                  <a:noFill/>
                </a:ln>
                <a:solidFill>
                  <a:schemeClr val="tx1"/>
                </a:solidFill>
                <a:effectLst/>
              </a:endParaRPr>
            </a:p>
            <a:p>
              <a:pPr marL="0" marR="0" lvl="0" indent="276225" algn="l" defTabSz="914400" rtl="0" eaLnBrk="0" fontAlgn="base" latinLnBrk="0" hangingPunct="0">
                <a:lnSpc>
                  <a:spcPct val="100000"/>
                </a:lnSpc>
                <a:spcBef>
                  <a:spcPct val="0"/>
                </a:spcBef>
                <a:spcAft>
                  <a:spcPct val="0"/>
                </a:spcAft>
                <a:buClrTx/>
                <a:buSzTx/>
                <a:buFontTx/>
                <a:buNone/>
              </a:pPr>
              <a:endParaRPr kumimoji="0" lang="zh-CN" altLang="en-US" b="0" i="0" u="none" strike="noStrike" cap="none" normalizeH="0" baseline="0" dirty="0">
                <a:ln>
                  <a:noFill/>
                </a:ln>
                <a:solidFill>
                  <a:schemeClr val="tx1"/>
                </a:solidFill>
                <a:effectLst/>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8601" y="1707644"/>
            <a:ext cx="4191000" cy="3930392"/>
          </a:xfrm>
          <a:prstGeom prst="rect">
            <a:avLst/>
          </a:prstGeom>
        </p:spPr>
      </p:pic>
      <p:pic>
        <p:nvPicPr>
          <p:cNvPr id="5" name="图片 4"/>
          <p:cNvPicPr>
            <a:picLocks noChangeAspect="1"/>
          </p:cNvPicPr>
          <p:nvPr/>
        </p:nvPicPr>
        <p:blipFill>
          <a:blip r:embed="rId2"/>
          <a:stretch>
            <a:fillRect/>
          </a:stretch>
        </p:blipFill>
        <p:spPr>
          <a:xfrm>
            <a:off x="5192532" y="1219964"/>
            <a:ext cx="3429000" cy="3371754"/>
          </a:xfrm>
          <a:prstGeom prst="rect">
            <a:avLst/>
          </a:prstGeom>
        </p:spPr>
      </p:pic>
      <p:sp>
        <p:nvSpPr>
          <p:cNvPr id="7" name="文本框 6"/>
          <p:cNvSpPr txBox="1"/>
          <p:nvPr/>
        </p:nvSpPr>
        <p:spPr>
          <a:xfrm>
            <a:off x="696733" y="1219965"/>
            <a:ext cx="3315331" cy="507831"/>
          </a:xfrm>
          <a:prstGeom prst="rect">
            <a:avLst/>
          </a:prstGeom>
          <a:noFill/>
        </p:spPr>
        <p:txBody>
          <a:bodyPr wrap="none" rtlCol="0">
            <a:spAutoFit/>
          </a:bodyPr>
          <a:lstStyle/>
          <a:p>
            <a:r>
              <a:rPr lang="zh-CN" altLang="en-US" sz="2700" b="1" dirty="0">
                <a:solidFill>
                  <a:srgbClr val="7030A0"/>
                </a:solidFill>
              </a:rPr>
              <a:t>室温时效强化铝合金</a:t>
            </a:r>
            <a:endParaRPr lang="zh-CN" altLang="en-US" sz="2700" b="1"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F71F000B-E484-4DA9-980E-B33D6783443C}" type="slidenum">
              <a:rPr lang="en-US" altLang="zh-CN" smtClean="0"/>
            </a:fld>
            <a:endParaRPr lang="en-US" altLang="zh-CN"/>
          </a:p>
        </p:txBody>
      </p:sp>
      <p:sp>
        <p:nvSpPr>
          <p:cNvPr id="5" name="Rectangle 1"/>
          <p:cNvSpPr>
            <a:spLocks noChangeArrowheads="1"/>
          </p:cNvSpPr>
          <p:nvPr/>
        </p:nvSpPr>
        <p:spPr bwMode="auto">
          <a:xfrm flipH="1">
            <a:off x="217170" y="1185950"/>
            <a:ext cx="9006840"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3. </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假定碳在</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α—Fe(</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体心立方</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和</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γ—Fe</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（面心立方）中进行扩散，碳在</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α—Fe</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中的</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D0</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和扩散活化能为</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0.0079</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83600J/mol</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，碳在</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γ—Fe</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中的</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D0</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和扩散活化能为</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0.21</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和</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141284J/mol</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，计算</a:t>
            </a:r>
            <a:r>
              <a:rPr kumimoji="0" lang="en-US"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800℃</a:t>
            </a:r>
            <a:r>
              <a:rPr kumimoji="0" lang="zh-CN" altLang="en-US"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宋体" panose="02010600030101010101" pitchFamily="2" charset="-122"/>
              </a:rPr>
              <a:t>时各自的扩散系数并解释其差别。</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advClick="0" advTm="0"/>
    </mc:Choice>
    <mc:Fallback>
      <p:transition spd="slow"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Text Box 82"/>
          <p:cNvSpPr txBox="1">
            <a:spLocks noChangeArrowheads="1"/>
          </p:cNvSpPr>
          <p:nvPr/>
        </p:nvSpPr>
        <p:spPr bwMode="auto">
          <a:xfrm>
            <a:off x="206533" y="622618"/>
            <a:ext cx="873093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 typeface="Arial" panose="020B0604020202020204" pitchFamily="34" charset="0"/>
              <a:buNone/>
            </a:pPr>
            <a:r>
              <a:rPr lang="en-US" altLang="zh-CN" sz="2800" dirty="0">
                <a:latin typeface="Times New Roman" panose="02020603050405020304" pitchFamily="18" charset="0"/>
              </a:rPr>
              <a:t>4. An impermeable cylinder 3 cm in diameter and 10 cm long contains a gas that includes 0.5×10</a:t>
            </a:r>
            <a:r>
              <a:rPr lang="en-US" altLang="zh-CN" sz="2800" baseline="30000" dirty="0">
                <a:latin typeface="Times New Roman" panose="02020603050405020304" pitchFamily="18" charset="0"/>
              </a:rPr>
              <a:t>20</a:t>
            </a:r>
            <a:r>
              <a:rPr lang="en-US" altLang="zh-CN" sz="2800" dirty="0">
                <a:latin typeface="Times New Roman" panose="02020603050405020304" pitchFamily="18" charset="0"/>
              </a:rPr>
              <a:t> N atoms per cm</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 and 0.5×10</a:t>
            </a:r>
            <a:r>
              <a:rPr lang="en-US" altLang="zh-CN" sz="2800" baseline="30000" dirty="0">
                <a:latin typeface="Times New Roman" panose="02020603050405020304" pitchFamily="18" charset="0"/>
              </a:rPr>
              <a:t>20</a:t>
            </a:r>
            <a:r>
              <a:rPr lang="en-US" altLang="zh-CN" sz="2800" dirty="0">
                <a:latin typeface="Times New Roman" panose="02020603050405020304" pitchFamily="18" charset="0"/>
              </a:rPr>
              <a:t> H atoms per cm</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 on one side of an iron membrane. Gas is continuously introduced to the pipe to assure a constant concentration of nitrogen and hydrogen. The gas on the other side of the membrane includes a constant 1×10</a:t>
            </a:r>
            <a:r>
              <a:rPr lang="en-US" altLang="zh-CN" sz="2800" baseline="30000" dirty="0">
                <a:latin typeface="Times New Roman" panose="02020603050405020304" pitchFamily="18" charset="0"/>
              </a:rPr>
              <a:t>18</a:t>
            </a:r>
            <a:r>
              <a:rPr lang="en-US" altLang="zh-CN" sz="2800" dirty="0">
                <a:latin typeface="Times New Roman" panose="02020603050405020304" pitchFamily="18" charset="0"/>
              </a:rPr>
              <a:t> N atoms per cm</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 and 1×10</a:t>
            </a:r>
            <a:r>
              <a:rPr lang="en-US" altLang="zh-CN" sz="2800" baseline="30000" dirty="0">
                <a:latin typeface="Times New Roman" panose="02020603050405020304" pitchFamily="18" charset="0"/>
              </a:rPr>
              <a:t>18</a:t>
            </a:r>
            <a:r>
              <a:rPr lang="en-US" altLang="zh-CN" sz="2800" dirty="0">
                <a:latin typeface="Times New Roman" panose="02020603050405020304" pitchFamily="18" charset="0"/>
              </a:rPr>
              <a:t> H atoms per cm</a:t>
            </a:r>
            <a:r>
              <a:rPr lang="en-US" altLang="zh-CN" sz="2800" baseline="30000" dirty="0">
                <a:latin typeface="Times New Roman" panose="02020603050405020304" pitchFamily="18" charset="0"/>
              </a:rPr>
              <a:t>3</a:t>
            </a:r>
            <a:r>
              <a:rPr lang="en-US" altLang="zh-CN" sz="2800" dirty="0">
                <a:latin typeface="Times New Roman" panose="02020603050405020304" pitchFamily="18" charset="0"/>
              </a:rPr>
              <a:t>.The entire system is to operate at 700</a:t>
            </a:r>
            <a:r>
              <a:rPr lang="en-US" altLang="zh-CN" sz="2800" dirty="0">
                <a:latin typeface="宋体" panose="02010600030101010101" pitchFamily="2" charset="-122"/>
              </a:rPr>
              <a:t>℃</a:t>
            </a:r>
            <a:r>
              <a:rPr lang="en-US" altLang="zh-CN" sz="2800" dirty="0">
                <a:latin typeface="Times New Roman" panose="02020603050405020304" pitchFamily="18" charset="0"/>
              </a:rPr>
              <a:t>, where the iron has the BCC structure. Design an iron membrane that will allow no more than 1% of the nitrogen to be lost through the membrane each hour, while allowing 90% of the hydrogen to pass through the membrane per hour.</a:t>
            </a:r>
            <a:endParaRPr lang="en-US" altLang="zh-CN" sz="2800" dirty="0">
              <a:latin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2946105" y="1613502"/>
            <a:ext cx="2654300" cy="2078037"/>
            <a:chOff x="0" y="0"/>
            <a:chExt cx="1672" cy="1309"/>
          </a:xfrm>
        </p:grpSpPr>
        <p:sp>
          <p:nvSpPr>
            <p:cNvPr id="5" name="直接连接符 6149"/>
            <p:cNvSpPr>
              <a:spLocks noChangeShapeType="1"/>
            </p:cNvSpPr>
            <p:nvPr/>
          </p:nvSpPr>
          <p:spPr bwMode="auto">
            <a:xfrm flipV="1">
              <a:off x="312" y="114"/>
              <a:ext cx="0" cy="964"/>
            </a:xfrm>
            <a:prstGeom prst="line">
              <a:avLst/>
            </a:prstGeom>
            <a:noFill/>
            <a:ln w="9525">
              <a:solidFill>
                <a:schemeClr val="tx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6150"/>
            <p:cNvSpPr>
              <a:spLocks noChangeShapeType="1"/>
            </p:cNvSpPr>
            <p:nvPr/>
          </p:nvSpPr>
          <p:spPr bwMode="auto">
            <a:xfrm flipV="1">
              <a:off x="1360" y="114"/>
              <a:ext cx="0" cy="964"/>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直接连接符 6151"/>
            <p:cNvSpPr>
              <a:spLocks noChangeShapeType="1"/>
            </p:cNvSpPr>
            <p:nvPr/>
          </p:nvSpPr>
          <p:spPr bwMode="auto">
            <a:xfrm>
              <a:off x="312" y="1078"/>
              <a:ext cx="1048"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8" name="文本框 6152"/>
            <p:cNvSpPr txBox="1">
              <a:spLocks noChangeArrowheads="1"/>
            </p:cNvSpPr>
            <p:nvPr/>
          </p:nvSpPr>
          <p:spPr bwMode="auto">
            <a:xfrm>
              <a:off x="85" y="1021"/>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A</a:t>
              </a:r>
              <a:endParaRPr lang="en-US" altLang="zh-CN" b="1" u="none">
                <a:latin typeface="Times New Roman" panose="02020603050405020304" pitchFamily="18" charset="0"/>
              </a:endParaRPr>
            </a:p>
          </p:txBody>
        </p:sp>
        <p:sp>
          <p:nvSpPr>
            <p:cNvPr id="9" name="文本框 6153"/>
            <p:cNvSpPr txBox="1">
              <a:spLocks noChangeArrowheads="1"/>
            </p:cNvSpPr>
            <p:nvPr/>
          </p:nvSpPr>
          <p:spPr bwMode="auto">
            <a:xfrm>
              <a:off x="1361" y="992"/>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B</a:t>
              </a:r>
              <a:endParaRPr lang="en-US" altLang="zh-CN" b="1" u="none">
                <a:latin typeface="Times New Roman" panose="02020603050405020304" pitchFamily="18" charset="0"/>
              </a:endParaRPr>
            </a:p>
          </p:txBody>
        </p:sp>
        <p:sp>
          <p:nvSpPr>
            <p:cNvPr id="10" name="文本框 6154"/>
            <p:cNvSpPr txBox="1">
              <a:spLocks noChangeArrowheads="1"/>
            </p:cNvSpPr>
            <p:nvPr/>
          </p:nvSpPr>
          <p:spPr bwMode="auto">
            <a:xfrm>
              <a:off x="0" y="1"/>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i="1" u="none">
                  <a:latin typeface="Times New Roman" panose="02020603050405020304" pitchFamily="18" charset="0"/>
                </a:rPr>
                <a:t>T</a:t>
              </a:r>
              <a:endParaRPr lang="en-US" altLang="zh-CN" b="1" i="1" u="none">
                <a:latin typeface="Times New Roman" panose="02020603050405020304" pitchFamily="18" charset="0"/>
              </a:endParaRPr>
            </a:p>
          </p:txBody>
        </p:sp>
        <p:sp>
          <p:nvSpPr>
            <p:cNvPr id="11" name="文本框 6155"/>
            <p:cNvSpPr txBox="1">
              <a:spLocks noChangeArrowheads="1"/>
            </p:cNvSpPr>
            <p:nvPr/>
          </p:nvSpPr>
          <p:spPr bwMode="auto">
            <a:xfrm>
              <a:off x="680" y="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rPr>
                <a:t>L</a:t>
              </a:r>
              <a:endParaRPr lang="en-US" altLang="zh-CN" sz="2000" b="1" u="none">
                <a:latin typeface="Times New Roman" panose="02020603050405020304" pitchFamily="18" charset="0"/>
              </a:endParaRPr>
            </a:p>
          </p:txBody>
        </p:sp>
        <p:sp>
          <p:nvSpPr>
            <p:cNvPr id="12" name="文本框 6156"/>
            <p:cNvSpPr txBox="1">
              <a:spLocks noChangeArrowheads="1"/>
            </p:cNvSpPr>
            <p:nvPr/>
          </p:nvSpPr>
          <p:spPr bwMode="auto">
            <a:xfrm>
              <a:off x="312" y="39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a:t>
              </a:r>
              <a:endParaRPr lang="en-US" altLang="zh-CN" sz="2000" b="1" u="none">
                <a:latin typeface="Times New Roman" panose="02020603050405020304" pitchFamily="18" charset="0"/>
                <a:sym typeface="Symbol" panose="05050102010706020507" pitchFamily="18" charset="2"/>
              </a:endParaRPr>
            </a:p>
          </p:txBody>
        </p:sp>
        <p:sp>
          <p:nvSpPr>
            <p:cNvPr id="13" name="文本框 6157"/>
            <p:cNvSpPr txBox="1">
              <a:spLocks noChangeArrowheads="1"/>
            </p:cNvSpPr>
            <p:nvPr/>
          </p:nvSpPr>
          <p:spPr bwMode="auto">
            <a:xfrm>
              <a:off x="595" y="794"/>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a:t>
              </a:r>
              <a:endParaRPr lang="en-US" altLang="zh-CN" sz="2000" b="1" u="none">
                <a:latin typeface="Times New Roman" panose="02020603050405020304" pitchFamily="18" charset="0"/>
                <a:sym typeface="Symbol" panose="05050102010706020507" pitchFamily="18" charset="2"/>
              </a:endParaRPr>
            </a:p>
          </p:txBody>
        </p:sp>
        <p:sp>
          <p:nvSpPr>
            <p:cNvPr id="14" name="未知"/>
            <p:cNvSpPr>
              <a:spLocks noChangeArrowheads="1"/>
            </p:cNvSpPr>
            <p:nvPr/>
          </p:nvSpPr>
          <p:spPr bwMode="auto">
            <a:xfrm>
              <a:off x="311" y="255"/>
              <a:ext cx="284" cy="341"/>
            </a:xfrm>
            <a:custGeom>
              <a:avLst/>
              <a:gdLst>
                <a:gd name="T0" fmla="*/ 0 w 284"/>
                <a:gd name="T1" fmla="*/ 0 h 341"/>
                <a:gd name="T2" fmla="*/ 171 w 284"/>
                <a:gd name="T3" fmla="*/ 114 h 341"/>
                <a:gd name="T4" fmla="*/ 284 w 284"/>
                <a:gd name="T5" fmla="*/ 341 h 341"/>
                <a:gd name="T6" fmla="*/ 0 60000 65536"/>
                <a:gd name="T7" fmla="*/ 0 60000 65536"/>
                <a:gd name="T8" fmla="*/ 0 60000 65536"/>
              </a:gdLst>
              <a:ahLst/>
              <a:cxnLst>
                <a:cxn ang="T6">
                  <a:pos x="T0" y="T1"/>
                </a:cxn>
                <a:cxn ang="T7">
                  <a:pos x="T2" y="T3"/>
                </a:cxn>
                <a:cxn ang="T8">
                  <a:pos x="T4" y="T5"/>
                </a:cxn>
              </a:cxnLst>
              <a:rect l="0" t="0" r="r" b="b"/>
              <a:pathLst>
                <a:path w="284" h="341">
                  <a:moveTo>
                    <a:pt x="0" y="0"/>
                  </a:moveTo>
                  <a:cubicBezTo>
                    <a:pt x="62" y="28"/>
                    <a:pt x="124" y="57"/>
                    <a:pt x="171" y="114"/>
                  </a:cubicBezTo>
                  <a:cubicBezTo>
                    <a:pt x="218" y="171"/>
                    <a:pt x="265" y="303"/>
                    <a:pt x="284" y="341"/>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未知"/>
            <p:cNvSpPr>
              <a:spLocks noChangeArrowheads="1"/>
            </p:cNvSpPr>
            <p:nvPr/>
          </p:nvSpPr>
          <p:spPr bwMode="auto">
            <a:xfrm>
              <a:off x="340" y="596"/>
              <a:ext cx="255" cy="482"/>
            </a:xfrm>
            <a:custGeom>
              <a:avLst/>
              <a:gdLst>
                <a:gd name="T0" fmla="*/ 1159 w 198"/>
                <a:gd name="T1" fmla="*/ 0 h 425"/>
                <a:gd name="T2" fmla="*/ 496 w 198"/>
                <a:gd name="T3" fmla="*/ 544 h 425"/>
                <a:gd name="T4" fmla="*/ 0 w 198"/>
                <a:gd name="T5" fmla="*/ 1025 h 425"/>
                <a:gd name="T6" fmla="*/ 0 60000 65536"/>
                <a:gd name="T7" fmla="*/ 0 60000 65536"/>
                <a:gd name="T8" fmla="*/ 0 60000 65536"/>
              </a:gdLst>
              <a:ahLst/>
              <a:cxnLst>
                <a:cxn ang="T6">
                  <a:pos x="T0" y="T1"/>
                </a:cxn>
                <a:cxn ang="T7">
                  <a:pos x="T2" y="T3"/>
                </a:cxn>
                <a:cxn ang="T8">
                  <a:pos x="T4" y="T5"/>
                </a:cxn>
              </a:cxnLst>
              <a:rect l="0" t="0" r="r" b="b"/>
              <a:pathLst>
                <a:path w="198" h="425">
                  <a:moveTo>
                    <a:pt x="198" y="0"/>
                  </a:moveTo>
                  <a:cubicBezTo>
                    <a:pt x="158" y="77"/>
                    <a:pt x="118" y="155"/>
                    <a:pt x="85" y="226"/>
                  </a:cubicBezTo>
                  <a:cubicBezTo>
                    <a:pt x="52" y="297"/>
                    <a:pt x="26" y="361"/>
                    <a:pt x="0" y="425"/>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直接连接符 6160"/>
            <p:cNvSpPr>
              <a:spLocks noChangeShapeType="1"/>
            </p:cNvSpPr>
            <p:nvPr/>
          </p:nvSpPr>
          <p:spPr bwMode="auto">
            <a:xfrm>
              <a:off x="595" y="596"/>
              <a:ext cx="454"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7" name="未知"/>
            <p:cNvSpPr>
              <a:spLocks noChangeArrowheads="1"/>
            </p:cNvSpPr>
            <p:nvPr/>
          </p:nvSpPr>
          <p:spPr bwMode="auto">
            <a:xfrm>
              <a:off x="1049" y="170"/>
              <a:ext cx="311" cy="426"/>
            </a:xfrm>
            <a:custGeom>
              <a:avLst/>
              <a:gdLst>
                <a:gd name="T0" fmla="*/ 311 w 311"/>
                <a:gd name="T1" fmla="*/ 0 h 426"/>
                <a:gd name="T2" fmla="*/ 113 w 311"/>
                <a:gd name="T3" fmla="*/ 199 h 426"/>
                <a:gd name="T4" fmla="*/ 0 w 311"/>
                <a:gd name="T5" fmla="*/ 426 h 426"/>
                <a:gd name="T6" fmla="*/ 0 60000 65536"/>
                <a:gd name="T7" fmla="*/ 0 60000 65536"/>
                <a:gd name="T8" fmla="*/ 0 60000 65536"/>
              </a:gdLst>
              <a:ahLst/>
              <a:cxnLst>
                <a:cxn ang="T6">
                  <a:pos x="T0" y="T1"/>
                </a:cxn>
                <a:cxn ang="T7">
                  <a:pos x="T2" y="T3"/>
                </a:cxn>
                <a:cxn ang="T8">
                  <a:pos x="T4" y="T5"/>
                </a:cxn>
              </a:cxnLst>
              <a:rect l="0" t="0" r="r" b="b"/>
              <a:pathLst>
                <a:path w="311" h="426">
                  <a:moveTo>
                    <a:pt x="311" y="0"/>
                  </a:moveTo>
                  <a:cubicBezTo>
                    <a:pt x="238" y="64"/>
                    <a:pt x="165" y="128"/>
                    <a:pt x="113" y="199"/>
                  </a:cubicBezTo>
                  <a:cubicBezTo>
                    <a:pt x="61" y="270"/>
                    <a:pt x="30" y="348"/>
                    <a:pt x="0" y="426"/>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未知"/>
            <p:cNvSpPr>
              <a:spLocks noChangeArrowheads="1"/>
            </p:cNvSpPr>
            <p:nvPr/>
          </p:nvSpPr>
          <p:spPr bwMode="auto">
            <a:xfrm>
              <a:off x="1049" y="596"/>
              <a:ext cx="255" cy="482"/>
            </a:xfrm>
            <a:custGeom>
              <a:avLst/>
              <a:gdLst>
                <a:gd name="T0" fmla="*/ 0 w 226"/>
                <a:gd name="T1" fmla="*/ 0 h 453"/>
                <a:gd name="T2" fmla="*/ 327 w 226"/>
                <a:gd name="T3" fmla="*/ 347 h 453"/>
                <a:gd name="T4" fmla="*/ 527 w 226"/>
                <a:gd name="T5" fmla="*/ 700 h 453"/>
                <a:gd name="T6" fmla="*/ 0 60000 65536"/>
                <a:gd name="T7" fmla="*/ 0 60000 65536"/>
                <a:gd name="T8" fmla="*/ 0 60000 65536"/>
              </a:gdLst>
              <a:ahLst/>
              <a:cxnLst>
                <a:cxn ang="T6">
                  <a:pos x="T0" y="T1"/>
                </a:cxn>
                <a:cxn ang="T7">
                  <a:pos x="T2" y="T3"/>
                </a:cxn>
                <a:cxn ang="T8">
                  <a:pos x="T4" y="T5"/>
                </a:cxn>
              </a:cxnLst>
              <a:rect l="0" t="0" r="r" b="b"/>
              <a:pathLst>
                <a:path w="226" h="453">
                  <a:moveTo>
                    <a:pt x="0" y="0"/>
                  </a:moveTo>
                  <a:cubicBezTo>
                    <a:pt x="51" y="75"/>
                    <a:pt x="103" y="150"/>
                    <a:pt x="141" y="226"/>
                  </a:cubicBezTo>
                  <a:cubicBezTo>
                    <a:pt x="179" y="302"/>
                    <a:pt x="202" y="377"/>
                    <a:pt x="226" y="453"/>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未知"/>
            <p:cNvSpPr>
              <a:spLocks noChangeArrowheads="1"/>
            </p:cNvSpPr>
            <p:nvPr/>
          </p:nvSpPr>
          <p:spPr bwMode="auto">
            <a:xfrm>
              <a:off x="311" y="255"/>
              <a:ext cx="482" cy="341"/>
            </a:xfrm>
            <a:custGeom>
              <a:avLst/>
              <a:gdLst>
                <a:gd name="T0" fmla="*/ 0 w 482"/>
                <a:gd name="T1" fmla="*/ 0 h 341"/>
                <a:gd name="T2" fmla="*/ 341 w 482"/>
                <a:gd name="T3" fmla="*/ 114 h 341"/>
                <a:gd name="T4" fmla="*/ 482 w 482"/>
                <a:gd name="T5" fmla="*/ 341 h 341"/>
                <a:gd name="T6" fmla="*/ 0 60000 65536"/>
                <a:gd name="T7" fmla="*/ 0 60000 65536"/>
                <a:gd name="T8" fmla="*/ 0 60000 65536"/>
              </a:gdLst>
              <a:ahLst/>
              <a:cxnLst>
                <a:cxn ang="T6">
                  <a:pos x="T0" y="T1"/>
                </a:cxn>
                <a:cxn ang="T7">
                  <a:pos x="T2" y="T3"/>
                </a:cxn>
                <a:cxn ang="T8">
                  <a:pos x="T4" y="T5"/>
                </a:cxn>
              </a:cxnLst>
              <a:rect l="0" t="0" r="r" b="b"/>
              <a:pathLst>
                <a:path w="482" h="341">
                  <a:moveTo>
                    <a:pt x="0" y="0"/>
                  </a:moveTo>
                  <a:cubicBezTo>
                    <a:pt x="130" y="28"/>
                    <a:pt x="261" y="57"/>
                    <a:pt x="341" y="114"/>
                  </a:cubicBezTo>
                  <a:cubicBezTo>
                    <a:pt x="421" y="171"/>
                    <a:pt x="451" y="256"/>
                    <a:pt x="482" y="341"/>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未知"/>
            <p:cNvSpPr>
              <a:spLocks noChangeArrowheads="1"/>
            </p:cNvSpPr>
            <p:nvPr/>
          </p:nvSpPr>
          <p:spPr bwMode="auto">
            <a:xfrm>
              <a:off x="793" y="170"/>
              <a:ext cx="567" cy="426"/>
            </a:xfrm>
            <a:custGeom>
              <a:avLst/>
              <a:gdLst>
                <a:gd name="T0" fmla="*/ 567 w 567"/>
                <a:gd name="T1" fmla="*/ 0 h 426"/>
                <a:gd name="T2" fmla="*/ 256 w 567"/>
                <a:gd name="T3" fmla="*/ 142 h 426"/>
                <a:gd name="T4" fmla="*/ 0 w 567"/>
                <a:gd name="T5" fmla="*/ 426 h 426"/>
                <a:gd name="T6" fmla="*/ 0 60000 65536"/>
                <a:gd name="T7" fmla="*/ 0 60000 65536"/>
                <a:gd name="T8" fmla="*/ 0 60000 65536"/>
              </a:gdLst>
              <a:ahLst/>
              <a:cxnLst>
                <a:cxn ang="T6">
                  <a:pos x="T0" y="T1"/>
                </a:cxn>
                <a:cxn ang="T7">
                  <a:pos x="T2" y="T3"/>
                </a:cxn>
                <a:cxn ang="T8">
                  <a:pos x="T4" y="T5"/>
                </a:cxn>
              </a:cxnLst>
              <a:rect l="0" t="0" r="r" b="b"/>
              <a:pathLst>
                <a:path w="567" h="426">
                  <a:moveTo>
                    <a:pt x="567" y="0"/>
                  </a:moveTo>
                  <a:cubicBezTo>
                    <a:pt x="458" y="35"/>
                    <a:pt x="350" y="71"/>
                    <a:pt x="256" y="142"/>
                  </a:cubicBezTo>
                  <a:cubicBezTo>
                    <a:pt x="162" y="213"/>
                    <a:pt x="81" y="319"/>
                    <a:pt x="0" y="426"/>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文本框 6165"/>
            <p:cNvSpPr txBox="1">
              <a:spLocks noChangeArrowheads="1"/>
            </p:cNvSpPr>
            <p:nvPr/>
          </p:nvSpPr>
          <p:spPr bwMode="auto">
            <a:xfrm>
              <a:off x="1134" y="39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a:t>
              </a:r>
              <a:endParaRPr lang="en-US" altLang="zh-CN" sz="2000" b="1" u="none">
                <a:latin typeface="Times New Roman" panose="02020603050405020304" pitchFamily="18" charset="0"/>
                <a:sym typeface="Symbol" panose="05050102010706020507" pitchFamily="18" charset="2"/>
              </a:endParaRPr>
            </a:p>
          </p:txBody>
        </p:sp>
      </p:grpSp>
      <p:sp>
        <p:nvSpPr>
          <p:cNvPr id="22" name="直接连接符 21"/>
          <p:cNvSpPr>
            <a:spLocks noChangeShapeType="1"/>
          </p:cNvSpPr>
          <p:nvPr/>
        </p:nvSpPr>
        <p:spPr bwMode="auto">
          <a:xfrm>
            <a:off x="3441405" y="2693002"/>
            <a:ext cx="1663700" cy="0"/>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23" name="文本框 22"/>
          <p:cNvSpPr txBox="1">
            <a:spLocks noChangeArrowheads="1"/>
          </p:cNvSpPr>
          <p:nvPr/>
        </p:nvSpPr>
        <p:spPr bwMode="auto">
          <a:xfrm>
            <a:off x="3035005" y="2469164"/>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T</a:t>
            </a:r>
            <a:r>
              <a:rPr lang="en-US" altLang="zh-CN" sz="2000" b="1" u="none" baseline="-25000">
                <a:latin typeface="Times New Roman" panose="02020603050405020304" pitchFamily="18" charset="0"/>
                <a:sym typeface="Symbol" panose="05050102010706020507" pitchFamily="18" charset="2"/>
              </a:rPr>
              <a:t>1</a:t>
            </a:r>
            <a:endParaRPr lang="en-US" altLang="zh-CN" sz="2000" b="1" u="none">
              <a:latin typeface="Times New Roman" panose="02020603050405020304" pitchFamily="18" charset="0"/>
              <a:sym typeface="Symbol" panose="05050102010706020507" pitchFamily="18" charset="2"/>
            </a:endParaRPr>
          </a:p>
        </p:txBody>
      </p:sp>
      <p:sp>
        <p:nvSpPr>
          <p:cNvPr id="24" name="矩形 23"/>
          <p:cNvSpPr>
            <a:spLocks noChangeArrowheads="1"/>
          </p:cNvSpPr>
          <p:nvPr/>
        </p:nvSpPr>
        <p:spPr bwMode="auto">
          <a:xfrm>
            <a:off x="2628605" y="4088414"/>
            <a:ext cx="361950" cy="1485900"/>
          </a:xfrm>
          <a:prstGeom prst="rect">
            <a:avLst/>
          </a:pr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pSp>
        <p:nvGrpSpPr>
          <p:cNvPr id="25" name="组合 24"/>
          <p:cNvGrpSpPr/>
          <p:nvPr/>
        </p:nvGrpSpPr>
        <p:grpSpPr bwMode="auto">
          <a:xfrm>
            <a:off x="3441405" y="2693002"/>
            <a:ext cx="1663700" cy="3016250"/>
            <a:chOff x="0" y="0"/>
            <a:chExt cx="1049" cy="1900"/>
          </a:xfrm>
        </p:grpSpPr>
        <p:sp>
          <p:nvSpPr>
            <p:cNvPr id="26" name="直接连接符 6170"/>
            <p:cNvSpPr>
              <a:spLocks noChangeShapeType="1"/>
            </p:cNvSpPr>
            <p:nvPr/>
          </p:nvSpPr>
          <p:spPr bwMode="auto">
            <a:xfrm>
              <a:off x="1049" y="397"/>
              <a:ext cx="0" cy="1503"/>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6171"/>
            <p:cNvSpPr>
              <a:spLocks noChangeShapeType="1"/>
            </p:cNvSpPr>
            <p:nvPr/>
          </p:nvSpPr>
          <p:spPr bwMode="auto">
            <a:xfrm>
              <a:off x="794" y="0"/>
              <a:ext cx="0" cy="1871"/>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28" name="直接连接符 6172"/>
            <p:cNvSpPr>
              <a:spLocks noChangeShapeType="1"/>
            </p:cNvSpPr>
            <p:nvPr/>
          </p:nvSpPr>
          <p:spPr bwMode="auto">
            <a:xfrm>
              <a:off x="235" y="0"/>
              <a:ext cx="0" cy="1900"/>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6173"/>
            <p:cNvSpPr>
              <a:spLocks noChangeShapeType="1"/>
            </p:cNvSpPr>
            <p:nvPr/>
          </p:nvSpPr>
          <p:spPr bwMode="auto">
            <a:xfrm>
              <a:off x="0" y="397"/>
              <a:ext cx="0" cy="567"/>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grpSp>
      <p:sp>
        <p:nvSpPr>
          <p:cNvPr id="30" name="线形标注 1 6174"/>
          <p:cNvSpPr/>
          <p:nvPr/>
        </p:nvSpPr>
        <p:spPr bwMode="auto">
          <a:xfrm>
            <a:off x="5952830" y="2467577"/>
            <a:ext cx="1409700" cy="339725"/>
          </a:xfrm>
          <a:prstGeom prst="borderCallout1">
            <a:avLst>
              <a:gd name="adj1" fmla="val 33644"/>
              <a:gd name="adj2" fmla="val -5407"/>
              <a:gd name="adj3" fmla="val 192523"/>
              <a:gd name="adj4" fmla="val -81981"/>
            </a:avLst>
          </a:pr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lgn="ctr"/>
            <a:r>
              <a:rPr lang="en-US" altLang="zh-CN" sz="1600" u="none">
                <a:latin typeface="Times New Roman" panose="02020603050405020304" pitchFamily="18" charset="0"/>
              </a:rPr>
              <a:t>Mixed phase</a:t>
            </a:r>
            <a:endParaRPr lang="en-US" altLang="zh-CN" sz="1600" u="none">
              <a:latin typeface="Times New Roman" panose="02020603050405020304" pitchFamily="18" charset="0"/>
            </a:endParaRPr>
          </a:p>
        </p:txBody>
      </p:sp>
      <p:sp>
        <p:nvSpPr>
          <p:cNvPr id="31" name="未知"/>
          <p:cNvSpPr>
            <a:spLocks noChangeArrowheads="1"/>
          </p:cNvSpPr>
          <p:nvPr/>
        </p:nvSpPr>
        <p:spPr bwMode="auto">
          <a:xfrm>
            <a:off x="4701880" y="4043964"/>
            <a:ext cx="403225" cy="404813"/>
          </a:xfrm>
          <a:custGeom>
            <a:avLst/>
            <a:gdLst>
              <a:gd name="T0" fmla="*/ 2147483647 w 255"/>
              <a:gd name="T1" fmla="*/ 0 h 255"/>
              <a:gd name="T2" fmla="*/ 2147483647 w 255"/>
              <a:gd name="T3" fmla="*/ 2147483647 h 255"/>
              <a:gd name="T4" fmla="*/ 0 w 255"/>
              <a:gd name="T5" fmla="*/ 2147483647 h 255"/>
              <a:gd name="T6" fmla="*/ 0 60000 65536"/>
              <a:gd name="T7" fmla="*/ 0 60000 65536"/>
              <a:gd name="T8" fmla="*/ 0 60000 65536"/>
            </a:gdLst>
            <a:ahLst/>
            <a:cxnLst>
              <a:cxn ang="T6">
                <a:pos x="T0" y="T1"/>
              </a:cxn>
              <a:cxn ang="T7">
                <a:pos x="T2" y="T3"/>
              </a:cxn>
              <a:cxn ang="T8">
                <a:pos x="T4" y="T5"/>
              </a:cxn>
            </a:cxnLst>
            <a:rect l="0" t="0" r="r" b="b"/>
            <a:pathLst>
              <a:path w="255" h="255">
                <a:moveTo>
                  <a:pt x="255" y="0"/>
                </a:moveTo>
                <a:cubicBezTo>
                  <a:pt x="191" y="35"/>
                  <a:pt x="127" y="71"/>
                  <a:pt x="85" y="113"/>
                </a:cubicBezTo>
                <a:cubicBezTo>
                  <a:pt x="43" y="155"/>
                  <a:pt x="21" y="205"/>
                  <a:pt x="0" y="255"/>
                </a:cubicBezTo>
              </a:path>
            </a:pathLst>
          </a:custGeom>
          <a:noFill/>
          <a:ln w="19050">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直接连接符 31"/>
          <p:cNvSpPr>
            <a:spLocks noChangeShapeType="1"/>
          </p:cNvSpPr>
          <p:nvPr/>
        </p:nvSpPr>
        <p:spPr bwMode="auto">
          <a:xfrm flipH="1">
            <a:off x="3800180" y="4448777"/>
            <a:ext cx="901700" cy="0"/>
          </a:xfrm>
          <a:prstGeom prst="line">
            <a:avLst/>
          </a:prstGeom>
          <a:noFill/>
          <a:ln w="19050">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3" name="未知"/>
          <p:cNvSpPr>
            <a:spLocks noChangeArrowheads="1"/>
          </p:cNvSpPr>
          <p:nvPr/>
        </p:nvSpPr>
        <p:spPr bwMode="auto">
          <a:xfrm>
            <a:off x="3469980" y="4448777"/>
            <a:ext cx="330200" cy="1125537"/>
          </a:xfrm>
          <a:custGeom>
            <a:avLst/>
            <a:gdLst>
              <a:gd name="T0" fmla="*/ 2147483647 w 209"/>
              <a:gd name="T1" fmla="*/ 0 h 709"/>
              <a:gd name="T2" fmla="*/ 2147483647 w 209"/>
              <a:gd name="T3" fmla="*/ 2147483647 h 709"/>
              <a:gd name="T4" fmla="*/ 2147483647 w 209"/>
              <a:gd name="T5" fmla="*/ 2147483647 h 709"/>
              <a:gd name="T6" fmla="*/ 2147483647 w 209"/>
              <a:gd name="T7" fmla="*/ 2147483647 h 7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 h="709">
                <a:moveTo>
                  <a:pt x="209" y="0"/>
                </a:moveTo>
                <a:cubicBezTo>
                  <a:pt x="154" y="33"/>
                  <a:pt x="100" y="66"/>
                  <a:pt x="67" y="142"/>
                </a:cubicBezTo>
                <a:cubicBezTo>
                  <a:pt x="34" y="218"/>
                  <a:pt x="20" y="360"/>
                  <a:pt x="10" y="454"/>
                </a:cubicBezTo>
                <a:cubicBezTo>
                  <a:pt x="0" y="548"/>
                  <a:pt x="5" y="628"/>
                  <a:pt x="10" y="709"/>
                </a:cubicBezTo>
              </a:path>
            </a:pathLst>
          </a:custGeom>
          <a:noFill/>
          <a:ln w="9525">
            <a:solidFill>
              <a:schemeClr val="tx1"/>
            </a:solidFill>
            <a:bevel/>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直接连接符 33"/>
          <p:cNvSpPr>
            <a:spLocks noChangeShapeType="1"/>
          </p:cNvSpPr>
          <p:nvPr/>
        </p:nvSpPr>
        <p:spPr bwMode="auto">
          <a:xfrm>
            <a:off x="2641305" y="4448777"/>
            <a:ext cx="1171575" cy="0"/>
          </a:xfrm>
          <a:prstGeom prst="line">
            <a:avLst/>
          </a:prstGeom>
          <a:noFill/>
          <a:ln w="9525">
            <a:solidFill>
              <a:schemeClr val="tx1"/>
            </a:solidFill>
            <a:prstDash val="dash"/>
            <a:bevel/>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34"/>
          <p:cNvSpPr>
            <a:spLocks noChangeShapeType="1"/>
          </p:cNvSpPr>
          <p:nvPr/>
        </p:nvSpPr>
        <p:spPr bwMode="auto">
          <a:xfrm>
            <a:off x="2628605" y="4448777"/>
            <a:ext cx="361950" cy="0"/>
          </a:xfrm>
          <a:prstGeom prst="line">
            <a:avLst/>
          </a:prstGeom>
          <a:noFill/>
          <a:ln w="9525">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36" name="组合 35"/>
          <p:cNvGrpSpPr/>
          <p:nvPr/>
        </p:nvGrpSpPr>
        <p:grpSpPr bwMode="auto">
          <a:xfrm>
            <a:off x="3171530" y="3818539"/>
            <a:ext cx="2879725" cy="2376488"/>
            <a:chOff x="0" y="0"/>
            <a:chExt cx="1814" cy="1497"/>
          </a:xfrm>
        </p:grpSpPr>
        <p:grpSp>
          <p:nvGrpSpPr>
            <p:cNvPr id="37" name="组合 6181"/>
            <p:cNvGrpSpPr/>
            <p:nvPr/>
          </p:nvGrpSpPr>
          <p:grpSpPr bwMode="auto">
            <a:xfrm>
              <a:off x="170" y="142"/>
              <a:ext cx="1304" cy="1134"/>
              <a:chOff x="0" y="0"/>
              <a:chExt cx="1304" cy="1134"/>
            </a:xfrm>
          </p:grpSpPr>
          <p:sp>
            <p:nvSpPr>
              <p:cNvPr id="40" name="直接连接符 6182"/>
              <p:cNvSpPr>
                <a:spLocks noChangeShapeType="1"/>
              </p:cNvSpPr>
              <p:nvPr/>
            </p:nvSpPr>
            <p:spPr bwMode="auto">
              <a:xfrm>
                <a:off x="0" y="0"/>
                <a:ext cx="1304" cy="0"/>
              </a:xfrm>
              <a:prstGeom prst="line">
                <a:avLst/>
              </a:prstGeom>
              <a:noFill/>
              <a:ln w="9525">
                <a:solidFill>
                  <a:schemeClr val="tx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直接连接符 6183"/>
              <p:cNvSpPr>
                <a:spLocks noChangeShapeType="1"/>
              </p:cNvSpPr>
              <p:nvPr/>
            </p:nvSpPr>
            <p:spPr bwMode="auto">
              <a:xfrm>
                <a:off x="0" y="0"/>
                <a:ext cx="0" cy="1134"/>
              </a:xfrm>
              <a:prstGeom prst="line">
                <a:avLst/>
              </a:prstGeom>
              <a:noFill/>
              <a:ln w="9525">
                <a:solidFill>
                  <a:schemeClr val="tx1"/>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8" name="文本框 6184"/>
            <p:cNvSpPr txBox="1">
              <a:spLocks noChangeArrowheads="1"/>
            </p:cNvSpPr>
            <p:nvPr/>
          </p:nvSpPr>
          <p:spPr bwMode="auto">
            <a:xfrm>
              <a:off x="1502" y="0"/>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C</a:t>
              </a:r>
              <a:endParaRPr lang="en-US" altLang="zh-CN" sz="2000" b="1" i="1" u="none">
                <a:latin typeface="Times New Roman" panose="02020603050405020304" pitchFamily="18" charset="0"/>
              </a:endParaRPr>
            </a:p>
          </p:txBody>
        </p:sp>
        <p:sp>
          <p:nvSpPr>
            <p:cNvPr id="39" name="文本框 6185"/>
            <p:cNvSpPr txBox="1">
              <a:spLocks noChangeArrowheads="1"/>
            </p:cNvSpPr>
            <p:nvPr/>
          </p:nvSpPr>
          <p:spPr bwMode="auto">
            <a:xfrm>
              <a:off x="0" y="1247"/>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x</a:t>
              </a:r>
              <a:endParaRPr lang="en-US" altLang="zh-CN" sz="2000" b="1" i="1" u="none">
                <a:latin typeface="Times New Roman" panose="02020603050405020304" pitchFamily="18" charset="0"/>
              </a:endParaRPr>
            </a:p>
          </p:txBody>
        </p:sp>
      </p:grpSp>
      <p:sp>
        <p:nvSpPr>
          <p:cNvPr id="42" name="文本框 41"/>
          <p:cNvSpPr txBox="1">
            <a:spLocks noChangeArrowheads="1"/>
          </p:cNvSpPr>
          <p:nvPr/>
        </p:nvSpPr>
        <p:spPr bwMode="auto">
          <a:xfrm>
            <a:off x="2628605" y="4043964"/>
            <a:ext cx="495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sp>
        <p:nvSpPr>
          <p:cNvPr id="43" name="文本框 42"/>
          <p:cNvSpPr txBox="1">
            <a:spLocks noChangeArrowheads="1"/>
          </p:cNvSpPr>
          <p:nvPr/>
        </p:nvSpPr>
        <p:spPr bwMode="auto">
          <a:xfrm>
            <a:off x="2628605" y="4763102"/>
            <a:ext cx="495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sp>
        <p:nvSpPr>
          <p:cNvPr id="44" name="文本框 43"/>
          <p:cNvSpPr txBox="1">
            <a:spLocks noChangeArrowheads="1"/>
          </p:cNvSpPr>
          <p:nvPr/>
        </p:nvSpPr>
        <p:spPr bwMode="auto">
          <a:xfrm>
            <a:off x="3146130" y="6114064"/>
            <a:ext cx="288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r>
              <a:rPr lang="en-US" altLang="zh-CN" b="1" u="none">
                <a:solidFill>
                  <a:srgbClr val="080195"/>
                </a:solidFill>
                <a:latin typeface="Times New Roman" panose="02020603050405020304" pitchFamily="18" charset="0"/>
              </a:rPr>
              <a:t>Multiphase diffusion</a:t>
            </a:r>
            <a:endParaRPr lang="en-US" altLang="zh-CN" b="1">
              <a:solidFill>
                <a:srgbClr val="080195"/>
              </a:solidFill>
              <a:latin typeface="Times New Roman" panose="02020603050405020304" pitchFamily="18" charset="0"/>
            </a:endParaRPr>
          </a:p>
        </p:txBody>
      </p:sp>
      <p:graphicFrame>
        <p:nvGraphicFramePr>
          <p:cNvPr id="114" name="对象 113"/>
          <p:cNvGraphicFramePr>
            <a:graphicFrameLocks noChangeAspect="1"/>
          </p:cNvGraphicFramePr>
          <p:nvPr/>
        </p:nvGraphicFramePr>
        <p:xfrm>
          <a:off x="4676480" y="3326414"/>
          <a:ext cx="330200" cy="271463"/>
        </p:xfrm>
        <a:graphic>
          <a:graphicData uri="http://schemas.openxmlformats.org/presentationml/2006/ole">
            <mc:AlternateContent xmlns:mc="http://schemas.openxmlformats.org/markup-compatibility/2006">
              <mc:Choice xmlns:v="urn:schemas-microsoft-com:vml" Requires="v">
                <p:oleObj spid="_x0000_s423686" name="" r:id="rId1" imgW="133350" imgH="92710" progId="Equation.3">
                  <p:embed/>
                </p:oleObj>
              </mc:Choice>
              <mc:Fallback>
                <p:oleObj name="" r:id="rId1" imgW="133350" imgH="92710" progId="Equation.3">
                  <p:embed/>
                  <p:pic>
                    <p:nvPicPr>
                      <p:cNvPr id="0" name="对象 62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480" y="3326414"/>
                        <a:ext cx="330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5" name="对象 114"/>
          <p:cNvGraphicFramePr>
            <a:graphicFrameLocks noChangeAspect="1"/>
          </p:cNvGraphicFramePr>
          <p:nvPr/>
        </p:nvGraphicFramePr>
        <p:xfrm>
          <a:off x="4689180" y="3786789"/>
          <a:ext cx="330200" cy="269875"/>
        </p:xfrm>
        <a:graphic>
          <a:graphicData uri="http://schemas.openxmlformats.org/presentationml/2006/ole">
            <mc:AlternateContent xmlns:mc="http://schemas.openxmlformats.org/markup-compatibility/2006">
              <mc:Choice xmlns:v="urn:schemas-microsoft-com:vml" Requires="v">
                <p:oleObj spid="_x0000_s423687" name="" r:id="rId3" imgW="133350" imgH="92710" progId="Equation.3">
                  <p:embed/>
                </p:oleObj>
              </mc:Choice>
              <mc:Fallback>
                <p:oleObj name="" r:id="rId3" imgW="133350" imgH="92710" progId="Equation.3">
                  <p:embed/>
                  <p:pic>
                    <p:nvPicPr>
                      <p:cNvPr id="0" name="对象 62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180" y="3786789"/>
                        <a:ext cx="330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6" name="对象 115"/>
          <p:cNvGraphicFramePr>
            <a:graphicFrameLocks noChangeAspect="1"/>
          </p:cNvGraphicFramePr>
          <p:nvPr/>
        </p:nvGraphicFramePr>
        <p:xfrm>
          <a:off x="3809705" y="3334352"/>
          <a:ext cx="320675" cy="276225"/>
        </p:xfrm>
        <a:graphic>
          <a:graphicData uri="http://schemas.openxmlformats.org/presentationml/2006/ole">
            <mc:AlternateContent xmlns:mc="http://schemas.openxmlformats.org/markup-compatibility/2006">
              <mc:Choice xmlns:v="urn:schemas-microsoft-com:vml" Requires="v">
                <p:oleObj spid="_x0000_s423688" name="" r:id="rId5" imgW="133350" imgH="104140" progId="Equation.3">
                  <p:embed/>
                </p:oleObj>
              </mc:Choice>
              <mc:Fallback>
                <p:oleObj name="" r:id="rId5" imgW="133350" imgH="104140" progId="Equation.3">
                  <p:embed/>
                  <p:pic>
                    <p:nvPicPr>
                      <p:cNvPr id="0" name="对象 62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9705" y="3334352"/>
                        <a:ext cx="32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7" name="对象 116"/>
          <p:cNvGraphicFramePr>
            <a:graphicFrameLocks noChangeAspect="1"/>
          </p:cNvGraphicFramePr>
          <p:nvPr/>
        </p:nvGraphicFramePr>
        <p:xfrm>
          <a:off x="3822405" y="3777264"/>
          <a:ext cx="320675" cy="276225"/>
        </p:xfrm>
        <a:graphic>
          <a:graphicData uri="http://schemas.openxmlformats.org/presentationml/2006/ole">
            <mc:AlternateContent xmlns:mc="http://schemas.openxmlformats.org/markup-compatibility/2006">
              <mc:Choice xmlns:v="urn:schemas-microsoft-com:vml" Requires="v">
                <p:oleObj spid="_x0000_s423689" name="" r:id="rId7" imgW="133350" imgH="104140" progId="Equation.3">
                  <p:embed/>
                </p:oleObj>
              </mc:Choice>
              <mc:Fallback>
                <p:oleObj name="" r:id="rId7" imgW="133350" imgH="104140" progId="Equation.3">
                  <p:embed/>
                  <p:pic>
                    <p:nvPicPr>
                      <p:cNvPr id="0" name="对象 62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405" y="3777264"/>
                        <a:ext cx="32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8" name="文本框 117"/>
          <p:cNvSpPr txBox="1">
            <a:spLocks noChangeArrowheads="1"/>
          </p:cNvSpPr>
          <p:nvPr/>
        </p:nvSpPr>
        <p:spPr bwMode="auto">
          <a:xfrm>
            <a:off x="2590505" y="5472714"/>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r>
              <a:rPr lang="en-US" altLang="zh-CN" b="1" u="none">
                <a:latin typeface="Times New Roman" panose="02020603050405020304" pitchFamily="18" charset="0"/>
              </a:rPr>
              <a:t>A</a:t>
            </a:r>
            <a:endParaRPr lang="en-US" altLang="zh-CN" b="1">
              <a:latin typeface="Times New Roman" panose="02020603050405020304" pitchFamily="18" charset="0"/>
            </a:endParaRPr>
          </a:p>
        </p:txBody>
      </p:sp>
      <p:sp>
        <p:nvSpPr>
          <p:cNvPr id="119" name="文本框 118"/>
          <p:cNvSpPr txBox="1">
            <a:spLocks noChangeArrowheads="1"/>
          </p:cNvSpPr>
          <p:nvPr/>
        </p:nvSpPr>
        <p:spPr bwMode="auto">
          <a:xfrm>
            <a:off x="2603205" y="3658202"/>
            <a:ext cx="38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r>
              <a:rPr lang="zh-CN" altLang="en-US" b="1" u="none">
                <a:latin typeface="Times New Roman" panose="02020603050405020304" pitchFamily="18" charset="0"/>
              </a:rPr>
              <a:t>B</a:t>
            </a:r>
            <a:endParaRPr lang="zh-CN" altLang="en-US" b="1" u="none">
              <a:latin typeface="Times New Roman" panose="02020603050405020304" pitchFamily="18" charset="0"/>
            </a:endParaRPr>
          </a:p>
        </p:txBody>
      </p:sp>
      <p:sp>
        <p:nvSpPr>
          <p:cNvPr id="120" name="Text Box 3"/>
          <p:cNvSpPr txBox="1">
            <a:spLocks noChangeArrowheads="1"/>
          </p:cNvSpPr>
          <p:nvPr/>
        </p:nvSpPr>
        <p:spPr bwMode="auto">
          <a:xfrm>
            <a:off x="89218" y="919163"/>
            <a:ext cx="675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、多相扩散（</a:t>
            </a:r>
            <a:r>
              <a:rPr lang="en-US" altLang="zh-CN" sz="2400" b="1" dirty="0">
                <a:latin typeface="微软雅黑" panose="020B0503020204020204" pitchFamily="34" charset="-122"/>
                <a:ea typeface="微软雅黑" panose="020B0503020204020204" pitchFamily="34" charset="-122"/>
              </a:rPr>
              <a:t>Multiphase diffusion</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21" name="矩形 5"/>
          <p:cNvSpPr>
            <a:spLocks noChangeArrowheads="1"/>
          </p:cNvSpPr>
          <p:nvPr/>
        </p:nvSpPr>
        <p:spPr bwMode="auto">
          <a:xfrm>
            <a:off x="622221" y="124011"/>
            <a:ext cx="2908167"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 name="AutoShape 43"/>
          <p:cNvSpPr>
            <a:spLocks noChangeArrowheads="1"/>
          </p:cNvSpPr>
          <p:nvPr/>
        </p:nvSpPr>
        <p:spPr bwMode="auto">
          <a:xfrm>
            <a:off x="7702425" y="151692"/>
            <a:ext cx="540000" cy="5381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linds(horizontal)">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11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p:cTn id="41" dur="500" fill="hold"/>
                                        <p:tgtEl>
                                          <p:spTgt spid="36"/>
                                        </p:tgtEl>
                                        <p:attrNameLst>
                                          <p:attrName>ppt_w</p:attrName>
                                        </p:attrNameLst>
                                      </p:cBhvr>
                                      <p:tavLst>
                                        <p:tav tm="0">
                                          <p:val>
                                            <p:fltVal val="0"/>
                                          </p:val>
                                        </p:tav>
                                        <p:tav tm="100000">
                                          <p:val>
                                            <p:strVal val="#ppt_w"/>
                                          </p:val>
                                        </p:tav>
                                      </p:tavLst>
                                    </p:anim>
                                    <p:anim calcmode="lin" valueType="num">
                                      <p:cBhvr>
                                        <p:cTn id="42" dur="500" fill="hold"/>
                                        <p:tgtEl>
                                          <p:spTgt spid="36"/>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up)">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p:cTn id="63" dur="500" fill="hold"/>
                                        <p:tgtEl>
                                          <p:spTgt spid="42"/>
                                        </p:tgtEl>
                                        <p:attrNameLst>
                                          <p:attrName>ppt_w</p:attrName>
                                        </p:attrNameLst>
                                      </p:cBhvr>
                                      <p:tavLst>
                                        <p:tav tm="0">
                                          <p:val>
                                            <p:fltVal val="0"/>
                                          </p:val>
                                        </p:tav>
                                        <p:tav tm="100000">
                                          <p:val>
                                            <p:strVal val="#ppt_w"/>
                                          </p:val>
                                        </p:tav>
                                      </p:tavLst>
                                    </p:anim>
                                    <p:anim calcmode="lin" valueType="num">
                                      <p:cBhvr>
                                        <p:cTn id="64" dur="500" fill="hold"/>
                                        <p:tgtEl>
                                          <p:spTgt spid="42"/>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23" presetClass="entr" presetSubtype="16"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 calcmode="lin" valueType="num">
                                      <p:cBhvr>
                                        <p:cTn id="68" dur="500" fill="hold"/>
                                        <p:tgtEl>
                                          <p:spTgt spid="43"/>
                                        </p:tgtEl>
                                        <p:attrNameLst>
                                          <p:attrName>ppt_w</p:attrName>
                                        </p:attrNameLst>
                                      </p:cBhvr>
                                      <p:tavLst>
                                        <p:tav tm="0">
                                          <p:val>
                                            <p:fltVal val="0"/>
                                          </p:val>
                                        </p:tav>
                                        <p:tav tm="100000">
                                          <p:val>
                                            <p:strVal val="#ppt_w"/>
                                          </p:val>
                                        </p:tav>
                                      </p:tavLst>
                                    </p:anim>
                                    <p:anim calcmode="lin" valueType="num">
                                      <p:cBhvr>
                                        <p:cTn id="69"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wipe(right)">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2" fill="hold" nodeType="click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ppt_x+#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anim calcmode="lin" valueType="num">
                                      <p:cBhvr>
                                        <p:cTn id="85" dur="500" fill="hold"/>
                                        <p:tgtEl>
                                          <p:spTgt spid="32"/>
                                        </p:tgtEl>
                                        <p:attrNameLst>
                                          <p:attrName>ppt_w</p:attrName>
                                        </p:attrNameLst>
                                      </p:cBhvr>
                                      <p:tavLst>
                                        <p:tav tm="0">
                                          <p:val>
                                            <p:fltVal val="0"/>
                                          </p:val>
                                        </p:tav>
                                        <p:tav tm="100000">
                                          <p:val>
                                            <p:strVal val="#ppt_w"/>
                                          </p:val>
                                        </p:tav>
                                      </p:tavLst>
                                    </p:anim>
                                    <p:anim calcmode="lin" valueType="num">
                                      <p:cBhvr>
                                        <p:cTn id="86"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2"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p:cTn id="91" dur="500" fill="hold"/>
                                        <p:tgtEl>
                                          <p:spTgt spid="31"/>
                                        </p:tgtEl>
                                        <p:attrNameLst>
                                          <p:attrName>ppt_x</p:attrName>
                                        </p:attrNameLst>
                                      </p:cBhvr>
                                      <p:tavLst>
                                        <p:tav tm="0">
                                          <p:val>
                                            <p:strVal val="#ppt_x+#ppt_w/2"/>
                                          </p:val>
                                        </p:tav>
                                        <p:tav tm="100000">
                                          <p:val>
                                            <p:strVal val="#ppt_x"/>
                                          </p:val>
                                        </p:tav>
                                      </p:tavLst>
                                    </p:anim>
                                    <p:anim calcmode="lin" valueType="num">
                                      <p:cBhvr>
                                        <p:cTn id="92" dur="500" fill="hold"/>
                                        <p:tgtEl>
                                          <p:spTgt spid="31"/>
                                        </p:tgtEl>
                                        <p:attrNameLst>
                                          <p:attrName>ppt_y</p:attrName>
                                        </p:attrNameLst>
                                      </p:cBhvr>
                                      <p:tavLst>
                                        <p:tav tm="0">
                                          <p:val>
                                            <p:strVal val="#ppt_y"/>
                                          </p:val>
                                        </p:tav>
                                        <p:tav tm="100000">
                                          <p:val>
                                            <p:strVal val="#ppt_y"/>
                                          </p:val>
                                        </p:tav>
                                      </p:tavLst>
                                    </p:anim>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2"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p:cTn id="99" dur="500" fill="hold"/>
                                        <p:tgtEl>
                                          <p:spTgt spid="33"/>
                                        </p:tgtEl>
                                        <p:attrNameLst>
                                          <p:attrName>ppt_x</p:attrName>
                                        </p:attrNameLst>
                                      </p:cBhvr>
                                      <p:tavLst>
                                        <p:tav tm="0">
                                          <p:val>
                                            <p:strVal val="#ppt_x+#ppt_w/2"/>
                                          </p:val>
                                        </p:tav>
                                        <p:tav tm="100000">
                                          <p:val>
                                            <p:strVal val="#ppt_x"/>
                                          </p:val>
                                        </p:tav>
                                      </p:tavLst>
                                    </p:anim>
                                    <p:anim calcmode="lin" valueType="num">
                                      <p:cBhvr>
                                        <p:cTn id="100" dur="500" fill="hold"/>
                                        <p:tgtEl>
                                          <p:spTgt spid="33"/>
                                        </p:tgtEl>
                                        <p:attrNameLst>
                                          <p:attrName>ppt_y</p:attrName>
                                        </p:attrNameLst>
                                      </p:cBhvr>
                                      <p:tavLst>
                                        <p:tav tm="0">
                                          <p:val>
                                            <p:strVal val="#ppt_y"/>
                                          </p:val>
                                        </p:tav>
                                        <p:tav tm="100000">
                                          <p:val>
                                            <p:strVal val="#ppt_y"/>
                                          </p:val>
                                        </p:tav>
                                      </p:tavLst>
                                    </p:anim>
                                    <p:anim calcmode="lin" valueType="num">
                                      <p:cBhvr>
                                        <p:cTn id="101" dur="500" fill="hold"/>
                                        <p:tgtEl>
                                          <p:spTgt spid="33"/>
                                        </p:tgtEl>
                                        <p:attrNameLst>
                                          <p:attrName>ppt_w</p:attrName>
                                        </p:attrNameLst>
                                      </p:cBhvr>
                                      <p:tavLst>
                                        <p:tav tm="0">
                                          <p:val>
                                            <p:fltVal val="0"/>
                                          </p:val>
                                        </p:tav>
                                        <p:tav tm="100000">
                                          <p:val>
                                            <p:strVal val="#ppt_w"/>
                                          </p:val>
                                        </p:tav>
                                      </p:tavLst>
                                    </p:anim>
                                    <p:anim calcmode="lin" valueType="num">
                                      <p:cBhvr>
                                        <p:cTn id="102" dur="500" fill="hold"/>
                                        <p:tgtEl>
                                          <p:spTgt spid="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bldLvl="0" animBg="1"/>
      <p:bldP spid="42" grpId="0"/>
      <p:bldP spid="43" grpId="0"/>
      <p:bldP spid="44" grpId="0" bldLvl="0"/>
      <p:bldP spid="118" grpId="0" bldLvl="0"/>
      <p:bldP spid="119"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035b"/>
          <p:cNvPicPr>
            <a:picLocks noChangeAspect="1" noChangeArrowheads="1"/>
          </p:cNvPicPr>
          <p:nvPr/>
        </p:nvPicPr>
        <p:blipFill>
          <a:blip r:embed="rId1">
            <a:lum contrast="6000"/>
            <a:extLst>
              <a:ext uri="{28A0092B-C50C-407E-A947-70E740481C1C}">
                <a14:useLocalDpi xmlns:a14="http://schemas.microsoft.com/office/drawing/2010/main" val="0"/>
              </a:ext>
            </a:extLst>
          </a:blip>
          <a:srcRect r="2225"/>
          <a:stretch>
            <a:fillRect/>
          </a:stretch>
        </p:blipFill>
        <p:spPr bwMode="auto">
          <a:xfrm>
            <a:off x="163513" y="1363663"/>
            <a:ext cx="88138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577850" y="1122363"/>
            <a:ext cx="703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The total number of nitrogen atoms in the container is:</a:t>
            </a:r>
            <a:endParaRPr lang="en-US" altLang="zh-CN" sz="2400">
              <a:latin typeface="Times New Roman" panose="02020603050405020304" pitchFamily="18" charset="0"/>
            </a:endParaRPr>
          </a:p>
        </p:txBody>
      </p:sp>
      <p:graphicFrame>
        <p:nvGraphicFramePr>
          <p:cNvPr id="41987" name="对象 31746"/>
          <p:cNvGraphicFramePr>
            <a:graphicFrameLocks noChangeAspect="1"/>
          </p:cNvGraphicFramePr>
          <p:nvPr/>
        </p:nvGraphicFramePr>
        <p:xfrm>
          <a:off x="1438275" y="1801813"/>
          <a:ext cx="6111875" cy="468312"/>
        </p:xfrm>
        <a:graphic>
          <a:graphicData uri="http://schemas.openxmlformats.org/presentationml/2006/ole">
            <mc:AlternateContent xmlns:mc="http://schemas.openxmlformats.org/markup-compatibility/2006">
              <mc:Choice xmlns:v="urn:schemas-microsoft-com:vml" Requires="v">
                <p:oleObj spid="_x0000_s411950" name="Equation" r:id="rId1" imgW="2853055" imgH="191135" progId="Equation.DSMT4">
                  <p:embed/>
                </p:oleObj>
              </mc:Choice>
              <mc:Fallback>
                <p:oleObj name="Equation" r:id="rId1" imgW="2853055" imgH="191135" progId="Equation.DSMT4">
                  <p:embed/>
                  <p:pic>
                    <p:nvPicPr>
                      <p:cNvPr id="0" name="对象 317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801813"/>
                        <a:ext cx="61118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对象 31747"/>
          <p:cNvGraphicFramePr>
            <a:graphicFrameLocks noChangeAspect="1"/>
          </p:cNvGraphicFramePr>
          <p:nvPr/>
        </p:nvGraphicFramePr>
        <p:xfrm>
          <a:off x="1579563" y="3397250"/>
          <a:ext cx="5732462" cy="893763"/>
        </p:xfrm>
        <a:graphic>
          <a:graphicData uri="http://schemas.openxmlformats.org/presentationml/2006/ole">
            <mc:AlternateContent xmlns:mc="http://schemas.openxmlformats.org/markup-compatibility/2006">
              <mc:Choice xmlns:v="urn:schemas-microsoft-com:vml" Requires="v">
                <p:oleObj spid="_x0000_s411951" name="" r:id="rId3" imgW="2557780" imgH="422275" progId="Equation.3">
                  <p:embed/>
                </p:oleObj>
              </mc:Choice>
              <mc:Fallback>
                <p:oleObj name="" r:id="rId3" imgW="2557780" imgH="422275" progId="Equation.3">
                  <p:embed/>
                  <p:pic>
                    <p:nvPicPr>
                      <p:cNvPr id="0" name="对象 317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3397250"/>
                        <a:ext cx="573246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9" name="Text Box 7"/>
          <p:cNvSpPr txBox="1">
            <a:spLocks noChangeArrowheads="1"/>
          </p:cNvSpPr>
          <p:nvPr/>
        </p:nvSpPr>
        <p:spPr bwMode="auto">
          <a:xfrm>
            <a:off x="668338" y="4392613"/>
            <a:ext cx="703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The flux is then:</a:t>
            </a:r>
            <a:endParaRPr lang="en-US" altLang="zh-CN" sz="2400">
              <a:latin typeface="Times New Roman" panose="02020603050405020304" pitchFamily="18" charset="0"/>
            </a:endParaRPr>
          </a:p>
        </p:txBody>
      </p:sp>
      <p:graphicFrame>
        <p:nvGraphicFramePr>
          <p:cNvPr id="41990" name="对象 31749"/>
          <p:cNvGraphicFramePr>
            <a:graphicFrameLocks noChangeAspect="1"/>
          </p:cNvGraphicFramePr>
          <p:nvPr/>
        </p:nvGraphicFramePr>
        <p:xfrm>
          <a:off x="1592263" y="4975225"/>
          <a:ext cx="5113337" cy="1214438"/>
        </p:xfrm>
        <a:graphic>
          <a:graphicData uri="http://schemas.openxmlformats.org/presentationml/2006/ole">
            <mc:AlternateContent xmlns:mc="http://schemas.openxmlformats.org/markup-compatibility/2006">
              <mc:Choice xmlns:v="urn:schemas-microsoft-com:vml" Requires="v">
                <p:oleObj spid="_x0000_s411952" name="" r:id="rId5" imgW="2315210" imgH="532130" progId="Equation.DSMT4">
                  <p:embed/>
                </p:oleObj>
              </mc:Choice>
              <mc:Fallback>
                <p:oleObj name="" r:id="rId5" imgW="2315210" imgH="532130" progId="Equation.DSMT4">
                  <p:embed/>
                  <p:pic>
                    <p:nvPicPr>
                      <p:cNvPr id="0" name="对象 317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2263" y="4975225"/>
                        <a:ext cx="5113337"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1" name="Text Box 15"/>
          <p:cNvSpPr txBox="1">
            <a:spLocks noChangeArrowheads="1"/>
          </p:cNvSpPr>
          <p:nvPr/>
        </p:nvSpPr>
        <p:spPr bwMode="auto">
          <a:xfrm>
            <a:off x="615950" y="2486025"/>
            <a:ext cx="7856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The maximum number of atoms to be lost is 1% of this total, or:</a:t>
            </a:r>
            <a:endParaRPr lang="en-US" altLang="zh-CN" sz="2400">
              <a:latin typeface="Times New Roman" panose="02020603050405020304" pitchFamily="18" charset="0"/>
            </a:endParaRPr>
          </a:p>
        </p:txBody>
      </p:sp>
      <p:sp>
        <p:nvSpPr>
          <p:cNvPr id="31752" name="Text Box 17"/>
          <p:cNvSpPr txBox="1"/>
          <p:nvPr/>
        </p:nvSpPr>
        <p:spPr>
          <a:xfrm>
            <a:off x="533400" y="425450"/>
            <a:ext cx="2039938" cy="517525"/>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sz="2800" noProof="1">
                <a:solidFill>
                  <a:schemeClr val="hlink"/>
                </a:solidFill>
                <a:effectLst>
                  <a:outerShdw blurRad="38100" dist="38100" dir="2700000" algn="tl">
                    <a:srgbClr val="C0C0C0"/>
                  </a:outerShdw>
                </a:effectLst>
                <a:latin typeface="黑体" panose="02010609060101010101" pitchFamily="49" charset="-122"/>
                <a:ea typeface="黑体" panose="02010609060101010101" pitchFamily="49" charset="-122"/>
                <a:cs typeface="宋体" panose="02010600030101010101" pitchFamily="2" charset="-122"/>
              </a:rPr>
              <a:t>Solution:</a:t>
            </a:r>
            <a:endParaRPr lang="en-US" sz="2800" noProof="1">
              <a:solidFill>
                <a:schemeClr val="hlink"/>
              </a:solidFill>
              <a:effectLst>
                <a:outerShdw blurRad="38100" dist="38100" dir="2700000" algn="tl">
                  <a:srgbClr val="C0C0C0"/>
                </a:outerShdw>
              </a:effectLst>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对象 32769"/>
          <p:cNvGraphicFramePr>
            <a:graphicFrameLocks noChangeAspect="1"/>
          </p:cNvGraphicFramePr>
          <p:nvPr/>
        </p:nvGraphicFramePr>
        <p:xfrm>
          <a:off x="1176338" y="1625600"/>
          <a:ext cx="2749550" cy="620713"/>
        </p:xfrm>
        <a:graphic>
          <a:graphicData uri="http://schemas.openxmlformats.org/presentationml/2006/ole">
            <mc:AlternateContent xmlns:mc="http://schemas.openxmlformats.org/markup-compatibility/2006">
              <mc:Choice xmlns:v="urn:schemas-microsoft-com:vml" Requires="v">
                <p:oleObj spid="_x0000_s413074" name="" r:id="rId1" imgW="1308100" imgH="283845" progId="Equation.3">
                  <p:embed/>
                </p:oleObj>
              </mc:Choice>
              <mc:Fallback>
                <p:oleObj name="" r:id="rId1" imgW="1308100" imgH="283845" progId="Equation.3">
                  <p:embed/>
                  <p:pic>
                    <p:nvPicPr>
                      <p:cNvPr id="0" name="对象 32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1625600"/>
                        <a:ext cx="27495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1" name="对象 32770"/>
          <p:cNvGraphicFramePr>
            <a:graphicFrameLocks noChangeAspect="1"/>
          </p:cNvGraphicFramePr>
          <p:nvPr/>
        </p:nvGraphicFramePr>
        <p:xfrm>
          <a:off x="1100138" y="2376488"/>
          <a:ext cx="6015037" cy="1709737"/>
        </p:xfrm>
        <a:graphic>
          <a:graphicData uri="http://schemas.openxmlformats.org/presentationml/2006/ole">
            <mc:AlternateContent xmlns:mc="http://schemas.openxmlformats.org/markup-compatibility/2006">
              <mc:Choice xmlns:v="urn:schemas-microsoft-com:vml" Requires="v">
                <p:oleObj spid="_x0000_s413075" name="" r:id="rId3" imgW="2824480" imgH="781050" progId="Equation.3">
                  <p:embed/>
                </p:oleObj>
              </mc:Choice>
              <mc:Fallback>
                <p:oleObj name="" r:id="rId3" imgW="2824480" imgH="781050" progId="Equation.3">
                  <p:embed/>
                  <p:pic>
                    <p:nvPicPr>
                      <p:cNvPr id="0" name="对象 32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376488"/>
                        <a:ext cx="6015037"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2" name="Text Box 6"/>
          <p:cNvSpPr txBox="1">
            <a:spLocks noChangeArrowheads="1"/>
          </p:cNvSpPr>
          <p:nvPr/>
        </p:nvSpPr>
        <p:spPr bwMode="auto">
          <a:xfrm>
            <a:off x="693738" y="631825"/>
            <a:ext cx="7032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The diffusion coefficient of nitrogen in BCC iron at 700</a:t>
            </a:r>
            <a:r>
              <a:rPr lang="en-US" altLang="zh-CN" sz="2400">
                <a:latin typeface="宋体" panose="02010600030101010101" pitchFamily="2" charset="-122"/>
              </a:rPr>
              <a:t>℃</a:t>
            </a:r>
            <a:r>
              <a:rPr lang="en-US" altLang="zh-CN" sz="2400">
                <a:latin typeface="Times New Roman" panose="02020603050405020304" pitchFamily="18" charset="0"/>
              </a:rPr>
              <a:t> = 973 K is :</a:t>
            </a:r>
            <a:endParaRPr lang="en-US" altLang="zh-CN" sz="2400">
              <a:latin typeface="Times New Roman" panose="02020603050405020304" pitchFamily="18" charset="0"/>
            </a:endParaRPr>
          </a:p>
        </p:txBody>
      </p:sp>
      <p:graphicFrame>
        <p:nvGraphicFramePr>
          <p:cNvPr id="43013" name="对象 32772"/>
          <p:cNvGraphicFramePr>
            <a:graphicFrameLocks noChangeAspect="1"/>
          </p:cNvGraphicFramePr>
          <p:nvPr/>
        </p:nvGraphicFramePr>
        <p:xfrm>
          <a:off x="1217613" y="4083050"/>
          <a:ext cx="1831975" cy="728663"/>
        </p:xfrm>
        <a:graphic>
          <a:graphicData uri="http://schemas.openxmlformats.org/presentationml/2006/ole">
            <mc:AlternateContent xmlns:mc="http://schemas.openxmlformats.org/markup-compatibility/2006">
              <mc:Choice xmlns:v="urn:schemas-microsoft-com:vml" Requires="v">
                <p:oleObj spid="_x0000_s413076" name="" r:id="rId5" imgW="879475" imgH="329565" progId="Equation.3">
                  <p:embed/>
                </p:oleObj>
              </mc:Choice>
              <mc:Fallback>
                <p:oleObj name="" r:id="rId5" imgW="879475" imgH="329565" progId="Equation.3">
                  <p:embed/>
                  <p:pic>
                    <p:nvPicPr>
                      <p:cNvPr id="0" name="对象 327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3" y="4083050"/>
                        <a:ext cx="183197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4" name="对象 32773"/>
          <p:cNvGraphicFramePr>
            <a:graphicFrameLocks noChangeAspect="1"/>
          </p:cNvGraphicFramePr>
          <p:nvPr/>
        </p:nvGraphicFramePr>
        <p:xfrm>
          <a:off x="1163638" y="4897438"/>
          <a:ext cx="6311900" cy="1401762"/>
        </p:xfrm>
        <a:graphic>
          <a:graphicData uri="http://schemas.openxmlformats.org/presentationml/2006/ole">
            <mc:AlternateContent xmlns:mc="http://schemas.openxmlformats.org/markup-compatibility/2006">
              <mc:Choice xmlns:v="urn:schemas-microsoft-com:vml" Requires="v">
                <p:oleObj spid="_x0000_s413077" name="" r:id="rId7" imgW="2997835" imgH="642620" progId="Equation.3">
                  <p:embed/>
                </p:oleObj>
              </mc:Choice>
              <mc:Fallback>
                <p:oleObj name="" r:id="rId7" imgW="2997835" imgH="642620" progId="Equation.3">
                  <p:embed/>
                  <p:pic>
                    <p:nvPicPr>
                      <p:cNvPr id="0" name="对象 327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638" y="4897438"/>
                        <a:ext cx="63119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5" name="Text Box 9"/>
          <p:cNvSpPr txBox="1">
            <a:spLocks noChangeArrowheads="1"/>
          </p:cNvSpPr>
          <p:nvPr/>
        </p:nvSpPr>
        <p:spPr bwMode="auto">
          <a:xfrm>
            <a:off x="3587750" y="578485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a:t>
            </a:r>
            <a:r>
              <a:rPr lang="en-US" altLang="zh-CN" sz="2400">
                <a:solidFill>
                  <a:srgbClr val="6161FB"/>
                </a:solidFill>
                <a:latin typeface="Times New Roman" panose="02020603050405020304" pitchFamily="18" charset="0"/>
              </a:rPr>
              <a:t>minimum thickness of the membrane</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对象 33793"/>
          <p:cNvGraphicFramePr>
            <a:graphicFrameLocks noChangeAspect="1"/>
          </p:cNvGraphicFramePr>
          <p:nvPr/>
        </p:nvGraphicFramePr>
        <p:xfrm>
          <a:off x="796925" y="2740025"/>
          <a:ext cx="7434263" cy="487363"/>
        </p:xfrm>
        <a:graphic>
          <a:graphicData uri="http://schemas.openxmlformats.org/presentationml/2006/ole">
            <mc:AlternateContent xmlns:mc="http://schemas.openxmlformats.org/markup-compatibility/2006">
              <mc:Choice xmlns:v="urn:schemas-microsoft-com:vml" Requires="v">
                <p:oleObj spid="_x0000_s414098" name="" r:id="rId1" imgW="3217545" imgH="213995" progId="Equation.3">
                  <p:embed/>
                </p:oleObj>
              </mc:Choice>
              <mc:Fallback>
                <p:oleObj name="" r:id="rId1" imgW="3217545" imgH="213995" progId="Equation.3">
                  <p:embed/>
                  <p:pic>
                    <p:nvPicPr>
                      <p:cNvPr id="0" name="对象 337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2740025"/>
                        <a:ext cx="74342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5" name="对象 33794"/>
          <p:cNvGraphicFramePr>
            <a:graphicFrameLocks noChangeAspect="1"/>
          </p:cNvGraphicFramePr>
          <p:nvPr/>
        </p:nvGraphicFramePr>
        <p:xfrm>
          <a:off x="2711450" y="4017963"/>
          <a:ext cx="2790825" cy="561975"/>
        </p:xfrm>
        <a:graphic>
          <a:graphicData uri="http://schemas.openxmlformats.org/presentationml/2006/ole">
            <mc:AlternateContent xmlns:mc="http://schemas.openxmlformats.org/markup-compatibility/2006">
              <mc:Choice xmlns:v="urn:schemas-microsoft-com:vml" Requires="v">
                <p:oleObj spid="_x0000_s414099" name="" r:id="rId3" imgW="1296670" imgH="248920" progId="Equation.3">
                  <p:embed/>
                </p:oleObj>
              </mc:Choice>
              <mc:Fallback>
                <p:oleObj name="" r:id="rId3" imgW="1296670" imgH="248920" progId="Equation.3">
                  <p:embed/>
                  <p:pic>
                    <p:nvPicPr>
                      <p:cNvPr id="0" name="对象 337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4017963"/>
                        <a:ext cx="27908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6" name="对象 33795"/>
          <p:cNvGraphicFramePr>
            <a:graphicFrameLocks noChangeAspect="1"/>
          </p:cNvGraphicFramePr>
          <p:nvPr/>
        </p:nvGraphicFramePr>
        <p:xfrm>
          <a:off x="1144588" y="4700588"/>
          <a:ext cx="6216650" cy="860425"/>
        </p:xfrm>
        <a:graphic>
          <a:graphicData uri="http://schemas.openxmlformats.org/presentationml/2006/ole">
            <mc:AlternateContent xmlns:mc="http://schemas.openxmlformats.org/markup-compatibility/2006">
              <mc:Choice xmlns:v="urn:schemas-microsoft-com:vml" Requires="v">
                <p:oleObj spid="_x0000_s414100" name="" r:id="rId5" imgW="2992120" imgH="393700" progId="Equation.3">
                  <p:embed/>
                </p:oleObj>
              </mc:Choice>
              <mc:Fallback>
                <p:oleObj name="" r:id="rId5" imgW="2992120" imgH="393700" progId="Equation.3">
                  <p:embed/>
                  <p:pic>
                    <p:nvPicPr>
                      <p:cNvPr id="0" name="对象 337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588" y="4700588"/>
                        <a:ext cx="62166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37" name="Text Box 16"/>
          <p:cNvSpPr txBox="1">
            <a:spLocks noChangeArrowheads="1"/>
          </p:cNvSpPr>
          <p:nvPr/>
        </p:nvSpPr>
        <p:spPr bwMode="auto">
          <a:xfrm>
            <a:off x="617538" y="1671638"/>
            <a:ext cx="799306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In a similar manner, the maximum thickness of the membrane that will permit 90% of the hydrogen to pass can be calculated:</a:t>
            </a:r>
            <a:endParaRPr lang="en-US" altLang="zh-CN" sz="2400">
              <a:latin typeface="Times New Roman" panose="02020603050405020304" pitchFamily="18" charset="0"/>
            </a:endParaRPr>
          </a:p>
        </p:txBody>
      </p:sp>
      <p:graphicFrame>
        <p:nvGraphicFramePr>
          <p:cNvPr id="44038" name="对象 33797"/>
          <p:cNvGraphicFramePr>
            <a:graphicFrameLocks noChangeAspect="1"/>
          </p:cNvGraphicFramePr>
          <p:nvPr/>
        </p:nvGraphicFramePr>
        <p:xfrm>
          <a:off x="1973263" y="3357563"/>
          <a:ext cx="4460875" cy="487362"/>
        </p:xfrm>
        <a:graphic>
          <a:graphicData uri="http://schemas.openxmlformats.org/presentationml/2006/ole">
            <mc:AlternateContent xmlns:mc="http://schemas.openxmlformats.org/markup-compatibility/2006">
              <mc:Choice xmlns:v="urn:schemas-microsoft-com:vml" Requires="v">
                <p:oleObj spid="_x0000_s414101" name="" r:id="rId7" imgW="1921510" imgH="213995" progId="Equation.3">
                  <p:embed/>
                </p:oleObj>
              </mc:Choice>
              <mc:Fallback>
                <p:oleObj name="" r:id="rId7" imgW="1921510" imgH="213995" progId="Equation.3">
                  <p:embed/>
                  <p:pic>
                    <p:nvPicPr>
                      <p:cNvPr id="0" name="对象 337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263" y="3357563"/>
                        <a:ext cx="44608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对象 34817"/>
          <p:cNvGraphicFramePr>
            <a:graphicFrameLocks noChangeAspect="1"/>
          </p:cNvGraphicFramePr>
          <p:nvPr/>
        </p:nvGraphicFramePr>
        <p:xfrm>
          <a:off x="2222500" y="2774950"/>
          <a:ext cx="4276725" cy="1689100"/>
        </p:xfrm>
        <a:graphic>
          <a:graphicData uri="http://schemas.openxmlformats.org/presentationml/2006/ole">
            <mc:AlternateContent xmlns:mc="http://schemas.openxmlformats.org/markup-compatibility/2006">
              <mc:Choice xmlns:v="urn:schemas-microsoft-com:vml" Requires="v">
                <p:oleObj spid="_x0000_s414922" name="" r:id="rId1" imgW="2089150" imgH="810260" progId="Equation.3">
                  <p:embed/>
                </p:oleObj>
              </mc:Choice>
              <mc:Fallback>
                <p:oleObj name="" r:id="rId1" imgW="2089150" imgH="810260" progId="Equation.3">
                  <p:embed/>
                  <p:pic>
                    <p:nvPicPr>
                      <p:cNvPr id="0" name="对象 348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2774950"/>
                        <a:ext cx="427672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59" name="Text Box 5"/>
          <p:cNvSpPr txBox="1">
            <a:spLocks noChangeArrowheads="1"/>
          </p:cNvSpPr>
          <p:nvPr/>
        </p:nvSpPr>
        <p:spPr bwMode="auto">
          <a:xfrm>
            <a:off x="4386263" y="3956050"/>
            <a:ext cx="293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a:t>
            </a:r>
            <a:r>
              <a:rPr lang="en-US" altLang="zh-CN" sz="2400">
                <a:solidFill>
                  <a:srgbClr val="6161FB"/>
                </a:solidFill>
                <a:latin typeface="Times New Roman" panose="02020603050405020304" pitchFamily="18" charset="0"/>
              </a:rPr>
              <a:t>maximum thickness</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45060" name="Text Box 6"/>
          <p:cNvSpPr txBox="1">
            <a:spLocks noChangeArrowheads="1"/>
          </p:cNvSpPr>
          <p:nvPr/>
        </p:nvSpPr>
        <p:spPr bwMode="auto">
          <a:xfrm>
            <a:off x="512763" y="4806950"/>
            <a:ext cx="829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An iron membrane with a thickness between 0.0128 and 0.0729 cm will be satisfactory.</a:t>
            </a:r>
            <a:endParaRPr lang="en-US" altLang="zh-CN" sz="2400">
              <a:latin typeface="Times New Roman" panose="02020603050405020304" pitchFamily="18" charset="0"/>
            </a:endParaRPr>
          </a:p>
        </p:txBody>
      </p:sp>
      <p:sp>
        <p:nvSpPr>
          <p:cNvPr id="45061" name="Text Box 7"/>
          <p:cNvSpPr txBox="1">
            <a:spLocks noChangeArrowheads="1"/>
          </p:cNvSpPr>
          <p:nvPr/>
        </p:nvSpPr>
        <p:spPr bwMode="auto">
          <a:xfrm>
            <a:off x="665163" y="1636713"/>
            <a:ext cx="780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 typeface="Arial" panose="020B0604020202020204" pitchFamily="34" charset="0"/>
              <a:buNone/>
            </a:pPr>
            <a:r>
              <a:rPr lang="en-US" altLang="zh-CN" sz="2400">
                <a:latin typeface="Times New Roman" panose="02020603050405020304" pitchFamily="18" charset="0"/>
              </a:rPr>
              <a:t>Since</a:t>
            </a:r>
            <a:endParaRPr lang="en-US" altLang="zh-CN" sz="2400">
              <a:latin typeface="Times New Roman" panose="02020603050405020304" pitchFamily="18" charset="0"/>
            </a:endParaRPr>
          </a:p>
        </p:txBody>
      </p:sp>
      <p:graphicFrame>
        <p:nvGraphicFramePr>
          <p:cNvPr id="45062" name="对象 34821"/>
          <p:cNvGraphicFramePr>
            <a:graphicFrameLocks noChangeAspect="1"/>
          </p:cNvGraphicFramePr>
          <p:nvPr/>
        </p:nvGraphicFramePr>
        <p:xfrm>
          <a:off x="3033713" y="2152650"/>
          <a:ext cx="1692275" cy="328613"/>
        </p:xfrm>
        <a:graphic>
          <a:graphicData uri="http://schemas.openxmlformats.org/presentationml/2006/ole">
            <mc:AlternateContent xmlns:mc="http://schemas.openxmlformats.org/markup-compatibility/2006">
              <mc:Choice xmlns:v="urn:schemas-microsoft-com:vml" Requires="v">
                <p:oleObj spid="_x0000_s414923" name="" r:id="rId3" imgW="810260" imgH="144780" progId="Equation.3">
                  <p:embed/>
                </p:oleObj>
              </mc:Choice>
              <mc:Fallback>
                <p:oleObj name="" r:id="rId3" imgW="810260" imgH="144780" progId="Equation.3">
                  <p:embed/>
                  <p:pic>
                    <p:nvPicPr>
                      <p:cNvPr id="0" name="对象 348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2152650"/>
                        <a:ext cx="16922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4"/>
          <p:cNvSpPr>
            <a:spLocks noChangeArrowheads="1"/>
          </p:cNvSpPr>
          <p:nvPr/>
        </p:nvSpPr>
        <p:spPr bwMode="auto">
          <a:xfrm>
            <a:off x="2160270" y="4270375"/>
            <a:ext cx="32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a:t>
            </a:r>
            <a:endParaRPr lang="en-US" altLang="zh-CN" sz="1800">
              <a:sym typeface="Symbol" panose="05050102010706020507" pitchFamily="18" charset="2"/>
            </a:endParaRPr>
          </a:p>
        </p:txBody>
      </p:sp>
      <p:sp>
        <p:nvSpPr>
          <p:cNvPr id="4" name="Rectangle 45"/>
          <p:cNvSpPr>
            <a:spLocks noChangeArrowheads="1"/>
          </p:cNvSpPr>
          <p:nvPr/>
        </p:nvSpPr>
        <p:spPr bwMode="auto">
          <a:xfrm>
            <a:off x="2069783" y="2381250"/>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a:t>
            </a:r>
            <a:endParaRPr lang="en-US" altLang="zh-CN" sz="1800">
              <a:sym typeface="Symbol" panose="05050102010706020507" pitchFamily="18" charset="2"/>
            </a:endParaRPr>
          </a:p>
        </p:txBody>
      </p:sp>
      <p:sp>
        <p:nvSpPr>
          <p:cNvPr id="5" name="Rectangle 46"/>
          <p:cNvSpPr>
            <a:spLocks noChangeArrowheads="1"/>
          </p:cNvSpPr>
          <p:nvPr/>
        </p:nvSpPr>
        <p:spPr bwMode="auto">
          <a:xfrm>
            <a:off x="2069783" y="3190875"/>
            <a:ext cx="277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a:t>
            </a:r>
            <a:endParaRPr lang="en-US" altLang="zh-CN" sz="1800">
              <a:sym typeface="Symbol" panose="05050102010706020507" pitchFamily="18" charset="2"/>
            </a:endParaRPr>
          </a:p>
        </p:txBody>
      </p:sp>
      <p:grpSp>
        <p:nvGrpSpPr>
          <p:cNvPr id="6" name="Group 69"/>
          <p:cNvGrpSpPr/>
          <p:nvPr/>
        </p:nvGrpSpPr>
        <p:grpSpPr bwMode="auto">
          <a:xfrm>
            <a:off x="1304608" y="1930400"/>
            <a:ext cx="2559050" cy="3097213"/>
            <a:chOff x="470" y="544"/>
            <a:chExt cx="1612" cy="1951"/>
          </a:xfrm>
        </p:grpSpPr>
        <p:sp>
          <p:nvSpPr>
            <p:cNvPr id="7" name="Line 3"/>
            <p:cNvSpPr>
              <a:spLocks noChangeShapeType="1"/>
            </p:cNvSpPr>
            <p:nvPr/>
          </p:nvSpPr>
          <p:spPr bwMode="auto">
            <a:xfrm flipH="1">
              <a:off x="612" y="2217"/>
              <a:ext cx="130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4"/>
            <p:cNvSpPr>
              <a:spLocks noChangeShapeType="1"/>
            </p:cNvSpPr>
            <p:nvPr/>
          </p:nvSpPr>
          <p:spPr bwMode="auto">
            <a:xfrm flipH="1">
              <a:off x="604" y="828"/>
              <a:ext cx="13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5"/>
            <p:cNvSpPr>
              <a:spLocks noChangeShapeType="1"/>
            </p:cNvSpPr>
            <p:nvPr/>
          </p:nvSpPr>
          <p:spPr bwMode="auto">
            <a:xfrm flipV="1">
              <a:off x="1916" y="828"/>
              <a:ext cx="0" cy="13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Freeform 6"/>
            <p:cNvSpPr/>
            <p:nvPr/>
          </p:nvSpPr>
          <p:spPr bwMode="auto">
            <a:xfrm>
              <a:off x="810" y="1877"/>
              <a:ext cx="312" cy="340"/>
            </a:xfrm>
            <a:custGeom>
              <a:avLst/>
              <a:gdLst>
                <a:gd name="T0" fmla="*/ 0 w 312"/>
                <a:gd name="T1" fmla="*/ 340 h 340"/>
                <a:gd name="T2" fmla="*/ 142 w 312"/>
                <a:gd name="T3" fmla="*/ 113 h 340"/>
                <a:gd name="T4" fmla="*/ 312 w 312"/>
                <a:gd name="T5" fmla="*/ 0 h 340"/>
                <a:gd name="T6" fmla="*/ 0 60000 65536"/>
                <a:gd name="T7" fmla="*/ 0 60000 65536"/>
                <a:gd name="T8" fmla="*/ 0 60000 65536"/>
                <a:gd name="T9" fmla="*/ 0 w 312"/>
                <a:gd name="T10" fmla="*/ 0 h 340"/>
                <a:gd name="T11" fmla="*/ 312 w 312"/>
                <a:gd name="T12" fmla="*/ 340 h 340"/>
              </a:gdLst>
              <a:ahLst/>
              <a:cxnLst>
                <a:cxn ang="T6">
                  <a:pos x="T0" y="T1"/>
                </a:cxn>
                <a:cxn ang="T7">
                  <a:pos x="T2" y="T3"/>
                </a:cxn>
                <a:cxn ang="T8">
                  <a:pos x="T4" y="T5"/>
                </a:cxn>
              </a:cxnLst>
              <a:rect l="T9" t="T10" r="T11" b="T12"/>
              <a:pathLst>
                <a:path w="312" h="340">
                  <a:moveTo>
                    <a:pt x="0" y="340"/>
                  </a:moveTo>
                  <a:cubicBezTo>
                    <a:pt x="45" y="255"/>
                    <a:pt x="90" y="170"/>
                    <a:pt x="142" y="113"/>
                  </a:cubicBezTo>
                  <a:cubicBezTo>
                    <a:pt x="194" y="56"/>
                    <a:pt x="284" y="19"/>
                    <a:pt x="312"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7"/>
            <p:cNvSpPr/>
            <p:nvPr/>
          </p:nvSpPr>
          <p:spPr bwMode="auto">
            <a:xfrm>
              <a:off x="810" y="2018"/>
              <a:ext cx="312" cy="199"/>
            </a:xfrm>
            <a:custGeom>
              <a:avLst/>
              <a:gdLst>
                <a:gd name="T0" fmla="*/ 0 w 284"/>
                <a:gd name="T1" fmla="*/ 273 h 170"/>
                <a:gd name="T2" fmla="*/ 265 w 284"/>
                <a:gd name="T3" fmla="*/ 46 h 170"/>
                <a:gd name="T4" fmla="*/ 377 w 284"/>
                <a:gd name="T5" fmla="*/ 0 h 170"/>
                <a:gd name="T6" fmla="*/ 0 60000 65536"/>
                <a:gd name="T7" fmla="*/ 0 60000 65536"/>
                <a:gd name="T8" fmla="*/ 0 60000 65536"/>
                <a:gd name="T9" fmla="*/ 0 w 284"/>
                <a:gd name="T10" fmla="*/ 0 h 170"/>
                <a:gd name="T11" fmla="*/ 284 w 284"/>
                <a:gd name="T12" fmla="*/ 170 h 170"/>
              </a:gdLst>
              <a:ahLst/>
              <a:cxnLst>
                <a:cxn ang="T6">
                  <a:pos x="T0" y="T1"/>
                </a:cxn>
                <a:cxn ang="T7">
                  <a:pos x="T2" y="T3"/>
                </a:cxn>
                <a:cxn ang="T8">
                  <a:pos x="T4" y="T5"/>
                </a:cxn>
              </a:cxnLst>
              <a:rect l="T9" t="T10" r="T11" b="T12"/>
              <a:pathLst>
                <a:path w="284" h="170">
                  <a:moveTo>
                    <a:pt x="0" y="170"/>
                  </a:moveTo>
                  <a:cubicBezTo>
                    <a:pt x="76" y="113"/>
                    <a:pt x="152" y="56"/>
                    <a:pt x="199" y="28"/>
                  </a:cubicBezTo>
                  <a:cubicBezTo>
                    <a:pt x="246" y="0"/>
                    <a:pt x="265" y="0"/>
                    <a:pt x="284"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Line 8"/>
            <p:cNvSpPr>
              <a:spLocks noChangeShapeType="1"/>
            </p:cNvSpPr>
            <p:nvPr/>
          </p:nvSpPr>
          <p:spPr bwMode="auto">
            <a:xfrm flipV="1">
              <a:off x="1118" y="1668"/>
              <a:ext cx="4" cy="3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Freeform 10"/>
            <p:cNvSpPr/>
            <p:nvPr/>
          </p:nvSpPr>
          <p:spPr bwMode="auto">
            <a:xfrm>
              <a:off x="1122" y="2018"/>
              <a:ext cx="794" cy="142"/>
            </a:xfrm>
            <a:custGeom>
              <a:avLst/>
              <a:gdLst>
                <a:gd name="T0" fmla="*/ 0 w 794"/>
                <a:gd name="T1" fmla="*/ 0 h 142"/>
                <a:gd name="T2" fmla="*/ 284 w 794"/>
                <a:gd name="T3" fmla="*/ 57 h 142"/>
                <a:gd name="T4" fmla="*/ 652 w 794"/>
                <a:gd name="T5" fmla="*/ 114 h 142"/>
                <a:gd name="T6" fmla="*/ 794 w 794"/>
                <a:gd name="T7" fmla="*/ 142 h 142"/>
                <a:gd name="T8" fmla="*/ 0 60000 65536"/>
                <a:gd name="T9" fmla="*/ 0 60000 65536"/>
                <a:gd name="T10" fmla="*/ 0 60000 65536"/>
                <a:gd name="T11" fmla="*/ 0 60000 65536"/>
                <a:gd name="T12" fmla="*/ 0 w 794"/>
                <a:gd name="T13" fmla="*/ 0 h 142"/>
                <a:gd name="T14" fmla="*/ 794 w 794"/>
                <a:gd name="T15" fmla="*/ 142 h 142"/>
              </a:gdLst>
              <a:ahLst/>
              <a:cxnLst>
                <a:cxn ang="T8">
                  <a:pos x="T0" y="T1"/>
                </a:cxn>
                <a:cxn ang="T9">
                  <a:pos x="T2" y="T3"/>
                </a:cxn>
                <a:cxn ang="T10">
                  <a:pos x="T4" y="T5"/>
                </a:cxn>
                <a:cxn ang="T11">
                  <a:pos x="T6" y="T7"/>
                </a:cxn>
              </a:cxnLst>
              <a:rect l="T12" t="T13" r="T14" b="T15"/>
              <a:pathLst>
                <a:path w="794" h="142">
                  <a:moveTo>
                    <a:pt x="0" y="0"/>
                  </a:moveTo>
                  <a:cubicBezTo>
                    <a:pt x="87" y="19"/>
                    <a:pt x="175" y="38"/>
                    <a:pt x="284" y="57"/>
                  </a:cubicBezTo>
                  <a:cubicBezTo>
                    <a:pt x="393" y="76"/>
                    <a:pt x="567" y="100"/>
                    <a:pt x="652" y="114"/>
                  </a:cubicBezTo>
                  <a:cubicBezTo>
                    <a:pt x="737" y="128"/>
                    <a:pt x="765" y="135"/>
                    <a:pt x="794" y="142"/>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1"/>
            <p:cNvSpPr/>
            <p:nvPr/>
          </p:nvSpPr>
          <p:spPr bwMode="auto">
            <a:xfrm>
              <a:off x="669" y="1395"/>
              <a:ext cx="453" cy="283"/>
            </a:xfrm>
            <a:custGeom>
              <a:avLst/>
              <a:gdLst>
                <a:gd name="T0" fmla="*/ 0 w 453"/>
                <a:gd name="T1" fmla="*/ 0 h 283"/>
                <a:gd name="T2" fmla="*/ 255 w 453"/>
                <a:gd name="T3" fmla="*/ 198 h 283"/>
                <a:gd name="T4" fmla="*/ 453 w 453"/>
                <a:gd name="T5" fmla="*/ 283 h 283"/>
                <a:gd name="T6" fmla="*/ 0 60000 65536"/>
                <a:gd name="T7" fmla="*/ 0 60000 65536"/>
                <a:gd name="T8" fmla="*/ 0 60000 65536"/>
                <a:gd name="T9" fmla="*/ 0 w 453"/>
                <a:gd name="T10" fmla="*/ 0 h 283"/>
                <a:gd name="T11" fmla="*/ 453 w 453"/>
                <a:gd name="T12" fmla="*/ 283 h 283"/>
              </a:gdLst>
              <a:ahLst/>
              <a:cxnLst>
                <a:cxn ang="T6">
                  <a:pos x="T0" y="T1"/>
                </a:cxn>
                <a:cxn ang="T7">
                  <a:pos x="T2" y="T3"/>
                </a:cxn>
                <a:cxn ang="T8">
                  <a:pos x="T4" y="T5"/>
                </a:cxn>
              </a:cxnLst>
              <a:rect l="T9" t="T10" r="T11" b="T12"/>
              <a:pathLst>
                <a:path w="453" h="283">
                  <a:moveTo>
                    <a:pt x="0" y="0"/>
                  </a:moveTo>
                  <a:cubicBezTo>
                    <a:pt x="89" y="75"/>
                    <a:pt x="179" y="151"/>
                    <a:pt x="255" y="198"/>
                  </a:cubicBezTo>
                  <a:cubicBezTo>
                    <a:pt x="331" y="245"/>
                    <a:pt x="392" y="264"/>
                    <a:pt x="453" y="28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2"/>
            <p:cNvSpPr/>
            <p:nvPr/>
          </p:nvSpPr>
          <p:spPr bwMode="auto">
            <a:xfrm>
              <a:off x="669" y="1395"/>
              <a:ext cx="453" cy="482"/>
            </a:xfrm>
            <a:custGeom>
              <a:avLst/>
              <a:gdLst>
                <a:gd name="T0" fmla="*/ 0 w 453"/>
                <a:gd name="T1" fmla="*/ 0 h 482"/>
                <a:gd name="T2" fmla="*/ 198 w 453"/>
                <a:gd name="T3" fmla="*/ 311 h 482"/>
                <a:gd name="T4" fmla="*/ 453 w 453"/>
                <a:gd name="T5" fmla="*/ 482 h 482"/>
                <a:gd name="T6" fmla="*/ 0 60000 65536"/>
                <a:gd name="T7" fmla="*/ 0 60000 65536"/>
                <a:gd name="T8" fmla="*/ 0 60000 65536"/>
                <a:gd name="T9" fmla="*/ 0 w 453"/>
                <a:gd name="T10" fmla="*/ 0 h 482"/>
                <a:gd name="T11" fmla="*/ 453 w 453"/>
                <a:gd name="T12" fmla="*/ 482 h 482"/>
              </a:gdLst>
              <a:ahLst/>
              <a:cxnLst>
                <a:cxn ang="T6">
                  <a:pos x="T0" y="T1"/>
                </a:cxn>
                <a:cxn ang="T7">
                  <a:pos x="T2" y="T3"/>
                </a:cxn>
                <a:cxn ang="T8">
                  <a:pos x="T4" y="T5"/>
                </a:cxn>
              </a:cxnLst>
              <a:rect l="T9" t="T10" r="T11" b="T12"/>
              <a:pathLst>
                <a:path w="453" h="482">
                  <a:moveTo>
                    <a:pt x="0" y="0"/>
                  </a:moveTo>
                  <a:cubicBezTo>
                    <a:pt x="61" y="115"/>
                    <a:pt x="123" y="231"/>
                    <a:pt x="198" y="311"/>
                  </a:cubicBezTo>
                  <a:cubicBezTo>
                    <a:pt x="273" y="391"/>
                    <a:pt x="363" y="436"/>
                    <a:pt x="453" y="482"/>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3"/>
            <p:cNvSpPr/>
            <p:nvPr/>
          </p:nvSpPr>
          <p:spPr bwMode="auto">
            <a:xfrm flipV="1">
              <a:off x="1122" y="1585"/>
              <a:ext cx="794" cy="85"/>
            </a:xfrm>
            <a:custGeom>
              <a:avLst/>
              <a:gdLst>
                <a:gd name="T0" fmla="*/ 0 w 794"/>
                <a:gd name="T1" fmla="*/ 0 h 85"/>
                <a:gd name="T2" fmla="*/ 341 w 794"/>
                <a:gd name="T3" fmla="*/ 57 h 85"/>
                <a:gd name="T4" fmla="*/ 794 w 794"/>
                <a:gd name="T5" fmla="*/ 85 h 85"/>
                <a:gd name="T6" fmla="*/ 0 60000 65536"/>
                <a:gd name="T7" fmla="*/ 0 60000 65536"/>
                <a:gd name="T8" fmla="*/ 0 60000 65536"/>
                <a:gd name="T9" fmla="*/ 0 w 794"/>
                <a:gd name="T10" fmla="*/ 0 h 85"/>
                <a:gd name="T11" fmla="*/ 794 w 794"/>
                <a:gd name="T12" fmla="*/ 85 h 85"/>
              </a:gdLst>
              <a:ahLst/>
              <a:cxnLst>
                <a:cxn ang="T6">
                  <a:pos x="T0" y="T1"/>
                </a:cxn>
                <a:cxn ang="T7">
                  <a:pos x="T2" y="T3"/>
                </a:cxn>
                <a:cxn ang="T8">
                  <a:pos x="T4" y="T5"/>
                </a:cxn>
              </a:cxnLst>
              <a:rect l="T9" t="T10" r="T11" b="T12"/>
              <a:pathLst>
                <a:path w="794" h="85">
                  <a:moveTo>
                    <a:pt x="0" y="0"/>
                  </a:moveTo>
                  <a:cubicBezTo>
                    <a:pt x="104" y="21"/>
                    <a:pt x="209" y="43"/>
                    <a:pt x="341" y="57"/>
                  </a:cubicBezTo>
                  <a:cubicBezTo>
                    <a:pt x="473" y="71"/>
                    <a:pt x="633" y="78"/>
                    <a:pt x="794" y="85"/>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36"/>
            <p:cNvSpPr/>
            <p:nvPr/>
          </p:nvSpPr>
          <p:spPr bwMode="auto">
            <a:xfrm>
              <a:off x="669" y="1281"/>
              <a:ext cx="453" cy="114"/>
            </a:xfrm>
            <a:custGeom>
              <a:avLst/>
              <a:gdLst>
                <a:gd name="T0" fmla="*/ 0 w 453"/>
                <a:gd name="T1" fmla="*/ 114 h 114"/>
                <a:gd name="T2" fmla="*/ 283 w 453"/>
                <a:gd name="T3" fmla="*/ 29 h 114"/>
                <a:gd name="T4" fmla="*/ 453 w 453"/>
                <a:gd name="T5" fmla="*/ 0 h 114"/>
                <a:gd name="T6" fmla="*/ 0 60000 65536"/>
                <a:gd name="T7" fmla="*/ 0 60000 65536"/>
                <a:gd name="T8" fmla="*/ 0 60000 65536"/>
                <a:gd name="T9" fmla="*/ 0 w 453"/>
                <a:gd name="T10" fmla="*/ 0 h 114"/>
                <a:gd name="T11" fmla="*/ 453 w 453"/>
                <a:gd name="T12" fmla="*/ 114 h 114"/>
              </a:gdLst>
              <a:ahLst/>
              <a:cxnLst>
                <a:cxn ang="T6">
                  <a:pos x="T0" y="T1"/>
                </a:cxn>
                <a:cxn ang="T7">
                  <a:pos x="T2" y="T3"/>
                </a:cxn>
                <a:cxn ang="T8">
                  <a:pos x="T4" y="T5"/>
                </a:cxn>
              </a:cxnLst>
              <a:rect l="T9" t="T10" r="T11" b="T12"/>
              <a:pathLst>
                <a:path w="453" h="114">
                  <a:moveTo>
                    <a:pt x="0" y="114"/>
                  </a:moveTo>
                  <a:cubicBezTo>
                    <a:pt x="104" y="81"/>
                    <a:pt x="208" y="48"/>
                    <a:pt x="283" y="29"/>
                  </a:cubicBezTo>
                  <a:cubicBezTo>
                    <a:pt x="358" y="10"/>
                    <a:pt x="425" y="5"/>
                    <a:pt x="453"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Line 37"/>
            <p:cNvSpPr>
              <a:spLocks noChangeShapeType="1"/>
            </p:cNvSpPr>
            <p:nvPr/>
          </p:nvSpPr>
          <p:spPr bwMode="auto">
            <a:xfrm flipV="1">
              <a:off x="1122" y="1083"/>
              <a:ext cx="0" cy="19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Freeform 38"/>
            <p:cNvSpPr/>
            <p:nvPr/>
          </p:nvSpPr>
          <p:spPr bwMode="auto">
            <a:xfrm>
              <a:off x="697" y="828"/>
              <a:ext cx="425" cy="255"/>
            </a:xfrm>
            <a:custGeom>
              <a:avLst/>
              <a:gdLst>
                <a:gd name="T0" fmla="*/ 0 w 425"/>
                <a:gd name="T1" fmla="*/ 0 h 255"/>
                <a:gd name="T2" fmla="*/ 170 w 425"/>
                <a:gd name="T3" fmla="*/ 170 h 255"/>
                <a:gd name="T4" fmla="*/ 425 w 425"/>
                <a:gd name="T5" fmla="*/ 255 h 255"/>
                <a:gd name="T6" fmla="*/ 0 60000 65536"/>
                <a:gd name="T7" fmla="*/ 0 60000 65536"/>
                <a:gd name="T8" fmla="*/ 0 60000 65536"/>
                <a:gd name="T9" fmla="*/ 0 w 425"/>
                <a:gd name="T10" fmla="*/ 0 h 255"/>
                <a:gd name="T11" fmla="*/ 425 w 425"/>
                <a:gd name="T12" fmla="*/ 255 h 255"/>
              </a:gdLst>
              <a:ahLst/>
              <a:cxnLst>
                <a:cxn ang="T6">
                  <a:pos x="T0" y="T1"/>
                </a:cxn>
                <a:cxn ang="T7">
                  <a:pos x="T2" y="T3"/>
                </a:cxn>
                <a:cxn ang="T8">
                  <a:pos x="T4" y="T5"/>
                </a:cxn>
              </a:cxnLst>
              <a:rect l="T9" t="T10" r="T11" b="T12"/>
              <a:pathLst>
                <a:path w="425" h="255">
                  <a:moveTo>
                    <a:pt x="0" y="0"/>
                  </a:moveTo>
                  <a:cubicBezTo>
                    <a:pt x="49" y="64"/>
                    <a:pt x="99" y="128"/>
                    <a:pt x="170" y="170"/>
                  </a:cubicBezTo>
                  <a:cubicBezTo>
                    <a:pt x="241" y="212"/>
                    <a:pt x="333" y="233"/>
                    <a:pt x="425" y="255"/>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40"/>
            <p:cNvSpPr/>
            <p:nvPr/>
          </p:nvSpPr>
          <p:spPr bwMode="auto">
            <a:xfrm>
              <a:off x="697" y="828"/>
              <a:ext cx="425" cy="340"/>
            </a:xfrm>
            <a:custGeom>
              <a:avLst/>
              <a:gdLst>
                <a:gd name="T0" fmla="*/ 0 w 425"/>
                <a:gd name="T1" fmla="*/ 0 h 340"/>
                <a:gd name="T2" fmla="*/ 85 w 425"/>
                <a:gd name="T3" fmla="*/ 226 h 340"/>
                <a:gd name="T4" fmla="*/ 255 w 425"/>
                <a:gd name="T5" fmla="*/ 311 h 340"/>
                <a:gd name="T6" fmla="*/ 425 w 425"/>
                <a:gd name="T7" fmla="*/ 340 h 340"/>
                <a:gd name="T8" fmla="*/ 0 60000 65536"/>
                <a:gd name="T9" fmla="*/ 0 60000 65536"/>
                <a:gd name="T10" fmla="*/ 0 60000 65536"/>
                <a:gd name="T11" fmla="*/ 0 60000 65536"/>
                <a:gd name="T12" fmla="*/ 0 w 425"/>
                <a:gd name="T13" fmla="*/ 0 h 340"/>
                <a:gd name="T14" fmla="*/ 425 w 425"/>
                <a:gd name="T15" fmla="*/ 340 h 340"/>
              </a:gdLst>
              <a:ahLst/>
              <a:cxnLst>
                <a:cxn ang="T8">
                  <a:pos x="T0" y="T1"/>
                </a:cxn>
                <a:cxn ang="T9">
                  <a:pos x="T2" y="T3"/>
                </a:cxn>
                <a:cxn ang="T10">
                  <a:pos x="T4" y="T5"/>
                </a:cxn>
                <a:cxn ang="T11">
                  <a:pos x="T6" y="T7"/>
                </a:cxn>
              </a:cxnLst>
              <a:rect l="T12" t="T13" r="T14" b="T15"/>
              <a:pathLst>
                <a:path w="425" h="340">
                  <a:moveTo>
                    <a:pt x="0" y="0"/>
                  </a:moveTo>
                  <a:cubicBezTo>
                    <a:pt x="21" y="87"/>
                    <a:pt x="43" y="174"/>
                    <a:pt x="85" y="226"/>
                  </a:cubicBezTo>
                  <a:cubicBezTo>
                    <a:pt x="127" y="278"/>
                    <a:pt x="198" y="292"/>
                    <a:pt x="255" y="311"/>
                  </a:cubicBezTo>
                  <a:cubicBezTo>
                    <a:pt x="312" y="330"/>
                    <a:pt x="368" y="335"/>
                    <a:pt x="425" y="34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41"/>
            <p:cNvSpPr/>
            <p:nvPr/>
          </p:nvSpPr>
          <p:spPr bwMode="auto">
            <a:xfrm>
              <a:off x="669" y="1168"/>
              <a:ext cx="453" cy="227"/>
            </a:xfrm>
            <a:custGeom>
              <a:avLst/>
              <a:gdLst>
                <a:gd name="T0" fmla="*/ 0 w 453"/>
                <a:gd name="T1" fmla="*/ 227 h 227"/>
                <a:gd name="T2" fmla="*/ 198 w 453"/>
                <a:gd name="T3" fmla="*/ 85 h 227"/>
                <a:gd name="T4" fmla="*/ 453 w 453"/>
                <a:gd name="T5" fmla="*/ 0 h 227"/>
                <a:gd name="T6" fmla="*/ 0 60000 65536"/>
                <a:gd name="T7" fmla="*/ 0 60000 65536"/>
                <a:gd name="T8" fmla="*/ 0 60000 65536"/>
                <a:gd name="T9" fmla="*/ 0 w 453"/>
                <a:gd name="T10" fmla="*/ 0 h 227"/>
                <a:gd name="T11" fmla="*/ 453 w 453"/>
                <a:gd name="T12" fmla="*/ 227 h 227"/>
              </a:gdLst>
              <a:ahLst/>
              <a:cxnLst>
                <a:cxn ang="T6">
                  <a:pos x="T0" y="T1"/>
                </a:cxn>
                <a:cxn ang="T7">
                  <a:pos x="T2" y="T3"/>
                </a:cxn>
                <a:cxn ang="T8">
                  <a:pos x="T4" y="T5"/>
                </a:cxn>
              </a:cxnLst>
              <a:rect l="T9" t="T10" r="T11" b="T12"/>
              <a:pathLst>
                <a:path w="453" h="227">
                  <a:moveTo>
                    <a:pt x="0" y="227"/>
                  </a:moveTo>
                  <a:cubicBezTo>
                    <a:pt x="61" y="175"/>
                    <a:pt x="123" y="123"/>
                    <a:pt x="198" y="85"/>
                  </a:cubicBezTo>
                  <a:cubicBezTo>
                    <a:pt x="273" y="47"/>
                    <a:pt x="363" y="23"/>
                    <a:pt x="453"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42"/>
            <p:cNvSpPr/>
            <p:nvPr/>
          </p:nvSpPr>
          <p:spPr bwMode="auto">
            <a:xfrm>
              <a:off x="1122" y="941"/>
              <a:ext cx="794" cy="142"/>
            </a:xfrm>
            <a:custGeom>
              <a:avLst/>
              <a:gdLst>
                <a:gd name="T0" fmla="*/ 0 w 794"/>
                <a:gd name="T1" fmla="*/ 142 h 142"/>
                <a:gd name="T2" fmla="*/ 284 w 794"/>
                <a:gd name="T3" fmla="*/ 57 h 142"/>
                <a:gd name="T4" fmla="*/ 794 w 794"/>
                <a:gd name="T5" fmla="*/ 0 h 142"/>
                <a:gd name="T6" fmla="*/ 0 60000 65536"/>
                <a:gd name="T7" fmla="*/ 0 60000 65536"/>
                <a:gd name="T8" fmla="*/ 0 60000 65536"/>
                <a:gd name="T9" fmla="*/ 0 w 794"/>
                <a:gd name="T10" fmla="*/ 0 h 142"/>
                <a:gd name="T11" fmla="*/ 794 w 794"/>
                <a:gd name="T12" fmla="*/ 142 h 142"/>
              </a:gdLst>
              <a:ahLst/>
              <a:cxnLst>
                <a:cxn ang="T6">
                  <a:pos x="T0" y="T1"/>
                </a:cxn>
                <a:cxn ang="T7">
                  <a:pos x="T2" y="T3"/>
                </a:cxn>
                <a:cxn ang="T8">
                  <a:pos x="T4" y="T5"/>
                </a:cxn>
              </a:cxnLst>
              <a:rect l="T9" t="T10" r="T11" b="T12"/>
              <a:pathLst>
                <a:path w="794" h="142">
                  <a:moveTo>
                    <a:pt x="0" y="142"/>
                  </a:moveTo>
                  <a:cubicBezTo>
                    <a:pt x="76" y="111"/>
                    <a:pt x="152" y="81"/>
                    <a:pt x="284" y="57"/>
                  </a:cubicBezTo>
                  <a:cubicBezTo>
                    <a:pt x="416" y="33"/>
                    <a:pt x="605" y="16"/>
                    <a:pt x="794"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43"/>
            <p:cNvSpPr/>
            <p:nvPr/>
          </p:nvSpPr>
          <p:spPr bwMode="auto">
            <a:xfrm>
              <a:off x="1122" y="1281"/>
              <a:ext cx="794" cy="114"/>
            </a:xfrm>
            <a:custGeom>
              <a:avLst/>
              <a:gdLst>
                <a:gd name="T0" fmla="*/ 0 w 794"/>
                <a:gd name="T1" fmla="*/ 0 h 99"/>
                <a:gd name="T2" fmla="*/ 426 w 794"/>
                <a:gd name="T3" fmla="*/ 130 h 99"/>
                <a:gd name="T4" fmla="*/ 794 w 794"/>
                <a:gd name="T5" fmla="*/ 130 h 99"/>
                <a:gd name="T6" fmla="*/ 0 60000 65536"/>
                <a:gd name="T7" fmla="*/ 0 60000 65536"/>
                <a:gd name="T8" fmla="*/ 0 60000 65536"/>
                <a:gd name="T9" fmla="*/ 0 w 794"/>
                <a:gd name="T10" fmla="*/ 0 h 99"/>
                <a:gd name="T11" fmla="*/ 794 w 794"/>
                <a:gd name="T12" fmla="*/ 99 h 99"/>
              </a:gdLst>
              <a:ahLst/>
              <a:cxnLst>
                <a:cxn ang="T6">
                  <a:pos x="T0" y="T1"/>
                </a:cxn>
                <a:cxn ang="T7">
                  <a:pos x="T2" y="T3"/>
                </a:cxn>
                <a:cxn ang="T8">
                  <a:pos x="T4" y="T5"/>
                </a:cxn>
              </a:cxnLst>
              <a:rect l="T9" t="T10" r="T11" b="T12"/>
              <a:pathLst>
                <a:path w="794" h="99">
                  <a:moveTo>
                    <a:pt x="0" y="0"/>
                  </a:moveTo>
                  <a:cubicBezTo>
                    <a:pt x="147" y="35"/>
                    <a:pt x="294" y="71"/>
                    <a:pt x="426" y="85"/>
                  </a:cubicBezTo>
                  <a:cubicBezTo>
                    <a:pt x="558" y="99"/>
                    <a:pt x="676" y="92"/>
                    <a:pt x="794" y="85"/>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47"/>
            <p:cNvSpPr>
              <a:spLocks noChangeArrowheads="1"/>
            </p:cNvSpPr>
            <p:nvPr/>
          </p:nvSpPr>
          <p:spPr bwMode="auto">
            <a:xfrm>
              <a:off x="470" y="224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T</a:t>
              </a:r>
              <a:endParaRPr lang="en-US" altLang="zh-CN" sz="2000"/>
            </a:p>
          </p:txBody>
        </p:sp>
        <p:sp>
          <p:nvSpPr>
            <p:cNvPr id="25" name="Rectangle 48"/>
            <p:cNvSpPr>
              <a:spLocks noChangeArrowheads="1"/>
            </p:cNvSpPr>
            <p:nvPr/>
          </p:nvSpPr>
          <p:spPr bwMode="auto">
            <a:xfrm>
              <a:off x="1831" y="224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A</a:t>
              </a:r>
              <a:endParaRPr lang="en-US" altLang="zh-CN" sz="2000"/>
            </a:p>
          </p:txBody>
        </p:sp>
        <p:sp>
          <p:nvSpPr>
            <p:cNvPr id="26" name="Rectangle 49"/>
            <p:cNvSpPr>
              <a:spLocks noChangeArrowheads="1"/>
            </p:cNvSpPr>
            <p:nvPr/>
          </p:nvSpPr>
          <p:spPr bwMode="auto">
            <a:xfrm>
              <a:off x="1859" y="544"/>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B</a:t>
              </a:r>
              <a:endParaRPr lang="en-US" altLang="zh-CN" sz="2000"/>
            </a:p>
          </p:txBody>
        </p:sp>
      </p:grpSp>
      <p:sp>
        <p:nvSpPr>
          <p:cNvPr id="27" name="Line 50"/>
          <p:cNvSpPr>
            <a:spLocks noChangeShapeType="1"/>
          </p:cNvSpPr>
          <p:nvPr/>
        </p:nvSpPr>
        <p:spPr bwMode="auto">
          <a:xfrm>
            <a:off x="2655570" y="2381250"/>
            <a:ext cx="0" cy="220503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8" name="Text Box 51"/>
          <p:cNvSpPr txBox="1">
            <a:spLocks noChangeArrowheads="1"/>
          </p:cNvSpPr>
          <p:nvPr/>
        </p:nvSpPr>
        <p:spPr bwMode="auto">
          <a:xfrm>
            <a:off x="2430145" y="4630738"/>
            <a:ext cx="493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T</a:t>
            </a:r>
            <a:r>
              <a:rPr lang="en-US" altLang="zh-CN" sz="2000" baseline="-25000">
                <a:sym typeface="Symbol" panose="05050102010706020507" pitchFamily="18" charset="2"/>
              </a:rPr>
              <a:t>1</a:t>
            </a:r>
            <a:endParaRPr lang="en-US" altLang="zh-CN" sz="2000">
              <a:sym typeface="Symbol" panose="05050102010706020507" pitchFamily="18" charset="2"/>
            </a:endParaRPr>
          </a:p>
        </p:txBody>
      </p:sp>
      <p:grpSp>
        <p:nvGrpSpPr>
          <p:cNvPr id="29" name="Group 68"/>
          <p:cNvGrpSpPr/>
          <p:nvPr/>
        </p:nvGrpSpPr>
        <p:grpSpPr bwMode="auto">
          <a:xfrm>
            <a:off x="3870008" y="1709738"/>
            <a:ext cx="3192462" cy="3227387"/>
            <a:chOff x="2086" y="405"/>
            <a:chExt cx="2011" cy="2033"/>
          </a:xfrm>
        </p:grpSpPr>
        <p:sp>
          <p:nvSpPr>
            <p:cNvPr id="30" name="Line 52"/>
            <p:cNvSpPr>
              <a:spLocks noChangeShapeType="1"/>
            </p:cNvSpPr>
            <p:nvPr/>
          </p:nvSpPr>
          <p:spPr bwMode="auto">
            <a:xfrm flipV="1">
              <a:off x="2285" y="540"/>
              <a:ext cx="0" cy="167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53"/>
            <p:cNvSpPr>
              <a:spLocks noChangeShapeType="1"/>
            </p:cNvSpPr>
            <p:nvPr/>
          </p:nvSpPr>
          <p:spPr bwMode="auto">
            <a:xfrm>
              <a:off x="2285" y="2221"/>
              <a:ext cx="15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54"/>
            <p:cNvSpPr>
              <a:spLocks noChangeArrowheads="1"/>
            </p:cNvSpPr>
            <p:nvPr/>
          </p:nvSpPr>
          <p:spPr bwMode="auto">
            <a:xfrm>
              <a:off x="2086" y="40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C</a:t>
              </a:r>
              <a:endParaRPr lang="en-US" altLang="zh-CN" sz="2000"/>
            </a:p>
          </p:txBody>
        </p:sp>
        <p:sp>
          <p:nvSpPr>
            <p:cNvPr id="33" name="Rectangle 55"/>
            <p:cNvSpPr>
              <a:spLocks noChangeArrowheads="1"/>
            </p:cNvSpPr>
            <p:nvPr/>
          </p:nvSpPr>
          <p:spPr bwMode="auto">
            <a:xfrm>
              <a:off x="3901" y="218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t>x</a:t>
              </a:r>
              <a:endParaRPr lang="en-US" altLang="zh-CN" sz="2000"/>
            </a:p>
          </p:txBody>
        </p:sp>
      </p:grpSp>
      <p:grpSp>
        <p:nvGrpSpPr>
          <p:cNvPr id="34" name="Group 70"/>
          <p:cNvGrpSpPr/>
          <p:nvPr/>
        </p:nvGrpSpPr>
        <p:grpSpPr bwMode="auto">
          <a:xfrm>
            <a:off x="2642870" y="2381250"/>
            <a:ext cx="4008438" cy="2205038"/>
            <a:chOff x="1313" y="828"/>
            <a:chExt cx="2525" cy="1389"/>
          </a:xfrm>
        </p:grpSpPr>
        <p:sp>
          <p:nvSpPr>
            <p:cNvPr id="35" name="Line 56"/>
            <p:cNvSpPr>
              <a:spLocks noChangeShapeType="1"/>
            </p:cNvSpPr>
            <p:nvPr/>
          </p:nvSpPr>
          <p:spPr bwMode="auto">
            <a:xfrm>
              <a:off x="1916" y="828"/>
              <a:ext cx="192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6" name="Line 57"/>
            <p:cNvSpPr>
              <a:spLocks noChangeShapeType="1"/>
            </p:cNvSpPr>
            <p:nvPr/>
          </p:nvSpPr>
          <p:spPr bwMode="auto">
            <a:xfrm>
              <a:off x="1313" y="1010"/>
              <a:ext cx="2501"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7" name="Line 58"/>
            <p:cNvSpPr>
              <a:spLocks noChangeShapeType="1"/>
            </p:cNvSpPr>
            <p:nvPr/>
          </p:nvSpPr>
          <p:spPr bwMode="auto">
            <a:xfrm>
              <a:off x="1313" y="1322"/>
              <a:ext cx="2495"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8" name="Line 59"/>
            <p:cNvSpPr>
              <a:spLocks noChangeShapeType="1"/>
            </p:cNvSpPr>
            <p:nvPr/>
          </p:nvSpPr>
          <p:spPr bwMode="auto">
            <a:xfrm>
              <a:off x="1321" y="1629"/>
              <a:ext cx="246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9" name="Line 60"/>
            <p:cNvSpPr>
              <a:spLocks noChangeShapeType="1"/>
            </p:cNvSpPr>
            <p:nvPr/>
          </p:nvSpPr>
          <p:spPr bwMode="auto">
            <a:xfrm>
              <a:off x="1321" y="2075"/>
              <a:ext cx="246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0" name="Line 61"/>
            <p:cNvSpPr>
              <a:spLocks noChangeShapeType="1"/>
            </p:cNvSpPr>
            <p:nvPr/>
          </p:nvSpPr>
          <p:spPr bwMode="auto">
            <a:xfrm>
              <a:off x="1916" y="2217"/>
              <a:ext cx="39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71"/>
          <p:cNvGrpSpPr/>
          <p:nvPr/>
        </p:nvGrpSpPr>
        <p:grpSpPr bwMode="auto">
          <a:xfrm>
            <a:off x="4185920" y="2381250"/>
            <a:ext cx="2024063" cy="2166938"/>
            <a:chOff x="2285" y="828"/>
            <a:chExt cx="1275" cy="1365"/>
          </a:xfrm>
        </p:grpSpPr>
        <p:sp>
          <p:nvSpPr>
            <p:cNvPr id="42" name="Freeform 62"/>
            <p:cNvSpPr/>
            <p:nvPr/>
          </p:nvSpPr>
          <p:spPr bwMode="auto">
            <a:xfrm>
              <a:off x="2285" y="828"/>
              <a:ext cx="255" cy="198"/>
            </a:xfrm>
            <a:custGeom>
              <a:avLst/>
              <a:gdLst>
                <a:gd name="T0" fmla="*/ 0 w 255"/>
                <a:gd name="T1" fmla="*/ 0 h 198"/>
                <a:gd name="T2" fmla="*/ 113 w 255"/>
                <a:gd name="T3" fmla="*/ 113 h 198"/>
                <a:gd name="T4" fmla="*/ 255 w 255"/>
                <a:gd name="T5" fmla="*/ 198 h 198"/>
                <a:gd name="T6" fmla="*/ 0 60000 65536"/>
                <a:gd name="T7" fmla="*/ 0 60000 65536"/>
                <a:gd name="T8" fmla="*/ 0 60000 65536"/>
                <a:gd name="T9" fmla="*/ 0 w 255"/>
                <a:gd name="T10" fmla="*/ 0 h 198"/>
                <a:gd name="T11" fmla="*/ 255 w 255"/>
                <a:gd name="T12" fmla="*/ 198 h 198"/>
              </a:gdLst>
              <a:ahLst/>
              <a:cxnLst>
                <a:cxn ang="T6">
                  <a:pos x="T0" y="T1"/>
                </a:cxn>
                <a:cxn ang="T7">
                  <a:pos x="T2" y="T3"/>
                </a:cxn>
                <a:cxn ang="T8">
                  <a:pos x="T4" y="T5"/>
                </a:cxn>
              </a:cxnLst>
              <a:rect l="T9" t="T10" r="T11" b="T12"/>
              <a:pathLst>
                <a:path w="255" h="198">
                  <a:moveTo>
                    <a:pt x="0" y="0"/>
                  </a:moveTo>
                  <a:cubicBezTo>
                    <a:pt x="35" y="40"/>
                    <a:pt x="71" y="80"/>
                    <a:pt x="113" y="113"/>
                  </a:cubicBezTo>
                  <a:cubicBezTo>
                    <a:pt x="155" y="146"/>
                    <a:pt x="205" y="172"/>
                    <a:pt x="255" y="198"/>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Line 63"/>
            <p:cNvSpPr>
              <a:spLocks noChangeShapeType="1"/>
            </p:cNvSpPr>
            <p:nvPr/>
          </p:nvSpPr>
          <p:spPr bwMode="auto">
            <a:xfrm>
              <a:off x="2532" y="1014"/>
              <a:ext cx="0" cy="31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Freeform 65"/>
            <p:cNvSpPr/>
            <p:nvPr/>
          </p:nvSpPr>
          <p:spPr bwMode="auto">
            <a:xfrm>
              <a:off x="2524" y="1310"/>
              <a:ext cx="312" cy="311"/>
            </a:xfrm>
            <a:custGeom>
              <a:avLst/>
              <a:gdLst>
                <a:gd name="T0" fmla="*/ 0 w 312"/>
                <a:gd name="T1" fmla="*/ 0 h 311"/>
                <a:gd name="T2" fmla="*/ 113 w 312"/>
                <a:gd name="T3" fmla="*/ 170 h 311"/>
                <a:gd name="T4" fmla="*/ 312 w 312"/>
                <a:gd name="T5" fmla="*/ 311 h 311"/>
                <a:gd name="T6" fmla="*/ 0 60000 65536"/>
                <a:gd name="T7" fmla="*/ 0 60000 65536"/>
                <a:gd name="T8" fmla="*/ 0 60000 65536"/>
                <a:gd name="T9" fmla="*/ 0 w 312"/>
                <a:gd name="T10" fmla="*/ 0 h 311"/>
                <a:gd name="T11" fmla="*/ 312 w 312"/>
                <a:gd name="T12" fmla="*/ 311 h 311"/>
              </a:gdLst>
              <a:ahLst/>
              <a:cxnLst>
                <a:cxn ang="T6">
                  <a:pos x="T0" y="T1"/>
                </a:cxn>
                <a:cxn ang="T7">
                  <a:pos x="T2" y="T3"/>
                </a:cxn>
                <a:cxn ang="T8">
                  <a:pos x="T4" y="T5"/>
                </a:cxn>
              </a:cxnLst>
              <a:rect l="T9" t="T10" r="T11" b="T12"/>
              <a:pathLst>
                <a:path w="312" h="311">
                  <a:moveTo>
                    <a:pt x="0" y="0"/>
                  </a:moveTo>
                  <a:cubicBezTo>
                    <a:pt x="30" y="59"/>
                    <a:pt x="61" y="118"/>
                    <a:pt x="113" y="170"/>
                  </a:cubicBezTo>
                  <a:cubicBezTo>
                    <a:pt x="165" y="222"/>
                    <a:pt x="238" y="266"/>
                    <a:pt x="312" y="311"/>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Line 66"/>
            <p:cNvSpPr>
              <a:spLocks noChangeShapeType="1"/>
            </p:cNvSpPr>
            <p:nvPr/>
          </p:nvSpPr>
          <p:spPr bwMode="auto">
            <a:xfrm>
              <a:off x="2852" y="1621"/>
              <a:ext cx="0" cy="4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Freeform 67"/>
            <p:cNvSpPr/>
            <p:nvPr/>
          </p:nvSpPr>
          <p:spPr bwMode="auto">
            <a:xfrm>
              <a:off x="2852" y="2075"/>
              <a:ext cx="708" cy="118"/>
            </a:xfrm>
            <a:custGeom>
              <a:avLst/>
              <a:gdLst>
                <a:gd name="T0" fmla="*/ 0 w 708"/>
                <a:gd name="T1" fmla="*/ 0 h 118"/>
                <a:gd name="T2" fmla="*/ 113 w 708"/>
                <a:gd name="T3" fmla="*/ 85 h 118"/>
                <a:gd name="T4" fmla="*/ 311 w 708"/>
                <a:gd name="T5" fmla="*/ 113 h 118"/>
                <a:gd name="T6" fmla="*/ 708 w 708"/>
                <a:gd name="T7" fmla="*/ 113 h 118"/>
                <a:gd name="T8" fmla="*/ 0 60000 65536"/>
                <a:gd name="T9" fmla="*/ 0 60000 65536"/>
                <a:gd name="T10" fmla="*/ 0 60000 65536"/>
                <a:gd name="T11" fmla="*/ 0 60000 65536"/>
                <a:gd name="T12" fmla="*/ 0 w 708"/>
                <a:gd name="T13" fmla="*/ 0 h 118"/>
                <a:gd name="T14" fmla="*/ 708 w 708"/>
                <a:gd name="T15" fmla="*/ 118 h 118"/>
              </a:gdLst>
              <a:ahLst/>
              <a:cxnLst>
                <a:cxn ang="T8">
                  <a:pos x="T0" y="T1"/>
                </a:cxn>
                <a:cxn ang="T9">
                  <a:pos x="T2" y="T3"/>
                </a:cxn>
                <a:cxn ang="T10">
                  <a:pos x="T4" y="T5"/>
                </a:cxn>
                <a:cxn ang="T11">
                  <a:pos x="T6" y="T7"/>
                </a:cxn>
              </a:cxnLst>
              <a:rect l="T12" t="T13" r="T14" b="T15"/>
              <a:pathLst>
                <a:path w="708" h="118">
                  <a:moveTo>
                    <a:pt x="0" y="0"/>
                  </a:moveTo>
                  <a:cubicBezTo>
                    <a:pt x="30" y="33"/>
                    <a:pt x="61" y="66"/>
                    <a:pt x="113" y="85"/>
                  </a:cubicBezTo>
                  <a:cubicBezTo>
                    <a:pt x="165" y="104"/>
                    <a:pt x="212" y="108"/>
                    <a:pt x="311" y="113"/>
                  </a:cubicBezTo>
                  <a:cubicBezTo>
                    <a:pt x="410" y="118"/>
                    <a:pt x="559" y="115"/>
                    <a:pt x="708" y="113"/>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 name="Group 78"/>
          <p:cNvGrpSpPr/>
          <p:nvPr/>
        </p:nvGrpSpPr>
        <p:grpSpPr bwMode="auto">
          <a:xfrm>
            <a:off x="3735070" y="2014538"/>
            <a:ext cx="555625" cy="2757487"/>
            <a:chOff x="2001" y="597"/>
            <a:chExt cx="350" cy="1737"/>
          </a:xfrm>
        </p:grpSpPr>
        <p:sp>
          <p:nvSpPr>
            <p:cNvPr id="48" name="Rectangle 72"/>
            <p:cNvSpPr>
              <a:spLocks noChangeArrowheads="1"/>
            </p:cNvSpPr>
            <p:nvPr/>
          </p:nvSpPr>
          <p:spPr bwMode="auto">
            <a:xfrm>
              <a:off x="2025" y="59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sp>
          <p:nvSpPr>
            <p:cNvPr id="49" name="Rectangle 73"/>
            <p:cNvSpPr>
              <a:spLocks noChangeArrowheads="1"/>
            </p:cNvSpPr>
            <p:nvPr/>
          </p:nvSpPr>
          <p:spPr bwMode="auto">
            <a:xfrm>
              <a:off x="2001" y="884"/>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sp>
          <p:nvSpPr>
            <p:cNvPr id="50" name="Rectangle 74"/>
            <p:cNvSpPr>
              <a:spLocks noChangeArrowheads="1"/>
            </p:cNvSpPr>
            <p:nvPr/>
          </p:nvSpPr>
          <p:spPr bwMode="auto">
            <a:xfrm>
              <a:off x="2001" y="1224"/>
              <a:ext cx="3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sp>
          <p:nvSpPr>
            <p:cNvPr id="51" name="Rectangle 75"/>
            <p:cNvSpPr>
              <a:spLocks noChangeArrowheads="1"/>
            </p:cNvSpPr>
            <p:nvPr/>
          </p:nvSpPr>
          <p:spPr bwMode="auto">
            <a:xfrm>
              <a:off x="2030" y="1565"/>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sp>
          <p:nvSpPr>
            <p:cNvPr id="52" name="Rectangle 76"/>
            <p:cNvSpPr>
              <a:spLocks noChangeArrowheads="1"/>
            </p:cNvSpPr>
            <p:nvPr/>
          </p:nvSpPr>
          <p:spPr bwMode="auto">
            <a:xfrm>
              <a:off x="2001" y="1933"/>
              <a:ext cx="3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sp>
          <p:nvSpPr>
            <p:cNvPr id="53" name="Rectangle 77"/>
            <p:cNvSpPr>
              <a:spLocks noChangeArrowheads="1"/>
            </p:cNvSpPr>
            <p:nvPr/>
          </p:nvSpPr>
          <p:spPr bwMode="auto">
            <a:xfrm>
              <a:off x="2030" y="2103"/>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a:sym typeface="Symbol" panose="05050102010706020507" pitchFamily="18" charset="2"/>
                </a:rPr>
                <a:t>C</a:t>
              </a:r>
              <a:r>
                <a:rPr lang="en-US" altLang="zh-CN" sz="1800" baseline="-25000">
                  <a:sym typeface="Symbol" panose="05050102010706020507" pitchFamily="18" charset="2"/>
                </a:rPr>
                <a:t></a:t>
              </a:r>
              <a:endParaRPr lang="en-US" altLang="zh-CN" sz="1800" baseline="-25000">
                <a:sym typeface="Symbol" panose="05050102010706020507" pitchFamily="18" charset="2"/>
              </a:endParaRPr>
            </a:p>
          </p:txBody>
        </p:sp>
      </p:grpSp>
      <p:grpSp>
        <p:nvGrpSpPr>
          <p:cNvPr id="54" name="Group 88"/>
          <p:cNvGrpSpPr/>
          <p:nvPr/>
        </p:nvGrpSpPr>
        <p:grpSpPr bwMode="auto">
          <a:xfrm>
            <a:off x="4578033" y="2701925"/>
            <a:ext cx="508000" cy="2649538"/>
            <a:chOff x="2532" y="1030"/>
            <a:chExt cx="320" cy="1669"/>
          </a:xfrm>
        </p:grpSpPr>
        <p:sp>
          <p:nvSpPr>
            <p:cNvPr id="55" name="Line 80"/>
            <p:cNvSpPr>
              <a:spLocks noChangeShapeType="1"/>
            </p:cNvSpPr>
            <p:nvPr/>
          </p:nvSpPr>
          <p:spPr bwMode="auto">
            <a:xfrm>
              <a:off x="2532" y="1030"/>
              <a:ext cx="8" cy="164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6" name="Line 81"/>
            <p:cNvSpPr>
              <a:spLocks noChangeShapeType="1"/>
            </p:cNvSpPr>
            <p:nvPr/>
          </p:nvSpPr>
          <p:spPr bwMode="auto">
            <a:xfrm>
              <a:off x="2852" y="2075"/>
              <a:ext cx="0" cy="62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5" name="组合 64"/>
          <p:cNvGrpSpPr/>
          <p:nvPr/>
        </p:nvGrpSpPr>
        <p:grpSpPr>
          <a:xfrm>
            <a:off x="3781108" y="4945063"/>
            <a:ext cx="3201987" cy="490537"/>
            <a:chOff x="3781108" y="4945063"/>
            <a:chExt cx="3201987" cy="490537"/>
          </a:xfrm>
        </p:grpSpPr>
        <p:sp>
          <p:nvSpPr>
            <p:cNvPr id="57" name="Rectangle 82"/>
            <p:cNvSpPr>
              <a:spLocks noChangeArrowheads="1"/>
            </p:cNvSpPr>
            <p:nvPr/>
          </p:nvSpPr>
          <p:spPr bwMode="auto">
            <a:xfrm>
              <a:off x="4230370" y="5010150"/>
              <a:ext cx="295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ym typeface="Symbol" panose="05050102010706020507" pitchFamily="18" charset="2"/>
                </a:rPr>
                <a:t></a:t>
              </a:r>
              <a:endParaRPr lang="en-US" altLang="zh-CN" sz="1600">
                <a:sym typeface="Symbol" panose="05050102010706020507" pitchFamily="18" charset="2"/>
              </a:endParaRPr>
            </a:p>
          </p:txBody>
        </p:sp>
        <p:sp>
          <p:nvSpPr>
            <p:cNvPr id="58" name="Rectangle 83"/>
            <p:cNvSpPr>
              <a:spLocks noChangeArrowheads="1"/>
            </p:cNvSpPr>
            <p:nvPr/>
          </p:nvSpPr>
          <p:spPr bwMode="auto">
            <a:xfrm>
              <a:off x="4681220" y="4981750"/>
              <a:ext cx="268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dirty="0">
                  <a:sym typeface="Symbol" panose="05050102010706020507" pitchFamily="18" charset="2"/>
                </a:rPr>
                <a:t></a:t>
              </a:r>
              <a:endParaRPr lang="en-US" altLang="zh-CN" sz="1600" dirty="0">
                <a:sym typeface="Symbol" panose="05050102010706020507" pitchFamily="18" charset="2"/>
              </a:endParaRPr>
            </a:p>
          </p:txBody>
        </p:sp>
        <p:sp>
          <p:nvSpPr>
            <p:cNvPr id="59" name="Rectangle 84"/>
            <p:cNvSpPr>
              <a:spLocks noChangeArrowheads="1"/>
            </p:cNvSpPr>
            <p:nvPr/>
          </p:nvSpPr>
          <p:spPr bwMode="auto">
            <a:xfrm>
              <a:off x="5625783" y="4991100"/>
              <a:ext cx="312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600">
                  <a:sym typeface="Symbol" panose="05050102010706020507" pitchFamily="18" charset="2"/>
                </a:rPr>
                <a:t></a:t>
              </a:r>
              <a:endParaRPr lang="en-US" altLang="zh-CN" sz="1600">
                <a:sym typeface="Symbol" panose="05050102010706020507" pitchFamily="18" charset="2"/>
              </a:endParaRPr>
            </a:p>
          </p:txBody>
        </p:sp>
        <p:grpSp>
          <p:nvGrpSpPr>
            <p:cNvPr id="60" name="Group 87"/>
            <p:cNvGrpSpPr/>
            <p:nvPr/>
          </p:nvGrpSpPr>
          <p:grpSpPr bwMode="auto">
            <a:xfrm>
              <a:off x="3781108" y="4945063"/>
              <a:ext cx="3201987" cy="490537"/>
              <a:chOff x="2030" y="2443"/>
              <a:chExt cx="2017" cy="309"/>
            </a:xfrm>
          </p:grpSpPr>
          <p:sp>
            <p:nvSpPr>
              <p:cNvPr id="61" name="Rectangle 79"/>
              <p:cNvSpPr>
                <a:spLocks noChangeArrowheads="1"/>
              </p:cNvSpPr>
              <p:nvPr/>
            </p:nvSpPr>
            <p:spPr bwMode="auto">
              <a:xfrm>
                <a:off x="2285" y="2500"/>
                <a:ext cx="1502" cy="19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2" name="Rectangle 85"/>
              <p:cNvSpPr>
                <a:spLocks noChangeArrowheads="1"/>
              </p:cNvSpPr>
              <p:nvPr/>
            </p:nvSpPr>
            <p:spPr bwMode="auto">
              <a:xfrm>
                <a:off x="2030" y="244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B</a:t>
                </a:r>
                <a:endParaRPr lang="en-US" altLang="zh-CN" sz="2400"/>
              </a:p>
            </p:txBody>
          </p:sp>
          <p:sp>
            <p:nvSpPr>
              <p:cNvPr id="63" name="Rectangle 86"/>
              <p:cNvSpPr>
                <a:spLocks noChangeArrowheads="1"/>
              </p:cNvSpPr>
              <p:nvPr/>
            </p:nvSpPr>
            <p:spPr bwMode="auto">
              <a:xfrm>
                <a:off x="3792" y="24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endParaRPr lang="en-US" altLang="zh-CN" sz="2400"/>
              </a:p>
            </p:txBody>
          </p:sp>
        </p:grpSp>
      </p:grpSp>
      <p:sp>
        <p:nvSpPr>
          <p:cNvPr id="64" name="矩形 5"/>
          <p:cNvSpPr>
            <a:spLocks noChangeArrowheads="1"/>
          </p:cNvSpPr>
          <p:nvPr/>
        </p:nvSpPr>
        <p:spPr bwMode="auto">
          <a:xfrm>
            <a:off x="622221" y="124011"/>
            <a:ext cx="2908167"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Text Box 21"/>
          <p:cNvSpPr txBox="1">
            <a:spLocks noChangeArrowheads="1"/>
          </p:cNvSpPr>
          <p:nvPr/>
        </p:nvSpPr>
        <p:spPr bwMode="auto">
          <a:xfrm>
            <a:off x="2063433" y="1032859"/>
            <a:ext cx="88185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None/>
            </a:pPr>
            <a:r>
              <a:rPr lang="zh-CN" altLang="en-US" sz="2800" b="1" dirty="0">
                <a:solidFill>
                  <a:srgbClr val="FF0000"/>
                </a:solidFill>
                <a:latin typeface="微软雅黑" panose="020B0503020204020204" pitchFamily="34" charset="-122"/>
                <a:ea typeface="微软雅黑" panose="020B0503020204020204" pitchFamily="34" charset="-122"/>
              </a:rPr>
              <a:t>在</a:t>
            </a:r>
            <a:r>
              <a:rPr lang="en-US" altLang="zh-CN" sz="2800" b="1" dirty="0">
                <a:solidFill>
                  <a:srgbClr val="FF0000"/>
                </a:solidFill>
                <a:latin typeface="微软雅黑" panose="020B0503020204020204" pitchFamily="34" charset="-122"/>
                <a:ea typeface="微软雅黑" panose="020B0503020204020204" pitchFamily="34" charset="-122"/>
              </a:rPr>
              <a:t>T</a:t>
            </a:r>
            <a:r>
              <a:rPr lang="en-US" altLang="zh-CN" sz="2800" b="1" baseline="-25000"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温度，向金属</a:t>
            </a:r>
            <a:r>
              <a:rPr lang="en-US" altLang="zh-CN" sz="2800" b="1" dirty="0">
                <a:solidFill>
                  <a:srgbClr val="FF0000"/>
                </a:solidFill>
                <a:latin typeface="微软雅黑" panose="020B0503020204020204" pitchFamily="34" charset="-122"/>
                <a:ea typeface="微软雅黑" panose="020B0503020204020204" pitchFamily="34" charset="-122"/>
              </a:rPr>
              <a:t>A</a:t>
            </a:r>
            <a:r>
              <a:rPr lang="zh-CN" altLang="en-US" sz="2800" b="1" dirty="0">
                <a:solidFill>
                  <a:srgbClr val="FF0000"/>
                </a:solidFill>
                <a:latin typeface="微软雅黑" panose="020B0503020204020204" pitchFamily="34" charset="-122"/>
                <a:ea typeface="微软雅黑" panose="020B0503020204020204" pitchFamily="34" charset="-122"/>
              </a:rPr>
              <a:t>渗组元</a:t>
            </a:r>
            <a:r>
              <a:rPr lang="en-US" altLang="zh-CN" sz="2800" b="1" dirty="0">
                <a:solidFill>
                  <a:srgbClr val="FF0000"/>
                </a:solidFill>
                <a:latin typeface="微软雅黑" panose="020B0503020204020204" pitchFamily="34" charset="-122"/>
                <a:ea typeface="微软雅黑" panose="020B0503020204020204" pitchFamily="34" charset="-122"/>
              </a:rPr>
              <a:t>B</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66" name="AutoShape 43"/>
          <p:cNvSpPr>
            <a:spLocks noChangeArrowheads="1"/>
          </p:cNvSpPr>
          <p:nvPr/>
        </p:nvSpPr>
        <p:spPr bwMode="auto">
          <a:xfrm>
            <a:off x="7702425" y="151692"/>
            <a:ext cx="540000" cy="5381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par>
                                <p:cTn id="32" presetID="22" presetClass="entr" presetSubtype="4"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down)">
                                      <p:cBhvr>
                                        <p:cTn id="50" dur="500"/>
                                        <p:tgtEl>
                                          <p:spTgt spid="6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up)">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par>
                                <p:cTn id="61" presetID="22" presetClass="entr" presetSubtype="4" fill="hold" grpId="1"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up)">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8" grpId="0"/>
      <p:bldP spid="2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622221" y="1041375"/>
            <a:ext cx="7831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latin typeface="微软雅黑" panose="020B0503020204020204" pitchFamily="34" charset="-122"/>
                <a:ea typeface="微软雅黑" panose="020B0503020204020204" pitchFamily="34" charset="-122"/>
              </a:rPr>
              <a:t>在二元合金的扩散过程中，有以下现象或特点：</a:t>
            </a:r>
            <a:endParaRPr lang="zh-CN" altLang="en-US" sz="2400" b="1" dirty="0">
              <a:latin typeface="微软雅黑" panose="020B0503020204020204" pitchFamily="34" charset="-122"/>
              <a:ea typeface="微软雅黑" panose="020B0503020204020204" pitchFamily="34" charset="-122"/>
            </a:endParaRPr>
          </a:p>
        </p:txBody>
      </p:sp>
      <p:sp>
        <p:nvSpPr>
          <p:cNvPr id="4" name="Rectangle 12"/>
          <p:cNvSpPr>
            <a:spLocks noChangeArrowheads="1"/>
          </p:cNvSpPr>
          <p:nvPr/>
        </p:nvSpPr>
        <p:spPr bwMode="auto">
          <a:xfrm>
            <a:off x="346075" y="1815775"/>
            <a:ext cx="8340725" cy="2753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23900" indent="-723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ts val="1200"/>
              </a:spcBef>
              <a:buFontTx/>
              <a:buNone/>
            </a:pP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）没有混合相区，扩散区由一系列单相区一个接一个组成；</a:t>
            </a:r>
            <a:endParaRPr lang="zh-CN" altLang="en-US" sz="2400" b="0" dirty="0">
              <a:latin typeface="微软雅黑" panose="020B0503020204020204" pitchFamily="34" charset="-122"/>
              <a:ea typeface="微软雅黑" panose="020B0503020204020204" pitchFamily="34" charset="-122"/>
            </a:endParaRPr>
          </a:p>
          <a:p>
            <a:pPr eaLnBrk="1" hangingPunct="1">
              <a:lnSpc>
                <a:spcPct val="130000"/>
              </a:lnSpc>
              <a:spcBef>
                <a:spcPts val="1200"/>
              </a:spcBef>
              <a:buFontTx/>
              <a:buNone/>
            </a:pP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C</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x</a:t>
            </a:r>
            <a:r>
              <a:rPr lang="zh-CN" altLang="en-US" sz="2400" b="0" dirty="0">
                <a:latin typeface="微软雅黑" panose="020B0503020204020204" pitchFamily="34" charset="-122"/>
                <a:ea typeface="微软雅黑" panose="020B0503020204020204" pitchFamily="34" charset="-122"/>
              </a:rPr>
              <a:t>曲线在相界处不连续，有一个突变，</a:t>
            </a:r>
            <a:r>
              <a:rPr lang="zh-CN" altLang="en-US" sz="2400" b="0">
                <a:latin typeface="微软雅黑" panose="020B0503020204020204" pitchFamily="34" charset="-122"/>
                <a:ea typeface="微软雅黑" panose="020B0503020204020204" pitchFamily="34" charset="-122"/>
              </a:rPr>
              <a:t>这个突变由</a:t>
            </a:r>
            <a:r>
              <a:rPr lang="zh-CN" altLang="en-US" sz="2400" b="0" dirty="0">
                <a:latin typeface="微软雅黑" panose="020B0503020204020204" pitchFamily="34" charset="-122"/>
                <a:ea typeface="微软雅黑" panose="020B0503020204020204" pitchFamily="34" charset="-122"/>
              </a:rPr>
              <a:t>相图决定；</a:t>
            </a:r>
            <a:r>
              <a:rPr lang="en-US" altLang="zh-CN" sz="2400" b="0" dirty="0">
                <a:latin typeface="微软雅黑" panose="020B0503020204020204" pitchFamily="34" charset="-122"/>
                <a:ea typeface="微软雅黑" panose="020B0503020204020204" pitchFamily="34" charset="-122"/>
              </a:rPr>
              <a:t>C</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x</a:t>
            </a:r>
            <a:r>
              <a:rPr lang="zh-CN" altLang="en-US" sz="2400" b="0" dirty="0">
                <a:latin typeface="微软雅黑" panose="020B0503020204020204" pitchFamily="34" charset="-122"/>
                <a:ea typeface="微软雅黑" panose="020B0503020204020204" pitchFamily="34" charset="-122"/>
              </a:rPr>
              <a:t>曲线又叫浓度渗透曲线（</a:t>
            </a:r>
            <a:r>
              <a:rPr lang="en-US" altLang="zh-CN" sz="2400" b="0" dirty="0">
                <a:latin typeface="微软雅黑" panose="020B0503020204020204" pitchFamily="34" charset="-122"/>
                <a:ea typeface="微软雅黑" panose="020B0503020204020204" pitchFamily="34" charset="-122"/>
              </a:rPr>
              <a:t>Concentration penetration curve</a:t>
            </a:r>
            <a:r>
              <a:rPr lang="zh-CN" altLang="en-US" sz="2400" b="0" dirty="0">
                <a:latin typeface="微软雅黑" panose="020B0503020204020204" pitchFamily="34" charset="-122"/>
                <a:ea typeface="微软雅黑" panose="020B0503020204020204" pitchFamily="34" charset="-122"/>
              </a:rPr>
              <a:t>）</a:t>
            </a:r>
            <a:endParaRPr lang="zh-CN" altLang="en-US" sz="2400" b="0" dirty="0">
              <a:latin typeface="微软雅黑" panose="020B0503020204020204" pitchFamily="34" charset="-122"/>
              <a:ea typeface="微软雅黑" panose="020B0503020204020204" pitchFamily="34" charset="-122"/>
            </a:endParaRPr>
          </a:p>
          <a:p>
            <a:pPr eaLnBrk="1" hangingPunct="1">
              <a:lnSpc>
                <a:spcPct val="130000"/>
              </a:lnSpc>
              <a:spcBef>
                <a:spcPts val="1200"/>
              </a:spcBef>
              <a:buFontTx/>
              <a:buNone/>
            </a:pP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）这个扩散过程分为两步：扩散过程＋相变（或反应）</a:t>
            </a:r>
            <a:endParaRPr lang="zh-CN" altLang="en-US" sz="2400" b="0" dirty="0">
              <a:latin typeface="微软雅黑" panose="020B0503020204020204" pitchFamily="34" charset="-122"/>
              <a:ea typeface="微软雅黑" panose="020B0503020204020204" pitchFamily="34" charset="-122"/>
            </a:endParaRPr>
          </a:p>
        </p:txBody>
      </p:sp>
      <p:sp>
        <p:nvSpPr>
          <p:cNvPr id="5" name="矩形 5"/>
          <p:cNvSpPr>
            <a:spLocks noChangeArrowheads="1"/>
          </p:cNvSpPr>
          <p:nvPr/>
        </p:nvSpPr>
        <p:spPr bwMode="auto">
          <a:xfrm>
            <a:off x="622221" y="124011"/>
            <a:ext cx="2908167" cy="600164"/>
          </a:xfrm>
          <a:prstGeom prst="rect">
            <a:avLst/>
          </a:prstGeom>
          <a:noFill/>
          <a:ln w="9525">
            <a:noFill/>
            <a:miter lim="800000"/>
          </a:ln>
        </p:spPr>
        <p:txBody>
          <a:bodyPr wrap="none">
            <a:spAutoFit/>
          </a:bodyPr>
          <a:lstStyle/>
          <a:p>
            <a:pPr algn="ctr"/>
            <a:r>
              <a:rPr lang="en-US" altLang="zh-CN" sz="3300" b="1" dirty="0" smtClean="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2.11 </a:t>
            </a:r>
            <a:r>
              <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rPr>
              <a:t>反应扩散</a:t>
            </a:r>
            <a:endParaRPr lang="zh-CN" altLang="en-US" sz="3300" b="1" dirty="0">
              <a:solidFill>
                <a:srgbClr val="6F179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AutoShape 43"/>
          <p:cNvSpPr>
            <a:spLocks noChangeArrowheads="1"/>
          </p:cNvSpPr>
          <p:nvPr/>
        </p:nvSpPr>
        <p:spPr bwMode="auto">
          <a:xfrm>
            <a:off x="7702425" y="151692"/>
            <a:ext cx="540000" cy="5381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endParaRPr lang="zh-CN" altLang="en-US" dirty="0"/>
          </a:p>
        </p:txBody>
      </p:sp>
      <p:sp>
        <p:nvSpPr>
          <p:cNvPr id="3" name="Text Box 1030"/>
          <p:cNvSpPr txBox="1">
            <a:spLocks noChangeArrowheads="1"/>
          </p:cNvSpPr>
          <p:nvPr/>
        </p:nvSpPr>
        <p:spPr bwMode="auto">
          <a:xfrm>
            <a:off x="457200" y="729298"/>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latin typeface="微软雅黑" panose="020B0503020204020204" pitchFamily="34" charset="-122"/>
                <a:ea typeface="微软雅黑" panose="020B0503020204020204" pitchFamily="34" charset="-122"/>
              </a:rPr>
              <a:t>讨论：</a:t>
            </a:r>
            <a:endParaRPr lang="zh-CN" altLang="en-US" sz="2400" b="1" dirty="0">
              <a:latin typeface="微软雅黑" panose="020B0503020204020204" pitchFamily="34" charset="-122"/>
              <a:ea typeface="微软雅黑" panose="020B0503020204020204" pitchFamily="34" charset="-122"/>
            </a:endParaRPr>
          </a:p>
        </p:txBody>
      </p:sp>
      <p:sp>
        <p:nvSpPr>
          <p:cNvPr id="4" name="Text Box 1031"/>
          <p:cNvSpPr txBox="1">
            <a:spLocks noChangeArrowheads="1"/>
          </p:cNvSpPr>
          <p:nvPr/>
        </p:nvSpPr>
        <p:spPr bwMode="auto">
          <a:xfrm>
            <a:off x="592137" y="1223010"/>
            <a:ext cx="760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solidFill>
                  <a:srgbClr val="0000FF"/>
                </a:solidFill>
                <a:latin typeface="微软雅黑" panose="020B0503020204020204" pitchFamily="34" charset="-122"/>
                <a:ea typeface="微软雅黑" panose="020B0503020204020204" pitchFamily="34" charset="-122"/>
              </a:rPr>
              <a:t>为什么在二元相图的扩散中没有双相区，只有单相区？</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5" name="Text Box 1032"/>
          <p:cNvSpPr txBox="1">
            <a:spLocks noChangeArrowheads="1"/>
          </p:cNvSpPr>
          <p:nvPr/>
        </p:nvSpPr>
        <p:spPr bwMode="auto">
          <a:xfrm>
            <a:off x="954405" y="1873885"/>
            <a:ext cx="643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t>Gibbs</a:t>
            </a:r>
            <a:r>
              <a:rPr lang="zh-CN" altLang="en-US" sz="2400" dirty="0"/>
              <a:t>相律（</a:t>
            </a:r>
            <a:r>
              <a:rPr lang="en-US" altLang="zh-CN" sz="2400" dirty="0"/>
              <a:t>Gibbs phase rule</a:t>
            </a:r>
            <a:r>
              <a:rPr lang="zh-CN" altLang="en-US" sz="2400" dirty="0"/>
              <a:t>）</a:t>
            </a:r>
            <a:endParaRPr lang="zh-CN" altLang="en-US" sz="2400" dirty="0"/>
          </a:p>
        </p:txBody>
      </p:sp>
      <p:graphicFrame>
        <p:nvGraphicFramePr>
          <p:cNvPr id="6" name="Object 1034"/>
          <p:cNvGraphicFramePr>
            <a:graphicFrameLocks noChangeAspect="1"/>
          </p:cNvGraphicFramePr>
          <p:nvPr/>
        </p:nvGraphicFramePr>
        <p:xfrm>
          <a:off x="1806575" y="2391093"/>
          <a:ext cx="1709737" cy="403225"/>
        </p:xfrm>
        <a:graphic>
          <a:graphicData uri="http://schemas.openxmlformats.org/presentationml/2006/ole">
            <mc:AlternateContent xmlns:mc="http://schemas.openxmlformats.org/markup-compatibility/2006">
              <mc:Choice xmlns:v="urn:schemas-microsoft-com:vml" Requires="v">
                <p:oleObj spid="_x0000_s403700" name="公式" r:id="rId1" imgW="862965" imgH="203200" progId="Equation.3">
                  <p:embed/>
                </p:oleObj>
              </mc:Choice>
              <mc:Fallback>
                <p:oleObj name="公式" r:id="rId1" imgW="862965" imgH="203200" progId="Equation.3">
                  <p:embed/>
                  <p:pic>
                    <p:nvPicPr>
                      <p:cNvPr id="0" name="Object 10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2391093"/>
                        <a:ext cx="17097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035"/>
          <p:cNvSpPr txBox="1">
            <a:spLocks noChangeArrowheads="1"/>
          </p:cNvSpPr>
          <p:nvPr/>
        </p:nvSpPr>
        <p:spPr bwMode="auto">
          <a:xfrm>
            <a:off x="4283075" y="2483485"/>
            <a:ext cx="4230687"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FontTx/>
              <a:buNone/>
            </a:pPr>
            <a:r>
              <a:rPr lang="en-US" altLang="zh-CN" sz="1800" b="0" i="1"/>
              <a:t>f </a:t>
            </a:r>
            <a:r>
              <a:rPr lang="zh-CN" altLang="en-US" sz="1800" b="0"/>
              <a:t>－－自由度，</a:t>
            </a:r>
            <a:r>
              <a:rPr lang="en-US" altLang="zh-CN" sz="1800" b="0"/>
              <a:t>freedom</a:t>
            </a:r>
            <a:endParaRPr lang="en-US" altLang="zh-CN" sz="1800" b="0"/>
          </a:p>
          <a:p>
            <a:pPr eaLnBrk="1" hangingPunct="1">
              <a:lnSpc>
                <a:spcPct val="80000"/>
              </a:lnSpc>
              <a:spcBef>
                <a:spcPct val="50000"/>
              </a:spcBef>
              <a:buFontTx/>
              <a:buNone/>
            </a:pPr>
            <a:r>
              <a:rPr lang="en-US" altLang="zh-CN" sz="1800" b="0" i="1"/>
              <a:t>C</a:t>
            </a:r>
            <a:r>
              <a:rPr lang="zh-CN" altLang="en-US" sz="1800" b="0"/>
              <a:t>－－组元数，</a:t>
            </a:r>
            <a:r>
              <a:rPr lang="en-US" altLang="zh-CN" sz="1800" b="0"/>
              <a:t>number of components</a:t>
            </a:r>
            <a:endParaRPr lang="en-US" altLang="zh-CN" sz="1800" b="0"/>
          </a:p>
          <a:p>
            <a:pPr eaLnBrk="1" hangingPunct="1">
              <a:lnSpc>
                <a:spcPct val="80000"/>
              </a:lnSpc>
              <a:spcBef>
                <a:spcPct val="50000"/>
              </a:spcBef>
              <a:buFontTx/>
              <a:buNone/>
            </a:pPr>
            <a:r>
              <a:rPr lang="en-US" altLang="zh-CN" sz="1800" b="0" i="1"/>
              <a:t>P</a:t>
            </a:r>
            <a:r>
              <a:rPr lang="zh-CN" altLang="en-US" sz="1800" b="0"/>
              <a:t>－－相数，</a:t>
            </a:r>
            <a:r>
              <a:rPr lang="en-US" altLang="zh-CN" sz="1800" b="0"/>
              <a:t>number of phases</a:t>
            </a:r>
            <a:endParaRPr lang="en-US" altLang="zh-CN" sz="1800" b="0"/>
          </a:p>
          <a:p>
            <a:pPr eaLnBrk="1" hangingPunct="1">
              <a:lnSpc>
                <a:spcPct val="80000"/>
              </a:lnSpc>
              <a:spcBef>
                <a:spcPct val="50000"/>
              </a:spcBef>
              <a:buFontTx/>
              <a:buNone/>
            </a:pPr>
            <a:r>
              <a:rPr lang="en-US" altLang="zh-CN" sz="1800" b="0"/>
              <a:t>2</a:t>
            </a:r>
            <a:r>
              <a:rPr lang="zh-CN" altLang="en-US" sz="1800" b="0"/>
              <a:t>－－指温度、压强这两个自由度</a:t>
            </a:r>
            <a:endParaRPr lang="zh-CN" altLang="en-US" sz="1800" b="0" i="1"/>
          </a:p>
        </p:txBody>
      </p:sp>
      <p:sp>
        <p:nvSpPr>
          <p:cNvPr id="8" name="Text Box 1036"/>
          <p:cNvSpPr txBox="1">
            <a:spLocks noChangeArrowheads="1"/>
          </p:cNvSpPr>
          <p:nvPr/>
        </p:nvSpPr>
        <p:spPr bwMode="auto">
          <a:xfrm>
            <a:off x="771525" y="3969385"/>
            <a:ext cx="7515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0" dirty="0"/>
              <a:t>如果不考虑压强和温度，则相率为：</a:t>
            </a:r>
            <a:endParaRPr lang="zh-CN" altLang="en-US" sz="2000" b="0" dirty="0"/>
          </a:p>
        </p:txBody>
      </p:sp>
      <p:graphicFrame>
        <p:nvGraphicFramePr>
          <p:cNvPr id="9" name="Object 1037"/>
          <p:cNvGraphicFramePr>
            <a:graphicFrameLocks noChangeAspect="1"/>
          </p:cNvGraphicFramePr>
          <p:nvPr/>
        </p:nvGraphicFramePr>
        <p:xfrm>
          <a:off x="1852612" y="4553585"/>
          <a:ext cx="1282700" cy="403225"/>
        </p:xfrm>
        <a:graphic>
          <a:graphicData uri="http://schemas.openxmlformats.org/presentationml/2006/ole">
            <mc:AlternateContent xmlns:mc="http://schemas.openxmlformats.org/markup-compatibility/2006">
              <mc:Choice xmlns:v="urn:schemas-microsoft-com:vml" Requires="v">
                <p:oleObj spid="_x0000_s403701" name="公式" r:id="rId3" imgW="647700" imgH="203200" progId="Equation.3">
                  <p:embed/>
                </p:oleObj>
              </mc:Choice>
              <mc:Fallback>
                <p:oleObj name="公式" r:id="rId3" imgW="647700" imgH="203200" progId="Equation.3">
                  <p:embed/>
                  <p:pic>
                    <p:nvPicPr>
                      <p:cNvPr id="0" name="Object 1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612" y="4553585"/>
                        <a:ext cx="12827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38"/>
          <p:cNvSpPr txBox="1">
            <a:spLocks noChangeArrowheads="1"/>
          </p:cNvSpPr>
          <p:nvPr/>
        </p:nvSpPr>
        <p:spPr bwMode="auto">
          <a:xfrm>
            <a:off x="771525" y="5004435"/>
            <a:ext cx="7515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0"/>
              <a:t>在二元合金中，</a:t>
            </a:r>
            <a:r>
              <a:rPr lang="en-US" altLang="zh-CN" sz="2000" b="0" i="1"/>
              <a:t>C</a:t>
            </a:r>
            <a:r>
              <a:rPr lang="zh-CN" altLang="en-US" sz="2000" b="0"/>
              <a:t>＝</a:t>
            </a:r>
            <a:r>
              <a:rPr lang="en-US" altLang="zh-CN" sz="2000" b="0"/>
              <a:t>2</a:t>
            </a:r>
            <a:endParaRPr lang="en-US" altLang="zh-CN" sz="2000" b="0"/>
          </a:p>
          <a:p>
            <a:pPr eaLnBrk="1" hangingPunct="1">
              <a:spcBef>
                <a:spcPct val="50000"/>
              </a:spcBef>
              <a:buFontTx/>
              <a:buNone/>
            </a:pPr>
            <a:r>
              <a:rPr lang="zh-CN" altLang="en-US" sz="2000" b="0"/>
              <a:t>如果</a:t>
            </a:r>
            <a:r>
              <a:rPr lang="en-US" altLang="zh-CN" sz="2000" b="0" i="1"/>
              <a:t>P</a:t>
            </a:r>
            <a:r>
              <a:rPr lang="zh-CN" altLang="en-US" sz="2000" b="0"/>
              <a:t>＝</a:t>
            </a:r>
            <a:r>
              <a:rPr lang="en-US" altLang="zh-CN" sz="2000" b="0"/>
              <a:t>2</a:t>
            </a:r>
            <a:r>
              <a:rPr lang="zh-CN" altLang="en-US" sz="2000" b="0"/>
              <a:t>，即出现了双相区，则 </a:t>
            </a:r>
            <a:r>
              <a:rPr lang="en-US" altLang="zh-CN" sz="2000" b="0" i="1"/>
              <a:t>f </a:t>
            </a:r>
            <a:r>
              <a:rPr lang="zh-CN" altLang="en-US" sz="2000" b="0"/>
              <a:t>＝</a:t>
            </a:r>
            <a:r>
              <a:rPr lang="en-US" altLang="zh-CN" sz="2000" b="0"/>
              <a:t>0</a:t>
            </a:r>
            <a:r>
              <a:rPr lang="zh-CN" altLang="en-US" sz="2000" b="0"/>
              <a:t>，这意味着在每一个相中，任何一个组元的浓度都不能变。</a:t>
            </a:r>
            <a:endParaRPr lang="zh-CN" altLang="en-US" sz="2000" b="0"/>
          </a:p>
          <a:p>
            <a:pPr eaLnBrk="1" hangingPunct="1">
              <a:spcBef>
                <a:spcPct val="50000"/>
              </a:spcBef>
              <a:buFontTx/>
              <a:buNone/>
            </a:pPr>
            <a:r>
              <a:rPr lang="zh-CN" altLang="en-US" sz="2000" b="0"/>
              <a:t>而扩散一定要有浓度差，否则不能扩散。因此假设不成立，</a:t>
            </a:r>
            <a:r>
              <a:rPr lang="en-US" altLang="zh-CN" sz="2000" b="0"/>
              <a:t>P</a:t>
            </a:r>
            <a:r>
              <a:rPr lang="en-US" altLang="zh-CN" sz="2000" b="0">
                <a:sym typeface="Symbol" panose="05050102010706020507" pitchFamily="18" charset="2"/>
              </a:rPr>
              <a:t>2</a:t>
            </a:r>
            <a:r>
              <a:rPr lang="zh-CN" altLang="en-US" sz="2000" b="0"/>
              <a:t>。</a:t>
            </a:r>
            <a:endParaRPr lang="zh-CN" altLang="en-US" sz="2000" b="0"/>
          </a:p>
        </p:txBody>
      </p:sp>
      <p:sp>
        <p:nvSpPr>
          <p:cNvPr id="11" name="AutoShape 43"/>
          <p:cNvSpPr>
            <a:spLocks noChangeArrowheads="1"/>
          </p:cNvSpPr>
          <p:nvPr/>
        </p:nvSpPr>
        <p:spPr bwMode="auto">
          <a:xfrm>
            <a:off x="7702425" y="151692"/>
            <a:ext cx="540000" cy="538162"/>
          </a:xfrm>
          <a:prstGeom prst="star5">
            <a:avLst/>
          </a:prstGeom>
          <a:solidFill>
            <a:srgbClr val="FF0000"/>
          </a:solidFill>
          <a:ln w="9525" algn="ctr">
            <a:solidFill>
              <a:srgbClr val="FF0000"/>
            </a:solidFill>
            <a:miter lim="800000"/>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left)">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left)">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ipe(left)">
                                      <p:cBhvr>
                                        <p:cTn id="33" dur="500"/>
                                        <p:tgtEl>
                                          <p:spTgt spid="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left)">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xEl>
                                              <p:pRg st="1" end="1"/>
                                            </p:txEl>
                                          </p:spTgt>
                                        </p:tgtEl>
                                        <p:attrNameLst>
                                          <p:attrName>style.visibility</p:attrName>
                                        </p:attrNameLst>
                                      </p:cBhvr>
                                      <p:to>
                                        <p:strVal val="visible"/>
                                      </p:to>
                                    </p:set>
                                    <p:animEffect transition="in" filter="wipe(left)">
                                      <p:cBhvr>
                                        <p:cTn id="54" dur="500"/>
                                        <p:tgtEl>
                                          <p:spTgt spid="10">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xEl>
                                              <p:pRg st="2" end="2"/>
                                            </p:txEl>
                                          </p:spTgt>
                                        </p:tgtEl>
                                        <p:attrNameLst>
                                          <p:attrName>style.visibility</p:attrName>
                                        </p:attrNameLst>
                                      </p:cBhvr>
                                      <p:to>
                                        <p:strVal val="visible"/>
                                      </p:to>
                                    </p:set>
                                    <p:animEffect transition="in" filter="wipe(left)">
                                      <p:cBhvr>
                                        <p:cTn id="5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203200"/>
            <a:ext cx="7315200" cy="2143125"/>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u="none" dirty="0">
                <a:solidFill>
                  <a:srgbClr val="000000"/>
                </a:solidFill>
              </a:rPr>
              <a:t>反应扩散：</a:t>
            </a:r>
            <a:endParaRPr lang="zh-CN" altLang="en-US" sz="2600" u="none" dirty="0">
              <a:solidFill>
                <a:srgbClr val="000000"/>
              </a:solidFill>
            </a:endParaRPr>
          </a:p>
        </p:txBody>
      </p:sp>
      <p:sp>
        <p:nvSpPr>
          <p:cNvPr id="4" name="Rectangle 3"/>
          <p:cNvSpPr/>
          <p:nvPr/>
        </p:nvSpPr>
        <p:spPr>
          <a:xfrm>
            <a:off x="1828800" y="2381250"/>
            <a:ext cx="6400800" cy="642938"/>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u="none" dirty="0">
                <a:solidFill>
                  <a:srgbClr val="000000"/>
                </a:solidFill>
              </a:rPr>
              <a:t>是在多相区中通过扩散形成新相的过程</a:t>
            </a:r>
            <a:endParaRPr lang="zh-CN" altLang="en-US" sz="2600" u="none" dirty="0">
              <a:solidFill>
                <a:srgbClr val="000000"/>
              </a:solidFill>
            </a:endParaRPr>
          </a:p>
        </p:txBody>
      </p:sp>
      <p:sp>
        <p:nvSpPr>
          <p:cNvPr id="5" name="Rectangle 4"/>
          <p:cNvSpPr/>
          <p:nvPr/>
        </p:nvSpPr>
        <p:spPr>
          <a:xfrm>
            <a:off x="1828800" y="3238500"/>
            <a:ext cx="6400800" cy="642938"/>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u="none" dirty="0">
                <a:solidFill>
                  <a:srgbClr val="000000"/>
                </a:solidFill>
              </a:rPr>
              <a:t>二元体系的反应扩散不存在双相区</a:t>
            </a:r>
            <a:endParaRPr lang="zh-CN" altLang="en-US" sz="2600" u="none" dirty="0">
              <a:solidFill>
                <a:srgbClr val="000000"/>
              </a:solidFill>
            </a:endParaRPr>
          </a:p>
        </p:txBody>
      </p:sp>
      <p:sp>
        <p:nvSpPr>
          <p:cNvPr id="6" name="Rectangle 5"/>
          <p:cNvSpPr/>
          <p:nvPr/>
        </p:nvSpPr>
        <p:spPr>
          <a:xfrm>
            <a:off x="1828800" y="4095750"/>
            <a:ext cx="6400800" cy="642938"/>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u="none" dirty="0">
                <a:solidFill>
                  <a:srgbClr val="000000"/>
                </a:solidFill>
              </a:rPr>
              <a:t>二元体系的反应扩散在相界面处浓度突变</a:t>
            </a:r>
            <a:endParaRPr lang="zh-CN" altLang="en-US" sz="2600" u="none" dirty="0">
              <a:solidFill>
                <a:srgbClr val="000000"/>
              </a:solidFill>
            </a:endParaRPr>
          </a:p>
        </p:txBody>
      </p:sp>
      <p:sp>
        <p:nvSpPr>
          <p:cNvPr id="7" name="Rectangle 6"/>
          <p:cNvSpPr/>
          <p:nvPr/>
        </p:nvSpPr>
        <p:spPr>
          <a:xfrm>
            <a:off x="1828800" y="4953000"/>
            <a:ext cx="6610350" cy="642938"/>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u="none" dirty="0">
                <a:solidFill>
                  <a:srgbClr val="000000"/>
                </a:solidFill>
              </a:rPr>
              <a:t>二元体系的反应扩散在相界面处化学位突变</a:t>
            </a:r>
            <a:endParaRPr lang="zh-CN" altLang="en-US" sz="2600" u="none" dirty="0">
              <a:solidFill>
                <a:srgbClr val="000000"/>
              </a:solidFill>
            </a:endParaRPr>
          </a:p>
        </p:txBody>
      </p:sp>
      <p:sp>
        <p:nvSpPr>
          <p:cNvPr id="8" name="Rectangle 7"/>
          <p:cNvSpPr>
            <a:spLocks noChangeAspect="1"/>
          </p:cNvSpPr>
          <p:nvPr>
            <p:custDataLst>
              <p:tags r:id="rId1"/>
            </p:custDataLst>
          </p:nvPr>
        </p:nvSpPr>
        <p:spPr>
          <a:xfrm>
            <a:off x="1114425" y="2446338"/>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1600" dirty="0">
                <a:solidFill>
                  <a:srgbClr val="FFFFFF"/>
                </a:solidFill>
              </a:rPr>
              <a:t>A</a:t>
            </a:r>
            <a:endParaRPr lang="zh-CN" altLang="en-US" sz="1600" dirty="0">
              <a:solidFill>
                <a:srgbClr val="FFFFFF"/>
              </a:solidFill>
            </a:endParaRPr>
          </a:p>
        </p:txBody>
      </p:sp>
      <p:sp>
        <p:nvSpPr>
          <p:cNvPr id="9" name="Rectangle 8"/>
          <p:cNvSpPr>
            <a:spLocks noChangeAspect="1"/>
          </p:cNvSpPr>
          <p:nvPr>
            <p:custDataLst>
              <p:tags r:id="rId2"/>
            </p:custDataLst>
          </p:nvPr>
        </p:nvSpPr>
        <p:spPr>
          <a:xfrm>
            <a:off x="1114425" y="3303588"/>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1600">
                <a:solidFill>
                  <a:srgbClr val="FFFFFF"/>
                </a:solidFill>
              </a:rPr>
              <a:t>B</a:t>
            </a:r>
            <a:endParaRPr lang="zh-CN" altLang="en-US" sz="1600">
              <a:solidFill>
                <a:srgbClr val="FFFFFF"/>
              </a:solidFill>
            </a:endParaRPr>
          </a:p>
        </p:txBody>
      </p:sp>
      <p:sp>
        <p:nvSpPr>
          <p:cNvPr id="10" name="Rectangle 9"/>
          <p:cNvSpPr>
            <a:spLocks noChangeAspect="1"/>
          </p:cNvSpPr>
          <p:nvPr>
            <p:custDataLst>
              <p:tags r:id="rId3"/>
            </p:custDataLst>
          </p:nvPr>
        </p:nvSpPr>
        <p:spPr>
          <a:xfrm>
            <a:off x="1114425" y="4160838"/>
            <a:ext cx="514350" cy="514350"/>
          </a:xfrm>
          <a:prstGeom prst="rect">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1600">
                <a:solidFill>
                  <a:srgbClr val="FFFFFF"/>
                </a:solidFill>
              </a:rPr>
              <a:t>C</a:t>
            </a:r>
            <a:endParaRPr lang="zh-CN" altLang="en-US" sz="1600">
              <a:solidFill>
                <a:srgbClr val="FFFFFF"/>
              </a:solidFill>
            </a:endParaRPr>
          </a:p>
        </p:txBody>
      </p:sp>
      <p:sp>
        <p:nvSpPr>
          <p:cNvPr id="11" name="Rectangle 10"/>
          <p:cNvSpPr>
            <a:spLocks noChangeAspect="1"/>
          </p:cNvSpPr>
          <p:nvPr>
            <p:custDataLst>
              <p:tags r:id="rId4"/>
            </p:custDataLst>
          </p:nvPr>
        </p:nvSpPr>
        <p:spPr>
          <a:xfrm>
            <a:off x="1114425" y="5018088"/>
            <a:ext cx="514350" cy="514350"/>
          </a:xfrm>
          <a:prstGeom prst="rect">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1600">
                <a:solidFill>
                  <a:srgbClr val="FFFFFF"/>
                </a:solidFill>
              </a:rPr>
              <a:t>D</a:t>
            </a:r>
            <a:endParaRPr lang="zh-CN" altLang="en-US" sz="1600">
              <a:solidFill>
                <a:srgbClr val="FFFFFF"/>
              </a:solidFill>
            </a:endParaRPr>
          </a:p>
        </p:txBody>
      </p:sp>
      <p:sp>
        <p:nvSpPr>
          <p:cNvPr id="12" name="Rounded Rectangle 11"/>
          <p:cNvSpPr/>
          <p:nvPr>
            <p:custDataLst>
              <p:tags r:id="rId5"/>
            </p:custDataLst>
          </p:nvPr>
        </p:nvSpPr>
        <p:spPr>
          <a:xfrm>
            <a:off x="61722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600">
                <a:solidFill>
                  <a:srgbClr val="FFFFFF"/>
                </a:solidFill>
              </a:rPr>
              <a:t>提交</a:t>
            </a:r>
            <a:endParaRPr lang="zh-CN" altLang="en-US" sz="1600">
              <a:solidFill>
                <a:srgbClr val="FFFFFF"/>
              </a:solidFill>
            </a:endParaRPr>
          </a:p>
        </p:txBody>
      </p:sp>
      <p:grpSp>
        <p:nvGrpSpPr>
          <p:cNvPr id="17" name="组合 16"/>
          <p:cNvGrpSpPr/>
          <p:nvPr>
            <p:custDataLst>
              <p:tags r:id="rId6"/>
            </p:custDataLst>
          </p:nvPr>
        </p:nvGrpSpPr>
        <p:grpSpPr>
          <a:xfrm>
            <a:off x="0" y="0"/>
            <a:ext cx="9144000" cy="635000"/>
            <a:chOff x="0" y="0"/>
            <a:chExt cx="9144000" cy="635000"/>
          </a:xfrm>
        </p:grpSpPr>
        <p:sp>
          <p:nvSpPr>
            <p:cNvPr id="15"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lorBlock"/>
            <p:cNvSpPr/>
            <p:nvPr>
              <p:custDataLst>
                <p:tags r:id="rId8"/>
              </p:custDataLst>
            </p:nvPr>
          </p:nvSpPr>
          <p:spPr bwMode="auto">
            <a:xfrm>
              <a:off x="0" y="0"/>
              <a:ext cx="2540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14" name="TypeText"/>
            <p:cNvSpPr/>
            <p:nvPr>
              <p:custDataLst>
                <p:tags r:id="rId9"/>
              </p:custDataLst>
            </p:nvPr>
          </p:nvSpPr>
          <p:spPr bwMode="auto">
            <a:xfrm>
              <a:off x="254000" y="0"/>
              <a:ext cx="1270000" cy="635000"/>
            </a:xfrm>
            <a:prstGeom prst="rect">
              <a:avLst/>
            </a:prstGeom>
            <a:noFill/>
            <a:ln w="25400" cap="flat" cmpd="sng" algn="ctr">
              <a:noFill/>
              <a:prstDash val="soli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600">
                  <a:solidFill>
                    <a:srgbClr val="000000"/>
                  </a:solidFill>
                </a:rPr>
                <a:t>多选题</a:t>
              </a:r>
              <a:endParaRPr lang="zh-CN" altLang="en-US" sz="2600">
                <a:solidFill>
                  <a:srgbClr val="000000"/>
                </a:solidFill>
              </a:endParaRPr>
            </a:p>
          </p:txBody>
        </p:sp>
        <p:sp>
          <p:nvSpPr>
            <p:cNvPr id="16" name="TipText"/>
            <p:cNvSpPr txBox="1"/>
            <p:nvPr>
              <p:custDataLst>
                <p:tags r:id="rId10"/>
              </p:custDataLst>
            </p:nvPr>
          </p:nvSpPr>
          <p:spPr bwMode="auto">
            <a:xfrm>
              <a:off x="1502093" y="109220"/>
              <a:ext cx="2286000" cy="508000"/>
            </a:xfrm>
            <a:prstGeom prst="rect">
              <a:avLst/>
            </a:prstGeom>
            <a:grpFill/>
            <a:ln w="9525">
              <a:noFill/>
              <a:miter lim="800000"/>
            </a:ln>
            <a:effectLst>
              <a:prstShdw prst="shdw17" dist="17961" dir="2700000">
                <a:schemeClr val="accent1">
                  <a:gamma/>
                  <a:shade val="60000"/>
                  <a:invGamma/>
                </a:schemeClr>
              </a:prstShdw>
            </a:effectLst>
          </p:spPr>
          <p:txBody>
            <a:bodyPr vert="horz" wrap="none" rtlCol="0" anchor="ctr" anchorCtr="0">
              <a:noAutofit/>
            </a:bodyPr>
            <a:lstStyle/>
            <a:p>
              <a:r>
                <a:rPr lang="en-US" altLang="zh-CN" sz="2000" b="1" smtClean="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smtClean="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endParaRPr lang="zh-CN" altLang="en-US" dirty="0"/>
          </a:p>
        </p:txBody>
      </p:sp>
      <p:sp>
        <p:nvSpPr>
          <p:cNvPr id="3" name="Text Box 79"/>
          <p:cNvSpPr txBox="1">
            <a:spLocks noChangeArrowheads="1"/>
          </p:cNvSpPr>
          <p:nvPr/>
        </p:nvSpPr>
        <p:spPr bwMode="auto">
          <a:xfrm>
            <a:off x="170497" y="892651"/>
            <a:ext cx="82305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chemeClr val="accent2"/>
                </a:solidFill>
                <a:latin typeface="微软雅黑" panose="020B0503020204020204" pitchFamily="34" charset="-122"/>
                <a:ea typeface="微软雅黑" panose="020B0503020204020204" pitchFamily="34" charset="-122"/>
              </a:rPr>
              <a:t>二、反应扩散动力学（</a:t>
            </a:r>
            <a:r>
              <a:rPr lang="en-US" altLang="zh-CN" sz="2800" b="1" dirty="0">
                <a:solidFill>
                  <a:schemeClr val="accent2"/>
                </a:solidFill>
                <a:latin typeface="微软雅黑" panose="020B0503020204020204" pitchFamily="34" charset="-122"/>
                <a:ea typeface="微软雅黑" panose="020B0503020204020204" pitchFamily="34" charset="-122"/>
              </a:rPr>
              <a:t>Kinetics of diffusion</a:t>
            </a:r>
            <a:r>
              <a:rPr lang="zh-CN" altLang="en-US" sz="2800" b="1" dirty="0">
                <a:solidFill>
                  <a:schemeClr val="accent2"/>
                </a:solidFill>
                <a:latin typeface="微软雅黑" panose="020B0503020204020204" pitchFamily="34" charset="-122"/>
                <a:ea typeface="微软雅黑" panose="020B0503020204020204" pitchFamily="34" charset="-122"/>
              </a:rPr>
              <a:t>）</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4" name="Text Box 164"/>
          <p:cNvSpPr txBox="1">
            <a:spLocks noChangeArrowheads="1"/>
          </p:cNvSpPr>
          <p:nvPr/>
        </p:nvSpPr>
        <p:spPr bwMode="auto">
          <a:xfrm>
            <a:off x="1457642" y="1731328"/>
            <a:ext cx="452659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dirty="0">
                <a:latin typeface="微软雅黑" panose="020B0503020204020204" pitchFamily="34" charset="-122"/>
                <a:ea typeface="微软雅黑" panose="020B0503020204020204" pitchFamily="34" charset="-122"/>
              </a:rPr>
              <a:t>考察三个问题：</a:t>
            </a:r>
            <a:endParaRPr lang="zh-CN" altLang="en-US" b="1" dirty="0">
              <a:latin typeface="微软雅黑" panose="020B0503020204020204" pitchFamily="34" charset="-122"/>
              <a:ea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相界面的移动速度</a:t>
            </a:r>
            <a:endParaRPr lang="zh-CN" altLang="en-US" sz="2400" dirty="0">
              <a:latin typeface="微软雅黑" panose="020B0503020204020204" pitchFamily="34" charset="-122"/>
              <a:ea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相宽度的变化规律</a:t>
            </a:r>
            <a:endParaRPr lang="zh-CN" altLang="en-US" sz="2400" dirty="0">
              <a:latin typeface="微软雅黑" panose="020B0503020204020204" pitchFamily="34" charset="-122"/>
              <a:ea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新相出现的顺序</a:t>
            </a:r>
            <a:endParaRPr lang="zh-CN" altLang="en-US" sz="2400" dirty="0">
              <a:latin typeface="微软雅黑" panose="020B0503020204020204" pitchFamily="34" charset="-122"/>
              <a:ea typeface="微软雅黑" panose="020B0503020204020204" pitchFamily="34" charset="-122"/>
            </a:endParaRPr>
          </a:p>
        </p:txBody>
      </p:sp>
      <p:sp>
        <p:nvSpPr>
          <p:cNvPr id="5" name="Rectangle 166"/>
          <p:cNvSpPr>
            <a:spLocks noChangeArrowheads="1"/>
          </p:cNvSpPr>
          <p:nvPr/>
        </p:nvSpPr>
        <p:spPr bwMode="auto">
          <a:xfrm>
            <a:off x="1213803" y="4498975"/>
            <a:ext cx="70659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微软雅黑" panose="020B0503020204020204" pitchFamily="34" charset="-122"/>
                <a:ea typeface="微软雅黑" panose="020B0503020204020204" pitchFamily="34" charset="-122"/>
              </a:rPr>
              <a:t>反应扩散的特点：</a:t>
            </a:r>
            <a:endParaRPr lang="zh-CN" altLang="en-US" sz="2400" dirty="0">
              <a:latin typeface="微软雅黑" panose="020B0503020204020204" pitchFamily="34" charset="-122"/>
              <a:ea typeface="微软雅黑" panose="020B0503020204020204" pitchFamily="34" charset="-122"/>
            </a:endParaRPr>
          </a:p>
          <a:p>
            <a:pPr eaLnBrk="1" hangingPunct="1">
              <a:spcBef>
                <a:spcPct val="50000"/>
              </a:spcBef>
              <a:buFontTx/>
              <a:buNone/>
            </a:pPr>
            <a:r>
              <a:rPr lang="zh-CN" altLang="en-US" sz="2400" dirty="0">
                <a:latin typeface="微软雅黑" panose="020B0503020204020204" pitchFamily="34" charset="-122"/>
                <a:ea typeface="微软雅黑" panose="020B0503020204020204" pitchFamily="34" charset="-122"/>
              </a:rPr>
              <a:t>严格来讲， </a:t>
            </a:r>
            <a:r>
              <a:rPr lang="zh-CN" altLang="en-US" sz="2400" b="1" dirty="0">
                <a:solidFill>
                  <a:srgbClr val="0000FF"/>
                </a:solidFill>
                <a:latin typeface="微软雅黑" panose="020B0503020204020204" pitchFamily="34" charset="-122"/>
                <a:ea typeface="微软雅黑" panose="020B0503020204020204" pitchFamily="34" charset="-122"/>
              </a:rPr>
              <a:t>扩散</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相界面迁移共同控制反应速度，但是，对多数情况，反应速度主要受扩散速度控制</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6" name="矩形 5"/>
          <p:cNvSpPr/>
          <p:nvPr/>
        </p:nvSpPr>
        <p:spPr>
          <a:xfrm>
            <a:off x="7462715" y="127093"/>
            <a:ext cx="1303669" cy="476541"/>
          </a:xfrm>
          <a:prstGeom prst="rect">
            <a:avLst/>
          </a:prstGeom>
          <a:solidFill>
            <a:srgbClr val="FFFF00"/>
          </a:solidFill>
        </p:spPr>
        <p:txBody>
          <a:bodyPr wrap="square">
            <a:spAutoFit/>
          </a:bodyPr>
          <a:lstStyle/>
          <a:p>
            <a:pPr>
              <a:lnSpc>
                <a:spcPct val="140000"/>
              </a:lnSpc>
            </a:pPr>
            <a:r>
              <a:rPr lang="zh-CN" altLang="en-US" sz="2000" b="1" dirty="0">
                <a:solidFill>
                  <a:srgbClr val="FF0000"/>
                </a:solidFill>
                <a:latin typeface="楷体_GB2312" pitchFamily="49" charset="-122"/>
                <a:ea typeface="楷体_GB2312" pitchFamily="49" charset="-122"/>
              </a:rPr>
              <a:t>一般了解</a:t>
            </a:r>
            <a:endParaRPr lang="zh-CN" altLang="en-US" sz="2000" b="1" dirty="0">
              <a:solidFill>
                <a:srgbClr val="FF0000"/>
              </a:solidFill>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8769" y="1155302"/>
            <a:ext cx="8101012" cy="1531937"/>
            <a:chOff x="-80167" y="1179826"/>
            <a:chExt cx="8101012" cy="1531937"/>
          </a:xfrm>
        </p:grpSpPr>
        <p:sp>
          <p:nvSpPr>
            <p:cNvPr id="65" name="Rectangle 12"/>
            <p:cNvSpPr>
              <a:spLocks noChangeArrowheads="1"/>
            </p:cNvSpPr>
            <p:nvPr/>
          </p:nvSpPr>
          <p:spPr bwMode="auto">
            <a:xfrm>
              <a:off x="-80167" y="1179826"/>
              <a:ext cx="8101012"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23900" indent="-723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dirty="0">
                  <a:latin typeface="微软雅黑" panose="020B0503020204020204" pitchFamily="34" charset="-122"/>
                  <a:ea typeface="微软雅黑" panose="020B0503020204020204" pitchFamily="34" charset="-122"/>
                </a:rPr>
                <a:t>相界面</a:t>
              </a:r>
              <a:r>
                <a:rPr lang="zh-CN" altLang="en-US" sz="2400" b="0" dirty="0">
                  <a:latin typeface="微软雅黑" panose="020B0503020204020204" pitchFamily="34" charset="-122"/>
                  <a:ea typeface="微软雅黑" panose="020B0503020204020204" pitchFamily="34" charset="-122"/>
                </a:rPr>
                <a:t>随着时间的延长而推移，其移动的距离与时间成抛物线规律变化，即：</a:t>
              </a:r>
              <a:endParaRPr lang="zh-CN" altLang="en-US" sz="2400" b="0" dirty="0">
                <a:latin typeface="微软雅黑" panose="020B0503020204020204" pitchFamily="34" charset="-122"/>
                <a:ea typeface="微软雅黑" panose="020B0503020204020204" pitchFamily="34" charset="-122"/>
              </a:endParaRPr>
            </a:p>
            <a:p>
              <a:pPr eaLnBrk="1" hangingPunct="1">
                <a:lnSpc>
                  <a:spcPct val="130000"/>
                </a:lnSpc>
                <a:spcBef>
                  <a:spcPct val="0"/>
                </a:spcBef>
                <a:buFontTx/>
                <a:buNone/>
              </a:pPr>
              <a:r>
                <a:rPr lang="zh-CN" altLang="en-US"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相变面的坐标</a:t>
              </a:r>
              <a:endParaRPr lang="zh-CN" altLang="en-US" sz="2400" dirty="0">
                <a:latin typeface="微软雅黑" panose="020B0503020204020204" pitchFamily="34" charset="-122"/>
                <a:ea typeface="微软雅黑" panose="020B0503020204020204" pitchFamily="34" charset="-122"/>
              </a:endParaRPr>
            </a:p>
          </p:txBody>
        </p:sp>
        <p:graphicFrame>
          <p:nvGraphicFramePr>
            <p:cNvPr id="66" name="Object 74"/>
            <p:cNvGraphicFramePr>
              <a:graphicFrameLocks noChangeAspect="1"/>
            </p:cNvGraphicFramePr>
            <p:nvPr/>
          </p:nvGraphicFramePr>
          <p:xfrm>
            <a:off x="3429796" y="1677483"/>
            <a:ext cx="1349375" cy="450850"/>
          </p:xfrm>
          <a:graphic>
            <a:graphicData uri="http://schemas.openxmlformats.org/presentationml/2006/ole">
              <mc:AlternateContent xmlns:mc="http://schemas.openxmlformats.org/markup-compatibility/2006">
                <mc:Choice xmlns:v="urn:schemas-microsoft-com:vml" Requires="v">
                  <p:oleObj spid="_x0000_s404604" name="公式" r:id="rId1" imgW="723900" imgH="241300" progId="Equation.3">
                    <p:embed/>
                  </p:oleObj>
                </mc:Choice>
                <mc:Fallback>
                  <p:oleObj name="公式" r:id="rId1" imgW="723900" imgH="241300" progId="Equation.3">
                    <p:embed/>
                    <p:pic>
                      <p:nvPicPr>
                        <p:cNvPr id="0" name="Object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796" y="1677483"/>
                          <a:ext cx="13493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 name="文本框 67"/>
          <p:cNvSpPr txBox="1">
            <a:spLocks noChangeArrowheads="1"/>
          </p:cNvSpPr>
          <p:nvPr/>
        </p:nvSpPr>
        <p:spPr bwMode="auto">
          <a:xfrm>
            <a:off x="2974181" y="5068886"/>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i="1" u="none">
                <a:latin typeface="Times New Roman" panose="02020603050405020304" pitchFamily="18" charset="0"/>
              </a:rPr>
              <a:t>x</a:t>
            </a:r>
            <a:r>
              <a:rPr lang="en-US" altLang="zh-CN" b="1" u="none" baseline="-25000">
                <a:latin typeface="Times New Roman" panose="02020603050405020304" pitchFamily="18" charset="0"/>
              </a:rPr>
              <a:t>1</a:t>
            </a:r>
            <a:endParaRPr lang="en-US" altLang="zh-CN" b="1" u="none">
              <a:latin typeface="Times New Roman" panose="02020603050405020304" pitchFamily="18" charset="0"/>
            </a:endParaRPr>
          </a:p>
        </p:txBody>
      </p:sp>
      <p:grpSp>
        <p:nvGrpSpPr>
          <p:cNvPr id="69" name="组合 68"/>
          <p:cNvGrpSpPr/>
          <p:nvPr/>
        </p:nvGrpSpPr>
        <p:grpSpPr bwMode="auto">
          <a:xfrm>
            <a:off x="2782094" y="3500436"/>
            <a:ext cx="1735137" cy="1619250"/>
            <a:chOff x="0" y="0"/>
            <a:chExt cx="1093" cy="1020"/>
          </a:xfrm>
        </p:grpSpPr>
        <p:sp>
          <p:nvSpPr>
            <p:cNvPr id="70" name="未知"/>
            <p:cNvSpPr>
              <a:spLocks noChangeArrowheads="1"/>
            </p:cNvSpPr>
            <p:nvPr/>
          </p:nvSpPr>
          <p:spPr bwMode="auto">
            <a:xfrm>
              <a:off x="0" y="0"/>
              <a:ext cx="555" cy="255"/>
            </a:xfrm>
            <a:custGeom>
              <a:avLst/>
              <a:gdLst>
                <a:gd name="T0" fmla="*/ 0 w 539"/>
                <a:gd name="T1" fmla="*/ 0 h 255"/>
                <a:gd name="T2" fmla="*/ 314 w 539"/>
                <a:gd name="T3" fmla="*/ 170 h 255"/>
                <a:gd name="T4" fmla="*/ 660 w 539"/>
                <a:gd name="T5" fmla="*/ 255 h 255"/>
                <a:gd name="T6" fmla="*/ 0 60000 65536"/>
                <a:gd name="T7" fmla="*/ 0 60000 65536"/>
                <a:gd name="T8" fmla="*/ 0 60000 65536"/>
              </a:gdLst>
              <a:ahLst/>
              <a:cxnLst>
                <a:cxn ang="T6">
                  <a:pos x="T0" y="T1"/>
                </a:cxn>
                <a:cxn ang="T7">
                  <a:pos x="T2" y="T3"/>
                </a:cxn>
                <a:cxn ang="T8">
                  <a:pos x="T4" y="T5"/>
                </a:cxn>
              </a:cxnLst>
              <a:rect l="0" t="0" r="r" b="b"/>
              <a:pathLst>
                <a:path w="539" h="255">
                  <a:moveTo>
                    <a:pt x="0" y="0"/>
                  </a:moveTo>
                  <a:cubicBezTo>
                    <a:pt x="82" y="63"/>
                    <a:pt x="165" y="127"/>
                    <a:pt x="255" y="170"/>
                  </a:cubicBezTo>
                  <a:cubicBezTo>
                    <a:pt x="345" y="213"/>
                    <a:pt x="442" y="234"/>
                    <a:pt x="539" y="255"/>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直接连接符 9220"/>
            <p:cNvSpPr>
              <a:spLocks noChangeShapeType="1"/>
            </p:cNvSpPr>
            <p:nvPr/>
          </p:nvSpPr>
          <p:spPr bwMode="auto">
            <a:xfrm>
              <a:off x="555" y="255"/>
              <a:ext cx="0" cy="56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 name="未知"/>
            <p:cNvSpPr>
              <a:spLocks noChangeArrowheads="1"/>
            </p:cNvSpPr>
            <p:nvPr/>
          </p:nvSpPr>
          <p:spPr bwMode="auto">
            <a:xfrm>
              <a:off x="555" y="822"/>
              <a:ext cx="538" cy="198"/>
            </a:xfrm>
            <a:custGeom>
              <a:avLst/>
              <a:gdLst>
                <a:gd name="T0" fmla="*/ 0 w 538"/>
                <a:gd name="T1" fmla="*/ 0 h 212"/>
                <a:gd name="T2" fmla="*/ 141 w 538"/>
                <a:gd name="T3" fmla="*/ 70 h 212"/>
                <a:gd name="T4" fmla="*/ 368 w 538"/>
                <a:gd name="T5" fmla="*/ 123 h 212"/>
                <a:gd name="T6" fmla="*/ 538 w 538"/>
                <a:gd name="T7" fmla="*/ 123 h 2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8" h="212">
                  <a:moveTo>
                    <a:pt x="0" y="0"/>
                  </a:moveTo>
                  <a:cubicBezTo>
                    <a:pt x="40" y="40"/>
                    <a:pt x="80" y="80"/>
                    <a:pt x="141" y="113"/>
                  </a:cubicBezTo>
                  <a:cubicBezTo>
                    <a:pt x="202" y="146"/>
                    <a:pt x="302" y="184"/>
                    <a:pt x="368" y="198"/>
                  </a:cubicBezTo>
                  <a:cubicBezTo>
                    <a:pt x="434" y="212"/>
                    <a:pt x="486" y="205"/>
                    <a:pt x="538" y="198"/>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3" name="文本框 72"/>
          <p:cNvSpPr txBox="1">
            <a:spLocks noChangeArrowheads="1"/>
          </p:cNvSpPr>
          <p:nvPr/>
        </p:nvSpPr>
        <p:spPr bwMode="auto">
          <a:xfrm>
            <a:off x="2897981" y="417512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t</a:t>
            </a:r>
            <a:r>
              <a:rPr lang="en-US" altLang="zh-CN" sz="2000" b="1" u="none" baseline="-25000">
                <a:latin typeface="Times New Roman" panose="02020603050405020304" pitchFamily="18" charset="0"/>
              </a:rPr>
              <a:t>1</a:t>
            </a:r>
            <a:endParaRPr lang="en-US" altLang="zh-CN" sz="2000" b="1" u="none">
              <a:latin typeface="Times New Roman" panose="02020603050405020304" pitchFamily="18" charset="0"/>
            </a:endParaRPr>
          </a:p>
        </p:txBody>
      </p:sp>
      <p:sp>
        <p:nvSpPr>
          <p:cNvPr id="74" name="文本框 73"/>
          <p:cNvSpPr txBox="1">
            <a:spLocks noChangeArrowheads="1"/>
          </p:cNvSpPr>
          <p:nvPr/>
        </p:nvSpPr>
        <p:spPr bwMode="auto">
          <a:xfrm>
            <a:off x="3661569" y="417512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t</a:t>
            </a:r>
            <a:r>
              <a:rPr lang="en-US" altLang="zh-CN" sz="2000" b="1" u="none" baseline="-25000">
                <a:latin typeface="Times New Roman" panose="02020603050405020304" pitchFamily="18" charset="0"/>
              </a:rPr>
              <a:t>2</a:t>
            </a:r>
            <a:endParaRPr lang="en-US" altLang="zh-CN" sz="2000" b="1" u="none">
              <a:latin typeface="Times New Roman" panose="02020603050405020304" pitchFamily="18" charset="0"/>
            </a:endParaRPr>
          </a:p>
        </p:txBody>
      </p:sp>
      <p:sp>
        <p:nvSpPr>
          <p:cNvPr id="75" name="直接连接符 74"/>
          <p:cNvSpPr>
            <a:spLocks noChangeShapeType="1"/>
          </p:cNvSpPr>
          <p:nvPr/>
        </p:nvSpPr>
        <p:spPr bwMode="auto">
          <a:xfrm>
            <a:off x="3663156" y="4805361"/>
            <a:ext cx="0" cy="170973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76" name="组合 75"/>
          <p:cNvGrpSpPr/>
          <p:nvPr/>
        </p:nvGrpSpPr>
        <p:grpSpPr bwMode="auto">
          <a:xfrm>
            <a:off x="2831306" y="6154736"/>
            <a:ext cx="1485900" cy="390525"/>
            <a:chOff x="0" y="0"/>
            <a:chExt cx="936" cy="246"/>
          </a:xfrm>
        </p:grpSpPr>
        <p:sp>
          <p:nvSpPr>
            <p:cNvPr id="77" name="矩形 9226"/>
            <p:cNvSpPr>
              <a:spLocks noChangeArrowheads="1"/>
            </p:cNvSpPr>
            <p:nvPr/>
          </p:nvSpPr>
          <p:spPr bwMode="auto">
            <a:xfrm rot="-5400000">
              <a:off x="349" y="-335"/>
              <a:ext cx="227" cy="93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78" name="文本框 9227"/>
            <p:cNvSpPr txBox="1">
              <a:spLocks noChangeArrowheads="1"/>
            </p:cNvSpPr>
            <p:nvPr/>
          </p:nvSpPr>
          <p:spPr bwMode="auto">
            <a:xfrm>
              <a:off x="13" y="0"/>
              <a:ext cx="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sp>
          <p:nvSpPr>
            <p:cNvPr id="79" name="文本框 9228"/>
            <p:cNvSpPr txBox="1">
              <a:spLocks noChangeArrowheads="1"/>
            </p:cNvSpPr>
            <p:nvPr/>
          </p:nvSpPr>
          <p:spPr bwMode="auto">
            <a:xfrm>
              <a:off x="581" y="0"/>
              <a:ext cx="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grpSp>
      <p:sp>
        <p:nvSpPr>
          <p:cNvPr id="80" name="文本框 79"/>
          <p:cNvSpPr txBox="1">
            <a:spLocks noChangeArrowheads="1"/>
          </p:cNvSpPr>
          <p:nvPr/>
        </p:nvSpPr>
        <p:spPr bwMode="auto">
          <a:xfrm>
            <a:off x="4742656" y="5614986"/>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t</a:t>
            </a:r>
            <a:r>
              <a:rPr lang="en-US" altLang="zh-CN" sz="2000" b="1" u="none" baseline="-25000">
                <a:latin typeface="Times New Roman" panose="02020603050405020304" pitchFamily="18" charset="0"/>
              </a:rPr>
              <a:t>1</a:t>
            </a:r>
            <a:endParaRPr lang="en-US" altLang="zh-CN" sz="2000" b="1" u="none">
              <a:latin typeface="Times New Roman" panose="02020603050405020304" pitchFamily="18" charset="0"/>
            </a:endParaRPr>
          </a:p>
        </p:txBody>
      </p:sp>
      <p:sp>
        <p:nvSpPr>
          <p:cNvPr id="81" name="文本框 80"/>
          <p:cNvSpPr txBox="1">
            <a:spLocks noChangeArrowheads="1"/>
          </p:cNvSpPr>
          <p:nvPr/>
        </p:nvSpPr>
        <p:spPr bwMode="auto">
          <a:xfrm>
            <a:off x="4742656" y="6154736"/>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t</a:t>
            </a:r>
            <a:r>
              <a:rPr lang="en-US" altLang="zh-CN" sz="2000" b="1" u="none" baseline="-25000">
                <a:latin typeface="Times New Roman" panose="02020603050405020304" pitchFamily="18" charset="0"/>
              </a:rPr>
              <a:t>2</a:t>
            </a:r>
            <a:endParaRPr lang="en-US" altLang="zh-CN" sz="2000" b="1" u="none">
              <a:latin typeface="Times New Roman" panose="02020603050405020304" pitchFamily="18" charset="0"/>
            </a:endParaRPr>
          </a:p>
        </p:txBody>
      </p:sp>
      <p:grpSp>
        <p:nvGrpSpPr>
          <p:cNvPr id="82" name="组合 81"/>
          <p:cNvGrpSpPr/>
          <p:nvPr/>
        </p:nvGrpSpPr>
        <p:grpSpPr bwMode="auto">
          <a:xfrm>
            <a:off x="308769" y="2622548"/>
            <a:ext cx="4679950" cy="3397250"/>
            <a:chOff x="0" y="0"/>
            <a:chExt cx="2948" cy="2140"/>
          </a:xfrm>
        </p:grpSpPr>
        <p:grpSp>
          <p:nvGrpSpPr>
            <p:cNvPr id="83" name="组合 9232"/>
            <p:cNvGrpSpPr/>
            <p:nvPr/>
          </p:nvGrpSpPr>
          <p:grpSpPr bwMode="auto">
            <a:xfrm>
              <a:off x="0" y="0"/>
              <a:ext cx="2948" cy="2140"/>
              <a:chOff x="0" y="0"/>
              <a:chExt cx="2948" cy="2140"/>
            </a:xfrm>
          </p:grpSpPr>
          <p:grpSp>
            <p:nvGrpSpPr>
              <p:cNvPr id="86" name="组合 9233"/>
              <p:cNvGrpSpPr/>
              <p:nvPr/>
            </p:nvGrpSpPr>
            <p:grpSpPr bwMode="auto">
              <a:xfrm>
                <a:off x="0" y="264"/>
                <a:ext cx="1351" cy="1649"/>
                <a:chOff x="0" y="0"/>
                <a:chExt cx="1351" cy="1649"/>
              </a:xfrm>
            </p:grpSpPr>
            <p:sp>
              <p:nvSpPr>
                <p:cNvPr id="111" name="直接连接符 9234"/>
                <p:cNvSpPr>
                  <a:spLocks noChangeShapeType="1"/>
                </p:cNvSpPr>
                <p:nvPr/>
              </p:nvSpPr>
              <p:spPr bwMode="auto">
                <a:xfrm rot="16200000" flipV="1">
                  <a:off x="627" y="867"/>
                  <a:ext cx="0" cy="9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 name="直接连接符 9235"/>
                <p:cNvSpPr>
                  <a:spLocks noChangeShapeType="1"/>
                </p:cNvSpPr>
                <p:nvPr/>
              </p:nvSpPr>
              <p:spPr bwMode="auto">
                <a:xfrm rot="16200000" flipV="1">
                  <a:off x="627" y="-181"/>
                  <a:ext cx="0" cy="9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 name="直接连接符 9236"/>
                <p:cNvSpPr>
                  <a:spLocks noChangeShapeType="1"/>
                </p:cNvSpPr>
                <p:nvPr/>
              </p:nvSpPr>
              <p:spPr bwMode="auto">
                <a:xfrm rot="-5400000">
                  <a:off x="585" y="825"/>
                  <a:ext cx="10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4" name="文本框 9237"/>
                <p:cNvSpPr txBox="1">
                  <a:spLocks noChangeArrowheads="1"/>
                </p:cNvSpPr>
                <p:nvPr/>
              </p:nvSpPr>
              <p:spPr bwMode="auto">
                <a:xfrm>
                  <a:off x="1040" y="1276"/>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A</a:t>
                  </a:r>
                  <a:endParaRPr lang="en-US" altLang="zh-CN" b="1" u="none">
                    <a:latin typeface="Times New Roman" panose="02020603050405020304" pitchFamily="18" charset="0"/>
                  </a:endParaRPr>
                </a:p>
              </p:txBody>
            </p:sp>
            <p:sp>
              <p:nvSpPr>
                <p:cNvPr id="115" name="文本框 9238"/>
                <p:cNvSpPr txBox="1">
                  <a:spLocks noChangeArrowheads="1"/>
                </p:cNvSpPr>
                <p:nvPr/>
              </p:nvSpPr>
              <p:spPr bwMode="auto">
                <a:xfrm>
                  <a:off x="1011" y="0"/>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B</a:t>
                  </a:r>
                  <a:endParaRPr lang="en-US" altLang="zh-CN" b="1" u="none">
                    <a:latin typeface="Times New Roman" panose="02020603050405020304" pitchFamily="18" charset="0"/>
                  </a:endParaRPr>
                </a:p>
              </p:txBody>
            </p:sp>
            <p:sp>
              <p:nvSpPr>
                <p:cNvPr id="116" name="文本框 9239"/>
                <p:cNvSpPr txBox="1">
                  <a:spLocks noChangeArrowheads="1"/>
                </p:cNvSpPr>
                <p:nvPr/>
              </p:nvSpPr>
              <p:spPr bwMode="auto">
                <a:xfrm>
                  <a:off x="20" y="1361"/>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i="1" u="none">
                      <a:latin typeface="Times New Roman" panose="02020603050405020304" pitchFamily="18" charset="0"/>
                    </a:rPr>
                    <a:t>T</a:t>
                  </a:r>
                  <a:endParaRPr lang="en-US" altLang="zh-CN" b="1" i="1" u="none">
                    <a:latin typeface="Times New Roman" panose="02020603050405020304" pitchFamily="18" charset="0"/>
                  </a:endParaRPr>
                </a:p>
              </p:txBody>
            </p:sp>
            <p:sp>
              <p:nvSpPr>
                <p:cNvPr id="117" name="文本框 9240"/>
                <p:cNvSpPr txBox="1">
                  <a:spLocks noChangeArrowheads="1"/>
                </p:cNvSpPr>
                <p:nvPr/>
              </p:nvSpPr>
              <p:spPr bwMode="auto">
                <a:xfrm>
                  <a:off x="0" y="70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rPr>
                    <a:t>L</a:t>
                  </a:r>
                  <a:endParaRPr lang="en-US" altLang="zh-CN" sz="2000" b="1" u="none">
                    <a:latin typeface="Times New Roman" panose="02020603050405020304" pitchFamily="18" charset="0"/>
                  </a:endParaRPr>
                </a:p>
              </p:txBody>
            </p:sp>
            <p:sp>
              <p:nvSpPr>
                <p:cNvPr id="118" name="文本框 9241"/>
                <p:cNvSpPr txBox="1">
                  <a:spLocks noChangeArrowheads="1"/>
                </p:cNvSpPr>
                <p:nvPr/>
              </p:nvSpPr>
              <p:spPr bwMode="auto">
                <a:xfrm>
                  <a:off x="397" y="1068"/>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a:t>
                  </a:r>
                  <a:endParaRPr lang="en-US" altLang="zh-CN" sz="2000" b="1" u="none">
                    <a:latin typeface="Times New Roman" panose="02020603050405020304" pitchFamily="18" charset="0"/>
                    <a:sym typeface="Symbol" panose="05050102010706020507" pitchFamily="18" charset="2"/>
                  </a:endParaRPr>
                </a:p>
              </p:txBody>
            </p:sp>
            <p:sp>
              <p:nvSpPr>
                <p:cNvPr id="119" name="文本框 9242"/>
                <p:cNvSpPr txBox="1">
                  <a:spLocks noChangeArrowheads="1"/>
                </p:cNvSpPr>
                <p:nvPr/>
              </p:nvSpPr>
              <p:spPr bwMode="auto">
                <a:xfrm rot="-5400000">
                  <a:off x="796" y="61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zh-CN" sz="2000" b="1" u="none">
                    <a:latin typeface="Times New Roman" panose="02020603050405020304" pitchFamily="18" charset="0"/>
                    <a:sym typeface="Symbol" panose="05050102010706020507" pitchFamily="18" charset="2"/>
                  </a:endParaRPr>
                </a:p>
              </p:txBody>
            </p:sp>
            <p:sp>
              <p:nvSpPr>
                <p:cNvPr id="120" name="未知"/>
                <p:cNvSpPr>
                  <a:spLocks noChangeArrowheads="1"/>
                </p:cNvSpPr>
                <p:nvPr/>
              </p:nvSpPr>
              <p:spPr bwMode="auto">
                <a:xfrm rot="-5400000">
                  <a:off x="310" y="1032"/>
                  <a:ext cx="284" cy="341"/>
                </a:xfrm>
                <a:custGeom>
                  <a:avLst/>
                  <a:gdLst>
                    <a:gd name="T0" fmla="*/ 0 w 284"/>
                    <a:gd name="T1" fmla="*/ 0 h 341"/>
                    <a:gd name="T2" fmla="*/ 171 w 284"/>
                    <a:gd name="T3" fmla="*/ 114 h 341"/>
                    <a:gd name="T4" fmla="*/ 284 w 284"/>
                    <a:gd name="T5" fmla="*/ 341 h 341"/>
                    <a:gd name="T6" fmla="*/ 0 60000 65536"/>
                    <a:gd name="T7" fmla="*/ 0 60000 65536"/>
                    <a:gd name="T8" fmla="*/ 0 60000 65536"/>
                  </a:gdLst>
                  <a:ahLst/>
                  <a:cxnLst>
                    <a:cxn ang="T6">
                      <a:pos x="T0" y="T1"/>
                    </a:cxn>
                    <a:cxn ang="T7">
                      <a:pos x="T2" y="T3"/>
                    </a:cxn>
                    <a:cxn ang="T8">
                      <a:pos x="T4" y="T5"/>
                    </a:cxn>
                  </a:cxnLst>
                  <a:rect l="0" t="0" r="r" b="b"/>
                  <a:pathLst>
                    <a:path w="284" h="341">
                      <a:moveTo>
                        <a:pt x="0" y="0"/>
                      </a:moveTo>
                      <a:cubicBezTo>
                        <a:pt x="62" y="28"/>
                        <a:pt x="124" y="57"/>
                        <a:pt x="171" y="114"/>
                      </a:cubicBezTo>
                      <a:cubicBezTo>
                        <a:pt x="218" y="171"/>
                        <a:pt x="265" y="303"/>
                        <a:pt x="284" y="341"/>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未知"/>
                <p:cNvSpPr>
                  <a:spLocks noChangeArrowheads="1"/>
                </p:cNvSpPr>
                <p:nvPr/>
              </p:nvSpPr>
              <p:spPr bwMode="auto">
                <a:xfrm rot="-5400000">
                  <a:off x="735" y="947"/>
                  <a:ext cx="255" cy="482"/>
                </a:xfrm>
                <a:custGeom>
                  <a:avLst/>
                  <a:gdLst>
                    <a:gd name="T0" fmla="*/ 1159 w 198"/>
                    <a:gd name="T1" fmla="*/ 0 h 425"/>
                    <a:gd name="T2" fmla="*/ 496 w 198"/>
                    <a:gd name="T3" fmla="*/ 544 h 425"/>
                    <a:gd name="T4" fmla="*/ 0 w 198"/>
                    <a:gd name="T5" fmla="*/ 1025 h 425"/>
                    <a:gd name="T6" fmla="*/ 0 60000 65536"/>
                    <a:gd name="T7" fmla="*/ 0 60000 65536"/>
                    <a:gd name="T8" fmla="*/ 0 60000 65536"/>
                  </a:gdLst>
                  <a:ahLst/>
                  <a:cxnLst>
                    <a:cxn ang="T6">
                      <a:pos x="T0" y="T1"/>
                    </a:cxn>
                    <a:cxn ang="T7">
                      <a:pos x="T2" y="T3"/>
                    </a:cxn>
                    <a:cxn ang="T8">
                      <a:pos x="T4" y="T5"/>
                    </a:cxn>
                  </a:cxnLst>
                  <a:rect l="0" t="0" r="r" b="b"/>
                  <a:pathLst>
                    <a:path w="198" h="425">
                      <a:moveTo>
                        <a:pt x="198" y="0"/>
                      </a:moveTo>
                      <a:cubicBezTo>
                        <a:pt x="158" y="77"/>
                        <a:pt x="118" y="155"/>
                        <a:pt x="85" y="226"/>
                      </a:cubicBezTo>
                      <a:cubicBezTo>
                        <a:pt x="52" y="297"/>
                        <a:pt x="26" y="361"/>
                        <a:pt x="0" y="425"/>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 name="直接连接符 9245"/>
                <p:cNvSpPr>
                  <a:spLocks noChangeShapeType="1"/>
                </p:cNvSpPr>
                <p:nvPr/>
              </p:nvSpPr>
              <p:spPr bwMode="auto">
                <a:xfrm rot="-5400000">
                  <a:off x="400" y="839"/>
                  <a:ext cx="4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 name="未知"/>
                <p:cNvSpPr>
                  <a:spLocks noChangeArrowheads="1"/>
                </p:cNvSpPr>
                <p:nvPr/>
              </p:nvSpPr>
              <p:spPr bwMode="auto">
                <a:xfrm rot="-5400000">
                  <a:off x="253" y="238"/>
                  <a:ext cx="311" cy="426"/>
                </a:xfrm>
                <a:custGeom>
                  <a:avLst/>
                  <a:gdLst>
                    <a:gd name="T0" fmla="*/ 311 w 311"/>
                    <a:gd name="T1" fmla="*/ 0 h 426"/>
                    <a:gd name="T2" fmla="*/ 113 w 311"/>
                    <a:gd name="T3" fmla="*/ 199 h 426"/>
                    <a:gd name="T4" fmla="*/ 0 w 311"/>
                    <a:gd name="T5" fmla="*/ 426 h 426"/>
                    <a:gd name="T6" fmla="*/ 0 60000 65536"/>
                    <a:gd name="T7" fmla="*/ 0 60000 65536"/>
                    <a:gd name="T8" fmla="*/ 0 60000 65536"/>
                  </a:gdLst>
                  <a:ahLst/>
                  <a:cxnLst>
                    <a:cxn ang="T6">
                      <a:pos x="T0" y="T1"/>
                    </a:cxn>
                    <a:cxn ang="T7">
                      <a:pos x="T2" y="T3"/>
                    </a:cxn>
                    <a:cxn ang="T8">
                      <a:pos x="T4" y="T5"/>
                    </a:cxn>
                  </a:cxnLst>
                  <a:rect l="0" t="0" r="r" b="b"/>
                  <a:pathLst>
                    <a:path w="311" h="426">
                      <a:moveTo>
                        <a:pt x="311" y="0"/>
                      </a:moveTo>
                      <a:cubicBezTo>
                        <a:pt x="238" y="64"/>
                        <a:pt x="165" y="128"/>
                        <a:pt x="113" y="199"/>
                      </a:cubicBezTo>
                      <a:cubicBezTo>
                        <a:pt x="61" y="270"/>
                        <a:pt x="30" y="348"/>
                        <a:pt x="0" y="42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未知"/>
                <p:cNvSpPr>
                  <a:spLocks noChangeArrowheads="1"/>
                </p:cNvSpPr>
                <p:nvPr/>
              </p:nvSpPr>
              <p:spPr bwMode="auto">
                <a:xfrm rot="-5400000">
                  <a:off x="735" y="238"/>
                  <a:ext cx="255" cy="482"/>
                </a:xfrm>
                <a:custGeom>
                  <a:avLst/>
                  <a:gdLst>
                    <a:gd name="T0" fmla="*/ 0 w 226"/>
                    <a:gd name="T1" fmla="*/ 0 h 453"/>
                    <a:gd name="T2" fmla="*/ 327 w 226"/>
                    <a:gd name="T3" fmla="*/ 347 h 453"/>
                    <a:gd name="T4" fmla="*/ 527 w 226"/>
                    <a:gd name="T5" fmla="*/ 700 h 453"/>
                    <a:gd name="T6" fmla="*/ 0 60000 65536"/>
                    <a:gd name="T7" fmla="*/ 0 60000 65536"/>
                    <a:gd name="T8" fmla="*/ 0 60000 65536"/>
                  </a:gdLst>
                  <a:ahLst/>
                  <a:cxnLst>
                    <a:cxn ang="T6">
                      <a:pos x="T0" y="T1"/>
                    </a:cxn>
                    <a:cxn ang="T7">
                      <a:pos x="T2" y="T3"/>
                    </a:cxn>
                    <a:cxn ang="T8">
                      <a:pos x="T4" y="T5"/>
                    </a:cxn>
                  </a:cxnLst>
                  <a:rect l="0" t="0" r="r" b="b"/>
                  <a:pathLst>
                    <a:path w="226" h="453">
                      <a:moveTo>
                        <a:pt x="0" y="0"/>
                      </a:moveTo>
                      <a:cubicBezTo>
                        <a:pt x="51" y="75"/>
                        <a:pt x="103" y="150"/>
                        <a:pt x="141" y="226"/>
                      </a:cubicBezTo>
                      <a:cubicBezTo>
                        <a:pt x="179" y="302"/>
                        <a:pt x="202" y="377"/>
                        <a:pt x="226" y="453"/>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 name="未知"/>
                <p:cNvSpPr>
                  <a:spLocks noChangeArrowheads="1"/>
                </p:cNvSpPr>
                <p:nvPr/>
              </p:nvSpPr>
              <p:spPr bwMode="auto">
                <a:xfrm rot="-5400000">
                  <a:off x="211" y="933"/>
                  <a:ext cx="482" cy="341"/>
                </a:xfrm>
                <a:custGeom>
                  <a:avLst/>
                  <a:gdLst>
                    <a:gd name="T0" fmla="*/ 0 w 482"/>
                    <a:gd name="T1" fmla="*/ 0 h 341"/>
                    <a:gd name="T2" fmla="*/ 341 w 482"/>
                    <a:gd name="T3" fmla="*/ 114 h 341"/>
                    <a:gd name="T4" fmla="*/ 482 w 482"/>
                    <a:gd name="T5" fmla="*/ 341 h 341"/>
                    <a:gd name="T6" fmla="*/ 0 60000 65536"/>
                    <a:gd name="T7" fmla="*/ 0 60000 65536"/>
                    <a:gd name="T8" fmla="*/ 0 60000 65536"/>
                  </a:gdLst>
                  <a:ahLst/>
                  <a:cxnLst>
                    <a:cxn ang="T6">
                      <a:pos x="T0" y="T1"/>
                    </a:cxn>
                    <a:cxn ang="T7">
                      <a:pos x="T2" y="T3"/>
                    </a:cxn>
                    <a:cxn ang="T8">
                      <a:pos x="T4" y="T5"/>
                    </a:cxn>
                  </a:cxnLst>
                  <a:rect l="0" t="0" r="r" b="b"/>
                  <a:pathLst>
                    <a:path w="482" h="341">
                      <a:moveTo>
                        <a:pt x="0" y="0"/>
                      </a:moveTo>
                      <a:cubicBezTo>
                        <a:pt x="130" y="28"/>
                        <a:pt x="261" y="57"/>
                        <a:pt x="341" y="114"/>
                      </a:cubicBezTo>
                      <a:cubicBezTo>
                        <a:pt x="421" y="171"/>
                        <a:pt x="451" y="256"/>
                        <a:pt x="482" y="341"/>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未知"/>
                <p:cNvSpPr>
                  <a:spLocks noChangeArrowheads="1"/>
                </p:cNvSpPr>
                <p:nvPr/>
              </p:nvSpPr>
              <p:spPr bwMode="auto">
                <a:xfrm rot="-5400000">
                  <a:off x="125" y="366"/>
                  <a:ext cx="567" cy="426"/>
                </a:xfrm>
                <a:custGeom>
                  <a:avLst/>
                  <a:gdLst>
                    <a:gd name="T0" fmla="*/ 567 w 567"/>
                    <a:gd name="T1" fmla="*/ 0 h 426"/>
                    <a:gd name="T2" fmla="*/ 256 w 567"/>
                    <a:gd name="T3" fmla="*/ 142 h 426"/>
                    <a:gd name="T4" fmla="*/ 0 w 567"/>
                    <a:gd name="T5" fmla="*/ 426 h 426"/>
                    <a:gd name="T6" fmla="*/ 0 60000 65536"/>
                    <a:gd name="T7" fmla="*/ 0 60000 65536"/>
                    <a:gd name="T8" fmla="*/ 0 60000 65536"/>
                  </a:gdLst>
                  <a:ahLst/>
                  <a:cxnLst>
                    <a:cxn ang="T6">
                      <a:pos x="T0" y="T1"/>
                    </a:cxn>
                    <a:cxn ang="T7">
                      <a:pos x="T2" y="T3"/>
                    </a:cxn>
                    <a:cxn ang="T8">
                      <a:pos x="T4" y="T5"/>
                    </a:cxn>
                  </a:cxnLst>
                  <a:rect l="0" t="0" r="r" b="b"/>
                  <a:pathLst>
                    <a:path w="567" h="426">
                      <a:moveTo>
                        <a:pt x="567" y="0"/>
                      </a:moveTo>
                      <a:cubicBezTo>
                        <a:pt x="458" y="35"/>
                        <a:pt x="350" y="71"/>
                        <a:pt x="256" y="142"/>
                      </a:cubicBezTo>
                      <a:cubicBezTo>
                        <a:pt x="162" y="213"/>
                        <a:pt x="81" y="319"/>
                        <a:pt x="0" y="42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文本框 9250"/>
                <p:cNvSpPr txBox="1">
                  <a:spLocks noChangeArrowheads="1"/>
                </p:cNvSpPr>
                <p:nvPr/>
              </p:nvSpPr>
              <p:spPr bwMode="auto">
                <a:xfrm>
                  <a:off x="397" y="246"/>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a:t>
                  </a:r>
                  <a:endParaRPr lang="en-US" altLang="zh-CN" sz="2000" b="1" u="none">
                    <a:latin typeface="Times New Roman" panose="02020603050405020304" pitchFamily="18" charset="0"/>
                    <a:sym typeface="Symbol" panose="05050102010706020507" pitchFamily="18" charset="2"/>
                  </a:endParaRPr>
                </a:p>
              </p:txBody>
            </p:sp>
          </p:grpSp>
          <p:sp>
            <p:nvSpPr>
              <p:cNvPr id="87" name="直接连接符 9251"/>
              <p:cNvSpPr>
                <a:spLocks noChangeShapeType="1"/>
              </p:cNvSpPr>
              <p:nvPr/>
            </p:nvSpPr>
            <p:spPr bwMode="auto">
              <a:xfrm rot="-5400000">
                <a:off x="181" y="1083"/>
                <a:ext cx="1049"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8" name="文本框 9252"/>
              <p:cNvSpPr txBox="1">
                <a:spLocks noChangeArrowheads="1"/>
              </p:cNvSpPr>
              <p:nvPr/>
            </p:nvSpPr>
            <p:spPr bwMode="auto">
              <a:xfrm>
                <a:off x="539" y="158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u="none">
                    <a:latin typeface="Times New Roman" panose="02020603050405020304" pitchFamily="18" charset="0"/>
                    <a:sym typeface="Symbol" panose="05050102010706020507" pitchFamily="18" charset="2"/>
                  </a:rPr>
                  <a:t>T</a:t>
                </a:r>
                <a:r>
                  <a:rPr lang="en-US" altLang="zh-CN" sz="2000" b="1" u="none" baseline="-25000">
                    <a:latin typeface="Times New Roman" panose="02020603050405020304" pitchFamily="18" charset="0"/>
                    <a:sym typeface="Symbol" panose="05050102010706020507" pitchFamily="18" charset="2"/>
                  </a:rPr>
                  <a:t>1</a:t>
                </a:r>
                <a:endParaRPr lang="en-US" altLang="zh-CN" sz="2000" b="1" u="none">
                  <a:latin typeface="Times New Roman" panose="02020603050405020304" pitchFamily="18" charset="0"/>
                  <a:sym typeface="Symbol" panose="05050102010706020507" pitchFamily="18" charset="2"/>
                </a:endParaRPr>
              </a:p>
            </p:txBody>
          </p:sp>
          <p:sp>
            <p:nvSpPr>
              <p:cNvPr id="89" name="矩形 9253"/>
              <p:cNvSpPr>
                <a:spLocks noChangeArrowheads="1"/>
              </p:cNvSpPr>
              <p:nvPr/>
            </p:nvSpPr>
            <p:spPr bwMode="auto">
              <a:xfrm rot="-5400000">
                <a:off x="1939" y="1537"/>
                <a:ext cx="227" cy="93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pSp>
            <p:nvGrpSpPr>
              <p:cNvPr id="90" name="组合 9254"/>
              <p:cNvGrpSpPr/>
              <p:nvPr/>
            </p:nvGrpSpPr>
            <p:grpSpPr bwMode="auto">
              <a:xfrm rot="-5400000">
                <a:off x="1131" y="133"/>
                <a:ext cx="1049" cy="1900"/>
                <a:chOff x="0" y="0"/>
                <a:chExt cx="1049" cy="1900"/>
              </a:xfrm>
            </p:grpSpPr>
            <p:sp>
              <p:nvSpPr>
                <p:cNvPr id="107" name="直接连接符 9255"/>
                <p:cNvSpPr>
                  <a:spLocks noChangeShapeType="1"/>
                </p:cNvSpPr>
                <p:nvPr/>
              </p:nvSpPr>
              <p:spPr bwMode="auto">
                <a:xfrm>
                  <a:off x="1049" y="397"/>
                  <a:ext cx="0" cy="1503"/>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8" name="直接连接符 9256"/>
                <p:cNvSpPr>
                  <a:spLocks noChangeShapeType="1"/>
                </p:cNvSpPr>
                <p:nvPr/>
              </p:nvSpPr>
              <p:spPr bwMode="auto">
                <a:xfrm>
                  <a:off x="794" y="0"/>
                  <a:ext cx="0" cy="187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9" name="直接连接符 9257"/>
                <p:cNvSpPr>
                  <a:spLocks noChangeShapeType="1"/>
                </p:cNvSpPr>
                <p:nvPr/>
              </p:nvSpPr>
              <p:spPr bwMode="auto">
                <a:xfrm>
                  <a:off x="235" y="0"/>
                  <a:ext cx="0" cy="19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10" name="直接连接符 9258"/>
                <p:cNvSpPr>
                  <a:spLocks noChangeShapeType="1"/>
                </p:cNvSpPr>
                <p:nvPr/>
              </p:nvSpPr>
              <p:spPr bwMode="auto">
                <a:xfrm>
                  <a:off x="0" y="397"/>
                  <a:ext cx="0" cy="56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1" name="组合 9259"/>
              <p:cNvGrpSpPr/>
              <p:nvPr/>
            </p:nvGrpSpPr>
            <p:grpSpPr bwMode="auto">
              <a:xfrm rot="-5400000">
                <a:off x="1523" y="592"/>
                <a:ext cx="1031" cy="964"/>
                <a:chOff x="0" y="0"/>
                <a:chExt cx="1031" cy="964"/>
              </a:xfrm>
            </p:grpSpPr>
            <p:sp>
              <p:nvSpPr>
                <p:cNvPr id="104" name="未知"/>
                <p:cNvSpPr>
                  <a:spLocks noChangeArrowheads="1"/>
                </p:cNvSpPr>
                <p:nvPr/>
              </p:nvSpPr>
              <p:spPr bwMode="auto">
                <a:xfrm>
                  <a:off x="776" y="0"/>
                  <a:ext cx="255" cy="255"/>
                </a:xfrm>
                <a:custGeom>
                  <a:avLst/>
                  <a:gdLst>
                    <a:gd name="T0" fmla="*/ 255 w 255"/>
                    <a:gd name="T1" fmla="*/ 0 h 255"/>
                    <a:gd name="T2" fmla="*/ 85 w 255"/>
                    <a:gd name="T3" fmla="*/ 113 h 255"/>
                    <a:gd name="T4" fmla="*/ 0 w 255"/>
                    <a:gd name="T5" fmla="*/ 255 h 255"/>
                    <a:gd name="T6" fmla="*/ 0 60000 65536"/>
                    <a:gd name="T7" fmla="*/ 0 60000 65536"/>
                    <a:gd name="T8" fmla="*/ 0 60000 65536"/>
                  </a:gdLst>
                  <a:ahLst/>
                  <a:cxnLst>
                    <a:cxn ang="T6">
                      <a:pos x="T0" y="T1"/>
                    </a:cxn>
                    <a:cxn ang="T7">
                      <a:pos x="T2" y="T3"/>
                    </a:cxn>
                    <a:cxn ang="T8">
                      <a:pos x="T4" y="T5"/>
                    </a:cxn>
                  </a:cxnLst>
                  <a:rect l="0" t="0" r="r" b="b"/>
                  <a:pathLst>
                    <a:path w="255" h="255">
                      <a:moveTo>
                        <a:pt x="255" y="0"/>
                      </a:moveTo>
                      <a:cubicBezTo>
                        <a:pt x="191" y="35"/>
                        <a:pt x="127" y="71"/>
                        <a:pt x="85" y="113"/>
                      </a:cubicBezTo>
                      <a:cubicBezTo>
                        <a:pt x="43" y="155"/>
                        <a:pt x="21" y="205"/>
                        <a:pt x="0" y="255"/>
                      </a:cubicBezTo>
                    </a:path>
                  </a:pathLst>
                </a:cu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直接连接符 9261"/>
                <p:cNvSpPr>
                  <a:spLocks noChangeShapeType="1"/>
                </p:cNvSpPr>
                <p:nvPr/>
              </p:nvSpPr>
              <p:spPr bwMode="auto">
                <a:xfrm flipH="1">
                  <a:off x="209" y="255"/>
                  <a:ext cx="56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 name="未知"/>
                <p:cNvSpPr>
                  <a:spLocks noChangeArrowheads="1"/>
                </p:cNvSpPr>
                <p:nvPr/>
              </p:nvSpPr>
              <p:spPr bwMode="auto">
                <a:xfrm>
                  <a:off x="0" y="255"/>
                  <a:ext cx="209" cy="709"/>
                </a:xfrm>
                <a:custGeom>
                  <a:avLst/>
                  <a:gdLst>
                    <a:gd name="T0" fmla="*/ 209 w 209"/>
                    <a:gd name="T1" fmla="*/ 0 h 709"/>
                    <a:gd name="T2" fmla="*/ 67 w 209"/>
                    <a:gd name="T3" fmla="*/ 142 h 709"/>
                    <a:gd name="T4" fmla="*/ 10 w 209"/>
                    <a:gd name="T5" fmla="*/ 454 h 709"/>
                    <a:gd name="T6" fmla="*/ 10 w 209"/>
                    <a:gd name="T7" fmla="*/ 709 h 7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 h="709">
                      <a:moveTo>
                        <a:pt x="209" y="0"/>
                      </a:moveTo>
                      <a:cubicBezTo>
                        <a:pt x="154" y="33"/>
                        <a:pt x="100" y="66"/>
                        <a:pt x="67" y="142"/>
                      </a:cubicBezTo>
                      <a:cubicBezTo>
                        <a:pt x="34" y="218"/>
                        <a:pt x="20" y="360"/>
                        <a:pt x="10" y="454"/>
                      </a:cubicBezTo>
                      <a:cubicBezTo>
                        <a:pt x="0" y="548"/>
                        <a:pt x="5" y="628"/>
                        <a:pt x="10" y="709"/>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 name="直接连接符 9263"/>
              <p:cNvSpPr>
                <a:spLocks noChangeShapeType="1"/>
              </p:cNvSpPr>
              <p:nvPr/>
            </p:nvSpPr>
            <p:spPr bwMode="auto">
              <a:xfrm rot="-5400000">
                <a:off x="1448" y="1747"/>
                <a:ext cx="738"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93" name="直接连接符 9264"/>
              <p:cNvSpPr>
                <a:spLocks noChangeShapeType="1"/>
              </p:cNvSpPr>
              <p:nvPr/>
            </p:nvSpPr>
            <p:spPr bwMode="auto">
              <a:xfrm rot="-5400000">
                <a:off x="1698" y="2005"/>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94" name="组合 9265"/>
              <p:cNvGrpSpPr/>
              <p:nvPr/>
            </p:nvGrpSpPr>
            <p:grpSpPr bwMode="auto">
              <a:xfrm>
                <a:off x="1389" y="0"/>
                <a:ext cx="1559" cy="1752"/>
                <a:chOff x="0" y="0"/>
                <a:chExt cx="1559" cy="1752"/>
              </a:xfrm>
            </p:grpSpPr>
            <p:grpSp>
              <p:nvGrpSpPr>
                <p:cNvPr id="99" name="组合 9266"/>
                <p:cNvGrpSpPr/>
                <p:nvPr/>
              </p:nvGrpSpPr>
              <p:grpSpPr bwMode="auto">
                <a:xfrm rot="-5400000">
                  <a:off x="88" y="394"/>
                  <a:ext cx="1304" cy="1134"/>
                  <a:chOff x="0" y="0"/>
                  <a:chExt cx="1304" cy="1134"/>
                </a:xfrm>
              </p:grpSpPr>
              <p:sp>
                <p:nvSpPr>
                  <p:cNvPr id="102" name="直接连接符 9267"/>
                  <p:cNvSpPr>
                    <a:spLocks noChangeShapeType="1"/>
                  </p:cNvSpPr>
                  <p:nvPr/>
                </p:nvSpPr>
                <p:spPr bwMode="auto">
                  <a:xfrm>
                    <a:off x="0" y="0"/>
                    <a:ext cx="130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直接连接符 9268"/>
                  <p:cNvSpPr>
                    <a:spLocks noChangeShapeType="1"/>
                  </p:cNvSpPr>
                  <p:nvPr/>
                </p:nvSpPr>
                <p:spPr bwMode="auto">
                  <a:xfrm>
                    <a:off x="0" y="0"/>
                    <a:ext cx="0" cy="113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0" name="文本框 9269"/>
                <p:cNvSpPr txBox="1">
                  <a:spLocks noChangeArrowheads="1"/>
                </p:cNvSpPr>
                <p:nvPr/>
              </p:nvSpPr>
              <p:spPr bwMode="auto">
                <a:xfrm>
                  <a:off x="0" y="0"/>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dirty="0">
                      <a:latin typeface="Times New Roman" panose="02020603050405020304" pitchFamily="18" charset="0"/>
                    </a:rPr>
                    <a:t>C</a:t>
                  </a:r>
                  <a:endParaRPr lang="en-US" altLang="zh-CN" sz="2000" b="1" i="1" u="none" dirty="0">
                    <a:latin typeface="Times New Roman" panose="02020603050405020304" pitchFamily="18" charset="0"/>
                  </a:endParaRPr>
                </a:p>
              </p:txBody>
            </p:sp>
            <p:sp>
              <p:nvSpPr>
                <p:cNvPr id="101" name="文本框 9270"/>
                <p:cNvSpPr txBox="1">
                  <a:spLocks noChangeArrowheads="1"/>
                </p:cNvSpPr>
                <p:nvPr/>
              </p:nvSpPr>
              <p:spPr bwMode="auto">
                <a:xfrm>
                  <a:off x="1247" y="150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b="1" i="1" u="none">
                      <a:latin typeface="Times New Roman" panose="02020603050405020304" pitchFamily="18" charset="0"/>
                    </a:rPr>
                    <a:t>x</a:t>
                  </a:r>
                  <a:endParaRPr lang="en-US" altLang="zh-CN" sz="2000" b="1" i="1" u="none">
                    <a:latin typeface="Times New Roman" panose="02020603050405020304" pitchFamily="18" charset="0"/>
                  </a:endParaRPr>
                </a:p>
              </p:txBody>
            </p:sp>
          </p:grpSp>
          <p:sp>
            <p:nvSpPr>
              <p:cNvPr id="95" name="文本框 9271"/>
              <p:cNvSpPr txBox="1">
                <a:spLocks noChangeArrowheads="1"/>
              </p:cNvSpPr>
              <p:nvPr/>
            </p:nvSpPr>
            <p:spPr bwMode="auto">
              <a:xfrm>
                <a:off x="1603" y="1877"/>
                <a:ext cx="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sp>
            <p:nvSpPr>
              <p:cNvPr id="96" name="文本框 9272"/>
              <p:cNvSpPr txBox="1">
                <a:spLocks noChangeArrowheads="1"/>
              </p:cNvSpPr>
              <p:nvPr/>
            </p:nvSpPr>
            <p:spPr bwMode="auto">
              <a:xfrm>
                <a:off x="1886" y="1876"/>
                <a:ext cx="3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00" b="1" u="none">
                    <a:latin typeface="Times New Roman" panose="02020603050405020304" pitchFamily="18" charset="0"/>
                    <a:sym typeface="Symbol" panose="05050102010706020507" pitchFamily="18" charset="2"/>
                  </a:rPr>
                  <a:t></a:t>
                </a:r>
                <a:endParaRPr lang="en-US" altLang="zh-CN" sz="1800" b="1" u="none">
                  <a:latin typeface="Times New Roman" panose="02020603050405020304" pitchFamily="18" charset="0"/>
                  <a:sym typeface="Symbol" panose="05050102010706020507" pitchFamily="18" charset="2"/>
                </a:endParaRPr>
              </a:p>
            </p:txBody>
          </p:sp>
          <p:sp>
            <p:nvSpPr>
              <p:cNvPr id="97" name="文本框 9273"/>
              <p:cNvSpPr txBox="1">
                <a:spLocks noChangeArrowheads="1"/>
              </p:cNvSpPr>
              <p:nvPr/>
            </p:nvSpPr>
            <p:spPr bwMode="auto">
              <a:xfrm>
                <a:off x="1323" y="1840"/>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B</a:t>
                </a:r>
                <a:endParaRPr lang="en-US" altLang="zh-CN" b="1" u="none">
                  <a:latin typeface="Times New Roman" panose="02020603050405020304" pitchFamily="18" charset="0"/>
                </a:endParaRPr>
              </a:p>
            </p:txBody>
          </p:sp>
          <p:sp>
            <p:nvSpPr>
              <p:cNvPr id="98" name="文本框 9274"/>
              <p:cNvSpPr txBox="1">
                <a:spLocks noChangeArrowheads="1"/>
              </p:cNvSpPr>
              <p:nvPr/>
            </p:nvSpPr>
            <p:spPr bwMode="auto">
              <a:xfrm>
                <a:off x="2481" y="1852"/>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u="none">
                    <a:latin typeface="Times New Roman" panose="02020603050405020304" pitchFamily="18" charset="0"/>
                  </a:rPr>
                  <a:t>A</a:t>
                </a:r>
                <a:endParaRPr lang="en-US" altLang="zh-CN" b="1" u="none">
                  <a:latin typeface="Times New Roman" panose="02020603050405020304" pitchFamily="18" charset="0"/>
                </a:endParaRPr>
              </a:p>
            </p:txBody>
          </p:sp>
        </p:grpSp>
        <p:sp>
          <p:nvSpPr>
            <p:cNvPr id="84" name="矩形 9275"/>
            <p:cNvSpPr>
              <a:spLocks noChangeArrowheads="1"/>
            </p:cNvSpPr>
            <p:nvPr/>
          </p:nvSpPr>
          <p:spPr bwMode="auto">
            <a:xfrm>
              <a:off x="1275" y="652"/>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r>
                <a:rPr lang="zh-CN" altLang="en-US" sz="1800" u="none">
                  <a:latin typeface="Times New Roman" panose="02020603050405020304" pitchFamily="18" charset="0"/>
                  <a:sym typeface="Symbol" panose="05050102010706020507" pitchFamily="18" charset="2"/>
                </a:rPr>
                <a:t>C</a:t>
              </a:r>
              <a:r>
                <a:rPr lang="zh-CN" altLang="en-US" sz="1800" u="none" baseline="-25000">
                  <a:latin typeface="Times New Roman" panose="02020603050405020304" pitchFamily="18" charset="0"/>
                  <a:sym typeface="Symbol" panose="05050102010706020507" pitchFamily="18" charset="2"/>
                </a:rPr>
                <a:t></a:t>
              </a:r>
              <a:endParaRPr lang="en-US" altLang="zh-CN" sz="1800" u="none" baseline="-25000">
                <a:latin typeface="Times New Roman" panose="02020603050405020304" pitchFamily="18" charset="0"/>
                <a:sym typeface="Symbol" panose="05050102010706020507" pitchFamily="18" charset="2"/>
              </a:endParaRPr>
            </a:p>
          </p:txBody>
        </p:sp>
        <p:sp>
          <p:nvSpPr>
            <p:cNvPr id="85" name="矩形 9276"/>
            <p:cNvSpPr>
              <a:spLocks noChangeArrowheads="1"/>
            </p:cNvSpPr>
            <p:nvPr/>
          </p:nvSpPr>
          <p:spPr bwMode="auto">
            <a:xfrm>
              <a:off x="1271" y="1244"/>
              <a:ext cx="3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r>
                <a:rPr lang="zh-CN" altLang="en-US" sz="1800" u="none">
                  <a:latin typeface="Times New Roman" panose="02020603050405020304" pitchFamily="18" charset="0"/>
                  <a:sym typeface="Symbol" panose="05050102010706020507" pitchFamily="18" charset="2"/>
                </a:rPr>
                <a:t>C</a:t>
              </a:r>
              <a:r>
                <a:rPr lang="zh-CN" altLang="en-US" sz="1800" u="none" baseline="-25000">
                  <a:latin typeface="Times New Roman" panose="02020603050405020304" pitchFamily="18" charset="0"/>
                  <a:sym typeface="Symbol" panose="05050102010706020507" pitchFamily="18" charset="2"/>
                </a:rPr>
                <a:t></a:t>
              </a:r>
              <a:endParaRPr lang="en-US" altLang="zh-CN" sz="1800" u="none" baseline="-25000">
                <a:latin typeface="Times New Roman" panose="02020603050405020304" pitchFamily="18" charset="0"/>
                <a:sym typeface="Symbol" panose="05050102010706020507" pitchFamily="18" charset="2"/>
              </a:endParaRPr>
            </a:p>
          </p:txBody>
        </p:sp>
      </p:grpSp>
      <p:sp>
        <p:nvSpPr>
          <p:cNvPr id="128" name="文本框 127"/>
          <p:cNvSpPr txBox="1">
            <a:spLocks noChangeArrowheads="1"/>
          </p:cNvSpPr>
          <p:nvPr/>
        </p:nvSpPr>
        <p:spPr bwMode="auto">
          <a:xfrm>
            <a:off x="3502819" y="5053011"/>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Arial" panose="020B0604020202020204" pitchFamily="34" charset="0"/>
                <a:ea typeface="宋体" panose="02010600030101010101" pitchFamily="2" charset="-122"/>
              </a:defRPr>
            </a:lvl1pPr>
            <a:lvl2pPr marL="742950" indent="-285750" eaLnBrk="0" hangingPunct="0">
              <a:defRPr sz="2400" u="sng">
                <a:solidFill>
                  <a:schemeClr val="tx1"/>
                </a:solidFill>
                <a:latin typeface="Arial" panose="020B0604020202020204" pitchFamily="34" charset="0"/>
                <a:ea typeface="宋体" panose="02010600030101010101" pitchFamily="2" charset="-122"/>
              </a:defRPr>
            </a:lvl2pPr>
            <a:lvl3pPr marL="1143000" indent="-228600" eaLnBrk="0" hangingPunct="0">
              <a:defRPr sz="2400" u="sng">
                <a:solidFill>
                  <a:schemeClr val="tx1"/>
                </a:solidFill>
                <a:latin typeface="Arial" panose="020B0604020202020204" pitchFamily="34" charset="0"/>
                <a:ea typeface="宋体" panose="02010600030101010101" pitchFamily="2" charset="-122"/>
              </a:defRPr>
            </a:lvl3pPr>
            <a:lvl4pPr marL="1600200" indent="-228600" eaLnBrk="0" hangingPunct="0">
              <a:defRPr sz="2400" u="sng">
                <a:solidFill>
                  <a:schemeClr val="tx1"/>
                </a:solidFill>
                <a:latin typeface="Arial" panose="020B0604020202020204" pitchFamily="34" charset="0"/>
                <a:ea typeface="宋体" panose="02010600030101010101" pitchFamily="2" charset="-122"/>
              </a:defRPr>
            </a:lvl4pPr>
            <a:lvl5pPr marL="2057400" indent="-228600" eaLnBrk="0" hangingPunct="0">
              <a:defRPr sz="2400" u="sng">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u="sng">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b="1" i="1" u="none">
                <a:latin typeface="Times New Roman" panose="02020603050405020304" pitchFamily="18" charset="0"/>
              </a:rPr>
              <a:t>x</a:t>
            </a:r>
            <a:r>
              <a:rPr lang="en-US" altLang="zh-CN" b="1" u="none" baseline="-25000">
                <a:latin typeface="Times New Roman" panose="02020603050405020304" pitchFamily="18" charset="0"/>
              </a:rPr>
              <a:t>2</a:t>
            </a:r>
            <a:endParaRPr lang="en-US" altLang="zh-CN" b="1" u="none">
              <a:latin typeface="Times New Roman" panose="02020603050405020304" pitchFamily="18" charset="0"/>
            </a:endParaRPr>
          </a:p>
        </p:txBody>
      </p:sp>
      <p:sp>
        <p:nvSpPr>
          <p:cNvPr id="129" name="直接连接符 128"/>
          <p:cNvSpPr>
            <a:spLocks noChangeShapeType="1"/>
          </p:cNvSpPr>
          <p:nvPr/>
        </p:nvSpPr>
        <p:spPr bwMode="auto">
          <a:xfrm>
            <a:off x="3659981" y="6191248"/>
            <a:ext cx="1588" cy="3492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 name="Text Box 4"/>
          <p:cNvSpPr txBox="1">
            <a:spLocks noChangeArrowheads="1"/>
          </p:cNvSpPr>
          <p:nvPr/>
        </p:nvSpPr>
        <p:spPr bwMode="auto">
          <a:xfrm>
            <a:off x="82549" y="736310"/>
            <a:ext cx="7154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en-US" altLang="zh-CN" sz="2800" b="1" dirty="0">
                <a:solidFill>
                  <a:srgbClr val="0000FF"/>
                </a:solidFill>
                <a:latin typeface="微软雅黑" panose="020B0503020204020204" pitchFamily="34" charset="-122"/>
                <a:ea typeface="微软雅黑" panose="020B0503020204020204" pitchFamily="34" charset="-122"/>
              </a:rPr>
              <a:t>(1) </a:t>
            </a:r>
            <a:r>
              <a:rPr lang="zh-CN" altLang="en-US" sz="2800" b="1" dirty="0">
                <a:solidFill>
                  <a:srgbClr val="0000FF"/>
                </a:solidFill>
                <a:latin typeface="微软雅黑" panose="020B0503020204020204" pitchFamily="34" charset="-122"/>
                <a:ea typeface="微软雅黑" panose="020B0503020204020204" pitchFamily="34" charset="-122"/>
              </a:rPr>
              <a:t>相界面的移动速度</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1" name="对象 11266">
                <a:extLst>
                  <a:ext uri="{FF2B5EF4-FFF2-40B4-BE49-F238E27FC236}">
                    <ele attr="{300B5DF3-369A-4261-8214-60DCE0E24EB2}"/>
                  </a:ext>
                </a:extLst>
              </p:cNvPr>
              <p:cNvSpPr txBox="1"/>
              <p:nvPr/>
            </p:nvSpPr>
            <p:spPr bwMode="auto">
              <a:xfrm>
                <a:off x="4734877" y="3303585"/>
                <a:ext cx="5227640" cy="525463"/>
              </a:xfrm>
              <a:prstGeom prst="rect">
                <a:avLst/>
              </a:prstGeom>
              <a:noFill/>
              <a:ln>
                <a:noFill/>
              </a:ln>
              <a:extLst/>
            </p:spPr>
            <p:txBody>
              <a:bodyPr>
                <a:noAutofit/>
              </a:bodyPr>
              <a:lstStyle/>
              <a:p>
                <a:pPr/>
                <a14:m>
                  <m:oMathPara xmlns:m="http://schemas.openxmlformats.org/officeDocument/2006/math">
                    <m:oMathParaPr>
                      <m:jc m:val="left"/>
                    </m:oMathParaPr>
                    <m:oMath xmlns:m="http://schemas.openxmlformats.org/officeDocument/2006/math">
                      <m:d>
                        <m:dPr>
                          <m:ctrlPr>
                            <a:rPr lang="en-US" altLang="zh-CN" sz="240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zh-CN" altLang="en-US" sz="2400" b="0" i="1" smtClean="0">
                                  <a:latin typeface="Cambria Math" panose="02040503050406030204" pitchFamily="18" charset="0"/>
                                </a:rPr>
                                <m:t>𝛽𝛼</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zh-CN" altLang="en-US" sz="2400" b="0" i="1" smtClean="0">
                                  <a:latin typeface="Cambria Math" panose="02040503050406030204" pitchFamily="18" charset="0"/>
                                </a:rPr>
                                <m:t>𝛼𝛽</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𝑑𝑥</m:t>
                      </m:r>
                    </m:oMath>
                  </m:oMathPara>
                </a14:m>
                <a:endParaRPr lang="en-US" altLang="zh-CN" sz="2400" b="0" i="1" dirty="0">
                  <a:latin typeface="Cambria Math" panose="02040503050406030204" pitchFamily="18" charset="0"/>
                </a:endParaRPr>
              </a:p>
              <a:p>
                <a14:m>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zh-CN" altLang="en-US" sz="2400" b="0" i="1" smtClean="0">
                                <a:latin typeface="Cambria Math" panose="02040503050406030204" pitchFamily="18" charset="0"/>
                              </a:rPr>
                              <m:t>𝛽𝛼</m:t>
                            </m:r>
                            <m:r>
                              <a:rPr lang="en-US" altLang="zh-CN" sz="2400" b="0" i="1" smtClean="0">
                                <a:latin typeface="Cambria Math" panose="02040503050406030204" pitchFamily="18" charset="0"/>
                              </a:rPr>
                              <m:t> </m:t>
                            </m:r>
                          </m:sub>
                        </m:sSub>
                        <m:sSub>
                          <m:sSubPr>
                            <m:ctrlPr>
                              <a:rPr lang="en-US" altLang="zh-CN" sz="2400" b="0" i="1" smtClean="0">
                                <a:latin typeface="Cambria Math" panose="02040503050406030204" pitchFamily="18" charset="0"/>
                              </a:rPr>
                            </m:ctrlPr>
                          </m:sSub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𝐶</m:t>
                                    </m:r>
                                  </m:num>
                                  <m:den>
                                    <m:r>
                                      <a:rPr lang="en-US" altLang="zh-CN" sz="2400" i="1">
                                        <a:latin typeface="Cambria Math" panose="02040503050406030204" pitchFamily="18" charset="0"/>
                                      </a:rPr>
                                      <m:t>𝜕</m:t>
                                    </m:r>
                                    <m:r>
                                      <a:rPr lang="en-US" altLang="zh-CN" sz="2400" i="1">
                                        <a:latin typeface="Cambria Math" panose="02040503050406030204" pitchFamily="18" charset="0"/>
                                      </a:rPr>
                                      <m:t>𝑥</m:t>
                                    </m:r>
                                  </m:den>
                                </m:f>
                              </m:e>
                            </m:d>
                          </m:e>
                          <m:sub>
                            <m:r>
                              <a:rPr lang="zh-CN" altLang="en-US" sz="2400" i="1">
                                <a:latin typeface="Cambria Math" panose="02040503050406030204" pitchFamily="18" charset="0"/>
                              </a:rPr>
                              <m:t>𝛽</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zh-CN" altLang="en-US" sz="2400" i="1">
                                <a:latin typeface="Cambria Math" panose="02040503050406030204" pitchFamily="18" charset="0"/>
                              </a:rPr>
                              <m:t>𝛼𝛽</m:t>
                            </m:r>
                          </m:sub>
                        </m:sSub>
                        <m:sSub>
                          <m:sSubPr>
                            <m:ctrlPr>
                              <a:rPr lang="en-US" altLang="zh-CN" sz="2400" i="1">
                                <a:latin typeface="Cambria Math" panose="02040503050406030204" pitchFamily="18" charset="0"/>
                              </a:rPr>
                            </m:ctrlPr>
                          </m:sSubPr>
                          <m:e>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𝐶</m:t>
                                    </m:r>
                                  </m:num>
                                  <m:den>
                                    <m:r>
                                      <a:rPr lang="en-US" altLang="zh-CN" sz="2400" i="1">
                                        <a:latin typeface="Cambria Math" panose="02040503050406030204" pitchFamily="18" charset="0"/>
                                      </a:rPr>
                                      <m:t>𝜕</m:t>
                                    </m:r>
                                    <m:r>
                                      <a:rPr lang="en-US" altLang="zh-CN" sz="2400" i="1">
                                        <a:latin typeface="Cambria Math" panose="02040503050406030204" pitchFamily="18" charset="0"/>
                                      </a:rPr>
                                      <m:t>𝑥</m:t>
                                    </m:r>
                                  </m:den>
                                </m:f>
                              </m:e>
                            </m:d>
                          </m:e>
                          <m:sub>
                            <m:r>
                              <a:rPr lang="zh-CN" altLang="en-US" sz="2400" i="1" smtClean="0">
                                <a:latin typeface="Cambria Math" panose="02040503050406030204" pitchFamily="18" charset="0"/>
                              </a:rPr>
                              <m:t>𝛼</m:t>
                            </m:r>
                          </m:sub>
                        </m:sSub>
                      </m:e>
                    </m:d>
                  </m:oMath>
                </a14:m>
                <a:r>
                  <a:rPr lang="en-US" altLang="zh-CN" sz="2400" dirty="0"/>
                  <a:t>*dt</a:t>
                </a:r>
                <a:endParaRPr lang="zh-CN" altLang="en-US" sz="2400" dirty="0"/>
              </a:p>
            </p:txBody>
          </p:sp>
        </mc:Choice>
        <mc:Fallback>
          <p:sp>
            <p:nvSpPr>
              <p:cNvPr id="131" name="对象 11266"/>
              <p:cNvSpPr txBox="1">
                <a:spLocks noRot="1" noChangeAspect="1" noMove="1" noResize="1" noEditPoints="1" noAdjustHandles="1" noChangeArrowheads="1" noChangeShapeType="1" noTextEdit="1"/>
              </p:cNvSpPr>
              <p:nvPr/>
            </p:nvSpPr>
            <p:spPr bwMode="auto">
              <a:xfrm>
                <a:off x="4734560" y="3303270"/>
                <a:ext cx="5227955" cy="1107440"/>
              </a:xfrm>
              <a:prstGeom prst="rect">
                <a:avLst/>
              </a:prstGeom>
              <a:blipFill rotWithShape="1">
                <a:blip r:embed="rId3"/>
                <a:stretch>
                  <a:fillRect b="-144186"/>
                </a:stretch>
              </a:blipFill>
              <a:ln>
                <a:noFill/>
              </a:ln>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p:cTn id="13" dur="500" fill="hold"/>
                                        <p:tgtEl>
                                          <p:spTgt spid="80"/>
                                        </p:tgtEl>
                                        <p:attrNameLst>
                                          <p:attrName>ppt_w</p:attrName>
                                        </p:attrNameLst>
                                      </p:cBhvr>
                                      <p:tavLst>
                                        <p:tav tm="0">
                                          <p:val>
                                            <p:fltVal val="0"/>
                                          </p:val>
                                        </p:tav>
                                        <p:tav tm="100000">
                                          <p:val>
                                            <p:strVal val="#ppt_w"/>
                                          </p:val>
                                        </p:tav>
                                      </p:tavLst>
                                    </p:anim>
                                    <p:anim calcmode="lin" valueType="num">
                                      <p:cBhvr>
                                        <p:cTn id="14" dur="500" fill="hold"/>
                                        <p:tgtEl>
                                          <p:spTgt spid="80"/>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3" presetClass="entr" presetSubtype="16" fill="hold" grpId="0"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p:cTn id="18" dur="500" fill="hold"/>
                                        <p:tgtEl>
                                          <p:spTgt spid="73"/>
                                        </p:tgtEl>
                                        <p:attrNameLst>
                                          <p:attrName>ppt_w</p:attrName>
                                        </p:attrNameLst>
                                      </p:cBhvr>
                                      <p:tavLst>
                                        <p:tav tm="0">
                                          <p:val>
                                            <p:fltVal val="0"/>
                                          </p:val>
                                        </p:tav>
                                        <p:tav tm="100000">
                                          <p:val>
                                            <p:strVal val="#ppt_w"/>
                                          </p:val>
                                        </p:tav>
                                      </p:tavLst>
                                    </p:anim>
                                    <p:anim calcmode="lin" valueType="num">
                                      <p:cBhvr>
                                        <p:cTn id="19" dur="500" fill="hold"/>
                                        <p:tgtEl>
                                          <p:spTgt spid="73"/>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p:cTn id="29" dur="500" fill="hold"/>
                                        <p:tgtEl>
                                          <p:spTgt spid="74"/>
                                        </p:tgtEl>
                                        <p:attrNameLst>
                                          <p:attrName>ppt_w</p:attrName>
                                        </p:attrNameLst>
                                      </p:cBhvr>
                                      <p:tavLst>
                                        <p:tav tm="0">
                                          <p:val>
                                            <p:fltVal val="0"/>
                                          </p:val>
                                        </p:tav>
                                        <p:tav tm="100000">
                                          <p:val>
                                            <p:strVal val="#ppt_w"/>
                                          </p:val>
                                        </p:tav>
                                      </p:tavLst>
                                    </p:anim>
                                    <p:anim calcmode="lin" valueType="num">
                                      <p:cBhvr>
                                        <p:cTn id="30" dur="500" fill="hold"/>
                                        <p:tgtEl>
                                          <p:spTgt spid="74"/>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p:cTn id="33" dur="500" fill="hold"/>
                                        <p:tgtEl>
                                          <p:spTgt spid="81"/>
                                        </p:tgtEl>
                                        <p:attrNameLst>
                                          <p:attrName>ppt_w</p:attrName>
                                        </p:attrNameLst>
                                      </p:cBhvr>
                                      <p:tavLst>
                                        <p:tav tm="0">
                                          <p:val>
                                            <p:fltVal val="0"/>
                                          </p:val>
                                        </p:tav>
                                        <p:tav tm="100000">
                                          <p:val>
                                            <p:strVal val="#ppt_w"/>
                                          </p:val>
                                        </p:tav>
                                      </p:tavLst>
                                    </p:anim>
                                    <p:anim calcmode="lin" valueType="num">
                                      <p:cBhvr>
                                        <p:cTn id="34" dur="500" fill="hold"/>
                                        <p:tgtEl>
                                          <p:spTgt spid="81"/>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3" presetClass="entr" presetSubtype="16" fill="hold" nodeType="after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p:cTn id="38" dur="500" fill="hold"/>
                                        <p:tgtEl>
                                          <p:spTgt spid="76"/>
                                        </p:tgtEl>
                                        <p:attrNameLst>
                                          <p:attrName>ppt_w</p:attrName>
                                        </p:attrNameLst>
                                      </p:cBhvr>
                                      <p:tavLst>
                                        <p:tav tm="0">
                                          <p:val>
                                            <p:fltVal val="0"/>
                                          </p:val>
                                        </p:tav>
                                        <p:tav tm="100000">
                                          <p:val>
                                            <p:strVal val="#ppt_w"/>
                                          </p:val>
                                        </p:tav>
                                      </p:tavLst>
                                    </p:anim>
                                    <p:anim calcmode="lin" valueType="num">
                                      <p:cBhvr>
                                        <p:cTn id="39" dur="500" fill="hold"/>
                                        <p:tgtEl>
                                          <p:spTgt spid="76"/>
                                        </p:tgtEl>
                                        <p:attrNameLst>
                                          <p:attrName>ppt_h</p:attrName>
                                        </p:attrNameLst>
                                      </p:cBhvr>
                                      <p:tavLst>
                                        <p:tav tm="0">
                                          <p:val>
                                            <p:fltVal val="0"/>
                                          </p:val>
                                        </p:tav>
                                        <p:tav tm="100000">
                                          <p:val>
                                            <p:strVal val="#ppt_h"/>
                                          </p:val>
                                        </p:tav>
                                      </p:tavLst>
                                    </p:anim>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up)">
                                      <p:cBhvr>
                                        <p:cTn id="43" dur="500"/>
                                        <p:tgtEl>
                                          <p:spTgt spid="75"/>
                                        </p:tgtEl>
                                      </p:cBhvr>
                                    </p:animEffec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129"/>
                                        </p:tgtEl>
                                        <p:attrNameLst>
                                          <p:attrName>style.visibility</p:attrName>
                                        </p:attrNameLst>
                                      </p:cBhvr>
                                      <p:to>
                                        <p:strVal val="visible"/>
                                      </p:to>
                                    </p:set>
                                  </p:childTnLst>
                                </p:cTn>
                              </p:par>
                            </p:childTnLst>
                          </p:cTn>
                        </p:par>
                        <p:par>
                          <p:cTn id="47" fill="hold">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128"/>
                                        </p:tgtEl>
                                        <p:attrNameLst>
                                          <p:attrName>style.visibility</p:attrName>
                                        </p:attrNameLst>
                                      </p:cBhvr>
                                      <p:to>
                                        <p:strVal val="visible"/>
                                      </p:to>
                                    </p:set>
                                    <p:anim calcmode="lin" valueType="num">
                                      <p:cBhvr>
                                        <p:cTn id="50" dur="500" fill="hold"/>
                                        <p:tgtEl>
                                          <p:spTgt spid="128"/>
                                        </p:tgtEl>
                                        <p:attrNameLst>
                                          <p:attrName>ppt_w</p:attrName>
                                        </p:attrNameLst>
                                      </p:cBhvr>
                                      <p:tavLst>
                                        <p:tav tm="0">
                                          <p:val>
                                            <p:fltVal val="0"/>
                                          </p:val>
                                        </p:tav>
                                        <p:tav tm="100000">
                                          <p:val>
                                            <p:strVal val="#ppt_w"/>
                                          </p:val>
                                        </p:tav>
                                      </p:tavLst>
                                    </p:anim>
                                    <p:anim calcmode="lin" valueType="num">
                                      <p:cBhvr>
                                        <p:cTn id="51"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up)">
                                      <p:cBhvr>
                                        <p:cTn id="56" dur="50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31"/>
                                        </p:tgtEl>
                                        <p:attrNameLst>
                                          <p:attrName>style.visibility</p:attrName>
                                        </p:attrNameLst>
                                      </p:cBhvr>
                                      <p:to>
                                        <p:strVal val="visible"/>
                                      </p:to>
                                    </p:set>
                                    <p:animEffect transition="in" filter="wipe(down)">
                                      <p:cBhvr>
                                        <p:cTn id="6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3" grpId="0"/>
      <p:bldP spid="74" grpId="0"/>
      <p:bldP spid="80" grpId="0"/>
      <p:bldP spid="81" grpId="0"/>
      <p:bldP spid="128" grpId="0"/>
      <p:bldP spid="131" grpId="0" bldLvl="0" animBg="1"/>
    </p:bldLst>
  </p:timing>
</p:sld>
</file>

<file path=ppt/tags/tag1.xml><?xml version="1.0" encoding="utf-8"?>
<p:tagLst xmlns:p="http://schemas.openxmlformats.org/presentationml/2006/main">
  <p:tag name="RAINPROBLEM" val="ProblemBullet"/>
  <p:tag name="RAINPROBLEMTYPE" val="MultipleChoiceMA"/>
  <p:tag name="RAINBULLET" val="Correct"/>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Setting"/>
  <p:tag name="RAINPROBLEMTYPE" val="MultipleChoiceMA"/>
</p:tagLst>
</file>

<file path=ppt/tags/tag12.xml><?xml version="1.0" encoding="utf-8"?>
<p:tagLst xmlns:p="http://schemas.openxmlformats.org/presentationml/2006/main">
  <p:tag name="RAINPROBLEM" val="MultipleChoiceMA"/>
  <p:tag name="PROBLEMSCORE" val="1"/>
  <p:tag name="PROBLEMSCORE_HALF" val="0.0"/>
</p:tagLst>
</file>

<file path=ppt/tags/tag13.xml><?xml version="1.0" encoding="utf-8"?>
<p:tagLst xmlns:p="http://schemas.openxmlformats.org/presentationml/2006/main">
  <p:tag name="RAINPROBLEM" val="ProblemBody"/>
</p:tagLst>
</file>

<file path=ppt/tags/tag14.xml><?xml version="1.0" encoding="utf-8"?>
<p:tagLst xmlns:p="http://schemas.openxmlformats.org/presentationml/2006/main">
  <p:tag name="RAINPROBLEM" val="ProblemItem"/>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Bullet"/>
  <p:tag name="RAINPROBLEMTYPE" val="MultipleChoice"/>
  <p:tag name="RAINBULLET" val="Wrong"/>
</p:tagLst>
</file>

<file path=ppt/tags/tag17.xml><?xml version="1.0" encoding="utf-8"?>
<p:tagLst xmlns:p="http://schemas.openxmlformats.org/presentationml/2006/main">
  <p:tag name="RAINPROBLEM" val="ProblemBullet"/>
  <p:tag name="RAINPROBLEMTYPE" val="MultipleChoice"/>
  <p:tag name="RAINBULLET" val="Correct"/>
</p:tagLst>
</file>

<file path=ppt/tags/tag18.xml><?xml version="1.0" encoding="utf-8"?>
<p:tagLst xmlns:p="http://schemas.openxmlformats.org/presentationml/2006/main">
  <p:tag name="RAINPROBLEM" val="ProblemSubmit"/>
  <p:tag name="RAINPROBLEMTYPE" val="MultipleChoice"/>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Bullet"/>
  <p:tag name="RAINPROBLEMTYPE" val="MultipleChoiceMA"/>
  <p:tag name="RAINBULLET" val="Correct"/>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 val="ProblemSetting"/>
  <p:tag name="RAINPROBLEMTYPE" val="MultipleChoice"/>
</p:tagLst>
</file>

<file path=ppt/tags/tag25.xml><?xml version="1.0" encoding="utf-8"?>
<p:tagLst xmlns:p="http://schemas.openxmlformats.org/presentationml/2006/main">
  <p:tag name="RAINPROBLEM" val="MultipleChoice"/>
  <p:tag name="PROBLEMSCORE" val="1.0"/>
</p:tagLst>
</file>

<file path=ppt/tags/tag3.xml><?xml version="1.0" encoding="utf-8"?>
<p:tagLst xmlns:p="http://schemas.openxmlformats.org/presentationml/2006/main">
  <p:tag name="RAINPROBLEM" val="ProblemBullet"/>
  <p:tag name="RAINPROBLEMTYPE" val="MultipleChoiceMA"/>
  <p:tag name="RAINBULLET" val="Correct"/>
</p:tagLst>
</file>

<file path=ppt/tags/tag4.xml><?xml version="1.0" encoding="utf-8"?>
<p:tagLst xmlns:p="http://schemas.openxmlformats.org/presentationml/2006/main">
  <p:tag name="RAINPROBLEM" val="ProblemBullet"/>
  <p:tag name="RAINPROBLEMTYPE" val="MultipleChoiceMA"/>
  <p:tag name="RAINBULLET" val="Wrong"/>
</p:tagLst>
</file>

<file path=ppt/tags/tag5.xml><?xml version="1.0" encoding="utf-8"?>
<p:tagLst xmlns:p="http://schemas.openxmlformats.org/presentationml/2006/main">
  <p:tag name="RAINPROBLEM" val="ProblemSubmit"/>
  <p:tag name="RAINPROBLEMTYPE" val="MultipleChoiceMA"/>
</p:tagLst>
</file>

<file path=ppt/tags/tag6.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grpFill/>
        <a:ln w="9525">
          <a:noFill/>
          <a:miter lim="800000"/>
        </a:ln>
        <a:effectLst>
          <a:prstShdw prst="shdw17" dist="17961" dir="2700000">
            <a:schemeClr val="accent1">
              <a:gamma/>
              <a:shade val="60000"/>
              <a:invGamma/>
            </a:schemeClr>
          </a:prstShdw>
        </a:effectLst>
      </a:spPr>
      <a:bodyPr>
        <a:spAutoFit/>
      </a:bodyPr>
      <a:lstStyle>
        <a:defPPr algn="ctr" fontAlgn="auto">
          <a:spcBef>
            <a:spcPts val="0"/>
          </a:spcBef>
          <a:spcAft>
            <a:spcPts val="0"/>
          </a:spcAft>
          <a:defRPr sz="4400" b="1" dirty="0">
            <a:solidFill>
              <a:prstClr val="white"/>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4278</Words>
  <Application>WPS 演示</Application>
  <PresentationFormat>全屏显示(4:3)</PresentationFormat>
  <Paragraphs>493</Paragraphs>
  <Slides>34</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35</vt:i4>
      </vt:variant>
      <vt:variant>
        <vt:lpstr>幻灯片标题</vt:lpstr>
      </vt:variant>
      <vt:variant>
        <vt:i4>34</vt:i4>
      </vt:variant>
    </vt:vector>
  </HeadingPairs>
  <TitlesOfParts>
    <vt:vector size="81" baseType="lpstr">
      <vt:lpstr>Arial</vt:lpstr>
      <vt:lpstr>宋体</vt:lpstr>
      <vt:lpstr>Wingdings</vt:lpstr>
      <vt:lpstr>微软雅黑</vt:lpstr>
      <vt:lpstr>Times New Roman</vt:lpstr>
      <vt:lpstr>Symbol</vt:lpstr>
      <vt:lpstr>楷体_GB2312</vt:lpstr>
      <vt:lpstr>新宋体</vt:lpstr>
      <vt:lpstr>Calibri</vt:lpstr>
      <vt:lpstr>Arial Unicode MS</vt:lpstr>
      <vt:lpstr>黑体</vt:lpstr>
      <vt:lpstr>Office 主题​​</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邵东一中_张锦程</cp:lastModifiedBy>
  <cp:revision>6206</cp:revision>
  <dcterms:created xsi:type="dcterms:W3CDTF">2015-08-10T15:11:00Z</dcterms:created>
  <dcterms:modified xsi:type="dcterms:W3CDTF">2020-06-07T07:28:00Z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