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3" r:id="rId4"/>
    <p:sldId id="258" r:id="rId5"/>
    <p:sldId id="295" r:id="rId6"/>
    <p:sldId id="297" r:id="rId7"/>
    <p:sldId id="259" r:id="rId8"/>
    <p:sldId id="298" r:id="rId9"/>
    <p:sldId id="307" r:id="rId10"/>
    <p:sldId id="305" r:id="rId11"/>
    <p:sldId id="308" r:id="rId12"/>
    <p:sldId id="279" r:id="rId13"/>
    <p:sldId id="309" r:id="rId14"/>
    <p:sldId id="310" r:id="rId15"/>
    <p:sldId id="311" r:id="rId16"/>
    <p:sldId id="312" r:id="rId17"/>
    <p:sldId id="262" r:id="rId18"/>
    <p:sldId id="287" r:id="rId19"/>
    <p:sldId id="263" r:id="rId20"/>
    <p:sldId id="264" r:id="rId21"/>
    <p:sldId id="290" r:id="rId22"/>
    <p:sldId id="265" r:id="rId23"/>
    <p:sldId id="316" r:id="rId24"/>
    <p:sldId id="266" r:id="rId25"/>
    <p:sldId id="317" r:id="rId26"/>
    <p:sldId id="27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8" autoAdjust="0"/>
  </p:normalViewPr>
  <p:slideViewPr>
    <p:cSldViewPr>
      <p:cViewPr varScale="1">
        <p:scale>
          <a:sx n="64" d="100"/>
          <a:sy n="64" d="100"/>
        </p:scale>
        <p:origin x="127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CEFFCE-31C1-4640-BCE1-C044BC731D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133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1E1D0-B7E6-498B-8868-B64489A524A4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510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91476B-D15A-48CD-BB9B-57FFE8A2D64F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8079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D7CBF7-0AB5-4630-BEB8-A2DBE2082DBA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62048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CE023A-9619-4DBF-8813-26E3876DF126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120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791231-9EFD-4F3C-930A-43A193A0FF93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735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050A43-5819-47F0-8588-C0DEEDDDF4C3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383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87E3DE-43BF-40E5-BE8E-590904824CEC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308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9CCC4C-B972-4BE9-A46E-8A37174D1EDA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60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BB968E-FC04-4CEE-A81E-79998FD092B1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35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CDA4CA-8F89-4D2C-B650-EEC86A7194DC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014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0A8A37-12D9-412A-80BC-D798D3E4BF01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19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22A76B-CC10-46FD-A4C0-D2C8E742F1C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645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3C9360-362F-4B69-833A-73FFD3EE2CFD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529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733519-4629-4E72-9CF4-A01B4C8E20C8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798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569B64-78E8-44B0-B17D-1609A1ABDA00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2369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DD86AD-7A8B-427C-905C-554BE6DF7222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228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E8687-C3EF-4321-AAE5-C43F9845F1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6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D5F30-818B-427C-B832-5E9F71DDED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4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8F496-2388-49E1-8F35-14AE3F0A8C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4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7EA141-6BC8-488B-8AAF-46FCBB1DD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DB49-90E6-4396-92EF-DC402FE105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86070-3A2D-4992-BDB7-F89142D5DC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D1FA5-154A-4130-9BD7-9AD4DC2C0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9BD8F-4569-4BEA-9CBD-2DE333546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4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FAB2D-52D5-4A5D-AAD1-16C60F5F26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78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04C78-444E-4CEA-A75F-494A4197E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52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1599F-BEC8-4397-8763-C00BABD818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0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194E51-4A0C-46E7-A343-16FD763C3E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sd.fiz-karlsruhe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2" charset="-122"/>
                <a:ea typeface="黑体" pitchFamily="2" charset="-122"/>
              </a:rPr>
              <a:t>第一章  晶体学基础</a:t>
            </a: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 sz="3200" b="1" smtClean="0"/>
              <a:t>Fundamentals of Crystallography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6"/>
          <p:cNvGrpSpPr>
            <a:grpSpLocks/>
          </p:cNvGrpSpPr>
          <p:nvPr/>
        </p:nvGrpSpPr>
        <p:grpSpPr bwMode="auto">
          <a:xfrm>
            <a:off x="6137275" y="1280889"/>
            <a:ext cx="1330325" cy="1400175"/>
            <a:chOff x="3866" y="1182"/>
            <a:chExt cx="838" cy="882"/>
          </a:xfrm>
        </p:grpSpPr>
        <p:sp>
          <p:nvSpPr>
            <p:cNvPr id="6257" name="Rectangle 1212"/>
            <p:cNvSpPr>
              <a:spLocks noChangeAspect="1" noChangeArrowheads="1"/>
            </p:cNvSpPr>
            <p:nvPr/>
          </p:nvSpPr>
          <p:spPr bwMode="auto">
            <a:xfrm>
              <a:off x="4040" y="1404"/>
              <a:ext cx="416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58" name="Group 1217"/>
            <p:cNvGrpSpPr>
              <a:grpSpLocks/>
            </p:cNvGrpSpPr>
            <p:nvPr/>
          </p:nvGrpSpPr>
          <p:grpSpPr bwMode="auto">
            <a:xfrm>
              <a:off x="3866" y="1194"/>
              <a:ext cx="432" cy="459"/>
              <a:chOff x="2880" y="1902"/>
              <a:chExt cx="432" cy="459"/>
            </a:xfrm>
          </p:grpSpPr>
          <p:sp>
            <p:nvSpPr>
              <p:cNvPr id="6274" name="Text Box 1218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5" name="Text Box 1219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6" name="Text Box 1220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7" name="Text Box 1221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9" name="Group 1222"/>
            <p:cNvGrpSpPr>
              <a:grpSpLocks/>
            </p:cNvGrpSpPr>
            <p:nvPr/>
          </p:nvGrpSpPr>
          <p:grpSpPr bwMode="auto">
            <a:xfrm>
              <a:off x="4272" y="1182"/>
              <a:ext cx="432" cy="459"/>
              <a:chOff x="2880" y="1902"/>
              <a:chExt cx="432" cy="459"/>
            </a:xfrm>
          </p:grpSpPr>
          <p:sp>
            <p:nvSpPr>
              <p:cNvPr id="6270" name="Text Box 1223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1" name="Text Box 1224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2" name="Text Box 1225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3" name="Text Box 1226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60" name="Group 1227"/>
            <p:cNvGrpSpPr>
              <a:grpSpLocks/>
            </p:cNvGrpSpPr>
            <p:nvPr/>
          </p:nvGrpSpPr>
          <p:grpSpPr bwMode="auto">
            <a:xfrm>
              <a:off x="3866" y="1599"/>
              <a:ext cx="432" cy="459"/>
              <a:chOff x="2880" y="1902"/>
              <a:chExt cx="432" cy="459"/>
            </a:xfrm>
          </p:grpSpPr>
          <p:sp>
            <p:nvSpPr>
              <p:cNvPr id="6266" name="Text Box 1228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7" name="Text Box 1229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8" name="Text Box 1230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9" name="Text Box 1231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61" name="Group 1232"/>
            <p:cNvGrpSpPr>
              <a:grpSpLocks/>
            </p:cNvGrpSpPr>
            <p:nvPr/>
          </p:nvGrpSpPr>
          <p:grpSpPr bwMode="auto">
            <a:xfrm>
              <a:off x="4272" y="1605"/>
              <a:ext cx="432" cy="459"/>
              <a:chOff x="2880" y="1902"/>
              <a:chExt cx="432" cy="459"/>
            </a:xfrm>
          </p:grpSpPr>
          <p:sp>
            <p:nvSpPr>
              <p:cNvPr id="6262" name="Text Box 1233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3" name="Text Box 1234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4" name="Text Box 1235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5" name="Text Box 1236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9811" name="Text Box 1139"/>
          <p:cNvSpPr txBox="1">
            <a:spLocks noChangeArrowheads="1"/>
          </p:cNvSpPr>
          <p:nvPr/>
        </p:nvSpPr>
        <p:spPr bwMode="auto">
          <a:xfrm>
            <a:off x="685800" y="852264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以二维为例：</a:t>
            </a:r>
          </a:p>
        </p:txBody>
      </p:sp>
      <p:grpSp>
        <p:nvGrpSpPr>
          <p:cNvPr id="7" name="Group 1274"/>
          <p:cNvGrpSpPr>
            <a:grpSpLocks/>
          </p:cNvGrpSpPr>
          <p:nvPr/>
        </p:nvGrpSpPr>
        <p:grpSpPr bwMode="auto">
          <a:xfrm>
            <a:off x="4394200" y="1266602"/>
            <a:ext cx="1317625" cy="1490662"/>
            <a:chOff x="2784" y="1173"/>
            <a:chExt cx="830" cy="939"/>
          </a:xfrm>
        </p:grpSpPr>
        <p:grpSp>
          <p:nvGrpSpPr>
            <p:cNvPr id="6240" name="Group 1141"/>
            <p:cNvGrpSpPr>
              <a:grpSpLocks/>
            </p:cNvGrpSpPr>
            <p:nvPr/>
          </p:nvGrpSpPr>
          <p:grpSpPr bwMode="auto">
            <a:xfrm>
              <a:off x="2784" y="1584"/>
              <a:ext cx="410" cy="528"/>
              <a:chOff x="1689" y="2487"/>
              <a:chExt cx="441" cy="528"/>
            </a:xfrm>
          </p:grpSpPr>
          <p:sp>
            <p:nvSpPr>
              <p:cNvPr id="6254" name="Text Box 1142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5" name="Text Box 1143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6" name="Line 1144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41" name="Group 1145"/>
            <p:cNvGrpSpPr>
              <a:grpSpLocks/>
            </p:cNvGrpSpPr>
            <p:nvPr/>
          </p:nvGrpSpPr>
          <p:grpSpPr bwMode="auto">
            <a:xfrm>
              <a:off x="3195" y="1584"/>
              <a:ext cx="410" cy="528"/>
              <a:chOff x="1689" y="2487"/>
              <a:chExt cx="441" cy="528"/>
            </a:xfrm>
          </p:grpSpPr>
          <p:sp>
            <p:nvSpPr>
              <p:cNvPr id="6251" name="Text Box 1146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" name="Text Box 1147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3" name="Line 114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42" name="Group 1149"/>
            <p:cNvGrpSpPr>
              <a:grpSpLocks/>
            </p:cNvGrpSpPr>
            <p:nvPr/>
          </p:nvGrpSpPr>
          <p:grpSpPr bwMode="auto">
            <a:xfrm>
              <a:off x="3204" y="1173"/>
              <a:ext cx="410" cy="528"/>
              <a:chOff x="1689" y="2487"/>
              <a:chExt cx="441" cy="528"/>
            </a:xfrm>
          </p:grpSpPr>
          <p:sp>
            <p:nvSpPr>
              <p:cNvPr id="6248" name="Text Box 1150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" name="Text Box 1151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0" name="Line 1152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43" name="Group 1153"/>
            <p:cNvGrpSpPr>
              <a:grpSpLocks/>
            </p:cNvGrpSpPr>
            <p:nvPr/>
          </p:nvGrpSpPr>
          <p:grpSpPr bwMode="auto">
            <a:xfrm>
              <a:off x="2793" y="1173"/>
              <a:ext cx="410" cy="528"/>
              <a:chOff x="1689" y="2487"/>
              <a:chExt cx="441" cy="528"/>
            </a:xfrm>
          </p:grpSpPr>
          <p:sp>
            <p:nvSpPr>
              <p:cNvPr id="6245" name="Text Box 1154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6" name="Text Box 1155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7" name="Line 115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44" name="Rectangle 1157"/>
            <p:cNvSpPr>
              <a:spLocks noChangeAspect="1" noChangeArrowheads="1"/>
            </p:cNvSpPr>
            <p:nvPr/>
          </p:nvSpPr>
          <p:spPr bwMode="auto">
            <a:xfrm>
              <a:off x="2974" y="1431"/>
              <a:ext cx="386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1279"/>
          <p:cNvGrpSpPr>
            <a:grpSpLocks/>
          </p:cNvGrpSpPr>
          <p:nvPr/>
        </p:nvGrpSpPr>
        <p:grpSpPr bwMode="auto">
          <a:xfrm>
            <a:off x="2933700" y="1461864"/>
            <a:ext cx="1036638" cy="1143000"/>
            <a:chOff x="1848" y="1296"/>
            <a:chExt cx="653" cy="720"/>
          </a:xfrm>
        </p:grpSpPr>
        <p:sp>
          <p:nvSpPr>
            <p:cNvPr id="6235" name="Rectangle 1163"/>
            <p:cNvSpPr>
              <a:spLocks noChangeAspect="1" noChangeArrowheads="1"/>
            </p:cNvSpPr>
            <p:nvPr/>
          </p:nvSpPr>
          <p:spPr bwMode="auto">
            <a:xfrm>
              <a:off x="1935" y="1440"/>
              <a:ext cx="414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36" name="Text Box 1165"/>
            <p:cNvSpPr txBox="1">
              <a:spLocks noChangeArrowheads="1"/>
            </p:cNvSpPr>
            <p:nvPr/>
          </p:nvSpPr>
          <p:spPr bwMode="auto">
            <a:xfrm>
              <a:off x="2261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37" name="Text Box 1167"/>
            <p:cNvSpPr txBox="1">
              <a:spLocks noChangeArrowheads="1"/>
            </p:cNvSpPr>
            <p:nvPr/>
          </p:nvSpPr>
          <p:spPr bwMode="auto">
            <a:xfrm>
              <a:off x="2261" y="17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38" name="Text Box 1169"/>
            <p:cNvSpPr txBox="1">
              <a:spLocks noChangeArrowheads="1"/>
            </p:cNvSpPr>
            <p:nvPr/>
          </p:nvSpPr>
          <p:spPr bwMode="auto">
            <a:xfrm>
              <a:off x="1856" y="13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39" name="Text Box 1171"/>
            <p:cNvSpPr txBox="1">
              <a:spLocks noChangeArrowheads="1"/>
            </p:cNvSpPr>
            <p:nvPr/>
          </p:nvSpPr>
          <p:spPr bwMode="auto">
            <a:xfrm>
              <a:off x="1848" y="17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Group 1172"/>
          <p:cNvGrpSpPr>
            <a:grpSpLocks/>
          </p:cNvGrpSpPr>
          <p:nvPr/>
        </p:nvGrpSpPr>
        <p:grpSpPr bwMode="auto">
          <a:xfrm>
            <a:off x="4953000" y="2604864"/>
            <a:ext cx="2057400" cy="1519238"/>
            <a:chOff x="4128" y="2583"/>
            <a:chExt cx="1296" cy="957"/>
          </a:xfrm>
        </p:grpSpPr>
        <p:grpSp>
          <p:nvGrpSpPr>
            <p:cNvPr id="6213" name="Group 1173"/>
            <p:cNvGrpSpPr>
              <a:grpSpLocks/>
            </p:cNvGrpSpPr>
            <p:nvPr/>
          </p:nvGrpSpPr>
          <p:grpSpPr bwMode="auto">
            <a:xfrm>
              <a:off x="4128" y="3012"/>
              <a:ext cx="441" cy="528"/>
              <a:chOff x="1689" y="2487"/>
              <a:chExt cx="441" cy="528"/>
            </a:xfrm>
          </p:grpSpPr>
          <p:sp>
            <p:nvSpPr>
              <p:cNvPr id="6232" name="Text Box 1174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33" name="Text Box 1175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34" name="Line 117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14" name="Group 1177"/>
            <p:cNvGrpSpPr>
              <a:grpSpLocks/>
            </p:cNvGrpSpPr>
            <p:nvPr/>
          </p:nvGrpSpPr>
          <p:grpSpPr bwMode="auto">
            <a:xfrm>
              <a:off x="4137" y="2592"/>
              <a:ext cx="441" cy="528"/>
              <a:chOff x="1689" y="2487"/>
              <a:chExt cx="441" cy="528"/>
            </a:xfrm>
          </p:grpSpPr>
          <p:sp>
            <p:nvSpPr>
              <p:cNvPr id="6229" name="Text Box 1178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30" name="Text Box 1179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31" name="Line 1180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15" name="Rectangle 1181"/>
            <p:cNvSpPr>
              <a:spLocks noChangeArrowheads="1"/>
            </p:cNvSpPr>
            <p:nvPr/>
          </p:nvSpPr>
          <p:spPr bwMode="auto">
            <a:xfrm>
              <a:off x="4320" y="2850"/>
              <a:ext cx="855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6" name="Oval 1182"/>
            <p:cNvSpPr>
              <a:spLocks noChangeAspect="1" noChangeArrowheads="1"/>
            </p:cNvSpPr>
            <p:nvPr/>
          </p:nvSpPr>
          <p:spPr bwMode="auto">
            <a:xfrm>
              <a:off x="4263" y="280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7" name="Oval 1183"/>
            <p:cNvSpPr>
              <a:spLocks noChangeAspect="1" noChangeArrowheads="1"/>
            </p:cNvSpPr>
            <p:nvPr/>
          </p:nvSpPr>
          <p:spPr bwMode="auto">
            <a:xfrm>
              <a:off x="4263" y="3216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18" name="Group 1184"/>
            <p:cNvGrpSpPr>
              <a:grpSpLocks/>
            </p:cNvGrpSpPr>
            <p:nvPr/>
          </p:nvGrpSpPr>
          <p:grpSpPr bwMode="auto">
            <a:xfrm>
              <a:off x="4974" y="2583"/>
              <a:ext cx="450" cy="939"/>
              <a:chOff x="4539" y="2592"/>
              <a:chExt cx="450" cy="939"/>
            </a:xfrm>
          </p:grpSpPr>
          <p:grpSp>
            <p:nvGrpSpPr>
              <p:cNvPr id="6219" name="Group 1185"/>
              <p:cNvGrpSpPr>
                <a:grpSpLocks/>
              </p:cNvGrpSpPr>
              <p:nvPr/>
            </p:nvGrpSpPr>
            <p:grpSpPr bwMode="auto">
              <a:xfrm>
                <a:off x="4539" y="3003"/>
                <a:ext cx="441" cy="528"/>
                <a:chOff x="1689" y="2487"/>
                <a:chExt cx="441" cy="528"/>
              </a:xfrm>
            </p:grpSpPr>
            <p:sp>
              <p:nvSpPr>
                <p:cNvPr id="6226" name="Text Box 1186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27" name="Text Box 1187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28" name="Line 1188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220" name="Group 1189"/>
              <p:cNvGrpSpPr>
                <a:grpSpLocks/>
              </p:cNvGrpSpPr>
              <p:nvPr/>
            </p:nvGrpSpPr>
            <p:grpSpPr bwMode="auto">
              <a:xfrm>
                <a:off x="4548" y="2592"/>
                <a:ext cx="441" cy="528"/>
                <a:chOff x="1689" y="2487"/>
                <a:chExt cx="441" cy="528"/>
              </a:xfrm>
            </p:grpSpPr>
            <p:sp>
              <p:nvSpPr>
                <p:cNvPr id="6223" name="Text Box 1190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24" name="Text Box 1191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25" name="Line 1192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221" name="Oval 1193"/>
              <p:cNvSpPr>
                <a:spLocks noChangeAspect="1" noChangeArrowheads="1"/>
              </p:cNvSpPr>
              <p:nvPr/>
            </p:nvSpPr>
            <p:spPr bwMode="auto">
              <a:xfrm>
                <a:off x="4677" y="279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22" name="Oval 1194"/>
              <p:cNvSpPr>
                <a:spLocks noChangeAspect="1" noChangeArrowheads="1"/>
              </p:cNvSpPr>
              <p:nvPr/>
            </p:nvSpPr>
            <p:spPr bwMode="auto">
              <a:xfrm>
                <a:off x="4677" y="321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Group 1195"/>
          <p:cNvGrpSpPr>
            <a:grpSpLocks/>
          </p:cNvGrpSpPr>
          <p:nvPr/>
        </p:nvGrpSpPr>
        <p:grpSpPr bwMode="auto">
          <a:xfrm>
            <a:off x="2938463" y="2814414"/>
            <a:ext cx="1724025" cy="1114425"/>
            <a:chOff x="2640" y="2754"/>
            <a:chExt cx="1086" cy="702"/>
          </a:xfrm>
        </p:grpSpPr>
        <p:sp>
          <p:nvSpPr>
            <p:cNvPr id="6203" name="Rectangle 1196"/>
            <p:cNvSpPr>
              <a:spLocks noChangeArrowheads="1"/>
            </p:cNvSpPr>
            <p:nvPr/>
          </p:nvSpPr>
          <p:spPr bwMode="auto">
            <a:xfrm>
              <a:off x="2727" y="2889"/>
              <a:ext cx="855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04" name="Group 1197"/>
            <p:cNvGrpSpPr>
              <a:grpSpLocks/>
            </p:cNvGrpSpPr>
            <p:nvPr/>
          </p:nvGrpSpPr>
          <p:grpSpPr bwMode="auto">
            <a:xfrm>
              <a:off x="3486" y="2754"/>
              <a:ext cx="240" cy="288"/>
              <a:chOff x="3888" y="2715"/>
              <a:chExt cx="240" cy="288"/>
            </a:xfrm>
          </p:grpSpPr>
          <p:sp>
            <p:nvSpPr>
              <p:cNvPr id="6211" name="Oval 1198"/>
              <p:cNvSpPr>
                <a:spLocks noChangeAspect="1" noChangeArrowheads="1"/>
              </p:cNvSpPr>
              <p:nvPr/>
            </p:nvSpPr>
            <p:spPr bwMode="auto">
              <a:xfrm>
                <a:off x="3918" y="279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12" name="Text Box 1199"/>
              <p:cNvSpPr txBox="1">
                <a:spLocks noChangeArrowheads="1"/>
              </p:cNvSpPr>
              <p:nvPr/>
            </p:nvSpPr>
            <p:spPr bwMode="auto">
              <a:xfrm>
                <a:off x="3888" y="2715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05" name="Oval 1200"/>
            <p:cNvSpPr>
              <a:spLocks noChangeAspect="1" noChangeArrowheads="1"/>
            </p:cNvSpPr>
            <p:nvPr/>
          </p:nvSpPr>
          <p:spPr bwMode="auto">
            <a:xfrm>
              <a:off x="2670" y="2844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6" name="Text Box 1201"/>
            <p:cNvSpPr txBox="1">
              <a:spLocks noChangeArrowheads="1"/>
            </p:cNvSpPr>
            <p:nvPr/>
          </p:nvSpPr>
          <p:spPr bwMode="auto">
            <a:xfrm>
              <a:off x="2640" y="27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7" name="Oval 1202"/>
            <p:cNvSpPr>
              <a:spLocks noChangeAspect="1" noChangeArrowheads="1"/>
            </p:cNvSpPr>
            <p:nvPr/>
          </p:nvSpPr>
          <p:spPr bwMode="auto">
            <a:xfrm>
              <a:off x="2670" y="325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8" name="Text Box 1203"/>
            <p:cNvSpPr txBox="1">
              <a:spLocks noChangeArrowheads="1"/>
            </p:cNvSpPr>
            <p:nvPr/>
          </p:nvSpPr>
          <p:spPr bwMode="auto">
            <a:xfrm>
              <a:off x="2640" y="31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9" name="Oval 1204"/>
            <p:cNvSpPr>
              <a:spLocks noChangeAspect="1" noChangeArrowheads="1"/>
            </p:cNvSpPr>
            <p:nvPr/>
          </p:nvSpPr>
          <p:spPr bwMode="auto">
            <a:xfrm>
              <a:off x="3516" y="3237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0" name="Text Box 1205"/>
            <p:cNvSpPr txBox="1">
              <a:spLocks noChangeArrowheads="1"/>
            </p:cNvSpPr>
            <p:nvPr/>
          </p:nvSpPr>
          <p:spPr bwMode="auto">
            <a:xfrm>
              <a:off x="3486" y="31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878" name="Text Box 1206"/>
          <p:cNvSpPr txBox="1">
            <a:spLocks noChangeArrowheads="1"/>
          </p:cNvSpPr>
          <p:nvPr/>
        </p:nvSpPr>
        <p:spPr bwMode="auto">
          <a:xfrm>
            <a:off x="685800" y="178571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正方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(square)</a:t>
            </a:r>
          </a:p>
        </p:txBody>
      </p:sp>
      <p:sp>
        <p:nvSpPr>
          <p:cNvPr id="29879" name="Text Box 1207"/>
          <p:cNvSpPr txBox="1">
            <a:spLocks noChangeArrowheads="1"/>
          </p:cNvSpPr>
          <p:nvPr/>
        </p:nvSpPr>
        <p:spPr bwMode="auto">
          <a:xfrm>
            <a:off x="685800" y="313826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长方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(rectangle)</a:t>
            </a:r>
          </a:p>
        </p:txBody>
      </p:sp>
      <p:grpSp>
        <p:nvGrpSpPr>
          <p:cNvPr id="21" name="Group 1208"/>
          <p:cNvGrpSpPr>
            <a:grpSpLocks/>
          </p:cNvGrpSpPr>
          <p:nvPr/>
        </p:nvGrpSpPr>
        <p:grpSpPr bwMode="auto">
          <a:xfrm>
            <a:off x="6553200" y="4967064"/>
            <a:ext cx="2286000" cy="457200"/>
            <a:chOff x="2016" y="3840"/>
            <a:chExt cx="1440" cy="288"/>
          </a:xfrm>
        </p:grpSpPr>
        <p:sp>
          <p:nvSpPr>
            <p:cNvPr id="6200" name="Oval 1209"/>
            <p:cNvSpPr>
              <a:spLocks noChangeAspect="1" noChangeArrowheads="1"/>
            </p:cNvSpPr>
            <p:nvPr/>
          </p:nvSpPr>
          <p:spPr bwMode="auto">
            <a:xfrm>
              <a:off x="2671" y="3927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01" name="Text Box 1210"/>
            <p:cNvSpPr txBox="1">
              <a:spLocks noChangeArrowheads="1"/>
            </p:cNvSpPr>
            <p:nvPr/>
          </p:nvSpPr>
          <p:spPr bwMode="auto">
            <a:xfrm>
              <a:off x="2016" y="384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 </a:t>
              </a: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原子</a:t>
              </a:r>
            </a:p>
          </p:txBody>
        </p:sp>
        <p:sp>
          <p:nvSpPr>
            <p:cNvPr id="6202" name="Text Box 1211"/>
            <p:cNvSpPr txBox="1">
              <a:spLocks noChangeArrowheads="1"/>
            </p:cNvSpPr>
            <p:nvPr/>
          </p:nvSpPr>
          <p:spPr bwMode="auto">
            <a:xfrm>
              <a:off x="2784" y="38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  <p:grpSp>
        <p:nvGrpSpPr>
          <p:cNvPr id="22" name="Group 1278"/>
          <p:cNvGrpSpPr>
            <a:grpSpLocks/>
          </p:cNvGrpSpPr>
          <p:nvPr/>
        </p:nvGrpSpPr>
        <p:grpSpPr bwMode="auto">
          <a:xfrm>
            <a:off x="2994025" y="1539652"/>
            <a:ext cx="4178300" cy="912812"/>
            <a:chOff x="1878" y="1344"/>
            <a:chExt cx="2632" cy="575"/>
          </a:xfrm>
        </p:grpSpPr>
        <p:grpSp>
          <p:nvGrpSpPr>
            <p:cNvPr id="6185" name="Group 1273"/>
            <p:cNvGrpSpPr>
              <a:grpSpLocks/>
            </p:cNvGrpSpPr>
            <p:nvPr/>
          </p:nvGrpSpPr>
          <p:grpSpPr bwMode="auto">
            <a:xfrm>
              <a:off x="2888" y="1365"/>
              <a:ext cx="527" cy="536"/>
              <a:chOff x="2888" y="1365"/>
              <a:chExt cx="527" cy="536"/>
            </a:xfrm>
          </p:grpSpPr>
          <p:sp>
            <p:nvSpPr>
              <p:cNvPr id="6196" name="Oval 1158"/>
              <p:cNvSpPr>
                <a:spLocks noChangeAspect="1" noChangeArrowheads="1"/>
              </p:cNvSpPr>
              <p:nvPr/>
            </p:nvSpPr>
            <p:spPr bwMode="auto">
              <a:xfrm>
                <a:off x="2888" y="1377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7" name="Oval 1159"/>
              <p:cNvSpPr>
                <a:spLocks noChangeAspect="1" noChangeArrowheads="1"/>
              </p:cNvSpPr>
              <p:nvPr/>
            </p:nvSpPr>
            <p:spPr bwMode="auto">
              <a:xfrm>
                <a:off x="3302" y="136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8" name="Oval 1160"/>
              <p:cNvSpPr>
                <a:spLocks noChangeAspect="1" noChangeArrowheads="1"/>
              </p:cNvSpPr>
              <p:nvPr/>
            </p:nvSpPr>
            <p:spPr bwMode="auto">
              <a:xfrm>
                <a:off x="2888" y="1788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9" name="Oval 1161"/>
              <p:cNvSpPr>
                <a:spLocks noChangeAspect="1" noChangeArrowheads="1"/>
              </p:cNvSpPr>
              <p:nvPr/>
            </p:nvSpPr>
            <p:spPr bwMode="auto">
              <a:xfrm>
                <a:off x="3302" y="178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86" name="Group 1272"/>
            <p:cNvGrpSpPr>
              <a:grpSpLocks/>
            </p:cNvGrpSpPr>
            <p:nvPr/>
          </p:nvGrpSpPr>
          <p:grpSpPr bwMode="auto">
            <a:xfrm>
              <a:off x="1878" y="1383"/>
              <a:ext cx="526" cy="536"/>
              <a:chOff x="1878" y="1383"/>
              <a:chExt cx="526" cy="536"/>
            </a:xfrm>
          </p:grpSpPr>
          <p:sp>
            <p:nvSpPr>
              <p:cNvPr id="6192" name="Oval 1164"/>
              <p:cNvSpPr>
                <a:spLocks noChangeAspect="1" noChangeArrowheads="1"/>
              </p:cNvSpPr>
              <p:nvPr/>
            </p:nvSpPr>
            <p:spPr bwMode="auto">
              <a:xfrm>
                <a:off x="2291" y="138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3" name="Oval 1166"/>
              <p:cNvSpPr>
                <a:spLocks noChangeAspect="1" noChangeArrowheads="1"/>
              </p:cNvSpPr>
              <p:nvPr/>
            </p:nvSpPr>
            <p:spPr bwMode="auto">
              <a:xfrm>
                <a:off x="2291" y="180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4" name="Oval 1168"/>
              <p:cNvSpPr>
                <a:spLocks noChangeAspect="1" noChangeArrowheads="1"/>
              </p:cNvSpPr>
              <p:nvPr/>
            </p:nvSpPr>
            <p:spPr bwMode="auto">
              <a:xfrm>
                <a:off x="1878" y="139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5" name="Oval 1170"/>
              <p:cNvSpPr>
                <a:spLocks noChangeAspect="1" noChangeArrowheads="1"/>
              </p:cNvSpPr>
              <p:nvPr/>
            </p:nvSpPr>
            <p:spPr bwMode="auto">
              <a:xfrm>
                <a:off x="1878" y="1806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87" name="Group 1277"/>
            <p:cNvGrpSpPr>
              <a:grpSpLocks/>
            </p:cNvGrpSpPr>
            <p:nvPr/>
          </p:nvGrpSpPr>
          <p:grpSpPr bwMode="auto">
            <a:xfrm>
              <a:off x="3984" y="1344"/>
              <a:ext cx="526" cy="536"/>
              <a:chOff x="3984" y="432"/>
              <a:chExt cx="526" cy="536"/>
            </a:xfrm>
          </p:grpSpPr>
          <p:sp>
            <p:nvSpPr>
              <p:cNvPr id="6188" name="Oval 1213"/>
              <p:cNvSpPr>
                <a:spLocks noChangeAspect="1" noChangeArrowheads="1"/>
              </p:cNvSpPr>
              <p:nvPr/>
            </p:nvSpPr>
            <p:spPr bwMode="auto">
              <a:xfrm>
                <a:off x="4397" y="432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89" name="Oval 1214"/>
              <p:cNvSpPr>
                <a:spLocks noChangeAspect="1" noChangeArrowheads="1"/>
              </p:cNvSpPr>
              <p:nvPr/>
            </p:nvSpPr>
            <p:spPr bwMode="auto">
              <a:xfrm>
                <a:off x="4397" y="852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0" name="Oval 1215"/>
              <p:cNvSpPr>
                <a:spLocks noChangeAspect="1" noChangeArrowheads="1"/>
              </p:cNvSpPr>
              <p:nvPr/>
            </p:nvSpPr>
            <p:spPr bwMode="auto">
              <a:xfrm>
                <a:off x="3984" y="444"/>
                <a:ext cx="112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91" name="Oval 1216"/>
              <p:cNvSpPr>
                <a:spLocks noChangeAspect="1" noChangeArrowheads="1"/>
              </p:cNvSpPr>
              <p:nvPr/>
            </p:nvSpPr>
            <p:spPr bwMode="auto">
              <a:xfrm>
                <a:off x="3984" y="855"/>
                <a:ext cx="112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9909" name="Text Box 1237"/>
          <p:cNvSpPr txBox="1">
            <a:spLocks noChangeArrowheads="1"/>
          </p:cNvSpPr>
          <p:nvPr/>
        </p:nvSpPr>
        <p:spPr bwMode="auto">
          <a:xfrm>
            <a:off x="685800" y="4054252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菱形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(rhombus)</a:t>
            </a:r>
          </a:p>
        </p:txBody>
      </p:sp>
      <p:sp>
        <p:nvSpPr>
          <p:cNvPr id="29910" name="Text Box 1238"/>
          <p:cNvSpPr txBox="1">
            <a:spLocks noChangeArrowheads="1"/>
          </p:cNvSpPr>
          <p:nvPr/>
        </p:nvSpPr>
        <p:spPr bwMode="auto">
          <a:xfrm>
            <a:off x="685800" y="4982939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平行四边形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(parallelogram)</a:t>
            </a:r>
          </a:p>
        </p:txBody>
      </p:sp>
      <p:grpSp>
        <p:nvGrpSpPr>
          <p:cNvPr id="26" name="Group 1267"/>
          <p:cNvGrpSpPr>
            <a:grpSpLocks/>
          </p:cNvGrpSpPr>
          <p:nvPr/>
        </p:nvGrpSpPr>
        <p:grpSpPr bwMode="auto">
          <a:xfrm>
            <a:off x="3198813" y="4052664"/>
            <a:ext cx="1296987" cy="889000"/>
            <a:chOff x="1919" y="2735"/>
            <a:chExt cx="817" cy="560"/>
          </a:xfrm>
        </p:grpSpPr>
        <p:sp>
          <p:nvSpPr>
            <p:cNvPr id="6173" name="Oval 1241"/>
            <p:cNvSpPr>
              <a:spLocks noChangeAspect="1" noChangeArrowheads="1"/>
            </p:cNvSpPr>
            <p:nvPr/>
          </p:nvSpPr>
          <p:spPr bwMode="auto">
            <a:xfrm rot="5484761">
              <a:off x="2007" y="293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4" name="Text Box 1242"/>
            <p:cNvSpPr txBox="1">
              <a:spLocks noChangeArrowheads="1"/>
            </p:cNvSpPr>
            <p:nvPr/>
          </p:nvSpPr>
          <p:spPr bwMode="auto">
            <a:xfrm rot="5484761">
              <a:off x="1943" y="288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5" name="Oval 1243"/>
            <p:cNvSpPr>
              <a:spLocks noChangeAspect="1" noChangeArrowheads="1"/>
            </p:cNvSpPr>
            <p:nvPr/>
          </p:nvSpPr>
          <p:spPr bwMode="auto">
            <a:xfrm rot="5484761">
              <a:off x="2259" y="308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6" name="Text Box 1244"/>
            <p:cNvSpPr txBox="1">
              <a:spLocks noChangeArrowheads="1"/>
            </p:cNvSpPr>
            <p:nvPr/>
          </p:nvSpPr>
          <p:spPr bwMode="auto">
            <a:xfrm rot="5484761">
              <a:off x="2196" y="303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7" name="Oval 1245"/>
            <p:cNvSpPr>
              <a:spLocks noChangeAspect="1" noChangeArrowheads="1"/>
            </p:cNvSpPr>
            <p:nvPr/>
          </p:nvSpPr>
          <p:spPr bwMode="auto">
            <a:xfrm rot="5484761">
              <a:off x="2535" y="2924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8" name="Text Box 1246"/>
            <p:cNvSpPr txBox="1">
              <a:spLocks noChangeArrowheads="1"/>
            </p:cNvSpPr>
            <p:nvPr/>
          </p:nvSpPr>
          <p:spPr bwMode="auto">
            <a:xfrm rot="5484761">
              <a:off x="2472" y="287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9" name="Oval 1247"/>
            <p:cNvSpPr>
              <a:spLocks noChangeAspect="1" noChangeArrowheads="1"/>
            </p:cNvSpPr>
            <p:nvPr/>
          </p:nvSpPr>
          <p:spPr bwMode="auto">
            <a:xfrm rot="5484761">
              <a:off x="2252" y="2773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0" name="Text Box 1248"/>
            <p:cNvSpPr txBox="1">
              <a:spLocks noChangeArrowheads="1"/>
            </p:cNvSpPr>
            <p:nvPr/>
          </p:nvSpPr>
          <p:spPr bwMode="auto">
            <a:xfrm rot="5484761">
              <a:off x="2195" y="2711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1" name="Line 1249"/>
            <p:cNvSpPr>
              <a:spLocks noChangeShapeType="1"/>
            </p:cNvSpPr>
            <p:nvPr/>
          </p:nvSpPr>
          <p:spPr bwMode="auto">
            <a:xfrm rot="5484761" flipH="1">
              <a:off x="2378" y="2754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2" name="Line 1250"/>
            <p:cNvSpPr>
              <a:spLocks noChangeShapeType="1"/>
            </p:cNvSpPr>
            <p:nvPr/>
          </p:nvSpPr>
          <p:spPr bwMode="auto">
            <a:xfrm rot="5656877" flipH="1">
              <a:off x="2104" y="2923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3" name="Line 1251"/>
            <p:cNvSpPr>
              <a:spLocks noChangeShapeType="1"/>
            </p:cNvSpPr>
            <p:nvPr/>
          </p:nvSpPr>
          <p:spPr bwMode="auto">
            <a:xfrm rot="12722887" flipH="1">
              <a:off x="2380" y="2926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4" name="Line 1252"/>
            <p:cNvSpPr>
              <a:spLocks noChangeShapeType="1"/>
            </p:cNvSpPr>
            <p:nvPr/>
          </p:nvSpPr>
          <p:spPr bwMode="auto">
            <a:xfrm rot="12722887" flipH="1">
              <a:off x="2105" y="2766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Group 1268"/>
          <p:cNvGrpSpPr>
            <a:grpSpLocks/>
          </p:cNvGrpSpPr>
          <p:nvPr/>
        </p:nvGrpSpPr>
        <p:grpSpPr bwMode="auto">
          <a:xfrm>
            <a:off x="3263900" y="5071839"/>
            <a:ext cx="1612900" cy="685800"/>
            <a:chOff x="2056" y="3368"/>
            <a:chExt cx="1016" cy="432"/>
          </a:xfrm>
        </p:grpSpPr>
        <p:sp>
          <p:nvSpPr>
            <p:cNvPr id="6161" name="Line 1255"/>
            <p:cNvSpPr>
              <a:spLocks noChangeShapeType="1"/>
            </p:cNvSpPr>
            <p:nvPr/>
          </p:nvSpPr>
          <p:spPr bwMode="auto">
            <a:xfrm>
              <a:off x="2400" y="34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2" name="Line 1256"/>
            <p:cNvSpPr>
              <a:spLocks noChangeShapeType="1"/>
            </p:cNvSpPr>
            <p:nvPr/>
          </p:nvSpPr>
          <p:spPr bwMode="auto">
            <a:xfrm>
              <a:off x="2152" y="36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Line 1257"/>
            <p:cNvSpPr>
              <a:spLocks noChangeShapeType="1"/>
            </p:cNvSpPr>
            <p:nvPr/>
          </p:nvSpPr>
          <p:spPr bwMode="auto">
            <a:xfrm flipH="1">
              <a:off x="2160" y="3456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4" name="Line 1258"/>
            <p:cNvSpPr>
              <a:spLocks noChangeShapeType="1"/>
            </p:cNvSpPr>
            <p:nvPr/>
          </p:nvSpPr>
          <p:spPr bwMode="auto">
            <a:xfrm flipH="1">
              <a:off x="2688" y="3456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5" name="Oval 1259"/>
            <p:cNvSpPr>
              <a:spLocks noChangeAspect="1" noChangeArrowheads="1"/>
            </p:cNvSpPr>
            <p:nvPr/>
          </p:nvSpPr>
          <p:spPr bwMode="auto">
            <a:xfrm rot="5484761">
              <a:off x="2335" y="3398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6" name="Text Box 1260"/>
            <p:cNvSpPr txBox="1">
              <a:spLocks noChangeArrowheads="1"/>
            </p:cNvSpPr>
            <p:nvPr/>
          </p:nvSpPr>
          <p:spPr bwMode="auto">
            <a:xfrm rot="5484761">
              <a:off x="2288" y="3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7" name="Oval 1261"/>
            <p:cNvSpPr>
              <a:spLocks noChangeAspect="1" noChangeArrowheads="1"/>
            </p:cNvSpPr>
            <p:nvPr/>
          </p:nvSpPr>
          <p:spPr bwMode="auto">
            <a:xfrm rot="5484761">
              <a:off x="2855" y="3398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8" name="Text Box 1262"/>
            <p:cNvSpPr txBox="1">
              <a:spLocks noChangeArrowheads="1"/>
            </p:cNvSpPr>
            <p:nvPr/>
          </p:nvSpPr>
          <p:spPr bwMode="auto">
            <a:xfrm rot="5484761">
              <a:off x="2808" y="3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9" name="Oval 1263"/>
            <p:cNvSpPr>
              <a:spLocks noChangeAspect="1" noChangeArrowheads="1"/>
            </p:cNvSpPr>
            <p:nvPr/>
          </p:nvSpPr>
          <p:spPr bwMode="auto">
            <a:xfrm rot="5484761">
              <a:off x="2127" y="3590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0" name="Text Box 1264"/>
            <p:cNvSpPr txBox="1">
              <a:spLocks noChangeArrowheads="1"/>
            </p:cNvSpPr>
            <p:nvPr/>
          </p:nvSpPr>
          <p:spPr bwMode="auto">
            <a:xfrm rot="5484761">
              <a:off x="2080" y="3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1" name="Oval 1265"/>
            <p:cNvSpPr>
              <a:spLocks noChangeAspect="1" noChangeArrowheads="1"/>
            </p:cNvSpPr>
            <p:nvPr/>
          </p:nvSpPr>
          <p:spPr bwMode="auto">
            <a:xfrm rot="5484761">
              <a:off x="2607" y="3590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2" name="Text Box 1266"/>
            <p:cNvSpPr txBox="1">
              <a:spLocks noChangeArrowheads="1"/>
            </p:cNvSpPr>
            <p:nvPr/>
          </p:nvSpPr>
          <p:spPr bwMode="auto">
            <a:xfrm rot="5484761">
              <a:off x="2560" y="353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3437" y="4947241"/>
            <a:ext cx="2286000" cy="1052160"/>
            <a:chOff x="6383437" y="4947241"/>
            <a:chExt cx="2286000" cy="1052160"/>
          </a:xfrm>
        </p:grpSpPr>
        <p:sp>
          <p:nvSpPr>
            <p:cNvPr id="3" name="矩形 2"/>
            <p:cNvSpPr/>
            <p:nvPr/>
          </p:nvSpPr>
          <p:spPr bwMode="auto">
            <a:xfrm>
              <a:off x="6448426" y="4947241"/>
              <a:ext cx="2156022" cy="58179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383437" y="553773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结点≠原子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3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8" grpId="0" autoUpdateAnimBg="0"/>
      <p:bldP spid="29879" grpId="0" autoUpdateAnimBg="0"/>
      <p:bldP spid="29909" grpId="0" autoUpdateAnimBg="0"/>
      <p:bldP spid="299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484784"/>
            <a:ext cx="61744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3200" dirty="0"/>
              <a:t>点阵的基本特征：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                </a:t>
            </a:r>
            <a:endParaRPr lang="en-US" altLang="zh-CN" dirty="0" smtClean="0"/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周期性（</a:t>
            </a:r>
            <a:r>
              <a:rPr lang="en-US" altLang="zh-CN" dirty="0" smtClean="0"/>
              <a:t>periodicity</a:t>
            </a:r>
            <a:r>
              <a:rPr lang="zh-CN" altLang="en-US" dirty="0" smtClean="0"/>
              <a:t>）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等同性</a:t>
            </a:r>
            <a:r>
              <a:rPr lang="zh-CN" altLang="en-US" dirty="0"/>
              <a:t>（</a:t>
            </a:r>
            <a:r>
              <a:rPr lang="en-US" altLang="zh-CN" dirty="0"/>
              <a:t>identity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7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8"/>
          <p:cNvGrpSpPr>
            <a:grpSpLocks/>
          </p:cNvGrpSpPr>
          <p:nvPr/>
        </p:nvGrpSpPr>
        <p:grpSpPr bwMode="auto">
          <a:xfrm rot="60000">
            <a:off x="2439566" y="3243585"/>
            <a:ext cx="3905250" cy="204787"/>
            <a:chOff x="1380" y="2708"/>
            <a:chExt cx="2460" cy="129"/>
          </a:xfrm>
        </p:grpSpPr>
        <p:sp>
          <p:nvSpPr>
            <p:cNvPr id="7280" name="Line 1029"/>
            <p:cNvSpPr>
              <a:spLocks noChangeShapeType="1"/>
            </p:cNvSpPr>
            <p:nvPr/>
          </p:nvSpPr>
          <p:spPr bwMode="auto">
            <a:xfrm>
              <a:off x="1380" y="2837"/>
              <a:ext cx="2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1" name="AutoShape 1030"/>
            <p:cNvSpPr>
              <a:spLocks/>
            </p:cNvSpPr>
            <p:nvPr/>
          </p:nvSpPr>
          <p:spPr bwMode="auto">
            <a:xfrm rot="5400000">
              <a:off x="1776" y="2660"/>
              <a:ext cx="96" cy="192"/>
            </a:xfrm>
            <a:prstGeom prst="leftBrace">
              <a:avLst>
                <a:gd name="adj1" fmla="val 16667"/>
                <a:gd name="adj2" fmla="val 5312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2530053" y="2692722"/>
            <a:ext cx="2209800" cy="2057400"/>
            <a:chOff x="1437" y="2355"/>
            <a:chExt cx="1392" cy="1296"/>
          </a:xfrm>
        </p:grpSpPr>
        <p:sp>
          <p:nvSpPr>
            <p:cNvPr id="7278" name="Line 1032"/>
            <p:cNvSpPr>
              <a:spLocks noChangeShapeType="1"/>
            </p:cNvSpPr>
            <p:nvPr/>
          </p:nvSpPr>
          <p:spPr bwMode="auto">
            <a:xfrm flipV="1">
              <a:off x="1437" y="2355"/>
              <a:ext cx="1392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AutoShape 1033"/>
            <p:cNvSpPr>
              <a:spLocks noChangeAspect="1"/>
            </p:cNvSpPr>
            <p:nvPr/>
          </p:nvSpPr>
          <p:spPr bwMode="auto">
            <a:xfrm rot="2655564">
              <a:off x="1743" y="3130"/>
              <a:ext cx="47" cy="260"/>
            </a:xfrm>
            <a:prstGeom prst="leftBrace">
              <a:avLst>
                <a:gd name="adj1" fmla="val 46099"/>
                <a:gd name="adj2" fmla="val 4681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2915816" y="3068960"/>
            <a:ext cx="3429000" cy="1600200"/>
            <a:chOff x="1759" y="2453"/>
            <a:chExt cx="2160" cy="1008"/>
          </a:xfrm>
        </p:grpSpPr>
        <p:sp>
          <p:nvSpPr>
            <p:cNvPr id="7276" name="Line 1035"/>
            <p:cNvSpPr>
              <a:spLocks noChangeShapeType="1"/>
            </p:cNvSpPr>
            <p:nvPr/>
          </p:nvSpPr>
          <p:spPr bwMode="auto">
            <a:xfrm flipV="1">
              <a:off x="1759" y="2453"/>
              <a:ext cx="2160" cy="100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AutoShape 1036"/>
            <p:cNvSpPr>
              <a:spLocks noChangeAspect="1"/>
            </p:cNvSpPr>
            <p:nvPr/>
          </p:nvSpPr>
          <p:spPr bwMode="auto">
            <a:xfrm rot="3908326">
              <a:off x="2323" y="2912"/>
              <a:ext cx="52" cy="412"/>
            </a:xfrm>
            <a:prstGeom prst="leftBrace">
              <a:avLst>
                <a:gd name="adj1" fmla="val 6602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2549103" y="2591122"/>
            <a:ext cx="4622800" cy="2979738"/>
            <a:chOff x="1504" y="2160"/>
            <a:chExt cx="2912" cy="1877"/>
          </a:xfrm>
        </p:grpSpPr>
        <p:grpSp>
          <p:nvGrpSpPr>
            <p:cNvPr id="7175" name="Group 1038"/>
            <p:cNvGrpSpPr>
              <a:grpSpLocks/>
            </p:cNvGrpSpPr>
            <p:nvPr/>
          </p:nvGrpSpPr>
          <p:grpSpPr bwMode="auto">
            <a:xfrm>
              <a:off x="1504" y="2160"/>
              <a:ext cx="2912" cy="1440"/>
              <a:chOff x="1504" y="2160"/>
              <a:chExt cx="2912" cy="1440"/>
            </a:xfrm>
          </p:grpSpPr>
          <p:grpSp>
            <p:nvGrpSpPr>
              <p:cNvPr id="7177" name="Group 1039"/>
              <p:cNvGrpSpPr>
                <a:grpSpLocks/>
              </p:cNvGrpSpPr>
              <p:nvPr/>
            </p:nvGrpSpPr>
            <p:grpSpPr bwMode="auto">
              <a:xfrm rot="60000">
                <a:off x="1504" y="2160"/>
                <a:ext cx="2383" cy="1440"/>
                <a:chOff x="1425" y="2304"/>
                <a:chExt cx="2383" cy="1440"/>
              </a:xfrm>
            </p:grpSpPr>
            <p:sp>
              <p:nvSpPr>
                <p:cNvPr id="7180" name="Text Box 1040"/>
                <p:cNvSpPr txBox="1">
                  <a:spLocks noChangeArrowheads="1"/>
                </p:cNvSpPr>
                <p:nvPr/>
              </p:nvSpPr>
              <p:spPr bwMode="auto">
                <a:xfrm>
                  <a:off x="1632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1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1833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2" name="Text Box 1042"/>
                <p:cNvSpPr txBox="1">
                  <a:spLocks noChangeArrowheads="1"/>
                </p:cNvSpPr>
                <p:nvPr/>
              </p:nvSpPr>
              <p:spPr bwMode="auto">
                <a:xfrm>
                  <a:off x="1824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3" name="Text Box 1043"/>
                <p:cNvSpPr txBox="1">
                  <a:spLocks noChangeArrowheads="1"/>
                </p:cNvSpPr>
                <p:nvPr/>
              </p:nvSpPr>
              <p:spPr bwMode="auto">
                <a:xfrm>
                  <a:off x="2016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4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2208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5" name="Text Box 1045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6" name="Text Box 1046"/>
                <p:cNvSpPr txBox="1">
                  <a:spLocks noChangeArrowheads="1"/>
                </p:cNvSpPr>
                <p:nvPr/>
              </p:nvSpPr>
              <p:spPr bwMode="auto">
                <a:xfrm>
                  <a:off x="2592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7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2025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8" name="Text Box 1048"/>
                <p:cNvSpPr txBox="1">
                  <a:spLocks noChangeArrowheads="1"/>
                </p:cNvSpPr>
                <p:nvPr/>
              </p:nvSpPr>
              <p:spPr bwMode="auto">
                <a:xfrm>
                  <a:off x="2217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89" name="Text Box 1049"/>
                <p:cNvSpPr txBox="1">
                  <a:spLocks noChangeArrowheads="1"/>
                </p:cNvSpPr>
                <p:nvPr/>
              </p:nvSpPr>
              <p:spPr bwMode="auto">
                <a:xfrm>
                  <a:off x="2409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0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2601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1" name="Text Box 1051"/>
                <p:cNvSpPr txBox="1">
                  <a:spLocks noChangeArrowheads="1"/>
                </p:cNvSpPr>
                <p:nvPr/>
              </p:nvSpPr>
              <p:spPr bwMode="auto">
                <a:xfrm>
                  <a:off x="2793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2" name="Text Box 1052"/>
                <p:cNvSpPr txBox="1">
                  <a:spLocks noChangeArrowheads="1"/>
                </p:cNvSpPr>
                <p:nvPr/>
              </p:nvSpPr>
              <p:spPr bwMode="auto">
                <a:xfrm>
                  <a:off x="2592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3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2784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4" name="Text Box 1054"/>
                <p:cNvSpPr txBox="1">
                  <a:spLocks noChangeArrowheads="1"/>
                </p:cNvSpPr>
                <p:nvPr/>
              </p:nvSpPr>
              <p:spPr bwMode="auto">
                <a:xfrm>
                  <a:off x="2793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5" name="Text Box 1055"/>
                <p:cNvSpPr txBox="1">
                  <a:spLocks noChangeArrowheads="1"/>
                </p:cNvSpPr>
                <p:nvPr/>
              </p:nvSpPr>
              <p:spPr bwMode="auto">
                <a:xfrm>
                  <a:off x="2985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6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2026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7" name="Text Box 1057"/>
                <p:cNvSpPr txBox="1">
                  <a:spLocks noChangeArrowheads="1"/>
                </p:cNvSpPr>
                <p:nvPr/>
              </p:nvSpPr>
              <p:spPr bwMode="auto">
                <a:xfrm>
                  <a:off x="2227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8" name="Text Box 1058"/>
                <p:cNvSpPr txBox="1">
                  <a:spLocks noChangeArrowheads="1"/>
                </p:cNvSpPr>
                <p:nvPr/>
              </p:nvSpPr>
              <p:spPr bwMode="auto">
                <a:xfrm>
                  <a:off x="2218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199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2410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0" name="Text Box 1060"/>
                <p:cNvSpPr txBox="1">
                  <a:spLocks noChangeArrowheads="1"/>
                </p:cNvSpPr>
                <p:nvPr/>
              </p:nvSpPr>
              <p:spPr bwMode="auto">
                <a:xfrm>
                  <a:off x="2602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1" name="Text Box 1061"/>
                <p:cNvSpPr txBox="1">
                  <a:spLocks noChangeArrowheads="1"/>
                </p:cNvSpPr>
                <p:nvPr/>
              </p:nvSpPr>
              <p:spPr bwMode="auto">
                <a:xfrm>
                  <a:off x="2794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2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2986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3" name="Text Box 1063"/>
                <p:cNvSpPr txBox="1">
                  <a:spLocks noChangeArrowheads="1"/>
                </p:cNvSpPr>
                <p:nvPr/>
              </p:nvSpPr>
              <p:spPr bwMode="auto">
                <a:xfrm>
                  <a:off x="2419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4" name="Text Box 1064"/>
                <p:cNvSpPr txBox="1">
                  <a:spLocks noChangeArrowheads="1"/>
                </p:cNvSpPr>
                <p:nvPr/>
              </p:nvSpPr>
              <p:spPr bwMode="auto">
                <a:xfrm>
                  <a:off x="2611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5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2803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6" name="Text Box 1066"/>
                <p:cNvSpPr txBox="1">
                  <a:spLocks noChangeArrowheads="1"/>
                </p:cNvSpPr>
                <p:nvPr/>
              </p:nvSpPr>
              <p:spPr bwMode="auto">
                <a:xfrm>
                  <a:off x="2995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7" name="Text Box 1067"/>
                <p:cNvSpPr txBox="1">
                  <a:spLocks noChangeArrowheads="1"/>
                </p:cNvSpPr>
                <p:nvPr/>
              </p:nvSpPr>
              <p:spPr bwMode="auto">
                <a:xfrm>
                  <a:off x="3187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8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2986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09" name="Text Box 1069"/>
                <p:cNvSpPr txBox="1">
                  <a:spLocks noChangeArrowheads="1"/>
                </p:cNvSpPr>
                <p:nvPr/>
              </p:nvSpPr>
              <p:spPr bwMode="auto">
                <a:xfrm>
                  <a:off x="3178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0" name="Text Box 1070"/>
                <p:cNvSpPr txBox="1">
                  <a:spLocks noChangeArrowheads="1"/>
                </p:cNvSpPr>
                <p:nvPr/>
              </p:nvSpPr>
              <p:spPr bwMode="auto">
                <a:xfrm>
                  <a:off x="3187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1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3379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2" name="Text Box 1072"/>
                <p:cNvSpPr txBox="1">
                  <a:spLocks noChangeArrowheads="1"/>
                </p:cNvSpPr>
                <p:nvPr/>
              </p:nvSpPr>
              <p:spPr bwMode="auto">
                <a:xfrm>
                  <a:off x="1430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3" name="Text Box 1073"/>
                <p:cNvSpPr txBox="1">
                  <a:spLocks noChangeArrowheads="1"/>
                </p:cNvSpPr>
                <p:nvPr/>
              </p:nvSpPr>
              <p:spPr bwMode="auto">
                <a:xfrm>
                  <a:off x="1449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4" name="Text Box 1074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5" name="Text Box 1075"/>
                <p:cNvSpPr txBox="1">
                  <a:spLocks noChangeArrowheads="1"/>
                </p:cNvSpPr>
                <p:nvPr/>
              </p:nvSpPr>
              <p:spPr bwMode="auto">
                <a:xfrm>
                  <a:off x="1632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6" name="Text Box 1076"/>
                <p:cNvSpPr txBox="1">
                  <a:spLocks noChangeArrowheads="1"/>
                </p:cNvSpPr>
                <p:nvPr/>
              </p:nvSpPr>
              <p:spPr bwMode="auto">
                <a:xfrm>
                  <a:off x="1824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7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2016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8" name="Text Box 1078"/>
                <p:cNvSpPr txBox="1">
                  <a:spLocks noChangeArrowheads="1"/>
                </p:cNvSpPr>
                <p:nvPr/>
              </p:nvSpPr>
              <p:spPr bwMode="auto">
                <a:xfrm>
                  <a:off x="2208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19" name="Text Box 1079"/>
                <p:cNvSpPr txBox="1">
                  <a:spLocks noChangeArrowheads="1"/>
                </p:cNvSpPr>
                <p:nvPr/>
              </p:nvSpPr>
              <p:spPr bwMode="auto">
                <a:xfrm>
                  <a:off x="1641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0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1833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1" name="Text Box 1081"/>
                <p:cNvSpPr txBox="1">
                  <a:spLocks noChangeArrowheads="1"/>
                </p:cNvSpPr>
                <p:nvPr/>
              </p:nvSpPr>
              <p:spPr bwMode="auto">
                <a:xfrm>
                  <a:off x="2025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2" name="Text Box 1082"/>
                <p:cNvSpPr txBox="1">
                  <a:spLocks noChangeArrowheads="1"/>
                </p:cNvSpPr>
                <p:nvPr/>
              </p:nvSpPr>
              <p:spPr bwMode="auto">
                <a:xfrm>
                  <a:off x="2217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3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2409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4" name="Text Box 1084"/>
                <p:cNvSpPr txBox="1">
                  <a:spLocks noChangeArrowheads="1"/>
                </p:cNvSpPr>
                <p:nvPr/>
              </p:nvSpPr>
              <p:spPr bwMode="auto">
                <a:xfrm>
                  <a:off x="2208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5" name="Text Box 1085"/>
                <p:cNvSpPr txBox="1">
                  <a:spLocks noChangeArrowheads="1"/>
                </p:cNvSpPr>
                <p:nvPr/>
              </p:nvSpPr>
              <p:spPr bwMode="auto">
                <a:xfrm>
                  <a:off x="2400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6" name="Text Box 1086"/>
                <p:cNvSpPr txBox="1">
                  <a:spLocks noChangeArrowheads="1"/>
                </p:cNvSpPr>
                <p:nvPr/>
              </p:nvSpPr>
              <p:spPr bwMode="auto">
                <a:xfrm>
                  <a:off x="2409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7" name="Text Box 1087"/>
                <p:cNvSpPr txBox="1">
                  <a:spLocks noChangeArrowheads="1"/>
                </p:cNvSpPr>
                <p:nvPr/>
              </p:nvSpPr>
              <p:spPr bwMode="auto">
                <a:xfrm>
                  <a:off x="2601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8" name="Text Box 1088"/>
                <p:cNvSpPr txBox="1">
                  <a:spLocks noChangeArrowheads="1"/>
                </p:cNvSpPr>
                <p:nvPr/>
              </p:nvSpPr>
              <p:spPr bwMode="auto">
                <a:xfrm>
                  <a:off x="1425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29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1439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0" name="Text Box 1090"/>
                <p:cNvSpPr txBox="1">
                  <a:spLocks noChangeArrowheads="1"/>
                </p:cNvSpPr>
                <p:nvPr/>
              </p:nvSpPr>
              <p:spPr bwMode="auto">
                <a:xfrm>
                  <a:off x="1430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1" name="Text Box 1091"/>
                <p:cNvSpPr txBox="1">
                  <a:spLocks noChangeArrowheads="1"/>
                </p:cNvSpPr>
                <p:nvPr/>
              </p:nvSpPr>
              <p:spPr bwMode="auto">
                <a:xfrm>
                  <a:off x="1622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2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1814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3" name="Text Box 1093"/>
                <p:cNvSpPr txBox="1">
                  <a:spLocks noChangeArrowheads="1"/>
                </p:cNvSpPr>
                <p:nvPr/>
              </p:nvSpPr>
              <p:spPr bwMode="auto">
                <a:xfrm>
                  <a:off x="2006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4" name="Text Box 1094"/>
                <p:cNvSpPr txBox="1">
                  <a:spLocks noChangeArrowheads="1"/>
                </p:cNvSpPr>
                <p:nvPr/>
              </p:nvSpPr>
              <p:spPr bwMode="auto">
                <a:xfrm>
                  <a:off x="1425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5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631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6" name="Text Box 1096"/>
                <p:cNvSpPr txBox="1">
                  <a:spLocks noChangeArrowheads="1"/>
                </p:cNvSpPr>
                <p:nvPr/>
              </p:nvSpPr>
              <p:spPr bwMode="auto">
                <a:xfrm>
                  <a:off x="1823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7" name="Text Box 1097"/>
                <p:cNvSpPr txBox="1">
                  <a:spLocks noChangeArrowheads="1"/>
                </p:cNvSpPr>
                <p:nvPr/>
              </p:nvSpPr>
              <p:spPr bwMode="auto">
                <a:xfrm>
                  <a:off x="2015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8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2207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39" name="Text Box 1099"/>
                <p:cNvSpPr txBox="1">
                  <a:spLocks noChangeArrowheads="1"/>
                </p:cNvSpPr>
                <p:nvPr/>
              </p:nvSpPr>
              <p:spPr bwMode="auto">
                <a:xfrm>
                  <a:off x="1626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0" name="Text Box 1100"/>
                <p:cNvSpPr txBox="1">
                  <a:spLocks noChangeArrowheads="1"/>
                </p:cNvSpPr>
                <p:nvPr/>
              </p:nvSpPr>
              <p:spPr bwMode="auto">
                <a:xfrm>
                  <a:off x="1425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1" name="Text Box 1101"/>
                <p:cNvSpPr txBox="1">
                  <a:spLocks noChangeArrowheads="1"/>
                </p:cNvSpPr>
                <p:nvPr/>
              </p:nvSpPr>
              <p:spPr bwMode="auto">
                <a:xfrm>
                  <a:off x="1617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2" name="Text Box 1102"/>
                <p:cNvSpPr txBox="1">
                  <a:spLocks noChangeArrowheads="1"/>
                </p:cNvSpPr>
                <p:nvPr/>
              </p:nvSpPr>
              <p:spPr bwMode="auto">
                <a:xfrm>
                  <a:off x="1626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3" name="Text Box 1103"/>
                <p:cNvSpPr txBox="1">
                  <a:spLocks noChangeArrowheads="1"/>
                </p:cNvSpPr>
                <p:nvPr/>
              </p:nvSpPr>
              <p:spPr bwMode="auto">
                <a:xfrm>
                  <a:off x="1818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4" name="Text Box 1104"/>
                <p:cNvSpPr txBox="1">
                  <a:spLocks noChangeArrowheads="1"/>
                </p:cNvSpPr>
                <p:nvPr/>
              </p:nvSpPr>
              <p:spPr bwMode="auto">
                <a:xfrm>
                  <a:off x="2428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5" name="Text Box 1105"/>
                <p:cNvSpPr txBox="1">
                  <a:spLocks noChangeArrowheads="1"/>
                </p:cNvSpPr>
                <p:nvPr/>
              </p:nvSpPr>
              <p:spPr bwMode="auto">
                <a:xfrm>
                  <a:off x="2629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6" name="Text Box 1106"/>
                <p:cNvSpPr txBox="1">
                  <a:spLocks noChangeArrowheads="1"/>
                </p:cNvSpPr>
                <p:nvPr/>
              </p:nvSpPr>
              <p:spPr bwMode="auto">
                <a:xfrm>
                  <a:off x="2620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7" name="Text Box 1107"/>
                <p:cNvSpPr txBox="1">
                  <a:spLocks noChangeArrowheads="1"/>
                </p:cNvSpPr>
                <p:nvPr/>
              </p:nvSpPr>
              <p:spPr bwMode="auto">
                <a:xfrm>
                  <a:off x="2812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8" name="Text Box 1108"/>
                <p:cNvSpPr txBox="1">
                  <a:spLocks noChangeArrowheads="1"/>
                </p:cNvSpPr>
                <p:nvPr/>
              </p:nvSpPr>
              <p:spPr bwMode="auto">
                <a:xfrm>
                  <a:off x="3004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49" name="Text Box 1109"/>
                <p:cNvSpPr txBox="1">
                  <a:spLocks noChangeArrowheads="1"/>
                </p:cNvSpPr>
                <p:nvPr/>
              </p:nvSpPr>
              <p:spPr bwMode="auto">
                <a:xfrm>
                  <a:off x="3196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0" name="Text Box 1110"/>
                <p:cNvSpPr txBox="1">
                  <a:spLocks noChangeArrowheads="1"/>
                </p:cNvSpPr>
                <p:nvPr/>
              </p:nvSpPr>
              <p:spPr bwMode="auto">
                <a:xfrm>
                  <a:off x="3388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1" name="Text Box 1111"/>
                <p:cNvSpPr txBox="1">
                  <a:spLocks noChangeArrowheads="1"/>
                </p:cNvSpPr>
                <p:nvPr/>
              </p:nvSpPr>
              <p:spPr bwMode="auto">
                <a:xfrm>
                  <a:off x="2821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2" name="Text Box 1112"/>
                <p:cNvSpPr txBox="1">
                  <a:spLocks noChangeArrowheads="1"/>
                </p:cNvSpPr>
                <p:nvPr/>
              </p:nvSpPr>
              <p:spPr bwMode="auto">
                <a:xfrm>
                  <a:off x="3013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3" name="Text Box 1113"/>
                <p:cNvSpPr txBox="1">
                  <a:spLocks noChangeArrowheads="1"/>
                </p:cNvSpPr>
                <p:nvPr/>
              </p:nvSpPr>
              <p:spPr bwMode="auto">
                <a:xfrm>
                  <a:off x="3205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4" name="Text Box 1114"/>
                <p:cNvSpPr txBox="1">
                  <a:spLocks noChangeArrowheads="1"/>
                </p:cNvSpPr>
                <p:nvPr/>
              </p:nvSpPr>
              <p:spPr bwMode="auto">
                <a:xfrm>
                  <a:off x="3397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5" name="Text Box 1115"/>
                <p:cNvSpPr txBox="1">
                  <a:spLocks noChangeArrowheads="1"/>
                </p:cNvSpPr>
                <p:nvPr/>
              </p:nvSpPr>
              <p:spPr bwMode="auto">
                <a:xfrm>
                  <a:off x="3589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6" name="Text Box 1116"/>
                <p:cNvSpPr txBox="1">
                  <a:spLocks noChangeArrowheads="1"/>
                </p:cNvSpPr>
                <p:nvPr/>
              </p:nvSpPr>
              <p:spPr bwMode="auto">
                <a:xfrm>
                  <a:off x="3388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7" name="Text Box 1117"/>
                <p:cNvSpPr txBox="1">
                  <a:spLocks noChangeArrowheads="1"/>
                </p:cNvSpPr>
                <p:nvPr/>
              </p:nvSpPr>
              <p:spPr bwMode="auto">
                <a:xfrm>
                  <a:off x="3580" y="345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8" name="Text Box 1118"/>
                <p:cNvSpPr txBox="1">
                  <a:spLocks noChangeArrowheads="1"/>
                </p:cNvSpPr>
                <p:nvPr/>
              </p:nvSpPr>
              <p:spPr bwMode="auto">
                <a:xfrm>
                  <a:off x="3589" y="326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59" name="Text Box 1119"/>
                <p:cNvSpPr txBox="1">
                  <a:spLocks noChangeArrowheads="1"/>
                </p:cNvSpPr>
                <p:nvPr/>
              </p:nvSpPr>
              <p:spPr bwMode="auto">
                <a:xfrm>
                  <a:off x="3605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0" name="Text Box 1120"/>
                <p:cNvSpPr txBox="1">
                  <a:spLocks noChangeArrowheads="1"/>
                </p:cNvSpPr>
                <p:nvPr/>
              </p:nvSpPr>
              <p:spPr bwMode="auto">
                <a:xfrm>
                  <a:off x="2832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1" name="Text Box 1121"/>
                <p:cNvSpPr txBox="1">
                  <a:spLocks noChangeArrowheads="1"/>
                </p:cNvSpPr>
                <p:nvPr/>
              </p:nvSpPr>
              <p:spPr bwMode="auto">
                <a:xfrm>
                  <a:off x="3033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2" name="Text Box 1122"/>
                <p:cNvSpPr txBox="1">
                  <a:spLocks noChangeArrowheads="1"/>
                </p:cNvSpPr>
                <p:nvPr/>
              </p:nvSpPr>
              <p:spPr bwMode="auto">
                <a:xfrm>
                  <a:off x="3024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3" name="Text Box 1123"/>
                <p:cNvSpPr txBox="1">
                  <a:spLocks noChangeArrowheads="1"/>
                </p:cNvSpPr>
                <p:nvPr/>
              </p:nvSpPr>
              <p:spPr bwMode="auto">
                <a:xfrm>
                  <a:off x="3216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4" name="Text Box 1124"/>
                <p:cNvSpPr txBox="1">
                  <a:spLocks noChangeArrowheads="1"/>
                </p:cNvSpPr>
                <p:nvPr/>
              </p:nvSpPr>
              <p:spPr bwMode="auto">
                <a:xfrm>
                  <a:off x="3408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5" name="Text Box 1125"/>
                <p:cNvSpPr txBox="1">
                  <a:spLocks noChangeArrowheads="1"/>
                </p:cNvSpPr>
                <p:nvPr/>
              </p:nvSpPr>
              <p:spPr bwMode="auto">
                <a:xfrm>
                  <a:off x="3600" y="3072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6" name="Text Box 1126"/>
                <p:cNvSpPr txBox="1">
                  <a:spLocks noChangeArrowheads="1"/>
                </p:cNvSpPr>
                <p:nvPr/>
              </p:nvSpPr>
              <p:spPr bwMode="auto">
                <a:xfrm>
                  <a:off x="3616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7" name="Text Box 1127"/>
                <p:cNvSpPr txBox="1">
                  <a:spLocks noChangeArrowheads="1"/>
                </p:cNvSpPr>
                <p:nvPr/>
              </p:nvSpPr>
              <p:spPr bwMode="auto">
                <a:xfrm>
                  <a:off x="3225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8" name="Text Box 1128"/>
                <p:cNvSpPr txBox="1">
                  <a:spLocks noChangeArrowheads="1"/>
                </p:cNvSpPr>
                <p:nvPr/>
              </p:nvSpPr>
              <p:spPr bwMode="auto">
                <a:xfrm>
                  <a:off x="3417" y="268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69" name="Text Box 1129"/>
                <p:cNvSpPr txBox="1">
                  <a:spLocks noChangeArrowheads="1"/>
                </p:cNvSpPr>
                <p:nvPr/>
              </p:nvSpPr>
              <p:spPr bwMode="auto">
                <a:xfrm>
                  <a:off x="3609" y="2880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0" name="Text Box 1130"/>
                <p:cNvSpPr txBox="1">
                  <a:spLocks noChangeArrowheads="1"/>
                </p:cNvSpPr>
                <p:nvPr/>
              </p:nvSpPr>
              <p:spPr bwMode="auto">
                <a:xfrm>
                  <a:off x="3625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1" name="Text Box 1131"/>
                <p:cNvSpPr txBox="1">
                  <a:spLocks noChangeArrowheads="1"/>
                </p:cNvSpPr>
                <p:nvPr/>
              </p:nvSpPr>
              <p:spPr bwMode="auto">
                <a:xfrm>
                  <a:off x="3432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2" name="Text Box 1132"/>
                <p:cNvSpPr txBox="1">
                  <a:spLocks noChangeArrowheads="1"/>
                </p:cNvSpPr>
                <p:nvPr/>
              </p:nvSpPr>
              <p:spPr bwMode="auto">
                <a:xfrm>
                  <a:off x="3616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3" name="Text Box 1133"/>
                <p:cNvSpPr txBox="1">
                  <a:spLocks noChangeArrowheads="1"/>
                </p:cNvSpPr>
                <p:nvPr/>
              </p:nvSpPr>
              <p:spPr bwMode="auto">
                <a:xfrm>
                  <a:off x="3423" y="2496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4" name="Text Box 1134"/>
                <p:cNvSpPr txBox="1">
                  <a:spLocks noChangeArrowheads="1"/>
                </p:cNvSpPr>
                <p:nvPr/>
              </p:nvSpPr>
              <p:spPr bwMode="auto">
                <a:xfrm>
                  <a:off x="3432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  <p:sp>
              <p:nvSpPr>
                <p:cNvPr id="7275" name="Text Box 1135"/>
                <p:cNvSpPr txBox="1">
                  <a:spLocks noChangeArrowheads="1"/>
                </p:cNvSpPr>
                <p:nvPr/>
              </p:nvSpPr>
              <p:spPr bwMode="auto">
                <a:xfrm>
                  <a:off x="3231" y="2304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</p:grpSp>
          <p:sp>
            <p:nvSpPr>
              <p:cNvPr id="7178" name="Text Box 1136"/>
              <p:cNvSpPr txBox="1">
                <a:spLocks noChangeArrowheads="1"/>
              </p:cNvSpPr>
              <p:nvPr/>
            </p:nvSpPr>
            <p:spPr bwMode="auto">
              <a:xfrm rot="60000">
                <a:off x="4012" y="2775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800"/>
                  <a:t>结点</a:t>
                </a:r>
              </a:p>
            </p:txBody>
          </p:sp>
          <p:sp>
            <p:nvSpPr>
              <p:cNvPr id="7179" name="Line 1137"/>
              <p:cNvSpPr>
                <a:spLocks noChangeShapeType="1"/>
              </p:cNvSpPr>
              <p:nvPr/>
            </p:nvSpPr>
            <p:spPr bwMode="auto">
              <a:xfrm rot="60000" flipH="1">
                <a:off x="3780" y="290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6" name="Text Box 1138"/>
            <p:cNvSpPr txBox="1">
              <a:spLocks noChangeArrowheads="1"/>
            </p:cNvSpPr>
            <p:nvPr/>
          </p:nvSpPr>
          <p:spPr bwMode="auto">
            <a:xfrm>
              <a:off x="1999" y="3749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周期的概念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71600" y="871599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周期性</a:t>
            </a:r>
            <a:r>
              <a:rPr lang="zh-CN" altLang="en-US" dirty="0"/>
              <a:t>（</a:t>
            </a:r>
            <a:r>
              <a:rPr lang="en-US" altLang="zh-CN" dirty="0"/>
              <a:t>periodicity</a:t>
            </a:r>
            <a:r>
              <a:rPr lang="zh-CN" altLang="en-US" dirty="0"/>
              <a:t>） 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115" name="矩形 114"/>
          <p:cNvSpPr/>
          <p:nvPr/>
        </p:nvSpPr>
        <p:spPr>
          <a:xfrm>
            <a:off x="971600" y="1412776"/>
            <a:ext cx="6646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沿任何一个方向，每隔一定距离出现相同的结点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53000"/>
            <a:ext cx="8494633" cy="1791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等同性（</a:t>
            </a:r>
            <a:r>
              <a:rPr lang="en-US" altLang="zh-CN" dirty="0"/>
              <a:t>identity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 smtClean="0"/>
              <a:t>每个结点周围的环境（包括原子的种类和分布）都是相同的</a:t>
            </a:r>
            <a:endParaRPr lang="en-US" altLang="zh-CN" dirty="0" smtClean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 smtClean="0"/>
              <a:t>点阵的结点都是等同点</a:t>
            </a:r>
            <a:endParaRPr lang="zh-CN" altLang="en-US" dirty="0"/>
          </a:p>
        </p:txBody>
      </p:sp>
      <p:grpSp>
        <p:nvGrpSpPr>
          <p:cNvPr id="3" name="Group 1276"/>
          <p:cNvGrpSpPr>
            <a:grpSpLocks/>
          </p:cNvGrpSpPr>
          <p:nvPr/>
        </p:nvGrpSpPr>
        <p:grpSpPr bwMode="auto">
          <a:xfrm>
            <a:off x="6156176" y="3068960"/>
            <a:ext cx="1330325" cy="1400175"/>
            <a:chOff x="3866" y="1182"/>
            <a:chExt cx="838" cy="882"/>
          </a:xfrm>
        </p:grpSpPr>
        <p:sp>
          <p:nvSpPr>
            <p:cNvPr id="4" name="Rectangle 1212"/>
            <p:cNvSpPr>
              <a:spLocks noChangeAspect="1" noChangeArrowheads="1"/>
            </p:cNvSpPr>
            <p:nvPr/>
          </p:nvSpPr>
          <p:spPr bwMode="auto">
            <a:xfrm>
              <a:off x="4040" y="1404"/>
              <a:ext cx="416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" name="Group 1217"/>
            <p:cNvGrpSpPr>
              <a:grpSpLocks/>
            </p:cNvGrpSpPr>
            <p:nvPr/>
          </p:nvGrpSpPr>
          <p:grpSpPr bwMode="auto">
            <a:xfrm>
              <a:off x="3866" y="1194"/>
              <a:ext cx="432" cy="459"/>
              <a:chOff x="2880" y="1902"/>
              <a:chExt cx="432" cy="459"/>
            </a:xfrm>
          </p:grpSpPr>
          <p:sp>
            <p:nvSpPr>
              <p:cNvPr id="21" name="Text Box 1218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 Box 1219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1220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 Box 1221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Group 1222"/>
            <p:cNvGrpSpPr>
              <a:grpSpLocks/>
            </p:cNvGrpSpPr>
            <p:nvPr/>
          </p:nvGrpSpPr>
          <p:grpSpPr bwMode="auto">
            <a:xfrm>
              <a:off x="4272" y="1182"/>
              <a:ext cx="432" cy="459"/>
              <a:chOff x="2880" y="1902"/>
              <a:chExt cx="432" cy="459"/>
            </a:xfrm>
          </p:grpSpPr>
          <p:sp>
            <p:nvSpPr>
              <p:cNvPr id="17" name="Text Box 1223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 Box 1224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Text Box 1225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Text Box 1226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1227"/>
            <p:cNvGrpSpPr>
              <a:grpSpLocks/>
            </p:cNvGrpSpPr>
            <p:nvPr/>
          </p:nvGrpSpPr>
          <p:grpSpPr bwMode="auto">
            <a:xfrm>
              <a:off x="3866" y="1599"/>
              <a:ext cx="432" cy="459"/>
              <a:chOff x="2880" y="1902"/>
              <a:chExt cx="432" cy="459"/>
            </a:xfrm>
          </p:grpSpPr>
          <p:sp>
            <p:nvSpPr>
              <p:cNvPr id="13" name="Text Box 1228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Text Box 1229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 Box 1230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 Box 1231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Group 1232"/>
            <p:cNvGrpSpPr>
              <a:grpSpLocks/>
            </p:cNvGrpSpPr>
            <p:nvPr/>
          </p:nvGrpSpPr>
          <p:grpSpPr bwMode="auto">
            <a:xfrm>
              <a:off x="4272" y="1605"/>
              <a:ext cx="432" cy="459"/>
              <a:chOff x="2880" y="1902"/>
              <a:chExt cx="432" cy="459"/>
            </a:xfrm>
          </p:grpSpPr>
          <p:sp>
            <p:nvSpPr>
              <p:cNvPr id="9" name="Text Box 1233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Text Box 1234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Text Box 1235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1236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5" name="Group 1274"/>
          <p:cNvGrpSpPr>
            <a:grpSpLocks/>
          </p:cNvGrpSpPr>
          <p:nvPr/>
        </p:nvGrpSpPr>
        <p:grpSpPr bwMode="auto">
          <a:xfrm>
            <a:off x="4413101" y="3054673"/>
            <a:ext cx="1317625" cy="1490662"/>
            <a:chOff x="2784" y="1173"/>
            <a:chExt cx="830" cy="939"/>
          </a:xfrm>
        </p:grpSpPr>
        <p:grpSp>
          <p:nvGrpSpPr>
            <p:cNvPr id="26" name="Group 1141"/>
            <p:cNvGrpSpPr>
              <a:grpSpLocks/>
            </p:cNvGrpSpPr>
            <p:nvPr/>
          </p:nvGrpSpPr>
          <p:grpSpPr bwMode="auto">
            <a:xfrm>
              <a:off x="2784" y="1584"/>
              <a:ext cx="410" cy="528"/>
              <a:chOff x="1689" y="2487"/>
              <a:chExt cx="441" cy="528"/>
            </a:xfrm>
          </p:grpSpPr>
          <p:sp>
            <p:nvSpPr>
              <p:cNvPr id="40" name="Text Box 1142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Text Box 1143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1144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Group 1145"/>
            <p:cNvGrpSpPr>
              <a:grpSpLocks/>
            </p:cNvGrpSpPr>
            <p:nvPr/>
          </p:nvGrpSpPr>
          <p:grpSpPr bwMode="auto">
            <a:xfrm>
              <a:off x="3195" y="1584"/>
              <a:ext cx="410" cy="528"/>
              <a:chOff x="1689" y="2487"/>
              <a:chExt cx="441" cy="528"/>
            </a:xfrm>
          </p:grpSpPr>
          <p:sp>
            <p:nvSpPr>
              <p:cNvPr id="37" name="Text Box 1146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Text Box 1147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114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" name="Group 1149"/>
            <p:cNvGrpSpPr>
              <a:grpSpLocks/>
            </p:cNvGrpSpPr>
            <p:nvPr/>
          </p:nvGrpSpPr>
          <p:grpSpPr bwMode="auto">
            <a:xfrm>
              <a:off x="3204" y="1173"/>
              <a:ext cx="410" cy="528"/>
              <a:chOff x="1689" y="2487"/>
              <a:chExt cx="441" cy="528"/>
            </a:xfrm>
          </p:grpSpPr>
          <p:sp>
            <p:nvSpPr>
              <p:cNvPr id="34" name="Text Box 1150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Text Box 1151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1152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" name="Group 1153"/>
            <p:cNvGrpSpPr>
              <a:grpSpLocks/>
            </p:cNvGrpSpPr>
            <p:nvPr/>
          </p:nvGrpSpPr>
          <p:grpSpPr bwMode="auto">
            <a:xfrm>
              <a:off x="2793" y="1173"/>
              <a:ext cx="410" cy="528"/>
              <a:chOff x="1689" y="2487"/>
              <a:chExt cx="441" cy="528"/>
            </a:xfrm>
          </p:grpSpPr>
          <p:sp>
            <p:nvSpPr>
              <p:cNvPr id="31" name="Text Box 1154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Text Box 1155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15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" name="Rectangle 1157"/>
            <p:cNvSpPr>
              <a:spLocks noChangeAspect="1" noChangeArrowheads="1"/>
            </p:cNvSpPr>
            <p:nvPr/>
          </p:nvSpPr>
          <p:spPr bwMode="auto">
            <a:xfrm>
              <a:off x="2974" y="1431"/>
              <a:ext cx="386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Group 1279"/>
          <p:cNvGrpSpPr>
            <a:grpSpLocks/>
          </p:cNvGrpSpPr>
          <p:nvPr/>
        </p:nvGrpSpPr>
        <p:grpSpPr bwMode="auto">
          <a:xfrm>
            <a:off x="2952601" y="3249935"/>
            <a:ext cx="1036638" cy="1143000"/>
            <a:chOff x="1848" y="1296"/>
            <a:chExt cx="653" cy="720"/>
          </a:xfrm>
        </p:grpSpPr>
        <p:sp>
          <p:nvSpPr>
            <p:cNvPr id="44" name="Rectangle 1163"/>
            <p:cNvSpPr>
              <a:spLocks noChangeAspect="1" noChangeArrowheads="1"/>
            </p:cNvSpPr>
            <p:nvPr/>
          </p:nvSpPr>
          <p:spPr bwMode="auto">
            <a:xfrm>
              <a:off x="1935" y="1440"/>
              <a:ext cx="414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1165"/>
            <p:cNvSpPr txBox="1">
              <a:spLocks noChangeArrowheads="1"/>
            </p:cNvSpPr>
            <p:nvPr/>
          </p:nvSpPr>
          <p:spPr bwMode="auto">
            <a:xfrm>
              <a:off x="2261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Text Box 1167"/>
            <p:cNvSpPr txBox="1">
              <a:spLocks noChangeArrowheads="1"/>
            </p:cNvSpPr>
            <p:nvPr/>
          </p:nvSpPr>
          <p:spPr bwMode="auto">
            <a:xfrm>
              <a:off x="2261" y="17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Text Box 1169"/>
            <p:cNvSpPr txBox="1">
              <a:spLocks noChangeArrowheads="1"/>
            </p:cNvSpPr>
            <p:nvPr/>
          </p:nvSpPr>
          <p:spPr bwMode="auto">
            <a:xfrm>
              <a:off x="1856" y="130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1171"/>
            <p:cNvSpPr txBox="1">
              <a:spLocks noChangeArrowheads="1"/>
            </p:cNvSpPr>
            <p:nvPr/>
          </p:nvSpPr>
          <p:spPr bwMode="auto">
            <a:xfrm>
              <a:off x="1848" y="17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Text Box 1206"/>
          <p:cNvSpPr txBox="1">
            <a:spLocks noChangeArrowheads="1"/>
          </p:cNvSpPr>
          <p:nvPr/>
        </p:nvSpPr>
        <p:spPr bwMode="auto">
          <a:xfrm>
            <a:off x="704701" y="357378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正方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(square)</a:t>
            </a:r>
          </a:p>
        </p:txBody>
      </p:sp>
      <p:grpSp>
        <p:nvGrpSpPr>
          <p:cNvPr id="50" name="Group 1278"/>
          <p:cNvGrpSpPr>
            <a:grpSpLocks/>
          </p:cNvGrpSpPr>
          <p:nvPr/>
        </p:nvGrpSpPr>
        <p:grpSpPr bwMode="auto">
          <a:xfrm>
            <a:off x="3012926" y="3327723"/>
            <a:ext cx="4178300" cy="912812"/>
            <a:chOff x="1878" y="1344"/>
            <a:chExt cx="2632" cy="575"/>
          </a:xfrm>
        </p:grpSpPr>
        <p:grpSp>
          <p:nvGrpSpPr>
            <p:cNvPr id="51" name="Group 1273"/>
            <p:cNvGrpSpPr>
              <a:grpSpLocks/>
            </p:cNvGrpSpPr>
            <p:nvPr/>
          </p:nvGrpSpPr>
          <p:grpSpPr bwMode="auto">
            <a:xfrm>
              <a:off x="2888" y="1365"/>
              <a:ext cx="527" cy="536"/>
              <a:chOff x="2888" y="1365"/>
              <a:chExt cx="527" cy="536"/>
            </a:xfrm>
          </p:grpSpPr>
          <p:sp>
            <p:nvSpPr>
              <p:cNvPr id="62" name="Oval 1158"/>
              <p:cNvSpPr>
                <a:spLocks noChangeAspect="1" noChangeArrowheads="1"/>
              </p:cNvSpPr>
              <p:nvPr/>
            </p:nvSpPr>
            <p:spPr bwMode="auto">
              <a:xfrm>
                <a:off x="2888" y="1377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Oval 1159"/>
              <p:cNvSpPr>
                <a:spLocks noChangeAspect="1" noChangeArrowheads="1"/>
              </p:cNvSpPr>
              <p:nvPr/>
            </p:nvSpPr>
            <p:spPr bwMode="auto">
              <a:xfrm>
                <a:off x="3302" y="136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Oval 1160"/>
              <p:cNvSpPr>
                <a:spLocks noChangeAspect="1" noChangeArrowheads="1"/>
              </p:cNvSpPr>
              <p:nvPr/>
            </p:nvSpPr>
            <p:spPr bwMode="auto">
              <a:xfrm>
                <a:off x="2888" y="1788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Oval 1161"/>
              <p:cNvSpPr>
                <a:spLocks noChangeAspect="1" noChangeArrowheads="1"/>
              </p:cNvSpPr>
              <p:nvPr/>
            </p:nvSpPr>
            <p:spPr bwMode="auto">
              <a:xfrm>
                <a:off x="3302" y="178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1272"/>
            <p:cNvGrpSpPr>
              <a:grpSpLocks/>
            </p:cNvGrpSpPr>
            <p:nvPr/>
          </p:nvGrpSpPr>
          <p:grpSpPr bwMode="auto">
            <a:xfrm>
              <a:off x="1878" y="1383"/>
              <a:ext cx="526" cy="536"/>
              <a:chOff x="1878" y="1383"/>
              <a:chExt cx="526" cy="536"/>
            </a:xfrm>
          </p:grpSpPr>
          <p:sp>
            <p:nvSpPr>
              <p:cNvPr id="58" name="Oval 1164"/>
              <p:cNvSpPr>
                <a:spLocks noChangeAspect="1" noChangeArrowheads="1"/>
              </p:cNvSpPr>
              <p:nvPr/>
            </p:nvSpPr>
            <p:spPr bwMode="auto">
              <a:xfrm>
                <a:off x="2291" y="138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Oval 1166"/>
              <p:cNvSpPr>
                <a:spLocks noChangeAspect="1" noChangeArrowheads="1"/>
              </p:cNvSpPr>
              <p:nvPr/>
            </p:nvSpPr>
            <p:spPr bwMode="auto">
              <a:xfrm>
                <a:off x="2291" y="180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Oval 1168"/>
              <p:cNvSpPr>
                <a:spLocks noChangeAspect="1" noChangeArrowheads="1"/>
              </p:cNvSpPr>
              <p:nvPr/>
            </p:nvSpPr>
            <p:spPr bwMode="auto">
              <a:xfrm>
                <a:off x="1878" y="139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Oval 1170"/>
              <p:cNvSpPr>
                <a:spLocks noChangeAspect="1" noChangeArrowheads="1"/>
              </p:cNvSpPr>
              <p:nvPr/>
            </p:nvSpPr>
            <p:spPr bwMode="auto">
              <a:xfrm>
                <a:off x="1878" y="1806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Group 1277"/>
            <p:cNvGrpSpPr>
              <a:grpSpLocks/>
            </p:cNvGrpSpPr>
            <p:nvPr/>
          </p:nvGrpSpPr>
          <p:grpSpPr bwMode="auto">
            <a:xfrm>
              <a:off x="3984" y="1344"/>
              <a:ext cx="526" cy="536"/>
              <a:chOff x="3984" y="432"/>
              <a:chExt cx="526" cy="536"/>
            </a:xfrm>
          </p:grpSpPr>
          <p:sp>
            <p:nvSpPr>
              <p:cNvPr id="54" name="Oval 1213"/>
              <p:cNvSpPr>
                <a:spLocks noChangeAspect="1" noChangeArrowheads="1"/>
              </p:cNvSpPr>
              <p:nvPr/>
            </p:nvSpPr>
            <p:spPr bwMode="auto">
              <a:xfrm>
                <a:off x="4397" y="432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Oval 1214"/>
              <p:cNvSpPr>
                <a:spLocks noChangeAspect="1" noChangeArrowheads="1"/>
              </p:cNvSpPr>
              <p:nvPr/>
            </p:nvSpPr>
            <p:spPr bwMode="auto">
              <a:xfrm>
                <a:off x="4397" y="852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Oval 1215"/>
              <p:cNvSpPr>
                <a:spLocks noChangeAspect="1" noChangeArrowheads="1"/>
              </p:cNvSpPr>
              <p:nvPr/>
            </p:nvSpPr>
            <p:spPr bwMode="auto">
              <a:xfrm>
                <a:off x="3984" y="444"/>
                <a:ext cx="112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Oval 1216"/>
              <p:cNvSpPr>
                <a:spLocks noChangeAspect="1" noChangeArrowheads="1"/>
              </p:cNvSpPr>
              <p:nvPr/>
            </p:nvSpPr>
            <p:spPr bwMode="auto">
              <a:xfrm>
                <a:off x="3984" y="855"/>
                <a:ext cx="112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6" name="Group 1172"/>
          <p:cNvGrpSpPr>
            <a:grpSpLocks/>
          </p:cNvGrpSpPr>
          <p:nvPr/>
        </p:nvGrpSpPr>
        <p:grpSpPr bwMode="auto">
          <a:xfrm>
            <a:off x="4954439" y="4791354"/>
            <a:ext cx="2057400" cy="1519238"/>
            <a:chOff x="4128" y="2583"/>
            <a:chExt cx="1296" cy="957"/>
          </a:xfrm>
        </p:grpSpPr>
        <p:grpSp>
          <p:nvGrpSpPr>
            <p:cNvPr id="67" name="Group 1173"/>
            <p:cNvGrpSpPr>
              <a:grpSpLocks/>
            </p:cNvGrpSpPr>
            <p:nvPr/>
          </p:nvGrpSpPr>
          <p:grpSpPr bwMode="auto">
            <a:xfrm>
              <a:off x="4128" y="3012"/>
              <a:ext cx="441" cy="528"/>
              <a:chOff x="1689" y="2487"/>
              <a:chExt cx="441" cy="528"/>
            </a:xfrm>
          </p:grpSpPr>
          <p:sp>
            <p:nvSpPr>
              <p:cNvPr id="86" name="Text Box 1174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Text Box 1175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176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8" name="Group 1177"/>
            <p:cNvGrpSpPr>
              <a:grpSpLocks/>
            </p:cNvGrpSpPr>
            <p:nvPr/>
          </p:nvGrpSpPr>
          <p:grpSpPr bwMode="auto">
            <a:xfrm>
              <a:off x="4137" y="2592"/>
              <a:ext cx="441" cy="528"/>
              <a:chOff x="1689" y="2487"/>
              <a:chExt cx="441" cy="528"/>
            </a:xfrm>
          </p:grpSpPr>
          <p:sp>
            <p:nvSpPr>
              <p:cNvPr id="83" name="Text Box 1178"/>
              <p:cNvSpPr txBox="1">
                <a:spLocks noChangeArrowheads="1"/>
              </p:cNvSpPr>
              <p:nvPr/>
            </p:nvSpPr>
            <p:spPr bwMode="auto">
              <a:xfrm>
                <a:off x="1689" y="248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Text Box 1179"/>
              <p:cNvSpPr txBox="1">
                <a:spLocks noChangeArrowheads="1"/>
              </p:cNvSpPr>
              <p:nvPr/>
            </p:nvSpPr>
            <p:spPr bwMode="auto">
              <a:xfrm>
                <a:off x="1890" y="268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1180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192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9" name="Rectangle 1181"/>
            <p:cNvSpPr>
              <a:spLocks noChangeArrowheads="1"/>
            </p:cNvSpPr>
            <p:nvPr/>
          </p:nvSpPr>
          <p:spPr bwMode="auto">
            <a:xfrm>
              <a:off x="4320" y="2850"/>
              <a:ext cx="855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1182"/>
            <p:cNvSpPr>
              <a:spLocks noChangeAspect="1" noChangeArrowheads="1"/>
            </p:cNvSpPr>
            <p:nvPr/>
          </p:nvSpPr>
          <p:spPr bwMode="auto">
            <a:xfrm>
              <a:off x="4263" y="280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1183"/>
            <p:cNvSpPr>
              <a:spLocks noChangeAspect="1" noChangeArrowheads="1"/>
            </p:cNvSpPr>
            <p:nvPr/>
          </p:nvSpPr>
          <p:spPr bwMode="auto">
            <a:xfrm>
              <a:off x="4263" y="3216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2" name="Group 1184"/>
            <p:cNvGrpSpPr>
              <a:grpSpLocks/>
            </p:cNvGrpSpPr>
            <p:nvPr/>
          </p:nvGrpSpPr>
          <p:grpSpPr bwMode="auto">
            <a:xfrm>
              <a:off x="4974" y="2583"/>
              <a:ext cx="450" cy="939"/>
              <a:chOff x="4539" y="2592"/>
              <a:chExt cx="450" cy="939"/>
            </a:xfrm>
          </p:grpSpPr>
          <p:grpSp>
            <p:nvGrpSpPr>
              <p:cNvPr id="73" name="Group 1185"/>
              <p:cNvGrpSpPr>
                <a:grpSpLocks/>
              </p:cNvGrpSpPr>
              <p:nvPr/>
            </p:nvGrpSpPr>
            <p:grpSpPr bwMode="auto">
              <a:xfrm>
                <a:off x="4539" y="3003"/>
                <a:ext cx="441" cy="528"/>
                <a:chOff x="1689" y="2487"/>
                <a:chExt cx="441" cy="528"/>
              </a:xfrm>
            </p:grpSpPr>
            <p:sp>
              <p:nvSpPr>
                <p:cNvPr id="80" name="Text Box 1186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Text Box 1187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Line 1188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74" name="Group 1189"/>
              <p:cNvGrpSpPr>
                <a:grpSpLocks/>
              </p:cNvGrpSpPr>
              <p:nvPr/>
            </p:nvGrpSpPr>
            <p:grpSpPr bwMode="auto">
              <a:xfrm>
                <a:off x="4548" y="2592"/>
                <a:ext cx="441" cy="528"/>
                <a:chOff x="1689" y="2487"/>
                <a:chExt cx="441" cy="528"/>
              </a:xfrm>
            </p:grpSpPr>
            <p:sp>
              <p:nvSpPr>
                <p:cNvPr id="77" name="Text Box 1190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Text Box 1191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•</a:t>
                  </a:r>
                  <a:endParaRPr kumimoji="1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Line 1192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5" name="Oval 1193"/>
              <p:cNvSpPr>
                <a:spLocks noChangeAspect="1" noChangeArrowheads="1"/>
              </p:cNvSpPr>
              <p:nvPr/>
            </p:nvSpPr>
            <p:spPr bwMode="auto">
              <a:xfrm>
                <a:off x="4677" y="279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Oval 1194"/>
              <p:cNvSpPr>
                <a:spLocks noChangeAspect="1" noChangeArrowheads="1"/>
              </p:cNvSpPr>
              <p:nvPr/>
            </p:nvSpPr>
            <p:spPr bwMode="auto">
              <a:xfrm>
                <a:off x="4677" y="321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9" name="Group 1195"/>
          <p:cNvGrpSpPr>
            <a:grpSpLocks/>
          </p:cNvGrpSpPr>
          <p:nvPr/>
        </p:nvGrpSpPr>
        <p:grpSpPr bwMode="auto">
          <a:xfrm>
            <a:off x="2939902" y="5000904"/>
            <a:ext cx="1724025" cy="1114425"/>
            <a:chOff x="2640" y="2754"/>
            <a:chExt cx="1086" cy="702"/>
          </a:xfrm>
        </p:grpSpPr>
        <p:sp>
          <p:nvSpPr>
            <p:cNvPr id="90" name="Rectangle 1196"/>
            <p:cNvSpPr>
              <a:spLocks noChangeArrowheads="1"/>
            </p:cNvSpPr>
            <p:nvPr/>
          </p:nvSpPr>
          <p:spPr bwMode="auto">
            <a:xfrm>
              <a:off x="2727" y="2889"/>
              <a:ext cx="855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" name="Group 1197"/>
            <p:cNvGrpSpPr>
              <a:grpSpLocks/>
            </p:cNvGrpSpPr>
            <p:nvPr/>
          </p:nvGrpSpPr>
          <p:grpSpPr bwMode="auto">
            <a:xfrm>
              <a:off x="3486" y="2754"/>
              <a:ext cx="240" cy="288"/>
              <a:chOff x="3888" y="2715"/>
              <a:chExt cx="240" cy="288"/>
            </a:xfrm>
          </p:grpSpPr>
          <p:sp>
            <p:nvSpPr>
              <p:cNvPr id="98" name="Oval 1198"/>
              <p:cNvSpPr>
                <a:spLocks noChangeAspect="1" noChangeArrowheads="1"/>
              </p:cNvSpPr>
              <p:nvPr/>
            </p:nvSpPr>
            <p:spPr bwMode="auto">
              <a:xfrm>
                <a:off x="3918" y="279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Text Box 1199"/>
              <p:cNvSpPr txBox="1">
                <a:spLocks noChangeArrowheads="1"/>
              </p:cNvSpPr>
              <p:nvPr/>
            </p:nvSpPr>
            <p:spPr bwMode="auto">
              <a:xfrm>
                <a:off x="3888" y="2715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2" name="Oval 1200"/>
            <p:cNvSpPr>
              <a:spLocks noChangeAspect="1" noChangeArrowheads="1"/>
            </p:cNvSpPr>
            <p:nvPr/>
          </p:nvSpPr>
          <p:spPr bwMode="auto">
            <a:xfrm>
              <a:off x="2670" y="2844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Text Box 1201"/>
            <p:cNvSpPr txBox="1">
              <a:spLocks noChangeArrowheads="1"/>
            </p:cNvSpPr>
            <p:nvPr/>
          </p:nvSpPr>
          <p:spPr bwMode="auto">
            <a:xfrm>
              <a:off x="2640" y="27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Oval 1202"/>
            <p:cNvSpPr>
              <a:spLocks noChangeAspect="1" noChangeArrowheads="1"/>
            </p:cNvSpPr>
            <p:nvPr/>
          </p:nvSpPr>
          <p:spPr bwMode="auto">
            <a:xfrm>
              <a:off x="2670" y="325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Text Box 1203"/>
            <p:cNvSpPr txBox="1">
              <a:spLocks noChangeArrowheads="1"/>
            </p:cNvSpPr>
            <p:nvPr/>
          </p:nvSpPr>
          <p:spPr bwMode="auto">
            <a:xfrm>
              <a:off x="2640" y="31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Oval 1204"/>
            <p:cNvSpPr>
              <a:spLocks noChangeAspect="1" noChangeArrowheads="1"/>
            </p:cNvSpPr>
            <p:nvPr/>
          </p:nvSpPr>
          <p:spPr bwMode="auto">
            <a:xfrm>
              <a:off x="3516" y="3237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Text Box 1205"/>
            <p:cNvSpPr txBox="1">
              <a:spLocks noChangeArrowheads="1"/>
            </p:cNvSpPr>
            <p:nvPr/>
          </p:nvSpPr>
          <p:spPr bwMode="auto">
            <a:xfrm>
              <a:off x="3486" y="31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0" name="Text Box 1207"/>
          <p:cNvSpPr txBox="1">
            <a:spLocks noChangeArrowheads="1"/>
          </p:cNvSpPr>
          <p:nvPr/>
        </p:nvSpPr>
        <p:spPr bwMode="auto">
          <a:xfrm>
            <a:off x="687239" y="532475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长方</a:t>
            </a: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(rectangle)</a:t>
            </a:r>
          </a:p>
        </p:txBody>
      </p:sp>
    </p:spTree>
    <p:extLst>
      <p:ext uri="{BB962C8B-B14F-4D97-AF65-F5344CB8AC3E}">
        <p14:creationId xmlns:p14="http://schemas.microsoft.com/office/powerpoint/2010/main" val="32163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1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38200" y="1066800"/>
            <a:ext cx="8305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晶体结构是无限的，每一种物质就代表一种结构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/>
              <a:t>空间点阵是有限的，很多种晶体结构可能对应于同一种空间点阵</a:t>
            </a:r>
            <a:endParaRPr lang="zh-CN" altLang="en-US" sz="18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304800"/>
            <a:ext cx="47625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/>
              <a:t>晶体结构 </a:t>
            </a:r>
            <a:r>
              <a:rPr lang="en-US" altLang="zh-CN" sz="2800" b="1" dirty="0"/>
              <a:t>vs </a:t>
            </a:r>
            <a:r>
              <a:rPr lang="zh-CN" altLang="en-US" sz="2800" b="1" dirty="0"/>
              <a:t>空间点阵</a:t>
            </a:r>
            <a:endParaRPr lang="zh-CN" altLang="en-US" sz="2800" dirty="0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382713" y="2971800"/>
            <a:ext cx="6846887" cy="3352800"/>
            <a:chOff x="871" y="1872"/>
            <a:chExt cx="4313" cy="2112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1776" y="1872"/>
              <a:ext cx="861" cy="948"/>
              <a:chOff x="1671" y="2670"/>
              <a:chExt cx="861" cy="948"/>
            </a:xfrm>
          </p:grpSpPr>
          <p:grpSp>
            <p:nvGrpSpPr>
              <p:cNvPr id="10321" name="Group 6"/>
              <p:cNvGrpSpPr>
                <a:grpSpLocks/>
              </p:cNvGrpSpPr>
              <p:nvPr/>
            </p:nvGrpSpPr>
            <p:grpSpPr bwMode="auto">
              <a:xfrm>
                <a:off x="1671" y="3090"/>
                <a:ext cx="441" cy="528"/>
                <a:chOff x="1689" y="2487"/>
                <a:chExt cx="441" cy="528"/>
              </a:xfrm>
            </p:grpSpPr>
            <p:sp>
              <p:nvSpPr>
                <p:cNvPr id="103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41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2" name="Group 10"/>
              <p:cNvGrpSpPr>
                <a:grpSpLocks/>
              </p:cNvGrpSpPr>
              <p:nvPr/>
            </p:nvGrpSpPr>
            <p:grpSpPr bwMode="auto">
              <a:xfrm>
                <a:off x="2082" y="3081"/>
                <a:ext cx="441" cy="528"/>
                <a:chOff x="1689" y="2487"/>
                <a:chExt cx="441" cy="528"/>
              </a:xfrm>
            </p:grpSpPr>
            <p:sp>
              <p:nvSpPr>
                <p:cNvPr id="1033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8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3" name="Group 14"/>
              <p:cNvGrpSpPr>
                <a:grpSpLocks/>
              </p:cNvGrpSpPr>
              <p:nvPr/>
            </p:nvGrpSpPr>
            <p:grpSpPr bwMode="auto">
              <a:xfrm>
                <a:off x="2091" y="2670"/>
                <a:ext cx="441" cy="528"/>
                <a:chOff x="1689" y="2487"/>
                <a:chExt cx="441" cy="528"/>
              </a:xfrm>
            </p:grpSpPr>
            <p:sp>
              <p:nvSpPr>
                <p:cNvPr id="1033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5" name="Line 17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4" name="Group 18"/>
              <p:cNvGrpSpPr>
                <a:grpSpLocks/>
              </p:cNvGrpSpPr>
              <p:nvPr/>
            </p:nvGrpSpPr>
            <p:grpSpPr bwMode="auto">
              <a:xfrm>
                <a:off x="1680" y="2670"/>
                <a:ext cx="441" cy="528"/>
                <a:chOff x="1689" y="2487"/>
                <a:chExt cx="441" cy="528"/>
              </a:xfrm>
            </p:grpSpPr>
            <p:sp>
              <p:nvSpPr>
                <p:cNvPr id="103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32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25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863" y="2928"/>
                <a:ext cx="415" cy="41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6" name="Oval 23"/>
              <p:cNvSpPr>
                <a:spLocks noChangeAspect="1" noChangeArrowheads="1"/>
              </p:cNvSpPr>
              <p:nvPr/>
            </p:nvSpPr>
            <p:spPr bwMode="auto">
              <a:xfrm>
                <a:off x="1806" y="288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7" name="Oval 24"/>
              <p:cNvSpPr>
                <a:spLocks noChangeAspect="1" noChangeArrowheads="1"/>
              </p:cNvSpPr>
              <p:nvPr/>
            </p:nvSpPr>
            <p:spPr bwMode="auto">
              <a:xfrm>
                <a:off x="2220" y="2871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8" name="Oval 25"/>
              <p:cNvSpPr>
                <a:spLocks noChangeAspect="1" noChangeArrowheads="1"/>
              </p:cNvSpPr>
              <p:nvPr/>
            </p:nvSpPr>
            <p:spPr bwMode="auto">
              <a:xfrm>
                <a:off x="1806" y="3294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9" name="Oval 26"/>
              <p:cNvSpPr>
                <a:spLocks noChangeAspect="1" noChangeArrowheads="1"/>
              </p:cNvSpPr>
              <p:nvPr/>
            </p:nvSpPr>
            <p:spPr bwMode="auto">
              <a:xfrm>
                <a:off x="2220" y="3291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246" name="Group 27"/>
            <p:cNvGrpSpPr>
              <a:grpSpLocks/>
            </p:cNvGrpSpPr>
            <p:nvPr/>
          </p:nvGrpSpPr>
          <p:grpSpPr bwMode="auto">
            <a:xfrm>
              <a:off x="871" y="2004"/>
              <a:ext cx="653" cy="720"/>
              <a:chOff x="585" y="2784"/>
              <a:chExt cx="654" cy="720"/>
            </a:xfrm>
          </p:grpSpPr>
          <p:sp>
            <p:nvSpPr>
              <p:cNvPr id="1031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672" y="2928"/>
                <a:ext cx="415" cy="41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3" name="Oval 29"/>
              <p:cNvSpPr>
                <a:spLocks noChangeAspect="1" noChangeArrowheads="1"/>
              </p:cNvSpPr>
              <p:nvPr/>
            </p:nvSpPr>
            <p:spPr bwMode="auto">
              <a:xfrm>
                <a:off x="1029" y="2871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4" name="Text Box 30"/>
              <p:cNvSpPr txBox="1">
                <a:spLocks noChangeArrowheads="1"/>
              </p:cNvSpPr>
              <p:nvPr/>
            </p:nvSpPr>
            <p:spPr bwMode="auto">
              <a:xfrm>
                <a:off x="999" y="27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315" name="Oval 31"/>
              <p:cNvSpPr>
                <a:spLocks noChangeAspect="1" noChangeArrowheads="1"/>
              </p:cNvSpPr>
              <p:nvPr/>
            </p:nvSpPr>
            <p:spPr bwMode="auto">
              <a:xfrm>
                <a:off x="1029" y="3291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6" name="Text Box 32"/>
              <p:cNvSpPr txBox="1">
                <a:spLocks noChangeArrowheads="1"/>
              </p:cNvSpPr>
              <p:nvPr/>
            </p:nvSpPr>
            <p:spPr bwMode="auto">
              <a:xfrm>
                <a:off x="999" y="32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317" name="Oval 33"/>
              <p:cNvSpPr>
                <a:spLocks noChangeAspect="1" noChangeArrowheads="1"/>
              </p:cNvSpPr>
              <p:nvPr/>
            </p:nvSpPr>
            <p:spPr bwMode="auto">
              <a:xfrm>
                <a:off x="615" y="2883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8" name="Text Box 34"/>
              <p:cNvSpPr txBox="1">
                <a:spLocks noChangeArrowheads="1"/>
              </p:cNvSpPr>
              <p:nvPr/>
            </p:nvSpPr>
            <p:spPr bwMode="auto">
              <a:xfrm>
                <a:off x="585" y="279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319" name="Oval 35"/>
              <p:cNvSpPr>
                <a:spLocks noChangeAspect="1" noChangeArrowheads="1"/>
              </p:cNvSpPr>
              <p:nvPr/>
            </p:nvSpPr>
            <p:spPr bwMode="auto">
              <a:xfrm>
                <a:off x="615" y="3294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20" name="Text Box 36"/>
              <p:cNvSpPr txBox="1">
                <a:spLocks noChangeArrowheads="1"/>
              </p:cNvSpPr>
              <p:nvPr/>
            </p:nvSpPr>
            <p:spPr bwMode="auto">
              <a:xfrm>
                <a:off x="585" y="32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  <p:grpSp>
          <p:nvGrpSpPr>
            <p:cNvPr id="10247" name="Group 37"/>
            <p:cNvGrpSpPr>
              <a:grpSpLocks/>
            </p:cNvGrpSpPr>
            <p:nvPr/>
          </p:nvGrpSpPr>
          <p:grpSpPr bwMode="auto">
            <a:xfrm>
              <a:off x="2160" y="2739"/>
              <a:ext cx="1296" cy="957"/>
              <a:chOff x="4128" y="2583"/>
              <a:chExt cx="1296" cy="957"/>
            </a:xfrm>
          </p:grpSpPr>
          <p:grpSp>
            <p:nvGrpSpPr>
              <p:cNvPr id="10290" name="Group 38"/>
              <p:cNvGrpSpPr>
                <a:grpSpLocks/>
              </p:cNvGrpSpPr>
              <p:nvPr/>
            </p:nvGrpSpPr>
            <p:grpSpPr bwMode="auto">
              <a:xfrm>
                <a:off x="4128" y="3012"/>
                <a:ext cx="441" cy="528"/>
                <a:chOff x="1689" y="2487"/>
                <a:chExt cx="441" cy="528"/>
              </a:xfrm>
            </p:grpSpPr>
            <p:sp>
              <p:nvSpPr>
                <p:cNvPr id="1030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1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11" name="Line 41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91" name="Group 42"/>
              <p:cNvGrpSpPr>
                <a:grpSpLocks/>
              </p:cNvGrpSpPr>
              <p:nvPr/>
            </p:nvGrpSpPr>
            <p:grpSpPr bwMode="auto">
              <a:xfrm>
                <a:off x="4137" y="2592"/>
                <a:ext cx="441" cy="528"/>
                <a:chOff x="1689" y="2487"/>
                <a:chExt cx="441" cy="528"/>
              </a:xfrm>
            </p:grpSpPr>
            <p:sp>
              <p:nvSpPr>
                <p:cNvPr id="1030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89" y="2487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0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890" y="2688"/>
                  <a:ext cx="2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•</a:t>
                  </a:r>
                  <a:endParaRPr lang="en-US" altLang="zh-CN" sz="2800"/>
                </a:p>
              </p:txBody>
            </p:sp>
            <p:sp>
              <p:nvSpPr>
                <p:cNvPr id="10308" name="Line 45"/>
                <p:cNvSpPr>
                  <a:spLocks noChangeShapeType="1"/>
                </p:cNvSpPr>
                <p:nvPr/>
              </p:nvSpPr>
              <p:spPr bwMode="auto">
                <a:xfrm>
                  <a:off x="1776" y="2640"/>
                  <a:ext cx="192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92" name="Rectangle 46"/>
              <p:cNvSpPr>
                <a:spLocks noChangeArrowheads="1"/>
              </p:cNvSpPr>
              <p:nvPr/>
            </p:nvSpPr>
            <p:spPr bwMode="auto">
              <a:xfrm>
                <a:off x="4320" y="2850"/>
                <a:ext cx="855" cy="41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3" name="Oval 47"/>
              <p:cNvSpPr>
                <a:spLocks noChangeAspect="1" noChangeArrowheads="1"/>
              </p:cNvSpPr>
              <p:nvPr/>
            </p:nvSpPr>
            <p:spPr bwMode="auto">
              <a:xfrm>
                <a:off x="4263" y="280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4" name="Oval 48"/>
              <p:cNvSpPr>
                <a:spLocks noChangeAspect="1" noChangeArrowheads="1"/>
              </p:cNvSpPr>
              <p:nvPr/>
            </p:nvSpPr>
            <p:spPr bwMode="auto">
              <a:xfrm>
                <a:off x="4263" y="3216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295" name="Group 49"/>
              <p:cNvGrpSpPr>
                <a:grpSpLocks/>
              </p:cNvGrpSpPr>
              <p:nvPr/>
            </p:nvGrpSpPr>
            <p:grpSpPr bwMode="auto">
              <a:xfrm>
                <a:off x="4974" y="2583"/>
                <a:ext cx="450" cy="939"/>
                <a:chOff x="4539" y="2592"/>
                <a:chExt cx="450" cy="939"/>
              </a:xfrm>
            </p:grpSpPr>
            <p:grpSp>
              <p:nvGrpSpPr>
                <p:cNvPr id="10296" name="Group 50"/>
                <p:cNvGrpSpPr>
                  <a:grpSpLocks/>
                </p:cNvGrpSpPr>
                <p:nvPr/>
              </p:nvGrpSpPr>
              <p:grpSpPr bwMode="auto">
                <a:xfrm>
                  <a:off x="4539" y="3003"/>
                  <a:ext cx="441" cy="528"/>
                  <a:chOff x="1689" y="2487"/>
                  <a:chExt cx="441" cy="528"/>
                </a:xfrm>
              </p:grpSpPr>
              <p:sp>
                <p:nvSpPr>
                  <p:cNvPr id="1030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9" y="2487"/>
                    <a:ext cx="24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•</a:t>
                    </a:r>
                    <a:endParaRPr lang="en-US" altLang="zh-CN" sz="2800"/>
                  </a:p>
                </p:txBody>
              </p:sp>
              <p:sp>
                <p:nvSpPr>
                  <p:cNvPr id="1030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0" y="2688"/>
                    <a:ext cx="24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•</a:t>
                    </a:r>
                    <a:endParaRPr lang="en-US" altLang="zh-CN" sz="2800"/>
                  </a:p>
                </p:txBody>
              </p:sp>
              <p:sp>
                <p:nvSpPr>
                  <p:cNvPr id="1030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640"/>
                    <a:ext cx="192" cy="19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97" name="Group 54"/>
                <p:cNvGrpSpPr>
                  <a:grpSpLocks/>
                </p:cNvGrpSpPr>
                <p:nvPr/>
              </p:nvGrpSpPr>
              <p:grpSpPr bwMode="auto">
                <a:xfrm>
                  <a:off x="4548" y="2592"/>
                  <a:ext cx="441" cy="528"/>
                  <a:chOff x="1689" y="2487"/>
                  <a:chExt cx="441" cy="528"/>
                </a:xfrm>
              </p:grpSpPr>
              <p:sp>
                <p:nvSpPr>
                  <p:cNvPr id="10300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9" y="2487"/>
                    <a:ext cx="24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•</a:t>
                    </a:r>
                    <a:endParaRPr lang="en-US" altLang="zh-CN" sz="2800"/>
                  </a:p>
                </p:txBody>
              </p:sp>
              <p:sp>
                <p:nvSpPr>
                  <p:cNvPr id="1030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0" y="2688"/>
                    <a:ext cx="24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•</a:t>
                    </a:r>
                    <a:endParaRPr lang="en-US" altLang="zh-CN" sz="2800"/>
                  </a:p>
                </p:txBody>
              </p:sp>
              <p:sp>
                <p:nvSpPr>
                  <p:cNvPr id="1030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640"/>
                    <a:ext cx="192" cy="192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98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4677" y="2793"/>
                  <a:ext cx="113" cy="11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99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4677" y="3213"/>
                  <a:ext cx="113" cy="11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0248" name="Group 60"/>
            <p:cNvGrpSpPr>
              <a:grpSpLocks/>
            </p:cNvGrpSpPr>
            <p:nvPr/>
          </p:nvGrpSpPr>
          <p:grpSpPr bwMode="auto">
            <a:xfrm>
              <a:off x="891" y="2871"/>
              <a:ext cx="1086" cy="702"/>
              <a:chOff x="2640" y="2754"/>
              <a:chExt cx="1086" cy="702"/>
            </a:xfrm>
          </p:grpSpPr>
          <p:sp>
            <p:nvSpPr>
              <p:cNvPr id="10280" name="Rectangle 61"/>
              <p:cNvSpPr>
                <a:spLocks noChangeArrowheads="1"/>
              </p:cNvSpPr>
              <p:nvPr/>
            </p:nvSpPr>
            <p:spPr bwMode="auto">
              <a:xfrm>
                <a:off x="2727" y="2889"/>
                <a:ext cx="855" cy="41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281" name="Group 62"/>
              <p:cNvGrpSpPr>
                <a:grpSpLocks/>
              </p:cNvGrpSpPr>
              <p:nvPr/>
            </p:nvGrpSpPr>
            <p:grpSpPr bwMode="auto">
              <a:xfrm>
                <a:off x="3486" y="2754"/>
                <a:ext cx="240" cy="288"/>
                <a:chOff x="3888" y="2715"/>
                <a:chExt cx="240" cy="288"/>
              </a:xfrm>
            </p:grpSpPr>
            <p:sp>
              <p:nvSpPr>
                <p:cNvPr id="10288" name="Oval 63"/>
                <p:cNvSpPr>
                  <a:spLocks noChangeAspect="1" noChangeArrowheads="1"/>
                </p:cNvSpPr>
                <p:nvPr/>
              </p:nvSpPr>
              <p:spPr bwMode="auto">
                <a:xfrm>
                  <a:off x="3918" y="2793"/>
                  <a:ext cx="113" cy="11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8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888" y="2715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cs typeface="Times New Roman" panose="02020603050405020304" pitchFamily="18" charset="0"/>
                    </a:rPr>
                    <a:t>•</a:t>
                  </a:r>
                  <a:endParaRPr lang="en-US" altLang="zh-CN"/>
                </a:p>
              </p:txBody>
            </p:sp>
          </p:grpSp>
          <p:sp>
            <p:nvSpPr>
              <p:cNvPr id="10282" name="Oval 65"/>
              <p:cNvSpPr>
                <a:spLocks noChangeAspect="1" noChangeArrowheads="1"/>
              </p:cNvSpPr>
              <p:nvPr/>
            </p:nvSpPr>
            <p:spPr bwMode="auto">
              <a:xfrm>
                <a:off x="2670" y="2844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3" name="Text Box 66"/>
              <p:cNvSpPr txBox="1">
                <a:spLocks noChangeArrowheads="1"/>
              </p:cNvSpPr>
              <p:nvPr/>
            </p:nvSpPr>
            <p:spPr bwMode="auto">
              <a:xfrm>
                <a:off x="2640" y="276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84" name="Oval 67"/>
              <p:cNvSpPr>
                <a:spLocks noChangeAspect="1" noChangeArrowheads="1"/>
              </p:cNvSpPr>
              <p:nvPr/>
            </p:nvSpPr>
            <p:spPr bwMode="auto">
              <a:xfrm>
                <a:off x="2670" y="3255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5" name="Text Box 68"/>
              <p:cNvSpPr txBox="1">
                <a:spLocks noChangeArrowheads="1"/>
              </p:cNvSpPr>
              <p:nvPr/>
            </p:nvSpPr>
            <p:spPr bwMode="auto">
              <a:xfrm>
                <a:off x="2640" y="316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86" name="Oval 69"/>
              <p:cNvSpPr>
                <a:spLocks noChangeAspect="1" noChangeArrowheads="1"/>
              </p:cNvSpPr>
              <p:nvPr/>
            </p:nvSpPr>
            <p:spPr bwMode="auto">
              <a:xfrm>
                <a:off x="3516" y="3237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7" name="Text Box 70"/>
              <p:cNvSpPr txBox="1">
                <a:spLocks noChangeArrowheads="1"/>
              </p:cNvSpPr>
              <p:nvPr/>
            </p:nvSpPr>
            <p:spPr bwMode="auto">
              <a:xfrm>
                <a:off x="3486" y="315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  <p:sp>
          <p:nvSpPr>
            <p:cNvPr id="10249" name="Text Box 71"/>
            <p:cNvSpPr txBox="1">
              <a:spLocks noChangeArrowheads="1"/>
            </p:cNvSpPr>
            <p:nvPr/>
          </p:nvSpPr>
          <p:spPr bwMode="auto">
            <a:xfrm>
              <a:off x="4128" y="216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正方点阵</a:t>
              </a:r>
            </a:p>
          </p:txBody>
        </p:sp>
        <p:sp>
          <p:nvSpPr>
            <p:cNvPr id="10250" name="Text Box 72"/>
            <p:cNvSpPr txBox="1">
              <a:spLocks noChangeArrowheads="1"/>
            </p:cNvSpPr>
            <p:nvPr/>
          </p:nvSpPr>
          <p:spPr bwMode="auto">
            <a:xfrm>
              <a:off x="4080" y="3072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长方点阵</a:t>
              </a:r>
            </a:p>
          </p:txBody>
        </p:sp>
        <p:grpSp>
          <p:nvGrpSpPr>
            <p:cNvPr id="10251" name="Group 73"/>
            <p:cNvGrpSpPr>
              <a:grpSpLocks/>
            </p:cNvGrpSpPr>
            <p:nvPr/>
          </p:nvGrpSpPr>
          <p:grpSpPr bwMode="auto">
            <a:xfrm>
              <a:off x="1056" y="3696"/>
              <a:ext cx="1440" cy="288"/>
              <a:chOff x="2016" y="3840"/>
              <a:chExt cx="1440" cy="288"/>
            </a:xfrm>
          </p:grpSpPr>
          <p:sp>
            <p:nvSpPr>
              <p:cNvPr id="10277" name="Oval 74"/>
              <p:cNvSpPr>
                <a:spLocks noChangeAspect="1" noChangeArrowheads="1"/>
              </p:cNvSpPr>
              <p:nvPr/>
            </p:nvSpPr>
            <p:spPr bwMode="auto">
              <a:xfrm>
                <a:off x="2671" y="3927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8" name="Text Box 75"/>
              <p:cNvSpPr txBox="1">
                <a:spLocks noChangeArrowheads="1"/>
              </p:cNvSpPr>
              <p:nvPr/>
            </p:nvSpPr>
            <p:spPr bwMode="auto">
              <a:xfrm>
                <a:off x="2016" y="3840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 </a:t>
                </a:r>
                <a:r>
                  <a:rPr lang="zh-CN" altLang="en-US" sz="1800"/>
                  <a:t>原子</a:t>
                </a:r>
              </a:p>
            </p:txBody>
          </p:sp>
          <p:sp>
            <p:nvSpPr>
              <p:cNvPr id="10279" name="Text Box 76"/>
              <p:cNvSpPr txBox="1">
                <a:spLocks noChangeArrowheads="1"/>
              </p:cNvSpPr>
              <p:nvPr/>
            </p:nvSpPr>
            <p:spPr bwMode="auto">
              <a:xfrm>
                <a:off x="2784" y="3876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/>
                  <a:t>结点</a:t>
                </a:r>
              </a:p>
            </p:txBody>
          </p:sp>
        </p:grpSp>
        <p:sp>
          <p:nvSpPr>
            <p:cNvPr id="10252" name="Rectangle 78"/>
            <p:cNvSpPr>
              <a:spLocks noChangeAspect="1" noChangeArrowheads="1"/>
            </p:cNvSpPr>
            <p:nvPr/>
          </p:nvSpPr>
          <p:spPr bwMode="auto">
            <a:xfrm>
              <a:off x="3063" y="2112"/>
              <a:ext cx="416" cy="41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Oval 79"/>
            <p:cNvSpPr>
              <a:spLocks noChangeAspect="1" noChangeArrowheads="1"/>
            </p:cNvSpPr>
            <p:nvPr/>
          </p:nvSpPr>
          <p:spPr bwMode="auto">
            <a:xfrm>
              <a:off x="3420" y="205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4" name="Oval 81"/>
            <p:cNvSpPr>
              <a:spLocks noChangeAspect="1" noChangeArrowheads="1"/>
            </p:cNvSpPr>
            <p:nvPr/>
          </p:nvSpPr>
          <p:spPr bwMode="auto">
            <a:xfrm>
              <a:off x="3420" y="2475"/>
              <a:ext cx="113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Oval 83"/>
            <p:cNvSpPr>
              <a:spLocks noChangeAspect="1" noChangeArrowheads="1"/>
            </p:cNvSpPr>
            <p:nvPr/>
          </p:nvSpPr>
          <p:spPr bwMode="auto">
            <a:xfrm>
              <a:off x="3007" y="2067"/>
              <a:ext cx="112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6" name="Oval 85"/>
            <p:cNvSpPr>
              <a:spLocks noChangeAspect="1" noChangeArrowheads="1"/>
            </p:cNvSpPr>
            <p:nvPr/>
          </p:nvSpPr>
          <p:spPr bwMode="auto">
            <a:xfrm>
              <a:off x="3007" y="2478"/>
              <a:ext cx="112" cy="1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257" name="Group 88"/>
            <p:cNvGrpSpPr>
              <a:grpSpLocks/>
            </p:cNvGrpSpPr>
            <p:nvPr/>
          </p:nvGrpSpPr>
          <p:grpSpPr bwMode="auto">
            <a:xfrm>
              <a:off x="2889" y="1902"/>
              <a:ext cx="432" cy="459"/>
              <a:chOff x="2880" y="1902"/>
              <a:chExt cx="432" cy="459"/>
            </a:xfrm>
          </p:grpSpPr>
          <p:sp>
            <p:nvSpPr>
              <p:cNvPr id="10273" name="Text Box 80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4" name="Text Box 82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5" name="Text Box 84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6" name="Text Box 86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  <p:grpSp>
          <p:nvGrpSpPr>
            <p:cNvPr id="10258" name="Group 89"/>
            <p:cNvGrpSpPr>
              <a:grpSpLocks/>
            </p:cNvGrpSpPr>
            <p:nvPr/>
          </p:nvGrpSpPr>
          <p:grpSpPr bwMode="auto">
            <a:xfrm>
              <a:off x="3295" y="1890"/>
              <a:ext cx="432" cy="459"/>
              <a:chOff x="2880" y="1902"/>
              <a:chExt cx="432" cy="459"/>
            </a:xfrm>
          </p:grpSpPr>
          <p:sp>
            <p:nvSpPr>
              <p:cNvPr id="10269" name="Text Box 90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0" name="Text Box 91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1" name="Text Box 92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72" name="Text Box 93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  <p:grpSp>
          <p:nvGrpSpPr>
            <p:cNvPr id="10259" name="Group 94"/>
            <p:cNvGrpSpPr>
              <a:grpSpLocks/>
            </p:cNvGrpSpPr>
            <p:nvPr/>
          </p:nvGrpSpPr>
          <p:grpSpPr bwMode="auto">
            <a:xfrm>
              <a:off x="2889" y="2307"/>
              <a:ext cx="432" cy="459"/>
              <a:chOff x="2880" y="1902"/>
              <a:chExt cx="432" cy="459"/>
            </a:xfrm>
          </p:grpSpPr>
          <p:sp>
            <p:nvSpPr>
              <p:cNvPr id="10265" name="Text Box 95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6" name="Text Box 96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7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8" name="Text Box 98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  <p:grpSp>
          <p:nvGrpSpPr>
            <p:cNvPr id="10260" name="Group 99"/>
            <p:cNvGrpSpPr>
              <a:grpSpLocks/>
            </p:cNvGrpSpPr>
            <p:nvPr/>
          </p:nvGrpSpPr>
          <p:grpSpPr bwMode="auto">
            <a:xfrm>
              <a:off x="3295" y="2313"/>
              <a:ext cx="432" cy="459"/>
              <a:chOff x="2880" y="1902"/>
              <a:chExt cx="432" cy="459"/>
            </a:xfrm>
          </p:grpSpPr>
          <p:sp>
            <p:nvSpPr>
              <p:cNvPr id="10261" name="Text Box 100"/>
              <p:cNvSpPr txBox="1">
                <a:spLocks noChangeArrowheads="1"/>
              </p:cNvSpPr>
              <p:nvPr/>
            </p:nvSpPr>
            <p:spPr bwMode="auto">
              <a:xfrm>
                <a:off x="3072" y="190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2" name="Text Box 101"/>
              <p:cNvSpPr txBox="1">
                <a:spLocks noChangeArrowheads="1"/>
              </p:cNvSpPr>
              <p:nvPr/>
            </p:nvSpPr>
            <p:spPr bwMode="auto">
              <a:xfrm>
                <a:off x="3051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3" name="Text Box 102"/>
              <p:cNvSpPr txBox="1">
                <a:spLocks noChangeArrowheads="1"/>
              </p:cNvSpPr>
              <p:nvPr/>
            </p:nvSpPr>
            <p:spPr bwMode="auto">
              <a:xfrm>
                <a:off x="2880" y="190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  <p:sp>
            <p:nvSpPr>
              <p:cNvPr id="10264" name="Text Box 103"/>
              <p:cNvSpPr txBox="1">
                <a:spLocks noChangeArrowheads="1"/>
              </p:cNvSpPr>
              <p:nvPr/>
            </p:nvSpPr>
            <p:spPr bwMode="auto">
              <a:xfrm>
                <a:off x="2880" y="207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cs typeface="Times New Roman" panose="02020603050405020304" pitchFamily="18" charset="0"/>
                  </a:rPr>
                  <a:t>•</a:t>
                </a:r>
                <a:endParaRPr lang="en-US" altLang="zh-C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4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87624" y="4978853"/>
            <a:ext cx="6697662" cy="557213"/>
            <a:chOff x="385" y="1690"/>
            <a:chExt cx="4219" cy="351"/>
          </a:xfrm>
        </p:grpSpPr>
        <p:sp>
          <p:nvSpPr>
            <p:cNvPr id="11267" name="Text Box 5"/>
            <p:cNvSpPr txBox="1">
              <a:spLocks noChangeArrowheads="1"/>
            </p:cNvSpPr>
            <p:nvPr/>
          </p:nvSpPr>
          <p:spPr bwMode="auto">
            <a:xfrm>
              <a:off x="385" y="1706"/>
              <a:ext cx="1044" cy="33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空间点阵</a:t>
              </a:r>
            </a:p>
          </p:txBody>
        </p:sp>
        <p:sp>
          <p:nvSpPr>
            <p:cNvPr id="11268" name="Text Box 6"/>
            <p:cNvSpPr txBox="1">
              <a:spLocks noChangeArrowheads="1"/>
            </p:cNvSpPr>
            <p:nvPr/>
          </p:nvSpPr>
          <p:spPr bwMode="auto">
            <a:xfrm>
              <a:off x="1973" y="1706"/>
              <a:ext cx="1043" cy="33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结构单元</a:t>
              </a: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1519" y="1690"/>
              <a:ext cx="4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＋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3077" y="1709"/>
              <a:ext cx="454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＝</a:t>
              </a:r>
            </a:p>
          </p:txBody>
        </p:sp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3515" y="1706"/>
              <a:ext cx="1089" cy="33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</a:rPr>
                <a:t>晶体结构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2349"/>
            <a:ext cx="5950123" cy="41893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0195" y="555962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（数学）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31215" y="555962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（物理）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512" t="44100" r="51176" b="14951"/>
          <a:stretch/>
        </p:blipFill>
        <p:spPr>
          <a:xfrm>
            <a:off x="5076056" y="2155985"/>
            <a:ext cx="3858890" cy="27363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1974" t="39900" r="6289" b="13901"/>
          <a:stretch/>
        </p:blipFill>
        <p:spPr>
          <a:xfrm>
            <a:off x="323528" y="2132856"/>
            <a:ext cx="3296003" cy="2736304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3923928" y="3284984"/>
            <a:ext cx="792088" cy="504056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31840" y="692696"/>
            <a:ext cx="2736304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 dirty="0"/>
              <a:t>三维</a:t>
            </a:r>
            <a:r>
              <a:rPr lang="zh-CN" altLang="en-US" sz="2800" b="1" dirty="0" smtClean="0"/>
              <a:t>空间点阵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790056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周期性（</a:t>
            </a:r>
            <a:r>
              <a:rPr lang="en-US" altLang="zh-CN" dirty="0"/>
              <a:t>periodicity</a:t>
            </a:r>
            <a:r>
              <a:rPr lang="zh-CN" altLang="en-US" dirty="0"/>
              <a:t>）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等同性（</a:t>
            </a:r>
            <a:r>
              <a:rPr lang="en-US" altLang="zh-CN" dirty="0"/>
              <a:t>identity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89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228600"/>
            <a:ext cx="81407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/>
              <a:t>晶胞（</a:t>
            </a:r>
            <a:r>
              <a:rPr lang="en-US" altLang="zh-CN" sz="2800" b="1"/>
              <a:t>unit cell</a:t>
            </a:r>
            <a:r>
              <a:rPr lang="zh-CN" altLang="en-US" sz="2800" b="1"/>
              <a:t>）和点阵常数（</a:t>
            </a:r>
            <a:r>
              <a:rPr lang="en-US" altLang="zh-CN" sz="2800" b="1"/>
              <a:t>lattice constants</a:t>
            </a:r>
            <a:r>
              <a:rPr lang="zh-CN" altLang="en-US" sz="2800" b="1"/>
              <a:t>）</a:t>
            </a:r>
            <a:r>
              <a:rPr lang="zh-CN" altLang="en-US" sz="2800"/>
              <a:t>：</a:t>
            </a:r>
          </a:p>
        </p:txBody>
      </p:sp>
      <p:sp>
        <p:nvSpPr>
          <p:cNvPr id="92" name="矩形 91"/>
          <p:cNvSpPr/>
          <p:nvPr/>
        </p:nvSpPr>
        <p:spPr>
          <a:xfrm>
            <a:off x="315393" y="5585832"/>
            <a:ext cx="8662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晶胞</a:t>
            </a:r>
            <a:r>
              <a:rPr lang="en-US" altLang="zh-CN" b="1" dirty="0" smtClean="0"/>
              <a:t>(cell)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从晶格中取出最具代表性的六面体晶胞。该晶胞沿空间重复堆积构成完整的空间点 </a:t>
            </a:r>
          </a:p>
        </p:txBody>
      </p:sp>
      <p:grpSp>
        <p:nvGrpSpPr>
          <p:cNvPr id="154" name="Group 1099"/>
          <p:cNvGrpSpPr>
            <a:grpSpLocks/>
          </p:cNvGrpSpPr>
          <p:nvPr/>
        </p:nvGrpSpPr>
        <p:grpSpPr bwMode="auto">
          <a:xfrm>
            <a:off x="2133600" y="1371600"/>
            <a:ext cx="4191000" cy="3852863"/>
            <a:chOff x="1248" y="1248"/>
            <a:chExt cx="2640" cy="2427"/>
          </a:xfrm>
        </p:grpSpPr>
        <p:grpSp>
          <p:nvGrpSpPr>
            <p:cNvPr id="155" name="Group 1043"/>
            <p:cNvGrpSpPr>
              <a:grpSpLocks/>
            </p:cNvGrpSpPr>
            <p:nvPr/>
          </p:nvGrpSpPr>
          <p:grpSpPr bwMode="auto">
            <a:xfrm flipH="1">
              <a:off x="1488" y="1440"/>
              <a:ext cx="2400" cy="288"/>
              <a:chOff x="1488" y="1440"/>
              <a:chExt cx="2400" cy="288"/>
            </a:xfrm>
          </p:grpSpPr>
          <p:sp>
            <p:nvSpPr>
              <p:cNvPr id="211" name="Line 1027"/>
              <p:cNvSpPr>
                <a:spLocks noChangeShapeType="1"/>
              </p:cNvSpPr>
              <p:nvPr/>
            </p:nvSpPr>
            <p:spPr bwMode="auto">
              <a:xfrm flipV="1">
                <a:off x="1488" y="144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Line 1028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1029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Line 1030"/>
              <p:cNvSpPr>
                <a:spLocks noChangeShapeType="1"/>
              </p:cNvSpPr>
              <p:nvPr/>
            </p:nvSpPr>
            <p:spPr bwMode="auto">
              <a:xfrm flipV="1">
                <a:off x="1776" y="172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6" name="Group 1044"/>
            <p:cNvGrpSpPr>
              <a:grpSpLocks/>
            </p:cNvGrpSpPr>
            <p:nvPr/>
          </p:nvGrpSpPr>
          <p:grpSpPr bwMode="auto">
            <a:xfrm flipH="1">
              <a:off x="1392" y="2016"/>
              <a:ext cx="2400" cy="288"/>
              <a:chOff x="1488" y="1440"/>
              <a:chExt cx="2400" cy="288"/>
            </a:xfrm>
          </p:grpSpPr>
          <p:sp>
            <p:nvSpPr>
              <p:cNvPr id="207" name="Line 1045"/>
              <p:cNvSpPr>
                <a:spLocks noChangeShapeType="1"/>
              </p:cNvSpPr>
              <p:nvPr/>
            </p:nvSpPr>
            <p:spPr bwMode="auto">
              <a:xfrm flipV="1">
                <a:off x="1488" y="144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1046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Line 1047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Line 1048"/>
              <p:cNvSpPr>
                <a:spLocks noChangeShapeType="1"/>
              </p:cNvSpPr>
              <p:nvPr/>
            </p:nvSpPr>
            <p:spPr bwMode="auto">
              <a:xfrm flipV="1">
                <a:off x="1776" y="172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" name="Group 1049"/>
            <p:cNvGrpSpPr>
              <a:grpSpLocks/>
            </p:cNvGrpSpPr>
            <p:nvPr/>
          </p:nvGrpSpPr>
          <p:grpSpPr bwMode="auto">
            <a:xfrm flipH="1">
              <a:off x="1296" y="2592"/>
              <a:ext cx="2400" cy="288"/>
              <a:chOff x="1488" y="1440"/>
              <a:chExt cx="2400" cy="288"/>
            </a:xfrm>
          </p:grpSpPr>
          <p:sp>
            <p:nvSpPr>
              <p:cNvPr id="203" name="Line 1050"/>
              <p:cNvSpPr>
                <a:spLocks noChangeShapeType="1"/>
              </p:cNvSpPr>
              <p:nvPr/>
            </p:nvSpPr>
            <p:spPr bwMode="auto">
              <a:xfrm flipV="1">
                <a:off x="1488" y="144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1051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1052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1053"/>
              <p:cNvSpPr>
                <a:spLocks noChangeShapeType="1"/>
              </p:cNvSpPr>
              <p:nvPr/>
            </p:nvSpPr>
            <p:spPr bwMode="auto">
              <a:xfrm flipV="1">
                <a:off x="1776" y="172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8" name="Group 1054"/>
            <p:cNvGrpSpPr>
              <a:grpSpLocks/>
            </p:cNvGrpSpPr>
            <p:nvPr/>
          </p:nvGrpSpPr>
          <p:grpSpPr bwMode="auto">
            <a:xfrm flipH="1">
              <a:off x="1248" y="3168"/>
              <a:ext cx="2400" cy="288"/>
              <a:chOff x="1488" y="1440"/>
              <a:chExt cx="2400" cy="288"/>
            </a:xfrm>
          </p:grpSpPr>
          <p:sp>
            <p:nvSpPr>
              <p:cNvPr id="199" name="Line 1055"/>
              <p:cNvSpPr>
                <a:spLocks noChangeShapeType="1"/>
              </p:cNvSpPr>
              <p:nvPr/>
            </p:nvSpPr>
            <p:spPr bwMode="auto">
              <a:xfrm flipV="1">
                <a:off x="1488" y="1440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1056"/>
              <p:cNvSpPr>
                <a:spLocks noChangeShapeType="1"/>
              </p:cNvSpPr>
              <p:nvPr/>
            </p:nvSpPr>
            <p:spPr bwMode="auto">
              <a:xfrm flipV="1">
                <a:off x="1584" y="1536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1057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1058"/>
              <p:cNvSpPr>
                <a:spLocks noChangeShapeType="1"/>
              </p:cNvSpPr>
              <p:nvPr/>
            </p:nvSpPr>
            <p:spPr bwMode="auto">
              <a:xfrm flipV="1">
                <a:off x="1776" y="172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9" name="Group 1063"/>
            <p:cNvGrpSpPr>
              <a:grpSpLocks/>
            </p:cNvGrpSpPr>
            <p:nvPr/>
          </p:nvGrpSpPr>
          <p:grpSpPr bwMode="auto">
            <a:xfrm>
              <a:off x="1632" y="1392"/>
              <a:ext cx="2112" cy="384"/>
              <a:chOff x="1536" y="1392"/>
              <a:chExt cx="2112" cy="384"/>
            </a:xfrm>
          </p:grpSpPr>
          <p:sp>
            <p:nvSpPr>
              <p:cNvPr id="195" name="Line 1059"/>
              <p:cNvSpPr>
                <a:spLocks noChangeShapeType="1"/>
              </p:cNvSpPr>
              <p:nvPr/>
            </p:nvSpPr>
            <p:spPr bwMode="auto">
              <a:xfrm flipH="1">
                <a:off x="1536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1060"/>
              <p:cNvSpPr>
                <a:spLocks noChangeShapeType="1"/>
              </p:cNvSpPr>
              <p:nvPr/>
            </p:nvSpPr>
            <p:spPr bwMode="auto">
              <a:xfrm flipH="1">
                <a:off x="20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1061"/>
              <p:cNvSpPr>
                <a:spLocks noChangeShapeType="1"/>
              </p:cNvSpPr>
              <p:nvPr/>
            </p:nvSpPr>
            <p:spPr bwMode="auto">
              <a:xfrm flipH="1">
                <a:off x="2688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1062"/>
              <p:cNvSpPr>
                <a:spLocks noChangeShapeType="1"/>
              </p:cNvSpPr>
              <p:nvPr/>
            </p:nvSpPr>
            <p:spPr bwMode="auto">
              <a:xfrm flipH="1">
                <a:off x="32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0" name="Group 1064"/>
            <p:cNvGrpSpPr>
              <a:grpSpLocks/>
            </p:cNvGrpSpPr>
            <p:nvPr/>
          </p:nvGrpSpPr>
          <p:grpSpPr bwMode="auto">
            <a:xfrm>
              <a:off x="1536" y="1968"/>
              <a:ext cx="2112" cy="384"/>
              <a:chOff x="1536" y="1392"/>
              <a:chExt cx="2112" cy="384"/>
            </a:xfrm>
          </p:grpSpPr>
          <p:sp>
            <p:nvSpPr>
              <p:cNvPr id="191" name="Line 1065"/>
              <p:cNvSpPr>
                <a:spLocks noChangeShapeType="1"/>
              </p:cNvSpPr>
              <p:nvPr/>
            </p:nvSpPr>
            <p:spPr bwMode="auto">
              <a:xfrm flipH="1">
                <a:off x="1536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1066"/>
              <p:cNvSpPr>
                <a:spLocks noChangeShapeType="1"/>
              </p:cNvSpPr>
              <p:nvPr/>
            </p:nvSpPr>
            <p:spPr bwMode="auto">
              <a:xfrm flipH="1">
                <a:off x="20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1067"/>
              <p:cNvSpPr>
                <a:spLocks noChangeShapeType="1"/>
              </p:cNvSpPr>
              <p:nvPr/>
            </p:nvSpPr>
            <p:spPr bwMode="auto">
              <a:xfrm flipH="1">
                <a:off x="2688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1068"/>
              <p:cNvSpPr>
                <a:spLocks noChangeShapeType="1"/>
              </p:cNvSpPr>
              <p:nvPr/>
            </p:nvSpPr>
            <p:spPr bwMode="auto">
              <a:xfrm flipH="1">
                <a:off x="32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1" name="Group 1069"/>
            <p:cNvGrpSpPr>
              <a:grpSpLocks/>
            </p:cNvGrpSpPr>
            <p:nvPr/>
          </p:nvGrpSpPr>
          <p:grpSpPr bwMode="auto">
            <a:xfrm>
              <a:off x="1440" y="2544"/>
              <a:ext cx="2112" cy="384"/>
              <a:chOff x="1536" y="1392"/>
              <a:chExt cx="2112" cy="384"/>
            </a:xfrm>
          </p:grpSpPr>
          <p:sp>
            <p:nvSpPr>
              <p:cNvPr id="187" name="Line 1070"/>
              <p:cNvSpPr>
                <a:spLocks noChangeShapeType="1"/>
              </p:cNvSpPr>
              <p:nvPr/>
            </p:nvSpPr>
            <p:spPr bwMode="auto">
              <a:xfrm flipH="1">
                <a:off x="1536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1071"/>
              <p:cNvSpPr>
                <a:spLocks noChangeShapeType="1"/>
              </p:cNvSpPr>
              <p:nvPr/>
            </p:nvSpPr>
            <p:spPr bwMode="auto">
              <a:xfrm flipH="1">
                <a:off x="20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1072"/>
              <p:cNvSpPr>
                <a:spLocks noChangeShapeType="1"/>
              </p:cNvSpPr>
              <p:nvPr/>
            </p:nvSpPr>
            <p:spPr bwMode="auto">
              <a:xfrm flipH="1">
                <a:off x="2688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1073"/>
              <p:cNvSpPr>
                <a:spLocks noChangeShapeType="1"/>
              </p:cNvSpPr>
              <p:nvPr/>
            </p:nvSpPr>
            <p:spPr bwMode="auto">
              <a:xfrm flipH="1">
                <a:off x="32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2" name="Group 1074"/>
            <p:cNvGrpSpPr>
              <a:grpSpLocks/>
            </p:cNvGrpSpPr>
            <p:nvPr/>
          </p:nvGrpSpPr>
          <p:grpSpPr bwMode="auto">
            <a:xfrm>
              <a:off x="1392" y="3120"/>
              <a:ext cx="2112" cy="384"/>
              <a:chOff x="1536" y="1392"/>
              <a:chExt cx="2112" cy="384"/>
            </a:xfrm>
          </p:grpSpPr>
          <p:sp>
            <p:nvSpPr>
              <p:cNvPr id="183" name="Line 1075"/>
              <p:cNvSpPr>
                <a:spLocks noChangeShapeType="1"/>
              </p:cNvSpPr>
              <p:nvPr/>
            </p:nvSpPr>
            <p:spPr bwMode="auto">
              <a:xfrm flipH="1">
                <a:off x="1536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1076"/>
              <p:cNvSpPr>
                <a:spLocks noChangeShapeType="1"/>
              </p:cNvSpPr>
              <p:nvPr/>
            </p:nvSpPr>
            <p:spPr bwMode="auto">
              <a:xfrm flipH="1">
                <a:off x="20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1077"/>
              <p:cNvSpPr>
                <a:spLocks noChangeShapeType="1"/>
              </p:cNvSpPr>
              <p:nvPr/>
            </p:nvSpPr>
            <p:spPr bwMode="auto">
              <a:xfrm flipH="1">
                <a:off x="2688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1078"/>
              <p:cNvSpPr>
                <a:spLocks noChangeShapeType="1"/>
              </p:cNvSpPr>
              <p:nvPr/>
            </p:nvSpPr>
            <p:spPr bwMode="auto">
              <a:xfrm flipH="1">
                <a:off x="3264" y="1392"/>
                <a:ext cx="38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" name="Group 1083"/>
            <p:cNvGrpSpPr>
              <a:grpSpLocks/>
            </p:cNvGrpSpPr>
            <p:nvPr/>
          </p:nvGrpSpPr>
          <p:grpSpPr bwMode="auto">
            <a:xfrm>
              <a:off x="1400" y="1248"/>
              <a:ext cx="576" cy="2392"/>
              <a:chOff x="1392" y="1440"/>
              <a:chExt cx="576" cy="2016"/>
            </a:xfrm>
          </p:grpSpPr>
          <p:sp>
            <p:nvSpPr>
              <p:cNvPr id="179" name="Line 1079"/>
              <p:cNvSpPr>
                <a:spLocks noChangeShapeType="1"/>
              </p:cNvSpPr>
              <p:nvPr/>
            </p:nvSpPr>
            <p:spPr bwMode="auto">
              <a:xfrm flipH="1">
                <a:off x="1392" y="1728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1080"/>
              <p:cNvSpPr>
                <a:spLocks noChangeShapeType="1"/>
              </p:cNvSpPr>
              <p:nvPr/>
            </p:nvSpPr>
            <p:spPr bwMode="auto">
              <a:xfrm flipH="1">
                <a:off x="1488" y="1632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1081"/>
              <p:cNvSpPr>
                <a:spLocks noChangeShapeType="1"/>
              </p:cNvSpPr>
              <p:nvPr/>
            </p:nvSpPr>
            <p:spPr bwMode="auto">
              <a:xfrm flipH="1">
                <a:off x="1584" y="1536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1082"/>
              <p:cNvSpPr>
                <a:spLocks noChangeShapeType="1"/>
              </p:cNvSpPr>
              <p:nvPr/>
            </p:nvSpPr>
            <p:spPr bwMode="auto">
              <a:xfrm flipH="1">
                <a:off x="1680" y="1440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" name="Group 1084"/>
            <p:cNvGrpSpPr>
              <a:grpSpLocks/>
            </p:cNvGrpSpPr>
            <p:nvPr/>
          </p:nvGrpSpPr>
          <p:grpSpPr bwMode="auto">
            <a:xfrm>
              <a:off x="1928" y="1256"/>
              <a:ext cx="576" cy="2419"/>
              <a:chOff x="1392" y="1440"/>
              <a:chExt cx="576" cy="2016"/>
            </a:xfrm>
          </p:grpSpPr>
          <p:sp>
            <p:nvSpPr>
              <p:cNvPr id="175" name="Line 1085"/>
              <p:cNvSpPr>
                <a:spLocks noChangeShapeType="1"/>
              </p:cNvSpPr>
              <p:nvPr/>
            </p:nvSpPr>
            <p:spPr bwMode="auto">
              <a:xfrm flipH="1">
                <a:off x="1392" y="1728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1086"/>
              <p:cNvSpPr>
                <a:spLocks noChangeShapeType="1"/>
              </p:cNvSpPr>
              <p:nvPr/>
            </p:nvSpPr>
            <p:spPr bwMode="auto">
              <a:xfrm flipH="1">
                <a:off x="1488" y="1632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1087"/>
              <p:cNvSpPr>
                <a:spLocks noChangeShapeType="1"/>
              </p:cNvSpPr>
              <p:nvPr/>
            </p:nvSpPr>
            <p:spPr bwMode="auto">
              <a:xfrm flipH="1">
                <a:off x="1584" y="1536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088"/>
              <p:cNvSpPr>
                <a:spLocks noChangeShapeType="1"/>
              </p:cNvSpPr>
              <p:nvPr/>
            </p:nvSpPr>
            <p:spPr bwMode="auto">
              <a:xfrm flipH="1">
                <a:off x="1680" y="1440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" name="Group 1089"/>
            <p:cNvGrpSpPr>
              <a:grpSpLocks/>
            </p:cNvGrpSpPr>
            <p:nvPr/>
          </p:nvGrpSpPr>
          <p:grpSpPr bwMode="auto">
            <a:xfrm>
              <a:off x="2552" y="1256"/>
              <a:ext cx="576" cy="2419"/>
              <a:chOff x="1392" y="1440"/>
              <a:chExt cx="576" cy="2016"/>
            </a:xfrm>
          </p:grpSpPr>
          <p:sp>
            <p:nvSpPr>
              <p:cNvPr id="171" name="Line 1090"/>
              <p:cNvSpPr>
                <a:spLocks noChangeShapeType="1"/>
              </p:cNvSpPr>
              <p:nvPr/>
            </p:nvSpPr>
            <p:spPr bwMode="auto">
              <a:xfrm flipH="1">
                <a:off x="1392" y="1728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091"/>
              <p:cNvSpPr>
                <a:spLocks noChangeShapeType="1"/>
              </p:cNvSpPr>
              <p:nvPr/>
            </p:nvSpPr>
            <p:spPr bwMode="auto">
              <a:xfrm flipH="1">
                <a:off x="1488" y="1632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092"/>
              <p:cNvSpPr>
                <a:spLocks noChangeShapeType="1"/>
              </p:cNvSpPr>
              <p:nvPr/>
            </p:nvSpPr>
            <p:spPr bwMode="auto">
              <a:xfrm flipH="1">
                <a:off x="1584" y="1536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093"/>
              <p:cNvSpPr>
                <a:spLocks noChangeShapeType="1"/>
              </p:cNvSpPr>
              <p:nvPr/>
            </p:nvSpPr>
            <p:spPr bwMode="auto">
              <a:xfrm flipH="1">
                <a:off x="1680" y="1440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6" name="Group 1094"/>
            <p:cNvGrpSpPr>
              <a:grpSpLocks/>
            </p:cNvGrpSpPr>
            <p:nvPr/>
          </p:nvGrpSpPr>
          <p:grpSpPr bwMode="auto">
            <a:xfrm>
              <a:off x="3128" y="1256"/>
              <a:ext cx="576" cy="2419"/>
              <a:chOff x="1392" y="1440"/>
              <a:chExt cx="576" cy="2016"/>
            </a:xfrm>
          </p:grpSpPr>
          <p:sp>
            <p:nvSpPr>
              <p:cNvPr id="167" name="Line 1095"/>
              <p:cNvSpPr>
                <a:spLocks noChangeShapeType="1"/>
              </p:cNvSpPr>
              <p:nvPr/>
            </p:nvSpPr>
            <p:spPr bwMode="auto">
              <a:xfrm flipH="1">
                <a:off x="1392" y="1728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1096"/>
              <p:cNvSpPr>
                <a:spLocks noChangeShapeType="1"/>
              </p:cNvSpPr>
              <p:nvPr/>
            </p:nvSpPr>
            <p:spPr bwMode="auto">
              <a:xfrm flipH="1">
                <a:off x="1488" y="1632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1097"/>
              <p:cNvSpPr>
                <a:spLocks noChangeShapeType="1"/>
              </p:cNvSpPr>
              <p:nvPr/>
            </p:nvSpPr>
            <p:spPr bwMode="auto">
              <a:xfrm flipH="1">
                <a:off x="1584" y="1536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1098"/>
              <p:cNvSpPr>
                <a:spLocks noChangeShapeType="1"/>
              </p:cNvSpPr>
              <p:nvPr/>
            </p:nvSpPr>
            <p:spPr bwMode="auto">
              <a:xfrm flipH="1">
                <a:off x="1680" y="1440"/>
                <a:ext cx="288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5" name="Group 1114"/>
          <p:cNvGrpSpPr>
            <a:grpSpLocks/>
          </p:cNvGrpSpPr>
          <p:nvPr/>
        </p:nvGrpSpPr>
        <p:grpSpPr bwMode="auto">
          <a:xfrm>
            <a:off x="3352800" y="2895600"/>
            <a:ext cx="1309688" cy="1066800"/>
            <a:chOff x="2112" y="1824"/>
            <a:chExt cx="825" cy="672"/>
          </a:xfrm>
        </p:grpSpPr>
        <p:sp>
          <p:nvSpPr>
            <p:cNvPr id="216" name="Line 1101"/>
            <p:cNvSpPr>
              <a:spLocks noChangeShapeType="1"/>
            </p:cNvSpPr>
            <p:nvPr/>
          </p:nvSpPr>
          <p:spPr bwMode="auto">
            <a:xfrm>
              <a:off x="2304" y="1824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1102"/>
            <p:cNvSpPr>
              <a:spLocks noChangeShapeType="1"/>
            </p:cNvSpPr>
            <p:nvPr/>
          </p:nvSpPr>
          <p:spPr bwMode="auto">
            <a:xfrm>
              <a:off x="2208" y="1920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1103"/>
            <p:cNvSpPr>
              <a:spLocks noChangeShapeType="1"/>
            </p:cNvSpPr>
            <p:nvPr/>
          </p:nvSpPr>
          <p:spPr bwMode="auto">
            <a:xfrm>
              <a:off x="2208" y="2400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1104"/>
            <p:cNvSpPr>
              <a:spLocks noChangeShapeType="1"/>
            </p:cNvSpPr>
            <p:nvPr/>
          </p:nvSpPr>
          <p:spPr bwMode="auto">
            <a:xfrm>
              <a:off x="2112" y="2496"/>
              <a:ext cx="6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1106"/>
            <p:cNvSpPr>
              <a:spLocks noChangeAspect="1" noChangeShapeType="1"/>
            </p:cNvSpPr>
            <p:nvPr/>
          </p:nvSpPr>
          <p:spPr bwMode="auto">
            <a:xfrm flipH="1">
              <a:off x="2130" y="1920"/>
              <a:ext cx="77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107"/>
            <p:cNvSpPr>
              <a:spLocks noChangeAspect="1" noChangeShapeType="1"/>
            </p:cNvSpPr>
            <p:nvPr/>
          </p:nvSpPr>
          <p:spPr bwMode="auto">
            <a:xfrm flipH="1">
              <a:off x="2226" y="1824"/>
              <a:ext cx="77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1108"/>
            <p:cNvSpPr>
              <a:spLocks noChangeAspect="1" noChangeShapeType="1"/>
            </p:cNvSpPr>
            <p:nvPr/>
          </p:nvSpPr>
          <p:spPr bwMode="auto">
            <a:xfrm flipH="1">
              <a:off x="2764" y="1920"/>
              <a:ext cx="77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109"/>
            <p:cNvSpPr>
              <a:spLocks noChangeAspect="1" noChangeShapeType="1"/>
            </p:cNvSpPr>
            <p:nvPr/>
          </p:nvSpPr>
          <p:spPr bwMode="auto">
            <a:xfrm flipH="1">
              <a:off x="2850" y="1824"/>
              <a:ext cx="77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110"/>
            <p:cNvSpPr>
              <a:spLocks noChangeShapeType="1"/>
            </p:cNvSpPr>
            <p:nvPr/>
          </p:nvSpPr>
          <p:spPr bwMode="auto">
            <a:xfrm flipH="1">
              <a:off x="2208" y="1824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111"/>
            <p:cNvSpPr>
              <a:spLocks noChangeShapeType="1"/>
            </p:cNvSpPr>
            <p:nvPr/>
          </p:nvSpPr>
          <p:spPr bwMode="auto">
            <a:xfrm flipH="1">
              <a:off x="2841" y="1824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1112"/>
            <p:cNvSpPr>
              <a:spLocks noChangeShapeType="1"/>
            </p:cNvSpPr>
            <p:nvPr/>
          </p:nvSpPr>
          <p:spPr bwMode="auto">
            <a:xfrm flipH="1">
              <a:off x="2130" y="2382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1113"/>
            <p:cNvSpPr>
              <a:spLocks noChangeShapeType="1"/>
            </p:cNvSpPr>
            <p:nvPr/>
          </p:nvSpPr>
          <p:spPr bwMode="auto">
            <a:xfrm flipH="1">
              <a:off x="2757" y="2379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776331" y="2946400"/>
            <a:ext cx="437351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dirty="0"/>
              <a:t>点阵常数（晶格常数）：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dirty="0"/>
              <a:t>      </a:t>
            </a:r>
            <a:r>
              <a:rPr lang="en-US" altLang="zh-CN" sz="2800" dirty="0"/>
              <a:t>a, b, c, </a:t>
            </a:r>
            <a:r>
              <a:rPr lang="en-US" altLang="zh-CN" sz="2800" dirty="0">
                <a:cs typeface="Times New Roman" panose="02020603050405020304" pitchFamily="18" charset="0"/>
              </a:rPr>
              <a:t>α, β, γ</a:t>
            </a:r>
            <a:endParaRPr lang="en-US" altLang="zh-CN" sz="2800" dirty="0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746012" y="1620838"/>
            <a:ext cx="556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平行六面体的大小和形状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  <p:grpSp>
        <p:nvGrpSpPr>
          <p:cNvPr id="13316" name="Group 112"/>
          <p:cNvGrpSpPr>
            <a:grpSpLocks/>
          </p:cNvGrpSpPr>
          <p:nvPr/>
        </p:nvGrpSpPr>
        <p:grpSpPr bwMode="auto">
          <a:xfrm>
            <a:off x="5883275" y="2992438"/>
            <a:ext cx="1647825" cy="2057400"/>
            <a:chOff x="3706" y="1885"/>
            <a:chExt cx="1038" cy="1296"/>
          </a:xfrm>
        </p:grpSpPr>
        <p:sp>
          <p:nvSpPr>
            <p:cNvPr id="13335" name="Line 86"/>
            <p:cNvSpPr>
              <a:spLocks noChangeShapeType="1"/>
            </p:cNvSpPr>
            <p:nvPr/>
          </p:nvSpPr>
          <p:spPr bwMode="auto">
            <a:xfrm>
              <a:off x="3706" y="3181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87"/>
            <p:cNvSpPr>
              <a:spLocks noChangeShapeType="1"/>
            </p:cNvSpPr>
            <p:nvPr/>
          </p:nvSpPr>
          <p:spPr bwMode="auto">
            <a:xfrm>
              <a:off x="3946" y="2653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88"/>
            <p:cNvSpPr>
              <a:spLocks noChangeShapeType="1"/>
            </p:cNvSpPr>
            <p:nvPr/>
          </p:nvSpPr>
          <p:spPr bwMode="auto">
            <a:xfrm flipH="1">
              <a:off x="3706" y="2653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 flipH="1">
              <a:off x="4453" y="2653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976" y="1903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 flipV="1">
              <a:off x="3946" y="1885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92"/>
            <p:cNvSpPr>
              <a:spLocks noChangeShapeType="1"/>
            </p:cNvSpPr>
            <p:nvPr/>
          </p:nvSpPr>
          <p:spPr bwMode="auto">
            <a:xfrm flipV="1">
              <a:off x="4696" y="1894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93"/>
            <p:cNvSpPr>
              <a:spLocks noChangeShapeType="1"/>
            </p:cNvSpPr>
            <p:nvPr/>
          </p:nvSpPr>
          <p:spPr bwMode="auto">
            <a:xfrm flipV="1">
              <a:off x="3706" y="2413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94"/>
            <p:cNvSpPr>
              <a:spLocks noChangeShapeType="1"/>
            </p:cNvSpPr>
            <p:nvPr/>
          </p:nvSpPr>
          <p:spPr bwMode="auto">
            <a:xfrm flipV="1">
              <a:off x="4456" y="2413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Line 95"/>
            <p:cNvSpPr>
              <a:spLocks noChangeShapeType="1"/>
            </p:cNvSpPr>
            <p:nvPr/>
          </p:nvSpPr>
          <p:spPr bwMode="auto">
            <a:xfrm>
              <a:off x="3745" y="242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96"/>
            <p:cNvSpPr>
              <a:spLocks noChangeShapeType="1"/>
            </p:cNvSpPr>
            <p:nvPr/>
          </p:nvSpPr>
          <p:spPr bwMode="auto">
            <a:xfrm flipH="1">
              <a:off x="4504" y="189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Line 97"/>
            <p:cNvSpPr>
              <a:spLocks noChangeShapeType="1"/>
            </p:cNvSpPr>
            <p:nvPr/>
          </p:nvSpPr>
          <p:spPr bwMode="auto">
            <a:xfrm flipH="1">
              <a:off x="3754" y="189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5562600" y="2362200"/>
            <a:ext cx="2757488" cy="3338513"/>
            <a:chOff x="3504" y="1488"/>
            <a:chExt cx="1737" cy="2103"/>
          </a:xfrm>
        </p:grpSpPr>
        <p:sp>
          <p:nvSpPr>
            <p:cNvPr id="13320" name="Line 83"/>
            <p:cNvSpPr>
              <a:spLocks noChangeShapeType="1"/>
            </p:cNvSpPr>
            <p:nvPr/>
          </p:nvSpPr>
          <p:spPr bwMode="auto">
            <a:xfrm>
              <a:off x="3946" y="2653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84"/>
            <p:cNvSpPr>
              <a:spLocks noChangeShapeType="1"/>
            </p:cNvSpPr>
            <p:nvPr/>
          </p:nvSpPr>
          <p:spPr bwMode="auto">
            <a:xfrm flipH="1">
              <a:off x="3610" y="2653"/>
              <a:ext cx="327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85"/>
            <p:cNvSpPr>
              <a:spLocks noChangeShapeType="1"/>
            </p:cNvSpPr>
            <p:nvPr/>
          </p:nvSpPr>
          <p:spPr bwMode="auto">
            <a:xfrm flipV="1">
              <a:off x="3946" y="1741"/>
              <a:ext cx="4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Text Box 98"/>
            <p:cNvSpPr txBox="1">
              <a:spLocks noChangeArrowheads="1"/>
            </p:cNvSpPr>
            <p:nvPr/>
          </p:nvSpPr>
          <p:spPr bwMode="auto">
            <a:xfrm>
              <a:off x="3504" y="330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13324" name="Text Box 99"/>
            <p:cNvSpPr txBox="1">
              <a:spLocks noChangeArrowheads="1"/>
            </p:cNvSpPr>
            <p:nvPr/>
          </p:nvSpPr>
          <p:spPr bwMode="auto">
            <a:xfrm>
              <a:off x="5040" y="2487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13325" name="Text Box 100"/>
            <p:cNvSpPr txBox="1">
              <a:spLocks noChangeArrowheads="1"/>
            </p:cNvSpPr>
            <p:nvPr/>
          </p:nvSpPr>
          <p:spPr bwMode="auto">
            <a:xfrm>
              <a:off x="3903" y="148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z</a:t>
              </a:r>
            </a:p>
          </p:txBody>
        </p:sp>
        <p:sp>
          <p:nvSpPr>
            <p:cNvPr id="13326" name="Text Box 101"/>
            <p:cNvSpPr txBox="1">
              <a:spLocks noChangeArrowheads="1"/>
            </p:cNvSpPr>
            <p:nvPr/>
          </p:nvSpPr>
          <p:spPr bwMode="auto">
            <a:xfrm>
              <a:off x="3754" y="28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3327" name="Text Box 102"/>
            <p:cNvSpPr txBox="1">
              <a:spLocks noChangeArrowheads="1"/>
            </p:cNvSpPr>
            <p:nvPr/>
          </p:nvSpPr>
          <p:spPr bwMode="auto">
            <a:xfrm>
              <a:off x="4282" y="244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13328" name="Text Box 103"/>
            <p:cNvSpPr txBox="1">
              <a:spLocks noChangeArrowheads="1"/>
            </p:cNvSpPr>
            <p:nvPr/>
          </p:nvSpPr>
          <p:spPr bwMode="auto">
            <a:xfrm>
              <a:off x="3936" y="2086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13329" name="Arc 104"/>
            <p:cNvSpPr>
              <a:spLocks/>
            </p:cNvSpPr>
            <p:nvPr/>
          </p:nvSpPr>
          <p:spPr bwMode="auto">
            <a:xfrm rot="5400000" flipH="1">
              <a:off x="3958" y="250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Arc 105"/>
            <p:cNvSpPr>
              <a:spLocks/>
            </p:cNvSpPr>
            <p:nvPr/>
          </p:nvSpPr>
          <p:spPr bwMode="auto">
            <a:xfrm rot="-5400000" flipH="1" flipV="1">
              <a:off x="3914" y="2611"/>
              <a:ext cx="144" cy="210"/>
            </a:xfrm>
            <a:custGeom>
              <a:avLst/>
              <a:gdLst>
                <a:gd name="T0" fmla="*/ 0 w 21600"/>
                <a:gd name="T1" fmla="*/ 0 h 31473"/>
                <a:gd name="T2" fmla="*/ 0 w 21600"/>
                <a:gd name="T3" fmla="*/ 0 h 31473"/>
                <a:gd name="T4" fmla="*/ 0 w 21600"/>
                <a:gd name="T5" fmla="*/ 0 h 314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73"/>
                <a:gd name="T11" fmla="*/ 21600 w 21600"/>
                <a:gd name="T12" fmla="*/ 31473 h 314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7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34"/>
                    <a:pt x="20781" y="28418"/>
                    <a:pt x="19211" y="31472"/>
                  </a:cubicBezTo>
                </a:path>
                <a:path w="21600" h="3147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34"/>
                    <a:pt x="20781" y="28418"/>
                    <a:pt x="19211" y="3147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Arc 106"/>
            <p:cNvSpPr>
              <a:spLocks noChangeAspect="1"/>
            </p:cNvSpPr>
            <p:nvPr/>
          </p:nvSpPr>
          <p:spPr bwMode="auto">
            <a:xfrm flipH="1">
              <a:off x="3824" y="2508"/>
              <a:ext cx="138" cy="294"/>
            </a:xfrm>
            <a:custGeom>
              <a:avLst/>
              <a:gdLst>
                <a:gd name="T0" fmla="*/ 0 w 21600"/>
                <a:gd name="T1" fmla="*/ 0 h 38939"/>
                <a:gd name="T2" fmla="*/ 0 w 21600"/>
                <a:gd name="T3" fmla="*/ 0 h 38939"/>
                <a:gd name="T4" fmla="*/ 0 w 21600"/>
                <a:gd name="T5" fmla="*/ 0 h 389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939"/>
                <a:gd name="T11" fmla="*/ 21600 w 21600"/>
                <a:gd name="T12" fmla="*/ 38939 h 389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9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433"/>
                    <a:pt x="18366" y="34863"/>
                    <a:pt x="12880" y="38938"/>
                  </a:cubicBezTo>
                </a:path>
                <a:path w="21600" h="389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433"/>
                    <a:pt x="18366" y="34863"/>
                    <a:pt x="12880" y="389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Text Box 107"/>
            <p:cNvSpPr txBox="1">
              <a:spLocks noChangeArrowheads="1"/>
            </p:cNvSpPr>
            <p:nvPr/>
          </p:nvSpPr>
          <p:spPr bwMode="auto">
            <a:xfrm>
              <a:off x="4042" y="23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α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3333" name="Text Box 108"/>
            <p:cNvSpPr txBox="1">
              <a:spLocks noChangeArrowheads="1"/>
            </p:cNvSpPr>
            <p:nvPr/>
          </p:nvSpPr>
          <p:spPr bwMode="auto">
            <a:xfrm>
              <a:off x="3706" y="239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β</a:t>
              </a:r>
            </a:p>
          </p:txBody>
        </p:sp>
        <p:sp>
          <p:nvSpPr>
            <p:cNvPr id="13334" name="Text Box 109"/>
            <p:cNvSpPr txBox="1">
              <a:spLocks noChangeArrowheads="1"/>
            </p:cNvSpPr>
            <p:nvPr/>
          </p:nvSpPr>
          <p:spPr bwMode="auto">
            <a:xfrm>
              <a:off x="3994" y="269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γ</a:t>
              </a:r>
            </a:p>
          </p:txBody>
        </p:sp>
      </p:grpSp>
      <p:sp>
        <p:nvSpPr>
          <p:cNvPr id="13318" name="Text Box 110"/>
          <p:cNvSpPr txBox="1">
            <a:spLocks noChangeArrowheads="1"/>
          </p:cNvSpPr>
          <p:nvPr/>
        </p:nvSpPr>
        <p:spPr bwMode="auto">
          <a:xfrm>
            <a:off x="5638800" y="5791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/>
              <a:t>晶胞和点阵常数</a:t>
            </a:r>
          </a:p>
        </p:txBody>
      </p:sp>
      <p:sp>
        <p:nvSpPr>
          <p:cNvPr id="13319" name="Rectangle 111"/>
          <p:cNvSpPr>
            <a:spLocks noChangeArrowheads="1"/>
          </p:cNvSpPr>
          <p:nvPr/>
        </p:nvSpPr>
        <p:spPr bwMode="auto">
          <a:xfrm>
            <a:off x="685800" y="685800"/>
            <a:ext cx="272382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不同晶格的</a:t>
            </a:r>
            <a:r>
              <a:rPr lang="zh-CN" altLang="en-US" dirty="0"/>
              <a:t>区别：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4311" y="4962525"/>
            <a:ext cx="4536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个晶格常数，可以完全描述晶胞的尺寸和形状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43" grpId="0" uiExpand="1" build="p" autoUpdateAnimBg="0"/>
      <p:bldP spid="36944" grpId="0" build="p" autoUpdateAnimBg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89502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§1-2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晶系和点阵类型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102824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一、对称性（</a:t>
            </a:r>
            <a:r>
              <a:rPr lang="en-US" altLang="zh-CN" sz="3200" b="1" dirty="0">
                <a:solidFill>
                  <a:schemeClr val="accent2"/>
                </a:solidFill>
              </a:rPr>
              <a:t>symmetry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）</a:t>
            </a:r>
            <a:endParaRPr lang="en-US" altLang="zh-CN" sz="3200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</a:rPr>
              <a:t>        旋转对称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(symmetry of rotation)</a:t>
            </a:r>
          </a:p>
          <a:p>
            <a:pPr eaLnBrk="1" hangingPunct="1">
              <a:spcBef>
                <a:spcPct val="20000"/>
              </a:spcBef>
            </a:pP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99592" y="6154736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dirty="0"/>
              <a:t>n</a:t>
            </a:r>
            <a:r>
              <a:rPr lang="zh-CN" altLang="en-US" dirty="0"/>
              <a:t>次旋转对称性：</a:t>
            </a:r>
            <a:r>
              <a:rPr lang="en-US" altLang="zh-CN" dirty="0"/>
              <a:t>360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dirty="0"/>
              <a:t>/n,  e.g. n=1, 2, 3, 4, 6……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52600" y="3997325"/>
            <a:ext cx="1690688" cy="1600200"/>
            <a:chOff x="1104" y="2832"/>
            <a:chExt cx="1065" cy="1008"/>
          </a:xfrm>
        </p:grpSpPr>
        <p:sp>
          <p:nvSpPr>
            <p:cNvPr id="14355" name="Rectangle 5"/>
            <p:cNvSpPr>
              <a:spLocks noChangeArrowheads="1"/>
            </p:cNvSpPr>
            <p:nvPr/>
          </p:nvSpPr>
          <p:spPr bwMode="auto">
            <a:xfrm>
              <a:off x="1104" y="3168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1104" y="283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1824" y="283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1104" y="35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10"/>
            <p:cNvSpPr>
              <a:spLocks noChangeShapeType="1"/>
            </p:cNvSpPr>
            <p:nvPr/>
          </p:nvSpPr>
          <p:spPr bwMode="auto">
            <a:xfrm flipV="1">
              <a:off x="1833" y="350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Line 11"/>
            <p:cNvSpPr>
              <a:spLocks noChangeShapeType="1"/>
            </p:cNvSpPr>
            <p:nvPr/>
          </p:nvSpPr>
          <p:spPr bwMode="auto">
            <a:xfrm>
              <a:off x="1440" y="2841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2"/>
            <p:cNvSpPr>
              <a:spLocks noChangeShapeType="1"/>
            </p:cNvSpPr>
            <p:nvPr/>
          </p:nvSpPr>
          <p:spPr bwMode="auto">
            <a:xfrm>
              <a:off x="1449" y="350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>
              <a:off x="2151" y="285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4"/>
            <p:cNvSpPr>
              <a:spLocks noChangeShapeType="1"/>
            </p:cNvSpPr>
            <p:nvPr/>
          </p:nvSpPr>
          <p:spPr bwMode="auto">
            <a:xfrm>
              <a:off x="1440" y="2841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14600" y="3082925"/>
            <a:ext cx="0" cy="3048000"/>
            <a:chOff x="1584" y="2256"/>
            <a:chExt cx="0" cy="1920"/>
          </a:xfrm>
        </p:grpSpPr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1584" y="2256"/>
              <a:ext cx="0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1584" y="3024"/>
              <a:ext cx="0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1584" y="3840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574925" y="2895600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次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854200" y="3616325"/>
            <a:ext cx="1879600" cy="17573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3635375" y="494188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次</a:t>
            </a: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2057400" y="3463925"/>
            <a:ext cx="990600" cy="25146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3124200" y="567372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次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638800" y="3962400"/>
            <a:ext cx="1447800" cy="1946275"/>
            <a:chOff x="3552" y="2496"/>
            <a:chExt cx="912" cy="1226"/>
          </a:xfrm>
        </p:grpSpPr>
        <p:sp>
          <p:nvSpPr>
            <p:cNvPr id="14350" name="AutoShape 31"/>
            <p:cNvSpPr>
              <a:spLocks noChangeArrowheads="1"/>
            </p:cNvSpPr>
            <p:nvPr/>
          </p:nvSpPr>
          <p:spPr bwMode="auto">
            <a:xfrm>
              <a:off x="3552" y="2496"/>
              <a:ext cx="912" cy="720"/>
            </a:xfrm>
            <a:prstGeom prst="hexagon">
              <a:avLst>
                <a:gd name="adj" fmla="val 3166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Text Box 35"/>
            <p:cNvSpPr txBox="1">
              <a:spLocks noChangeArrowheads="1"/>
            </p:cNvSpPr>
            <p:nvPr/>
          </p:nvSpPr>
          <p:spPr bwMode="auto">
            <a:xfrm>
              <a:off x="3792" y="343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  <a:r>
                <a:rPr lang="zh-CN" altLang="en-US"/>
                <a:t>次</a:t>
              </a:r>
            </a:p>
          </p:txBody>
        </p:sp>
      </p:grpSp>
      <p:sp>
        <p:nvSpPr>
          <p:cNvPr id="9253" name="Freeform 37"/>
          <p:cNvSpPr>
            <a:spLocks/>
          </p:cNvSpPr>
          <p:nvPr/>
        </p:nvSpPr>
        <p:spPr bwMode="auto">
          <a:xfrm>
            <a:off x="1752600" y="4533900"/>
            <a:ext cx="1676400" cy="1066800"/>
          </a:xfrm>
          <a:custGeom>
            <a:avLst/>
            <a:gdLst>
              <a:gd name="T0" fmla="*/ 0 w 1056"/>
              <a:gd name="T1" fmla="*/ 1693545000 h 672"/>
              <a:gd name="T2" fmla="*/ 1814512500 w 1056"/>
              <a:gd name="T3" fmla="*/ 0 h 672"/>
              <a:gd name="T4" fmla="*/ 2147483647 w 1056"/>
              <a:gd name="T5" fmla="*/ 846772500 h 672"/>
              <a:gd name="T6" fmla="*/ 0 w 1056"/>
              <a:gd name="T7" fmla="*/ 169354500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672"/>
              <a:gd name="T14" fmla="*/ 1056 w 1056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672">
                <a:moveTo>
                  <a:pt x="0" y="672"/>
                </a:moveTo>
                <a:lnTo>
                  <a:pt x="720" y="0"/>
                </a:lnTo>
                <a:lnTo>
                  <a:pt x="1056" y="336"/>
                </a:lnTo>
                <a:lnTo>
                  <a:pt x="0" y="67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9502" y="2210286"/>
            <a:ext cx="7812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定义：绕某个轴将晶胞旋转</a:t>
            </a:r>
            <a:r>
              <a:rPr lang="en-US" altLang="zh-CN" b="1" dirty="0" smtClean="0"/>
              <a:t>360</a:t>
            </a:r>
            <a:r>
              <a:rPr lang="en-US" altLang="zh-CN" b="1" dirty="0" smtClean="0">
                <a:sym typeface="Symbol" panose="05050102010706020507" pitchFamily="18" charset="2"/>
              </a:rPr>
              <a:t></a:t>
            </a:r>
            <a:r>
              <a:rPr lang="en-US" altLang="zh-CN" b="1" dirty="0" smtClean="0"/>
              <a:t>/n</a:t>
            </a:r>
            <a:r>
              <a:rPr lang="zh-CN" altLang="en-US" b="1" dirty="0" smtClean="0"/>
              <a:t>，若旋转后晶胞与原晶胞完全重合，则说明该晶胞具有</a:t>
            </a:r>
            <a:r>
              <a:rPr lang="en-US" altLang="zh-CN" b="1" dirty="0" smtClean="0"/>
              <a:t>n</a:t>
            </a:r>
            <a:r>
              <a:rPr lang="zh-CN" altLang="en-US" b="1" dirty="0"/>
              <a:t>次</a:t>
            </a:r>
            <a:r>
              <a:rPr lang="zh-CN" altLang="en-US" b="1" dirty="0" smtClean="0"/>
              <a:t>旋转对称性。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  <p:bldP spid="9236" grpId="0"/>
      <p:bldP spid="9238" grpId="0"/>
      <p:bldP spid="92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Introduction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2276872"/>
            <a:ext cx="6910536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/>
              <a:t>本章学习的意义、目的：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材料科学的基础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其它后续专业课程的基础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3810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二、晶系（</a:t>
            </a:r>
            <a:r>
              <a:rPr lang="en-US" altLang="zh-CN" sz="3200" b="1">
                <a:solidFill>
                  <a:schemeClr val="accent2"/>
                </a:solidFill>
              </a:rPr>
              <a:t>crystal system</a:t>
            </a:r>
            <a:r>
              <a:rPr lang="zh-CN" altLang="en-US" sz="3200" b="1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11430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/>
              <a:t>根据晶体的对称性和晶格常数，可以将晶体分为</a:t>
            </a:r>
            <a:r>
              <a:rPr lang="en-US" altLang="zh-CN"/>
              <a:t>7</a:t>
            </a:r>
            <a:r>
              <a:rPr lang="zh-CN" altLang="en-US"/>
              <a:t>大晶系：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1905000"/>
            <a:ext cx="6835775" cy="685800"/>
            <a:chOff x="432" y="1200"/>
            <a:chExt cx="4306" cy="432"/>
          </a:xfrm>
        </p:grpSpPr>
        <p:sp>
          <p:nvSpPr>
            <p:cNvPr id="15387" name="Rectangle 5"/>
            <p:cNvSpPr>
              <a:spLocks noChangeArrowheads="1"/>
            </p:cNvSpPr>
            <p:nvPr/>
          </p:nvSpPr>
          <p:spPr bwMode="auto">
            <a:xfrm>
              <a:off x="432" y="1200"/>
              <a:ext cx="240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、三斜晶系 </a:t>
              </a:r>
              <a:r>
                <a:rPr lang="en-US" altLang="zh-CN"/>
                <a:t>(Triclinic)</a:t>
              </a:r>
              <a:r>
                <a:rPr lang="zh-CN" altLang="en-US"/>
                <a:t>： </a:t>
              </a:r>
            </a:p>
          </p:txBody>
        </p:sp>
        <p:graphicFrame>
          <p:nvGraphicFramePr>
            <p:cNvPr id="1538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67823"/>
                </p:ext>
              </p:extLst>
            </p:nvPr>
          </p:nvGraphicFramePr>
          <p:xfrm>
            <a:off x="2893" y="1344"/>
            <a:ext cx="184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9" name="Equation" r:id="rId4" imgW="2247840" imgH="279360" progId="Equation.DSMT4">
                    <p:embed/>
                  </p:oleObj>
                </mc:Choice>
                <mc:Fallback>
                  <p:oleObj name="Equation" r:id="rId4" imgW="2247840" imgH="2793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344"/>
                          <a:ext cx="184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3501231" y="3212976"/>
            <a:ext cx="1989137" cy="2052638"/>
            <a:chOff x="3706" y="1888"/>
            <a:chExt cx="1253" cy="1293"/>
          </a:xfrm>
        </p:grpSpPr>
        <p:sp>
          <p:nvSpPr>
            <p:cNvPr id="15366" name="Line 103"/>
            <p:cNvSpPr>
              <a:spLocks noChangeShapeType="1"/>
            </p:cNvSpPr>
            <p:nvPr/>
          </p:nvSpPr>
          <p:spPr bwMode="auto">
            <a:xfrm>
              <a:off x="3706" y="3181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104"/>
            <p:cNvSpPr>
              <a:spLocks noChangeShapeType="1"/>
            </p:cNvSpPr>
            <p:nvPr/>
          </p:nvSpPr>
          <p:spPr bwMode="auto">
            <a:xfrm>
              <a:off x="3946" y="2661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105"/>
            <p:cNvSpPr>
              <a:spLocks noChangeShapeType="1"/>
            </p:cNvSpPr>
            <p:nvPr/>
          </p:nvSpPr>
          <p:spPr bwMode="auto">
            <a:xfrm flipH="1">
              <a:off x="3714" y="2653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06"/>
            <p:cNvSpPr>
              <a:spLocks noChangeShapeType="1"/>
            </p:cNvSpPr>
            <p:nvPr/>
          </p:nvSpPr>
          <p:spPr bwMode="auto">
            <a:xfrm flipH="1">
              <a:off x="4614" y="2653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07"/>
            <p:cNvSpPr>
              <a:spLocks noChangeShapeType="1"/>
            </p:cNvSpPr>
            <p:nvPr/>
          </p:nvSpPr>
          <p:spPr bwMode="auto">
            <a:xfrm>
              <a:off x="4050" y="1903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108"/>
            <p:cNvSpPr>
              <a:spLocks noChangeShapeType="1"/>
            </p:cNvSpPr>
            <p:nvPr/>
          </p:nvSpPr>
          <p:spPr bwMode="auto">
            <a:xfrm rot="300000" flipV="1">
              <a:off x="3978" y="1893"/>
              <a:ext cx="48" cy="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9"/>
            <p:cNvSpPr>
              <a:spLocks noChangeShapeType="1"/>
            </p:cNvSpPr>
            <p:nvPr/>
          </p:nvSpPr>
          <p:spPr bwMode="auto">
            <a:xfrm rot="300000" flipV="1">
              <a:off x="4884" y="1888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10"/>
            <p:cNvSpPr>
              <a:spLocks noChangeShapeType="1"/>
            </p:cNvSpPr>
            <p:nvPr/>
          </p:nvSpPr>
          <p:spPr bwMode="auto">
            <a:xfrm rot="240000" flipV="1">
              <a:off x="3731" y="2413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11"/>
            <p:cNvSpPr>
              <a:spLocks noChangeShapeType="1"/>
            </p:cNvSpPr>
            <p:nvPr/>
          </p:nvSpPr>
          <p:spPr bwMode="auto">
            <a:xfrm rot="300000" flipV="1">
              <a:off x="4641" y="2400"/>
              <a:ext cx="4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12"/>
            <p:cNvSpPr>
              <a:spLocks noChangeShapeType="1"/>
            </p:cNvSpPr>
            <p:nvPr/>
          </p:nvSpPr>
          <p:spPr bwMode="auto">
            <a:xfrm>
              <a:off x="3811" y="2422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13"/>
            <p:cNvSpPr>
              <a:spLocks noChangeShapeType="1"/>
            </p:cNvSpPr>
            <p:nvPr/>
          </p:nvSpPr>
          <p:spPr bwMode="auto">
            <a:xfrm flipH="1">
              <a:off x="4719" y="1894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14"/>
            <p:cNvSpPr>
              <a:spLocks noChangeAspect="1" noChangeShapeType="1"/>
            </p:cNvSpPr>
            <p:nvPr/>
          </p:nvSpPr>
          <p:spPr bwMode="auto">
            <a:xfrm flipH="1">
              <a:off x="3819" y="1910"/>
              <a:ext cx="22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Text Box 138"/>
            <p:cNvSpPr txBox="1">
              <a:spLocks noChangeArrowheads="1"/>
            </p:cNvSpPr>
            <p:nvPr/>
          </p:nvSpPr>
          <p:spPr bwMode="auto">
            <a:xfrm>
              <a:off x="3754" y="2876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5379" name="Text Box 139"/>
            <p:cNvSpPr txBox="1">
              <a:spLocks noChangeArrowheads="1"/>
            </p:cNvSpPr>
            <p:nvPr/>
          </p:nvSpPr>
          <p:spPr bwMode="auto">
            <a:xfrm>
              <a:off x="4282" y="2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b</a:t>
              </a:r>
            </a:p>
          </p:txBody>
        </p:sp>
        <p:sp>
          <p:nvSpPr>
            <p:cNvPr id="15380" name="Text Box 140"/>
            <p:cNvSpPr txBox="1">
              <a:spLocks noChangeArrowheads="1"/>
            </p:cNvSpPr>
            <p:nvPr/>
          </p:nvSpPr>
          <p:spPr bwMode="auto">
            <a:xfrm>
              <a:off x="4008" y="2086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5381" name="Arc 141"/>
            <p:cNvSpPr>
              <a:spLocks/>
            </p:cNvSpPr>
            <p:nvPr/>
          </p:nvSpPr>
          <p:spPr bwMode="auto">
            <a:xfrm rot="5400000" flipH="1">
              <a:off x="3958" y="250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Arc 142"/>
            <p:cNvSpPr>
              <a:spLocks/>
            </p:cNvSpPr>
            <p:nvPr/>
          </p:nvSpPr>
          <p:spPr bwMode="auto">
            <a:xfrm rot="-5400000" flipH="1" flipV="1">
              <a:off x="3914" y="2611"/>
              <a:ext cx="144" cy="210"/>
            </a:xfrm>
            <a:custGeom>
              <a:avLst/>
              <a:gdLst>
                <a:gd name="T0" fmla="*/ 0 w 21600"/>
                <a:gd name="T1" fmla="*/ 0 h 31473"/>
                <a:gd name="T2" fmla="*/ 0 w 21600"/>
                <a:gd name="T3" fmla="*/ 0 h 31473"/>
                <a:gd name="T4" fmla="*/ 0 w 21600"/>
                <a:gd name="T5" fmla="*/ 0 h 314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73"/>
                <a:gd name="T11" fmla="*/ 21600 w 21600"/>
                <a:gd name="T12" fmla="*/ 31473 h 314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7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34"/>
                    <a:pt x="20781" y="28418"/>
                    <a:pt x="19211" y="31472"/>
                  </a:cubicBezTo>
                </a:path>
                <a:path w="21600" h="3147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34"/>
                    <a:pt x="20781" y="28418"/>
                    <a:pt x="19211" y="3147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rc 143"/>
            <p:cNvSpPr>
              <a:spLocks/>
            </p:cNvSpPr>
            <p:nvPr/>
          </p:nvSpPr>
          <p:spPr bwMode="auto">
            <a:xfrm flipH="1">
              <a:off x="3824" y="2508"/>
              <a:ext cx="138" cy="272"/>
            </a:xfrm>
            <a:custGeom>
              <a:avLst/>
              <a:gdLst>
                <a:gd name="T0" fmla="*/ 0 w 21600"/>
                <a:gd name="T1" fmla="*/ 0 h 38939"/>
                <a:gd name="T2" fmla="*/ 0 w 21600"/>
                <a:gd name="T3" fmla="*/ 0 h 38939"/>
                <a:gd name="T4" fmla="*/ 0 w 21600"/>
                <a:gd name="T5" fmla="*/ 0 h 389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939"/>
                <a:gd name="T11" fmla="*/ 21600 w 21600"/>
                <a:gd name="T12" fmla="*/ 38939 h 389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9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433"/>
                    <a:pt x="18366" y="34863"/>
                    <a:pt x="12880" y="38938"/>
                  </a:cubicBezTo>
                </a:path>
                <a:path w="21600" h="389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433"/>
                    <a:pt x="18366" y="34863"/>
                    <a:pt x="12880" y="389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Text Box 144"/>
            <p:cNvSpPr txBox="1">
              <a:spLocks noChangeArrowheads="1"/>
            </p:cNvSpPr>
            <p:nvPr/>
          </p:nvSpPr>
          <p:spPr bwMode="auto">
            <a:xfrm>
              <a:off x="4042" y="23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α</a:t>
              </a:r>
              <a:endParaRPr lang="en-US" altLang="zh-CN" sz="2000"/>
            </a:p>
          </p:txBody>
        </p:sp>
        <p:sp>
          <p:nvSpPr>
            <p:cNvPr id="15385" name="Text Box 145"/>
            <p:cNvSpPr txBox="1">
              <a:spLocks noChangeArrowheads="1"/>
            </p:cNvSpPr>
            <p:nvPr/>
          </p:nvSpPr>
          <p:spPr bwMode="auto">
            <a:xfrm>
              <a:off x="3706" y="23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β</a:t>
              </a:r>
              <a:endParaRPr lang="en-US" altLang="zh-CN" sz="2000"/>
            </a:p>
          </p:txBody>
        </p:sp>
        <p:sp>
          <p:nvSpPr>
            <p:cNvPr id="15386" name="Text Box 146"/>
            <p:cNvSpPr txBox="1">
              <a:spLocks noChangeArrowheads="1"/>
            </p:cNvSpPr>
            <p:nvPr/>
          </p:nvSpPr>
          <p:spPr bwMode="auto">
            <a:xfrm>
              <a:off x="3994" y="269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γ</a:t>
              </a:r>
              <a:endParaRPr lang="en-US" altLang="zh-CN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74293" y="5733927"/>
                <a:ext cx="10132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93" y="5733927"/>
                <a:ext cx="101329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4213" y="62071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/>
              <a:t>2</a:t>
            </a:r>
            <a:r>
              <a:rPr lang="zh-CN" altLang="en-US"/>
              <a:t>、单斜晶系 </a:t>
            </a:r>
            <a:r>
              <a:rPr lang="en-US" altLang="zh-CN"/>
              <a:t>(Monoclinic)</a:t>
            </a:r>
            <a:r>
              <a:rPr lang="zh-CN" altLang="en-US"/>
              <a:t>： 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98665"/>
              </p:ext>
            </p:extLst>
          </p:nvPr>
        </p:nvGraphicFramePr>
        <p:xfrm>
          <a:off x="1819275" y="1412875"/>
          <a:ext cx="4867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4" name="Equation" r:id="rId4" imgW="3733560" imgH="368280" progId="Equation.DSMT4">
                  <p:embed/>
                </p:oleObj>
              </mc:Choice>
              <mc:Fallback>
                <p:oleObj name="Equation" r:id="rId4" imgW="373356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1412875"/>
                        <a:ext cx="48672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356100" y="5013325"/>
            <a:ext cx="4619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1800"/>
              <a:t>如果手册中不指明，一般都是指第二种设置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1800"/>
              <a:t>如：（</a:t>
            </a:r>
            <a:r>
              <a:rPr lang="en-US" altLang="zh-CN" sz="1800"/>
              <a:t>3.185</a:t>
            </a:r>
            <a:r>
              <a:rPr lang="zh-CN" altLang="en-US" sz="1800"/>
              <a:t>， </a:t>
            </a:r>
            <a:r>
              <a:rPr lang="en-US" altLang="zh-CN" sz="1800"/>
              <a:t>2.020</a:t>
            </a:r>
            <a:r>
              <a:rPr lang="zh-CN" altLang="en-US" sz="1800"/>
              <a:t>， </a:t>
            </a:r>
            <a:r>
              <a:rPr lang="en-US" altLang="zh-CN" sz="1800"/>
              <a:t>6.781</a:t>
            </a:r>
            <a:r>
              <a:rPr lang="zh-CN" altLang="en-US" sz="1800"/>
              <a:t>，</a:t>
            </a:r>
            <a:r>
              <a:rPr lang="en-US" altLang="zh-CN" sz="1800"/>
              <a:t>105</a:t>
            </a:r>
            <a:r>
              <a:rPr lang="en-US" altLang="zh-CN" sz="1800">
                <a:cs typeface="Times New Roman" panose="02020603050405020304" pitchFamily="18" charset="0"/>
              </a:rPr>
              <a:t>°</a:t>
            </a:r>
            <a:r>
              <a:rPr lang="zh-CN" altLang="en-US" sz="1800"/>
              <a:t>）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1800"/>
              <a:t>               </a:t>
            </a:r>
            <a:r>
              <a:rPr lang="en-US" altLang="zh-CN" sz="1800"/>
              <a:t>a             b           c           </a:t>
            </a:r>
            <a:r>
              <a:rPr lang="en-US" altLang="zh-CN" sz="1800">
                <a:cs typeface="Times New Roman" panose="02020603050405020304" pitchFamily="18" charset="0"/>
              </a:rPr>
              <a:t>β</a:t>
            </a:r>
            <a:endParaRPr lang="en-US" altLang="zh-CN" sz="18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68538" y="2205038"/>
            <a:ext cx="1816100" cy="1447800"/>
            <a:chOff x="824" y="2736"/>
            <a:chExt cx="1144" cy="912"/>
          </a:xfrm>
        </p:grpSpPr>
        <p:sp>
          <p:nvSpPr>
            <p:cNvPr id="16413" name="Line 8"/>
            <p:cNvSpPr>
              <a:spLocks noChangeShapeType="1"/>
            </p:cNvSpPr>
            <p:nvPr/>
          </p:nvSpPr>
          <p:spPr bwMode="auto">
            <a:xfrm>
              <a:off x="1248" y="28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9"/>
            <p:cNvSpPr>
              <a:spLocks noChangeShapeType="1"/>
            </p:cNvSpPr>
            <p:nvPr/>
          </p:nvSpPr>
          <p:spPr bwMode="auto">
            <a:xfrm flipH="1">
              <a:off x="960" y="288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10"/>
            <p:cNvSpPr>
              <a:spLocks noChangeShapeType="1"/>
            </p:cNvSpPr>
            <p:nvPr/>
          </p:nvSpPr>
          <p:spPr bwMode="auto">
            <a:xfrm flipH="1">
              <a:off x="1536" y="2880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11"/>
            <p:cNvSpPr>
              <a:spLocks noChangeShapeType="1"/>
            </p:cNvSpPr>
            <p:nvPr/>
          </p:nvSpPr>
          <p:spPr bwMode="auto">
            <a:xfrm>
              <a:off x="960" y="30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12"/>
            <p:cNvSpPr>
              <a:spLocks noChangeShapeType="1"/>
            </p:cNvSpPr>
            <p:nvPr/>
          </p:nvSpPr>
          <p:spPr bwMode="auto">
            <a:xfrm>
              <a:off x="1248" y="33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13"/>
            <p:cNvSpPr>
              <a:spLocks noChangeShapeType="1"/>
            </p:cNvSpPr>
            <p:nvPr/>
          </p:nvSpPr>
          <p:spPr bwMode="auto">
            <a:xfrm flipH="1">
              <a:off x="960" y="336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4"/>
            <p:cNvSpPr>
              <a:spLocks noChangeShapeType="1"/>
            </p:cNvSpPr>
            <p:nvPr/>
          </p:nvSpPr>
          <p:spPr bwMode="auto">
            <a:xfrm flipH="1">
              <a:off x="1536" y="336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15"/>
            <p:cNvSpPr>
              <a:spLocks noChangeShapeType="1"/>
            </p:cNvSpPr>
            <p:nvPr/>
          </p:nvSpPr>
          <p:spPr bwMode="auto">
            <a:xfrm>
              <a:off x="960" y="35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16"/>
            <p:cNvSpPr>
              <a:spLocks noChangeShapeType="1"/>
            </p:cNvSpPr>
            <p:nvPr/>
          </p:nvSpPr>
          <p:spPr bwMode="auto">
            <a:xfrm>
              <a:off x="1256" y="2880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7"/>
            <p:cNvSpPr>
              <a:spLocks noChangeShapeType="1"/>
            </p:cNvSpPr>
            <p:nvPr/>
          </p:nvSpPr>
          <p:spPr bwMode="auto">
            <a:xfrm>
              <a:off x="960" y="3072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18"/>
            <p:cNvSpPr>
              <a:spLocks noChangeShapeType="1"/>
            </p:cNvSpPr>
            <p:nvPr/>
          </p:nvSpPr>
          <p:spPr bwMode="auto">
            <a:xfrm>
              <a:off x="1536" y="3072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19"/>
            <p:cNvSpPr>
              <a:spLocks noChangeShapeType="1"/>
            </p:cNvSpPr>
            <p:nvPr/>
          </p:nvSpPr>
          <p:spPr bwMode="auto">
            <a:xfrm>
              <a:off x="1824" y="2880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Rectangle 20"/>
            <p:cNvSpPr>
              <a:spLocks noChangeArrowheads="1"/>
            </p:cNvSpPr>
            <p:nvPr/>
          </p:nvSpPr>
          <p:spPr bwMode="auto">
            <a:xfrm>
              <a:off x="976" y="335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6426" name="Rectangle 21"/>
            <p:cNvSpPr>
              <a:spLocks noChangeArrowheads="1"/>
            </p:cNvSpPr>
            <p:nvPr/>
          </p:nvSpPr>
          <p:spPr bwMode="auto">
            <a:xfrm>
              <a:off x="1532" y="32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6427" name="Rectangle 22"/>
            <p:cNvSpPr>
              <a:spLocks noChangeArrowheads="1"/>
            </p:cNvSpPr>
            <p:nvPr/>
          </p:nvSpPr>
          <p:spPr bwMode="auto">
            <a:xfrm>
              <a:off x="1176" y="299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6428" name="Rectangle 23"/>
            <p:cNvSpPr>
              <a:spLocks noChangeArrowheads="1"/>
            </p:cNvSpPr>
            <p:nvPr/>
          </p:nvSpPr>
          <p:spPr bwMode="auto">
            <a:xfrm>
              <a:off x="1224" y="315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6429" name="Rectangle 24"/>
            <p:cNvSpPr>
              <a:spLocks noChangeArrowheads="1"/>
            </p:cNvSpPr>
            <p:nvPr/>
          </p:nvSpPr>
          <p:spPr bwMode="auto">
            <a:xfrm>
              <a:off x="1104" y="319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β</a:t>
              </a:r>
            </a:p>
          </p:txBody>
        </p:sp>
        <p:sp>
          <p:nvSpPr>
            <p:cNvPr id="16430" name="Rectangle 25"/>
            <p:cNvSpPr>
              <a:spLocks noChangeArrowheads="1"/>
            </p:cNvSpPr>
            <p:nvPr/>
          </p:nvSpPr>
          <p:spPr bwMode="auto">
            <a:xfrm>
              <a:off x="1192" y="329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γ</a:t>
              </a:r>
            </a:p>
          </p:txBody>
        </p:sp>
        <p:sp>
          <p:nvSpPr>
            <p:cNvPr id="16431" name="Line 26"/>
            <p:cNvSpPr>
              <a:spLocks noChangeShapeType="1"/>
            </p:cNvSpPr>
            <p:nvPr/>
          </p:nvSpPr>
          <p:spPr bwMode="auto">
            <a:xfrm flipH="1">
              <a:off x="824" y="3552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27"/>
            <p:cNvSpPr>
              <a:spLocks noChangeShapeType="1"/>
            </p:cNvSpPr>
            <p:nvPr/>
          </p:nvSpPr>
          <p:spPr bwMode="auto">
            <a:xfrm>
              <a:off x="1824" y="33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28"/>
            <p:cNvSpPr>
              <a:spLocks noChangeShapeType="1"/>
            </p:cNvSpPr>
            <p:nvPr/>
          </p:nvSpPr>
          <p:spPr bwMode="auto">
            <a:xfrm flipV="1">
              <a:off x="1256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268538" y="4581525"/>
            <a:ext cx="1536700" cy="1587500"/>
            <a:chOff x="2488" y="2496"/>
            <a:chExt cx="968" cy="1000"/>
          </a:xfrm>
        </p:grpSpPr>
        <p:sp>
          <p:nvSpPr>
            <p:cNvPr id="16392" name="Line 30"/>
            <p:cNvSpPr>
              <a:spLocks noChangeShapeType="1"/>
            </p:cNvSpPr>
            <p:nvPr/>
          </p:nvSpPr>
          <p:spPr bwMode="auto">
            <a:xfrm>
              <a:off x="2736" y="2640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31"/>
            <p:cNvSpPr>
              <a:spLocks noChangeShapeType="1"/>
            </p:cNvSpPr>
            <p:nvPr/>
          </p:nvSpPr>
          <p:spPr bwMode="auto">
            <a:xfrm>
              <a:off x="3312" y="2640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32"/>
            <p:cNvSpPr>
              <a:spLocks noChangeShapeType="1"/>
            </p:cNvSpPr>
            <p:nvPr/>
          </p:nvSpPr>
          <p:spPr bwMode="auto">
            <a:xfrm>
              <a:off x="2736" y="312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33"/>
            <p:cNvSpPr>
              <a:spLocks noChangeShapeType="1"/>
            </p:cNvSpPr>
            <p:nvPr/>
          </p:nvSpPr>
          <p:spPr bwMode="auto">
            <a:xfrm>
              <a:off x="2592" y="336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34"/>
            <p:cNvSpPr>
              <a:spLocks noChangeShapeType="1"/>
            </p:cNvSpPr>
            <p:nvPr/>
          </p:nvSpPr>
          <p:spPr bwMode="auto">
            <a:xfrm flipH="1">
              <a:off x="2592" y="312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35"/>
            <p:cNvSpPr>
              <a:spLocks noChangeShapeType="1"/>
            </p:cNvSpPr>
            <p:nvPr/>
          </p:nvSpPr>
          <p:spPr bwMode="auto">
            <a:xfrm flipH="1">
              <a:off x="3168" y="312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36"/>
            <p:cNvSpPr>
              <a:spLocks noChangeShapeType="1"/>
            </p:cNvSpPr>
            <p:nvPr/>
          </p:nvSpPr>
          <p:spPr bwMode="auto">
            <a:xfrm>
              <a:off x="2736" y="26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37"/>
            <p:cNvSpPr>
              <a:spLocks noChangeShapeType="1"/>
            </p:cNvSpPr>
            <p:nvPr/>
          </p:nvSpPr>
          <p:spPr bwMode="auto">
            <a:xfrm>
              <a:off x="2592" y="288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38"/>
            <p:cNvSpPr>
              <a:spLocks noChangeShapeType="1"/>
            </p:cNvSpPr>
            <p:nvPr/>
          </p:nvSpPr>
          <p:spPr bwMode="auto">
            <a:xfrm flipH="1">
              <a:off x="2592" y="264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39"/>
            <p:cNvSpPr>
              <a:spLocks noChangeShapeType="1"/>
            </p:cNvSpPr>
            <p:nvPr/>
          </p:nvSpPr>
          <p:spPr bwMode="auto">
            <a:xfrm flipH="1">
              <a:off x="3168" y="264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40"/>
            <p:cNvSpPr>
              <a:spLocks noChangeShapeType="1"/>
            </p:cNvSpPr>
            <p:nvPr/>
          </p:nvSpPr>
          <p:spPr bwMode="auto">
            <a:xfrm>
              <a:off x="3168" y="2877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41"/>
            <p:cNvSpPr>
              <a:spLocks noChangeShapeType="1"/>
            </p:cNvSpPr>
            <p:nvPr/>
          </p:nvSpPr>
          <p:spPr bwMode="auto">
            <a:xfrm>
              <a:off x="2592" y="2880"/>
              <a:ext cx="0" cy="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42"/>
            <p:cNvSpPr>
              <a:spLocks noChangeShapeType="1"/>
            </p:cNvSpPr>
            <p:nvPr/>
          </p:nvSpPr>
          <p:spPr bwMode="auto">
            <a:xfrm flipH="1">
              <a:off x="2488" y="3352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43"/>
            <p:cNvSpPr>
              <a:spLocks noChangeShapeType="1"/>
            </p:cNvSpPr>
            <p:nvPr/>
          </p:nvSpPr>
          <p:spPr bwMode="auto">
            <a:xfrm>
              <a:off x="3312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44"/>
            <p:cNvSpPr>
              <a:spLocks noChangeShapeType="1"/>
            </p:cNvSpPr>
            <p:nvPr/>
          </p:nvSpPr>
          <p:spPr bwMode="auto">
            <a:xfrm flipV="1">
              <a:off x="2736" y="24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Rectangle 45"/>
            <p:cNvSpPr>
              <a:spLocks noChangeArrowheads="1"/>
            </p:cNvSpPr>
            <p:nvPr/>
          </p:nvSpPr>
          <p:spPr bwMode="auto">
            <a:xfrm>
              <a:off x="2560" y="312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</a:t>
              </a:r>
            </a:p>
          </p:txBody>
        </p:sp>
        <p:sp>
          <p:nvSpPr>
            <p:cNvPr id="16408" name="Rectangle 46"/>
            <p:cNvSpPr>
              <a:spLocks noChangeArrowheads="1"/>
            </p:cNvSpPr>
            <p:nvPr/>
          </p:nvSpPr>
          <p:spPr bwMode="auto">
            <a:xfrm>
              <a:off x="2976" y="29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b</a:t>
              </a:r>
            </a:p>
          </p:txBody>
        </p:sp>
        <p:sp>
          <p:nvSpPr>
            <p:cNvPr id="16409" name="Rectangle 47"/>
            <p:cNvSpPr>
              <a:spLocks noChangeArrowheads="1"/>
            </p:cNvSpPr>
            <p:nvPr/>
          </p:nvSpPr>
          <p:spPr bwMode="auto">
            <a:xfrm>
              <a:off x="2696" y="264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</a:t>
              </a:r>
            </a:p>
          </p:txBody>
        </p:sp>
        <p:sp>
          <p:nvSpPr>
            <p:cNvPr id="16410" name="Rectangle 48"/>
            <p:cNvSpPr>
              <a:spLocks noChangeArrowheads="1"/>
            </p:cNvSpPr>
            <p:nvPr/>
          </p:nvSpPr>
          <p:spPr bwMode="auto">
            <a:xfrm>
              <a:off x="2704" y="30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γ</a:t>
              </a:r>
            </a:p>
          </p:txBody>
        </p:sp>
        <p:sp>
          <p:nvSpPr>
            <p:cNvPr id="16411" name="Rectangle 49"/>
            <p:cNvSpPr>
              <a:spLocks noChangeArrowheads="1"/>
            </p:cNvSpPr>
            <p:nvPr/>
          </p:nvSpPr>
          <p:spPr bwMode="auto">
            <a:xfrm>
              <a:off x="2584" y="296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β</a:t>
              </a:r>
            </a:p>
          </p:txBody>
        </p:sp>
        <p:sp>
          <p:nvSpPr>
            <p:cNvPr id="16412" name="Rectangle 50"/>
            <p:cNvSpPr>
              <a:spLocks noChangeArrowheads="1"/>
            </p:cNvSpPr>
            <p:nvPr/>
          </p:nvSpPr>
          <p:spPr bwMode="auto">
            <a:xfrm>
              <a:off x="2704" y="290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cs typeface="Times New Roman" panose="02020603050405020304" pitchFamily="18" charset="0"/>
                </a:rPr>
                <a:t>α</a:t>
              </a:r>
            </a:p>
          </p:txBody>
        </p:sp>
      </p:grpSp>
      <p:graphicFrame>
        <p:nvGraphicFramePr>
          <p:cNvPr id="47155" name="Object 51"/>
          <p:cNvGraphicFramePr>
            <a:graphicFrameLocks noChangeAspect="1"/>
          </p:cNvGraphicFramePr>
          <p:nvPr/>
        </p:nvGraphicFramePr>
        <p:xfrm>
          <a:off x="1187450" y="3860800"/>
          <a:ext cx="480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Equation" r:id="rId6" imgW="3454400" imgH="368300" progId="Equation.3">
                  <p:embed/>
                </p:oleObj>
              </mc:Choice>
              <mc:Fallback>
                <p:oleObj name="Equation" r:id="rId6" imgW="3454400" imgH="368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60800"/>
                        <a:ext cx="4800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90888" y="6379517"/>
                <a:ext cx="18085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𝐷𝑖𝑎𝑙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8" y="6379517"/>
                <a:ext cx="180850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  <p:bldP spid="47110" grpId="0" autoUpdateAnimBg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1524000"/>
            <a:ext cx="6553200" cy="3116263"/>
            <a:chOff x="480" y="480"/>
            <a:chExt cx="4128" cy="1963"/>
          </a:xfrm>
        </p:grpSpPr>
        <p:sp>
          <p:nvSpPr>
            <p:cNvPr id="17428" name="Rectangle 3"/>
            <p:cNvSpPr>
              <a:spLocks noChangeArrowheads="1"/>
            </p:cNvSpPr>
            <p:nvPr/>
          </p:nvSpPr>
          <p:spPr bwMode="auto">
            <a:xfrm>
              <a:off x="480" y="480"/>
              <a:ext cx="4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dirty="0"/>
                <a:t>3</a:t>
              </a:r>
              <a:r>
                <a:rPr lang="zh-CN" altLang="en-US" dirty="0"/>
                <a:t>、正交（斜方）晶系 </a:t>
              </a:r>
              <a:r>
                <a:rPr lang="en-US" altLang="zh-CN" dirty="0"/>
                <a:t>(Orthorhombic)</a:t>
              </a:r>
              <a:r>
                <a:rPr lang="zh-CN" altLang="en-US" dirty="0"/>
                <a:t>： </a:t>
              </a:r>
            </a:p>
          </p:txBody>
        </p:sp>
        <p:graphicFrame>
          <p:nvGraphicFramePr>
            <p:cNvPr id="174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145724"/>
                </p:ext>
              </p:extLst>
            </p:nvPr>
          </p:nvGraphicFramePr>
          <p:xfrm>
            <a:off x="1382" y="912"/>
            <a:ext cx="284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6" name="Equation" r:id="rId4" imgW="3466800" imgH="368280" progId="Equation.DSMT4">
                    <p:embed/>
                  </p:oleObj>
                </mc:Choice>
                <mc:Fallback>
                  <p:oleObj name="Equation" r:id="rId4" imgW="346680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912"/>
                          <a:ext cx="284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AutoShape 5"/>
            <p:cNvSpPr>
              <a:spLocks noChangeArrowheads="1"/>
            </p:cNvSpPr>
            <p:nvPr/>
          </p:nvSpPr>
          <p:spPr bwMode="auto">
            <a:xfrm>
              <a:off x="1902" y="1699"/>
              <a:ext cx="1406" cy="744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04119" y="5400661"/>
                <a:ext cx="1662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次轴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19" y="5400661"/>
                <a:ext cx="166263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33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27584" y="1636043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、菱方（三方）晶系 </a:t>
            </a:r>
            <a:r>
              <a:rPr lang="en-US" altLang="zh-CN" dirty="0"/>
              <a:t>(</a:t>
            </a:r>
            <a:r>
              <a:rPr lang="en-US" altLang="zh-CN" dirty="0" err="1"/>
              <a:t>Rhombohedral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91540"/>
              </p:ext>
            </p:extLst>
          </p:nvPr>
        </p:nvGraphicFramePr>
        <p:xfrm>
          <a:off x="2704009" y="2245643"/>
          <a:ext cx="3575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3" imgW="2743200" imgH="368280" progId="Equation.DSMT4">
                  <p:embed/>
                </p:oleObj>
              </mc:Choice>
              <mc:Fallback>
                <p:oleObj name="Equation" r:id="rId3" imgW="2743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009" y="2245643"/>
                        <a:ext cx="3575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843808" y="3284984"/>
            <a:ext cx="2471639" cy="1629108"/>
            <a:chOff x="1041" y="2976"/>
            <a:chExt cx="1119" cy="837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V="1">
              <a:off x="1104" y="350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rot="20400000" flipV="1">
              <a:off x="1041" y="3406"/>
              <a:ext cx="29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rot="1200000" flipV="1">
              <a:off x="1131" y="3573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1278" y="3129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rot="20400000" flipV="1">
              <a:off x="1422" y="3186"/>
              <a:ext cx="29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rot="1200000" flipV="1">
              <a:off x="1680" y="29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200000" flipV="1">
              <a:off x="1518" y="3339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rot="20400000" flipV="1">
              <a:off x="1863" y="3090"/>
              <a:ext cx="29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1545" y="34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1716" y="305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rot="1200000" flipV="1">
              <a:off x="1323" y="3207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20400000" flipV="1">
              <a:off x="1509" y="3315"/>
              <a:ext cx="29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V="1">
            <a:off x="2704009" y="3142268"/>
            <a:ext cx="2917631" cy="1815275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059832" y="5661248"/>
                <a:ext cx="27399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一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次轴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𝑡𝑟𝑖𝑛𝑎𝑙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661248"/>
                <a:ext cx="27399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762000"/>
            <a:ext cx="6553200" cy="3432175"/>
            <a:chOff x="480" y="480"/>
            <a:chExt cx="4128" cy="2162"/>
          </a:xfrm>
        </p:grpSpPr>
        <p:sp>
          <p:nvSpPr>
            <p:cNvPr id="19463" name="Rectangle 3"/>
            <p:cNvSpPr>
              <a:spLocks noChangeArrowheads="1"/>
            </p:cNvSpPr>
            <p:nvPr/>
          </p:nvSpPr>
          <p:spPr bwMode="auto">
            <a:xfrm>
              <a:off x="480" y="480"/>
              <a:ext cx="4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四方（正方）晶系 </a:t>
              </a:r>
              <a:r>
                <a:rPr lang="en-US" altLang="zh-CN" dirty="0"/>
                <a:t>(Tetragonal)</a:t>
              </a:r>
              <a:r>
                <a:rPr lang="zh-CN" altLang="en-US" dirty="0"/>
                <a:t>： </a:t>
              </a:r>
            </a:p>
          </p:txBody>
        </p:sp>
        <p:graphicFrame>
          <p:nvGraphicFramePr>
            <p:cNvPr id="194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39560"/>
                </p:ext>
              </p:extLst>
            </p:nvPr>
          </p:nvGraphicFramePr>
          <p:xfrm>
            <a:off x="1614" y="1042"/>
            <a:ext cx="204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1" name="Equation" r:id="rId4" imgW="2489040" imgH="368280" progId="Equation.DSMT4">
                    <p:embed/>
                  </p:oleObj>
                </mc:Choice>
                <mc:Fallback>
                  <p:oleObj name="Equation" r:id="rId4" imgW="248904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042"/>
                          <a:ext cx="204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AutoShape 6"/>
            <p:cNvSpPr>
              <a:spLocks noChangeArrowheads="1"/>
            </p:cNvSpPr>
            <p:nvPr/>
          </p:nvSpPr>
          <p:spPr bwMode="auto">
            <a:xfrm>
              <a:off x="2426" y="1752"/>
              <a:ext cx="545" cy="89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62225" y="5013176"/>
                <a:ext cx="3457998" cy="8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一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次轴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𝑡𝑒𝑡𝑟𝑎𝑙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两个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次轴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𝑑𝑖𝑎𝑙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25" y="5013176"/>
                <a:ext cx="3457998" cy="8077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43931" y="1342802"/>
            <a:ext cx="6553200" cy="3014663"/>
            <a:chOff x="707" y="1916"/>
            <a:chExt cx="4128" cy="1899"/>
          </a:xfrm>
        </p:grpSpPr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07" y="1916"/>
              <a:ext cx="4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dirty="0" smtClean="0"/>
                <a:t>6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立方晶系 </a:t>
              </a:r>
              <a:r>
                <a:rPr lang="en-US" altLang="zh-CN" dirty="0"/>
                <a:t>(Cubic)</a:t>
              </a:r>
              <a:r>
                <a:rPr lang="zh-CN" altLang="en-US" dirty="0"/>
                <a:t>： </a:t>
              </a:r>
            </a:p>
          </p:txBody>
        </p:sp>
        <p:sp>
          <p:nvSpPr>
            <p:cNvPr id="4" name="AutoShape 8"/>
            <p:cNvSpPr>
              <a:spLocks noChangeAspect="1" noChangeArrowheads="1"/>
            </p:cNvSpPr>
            <p:nvPr/>
          </p:nvSpPr>
          <p:spPr bwMode="auto">
            <a:xfrm>
              <a:off x="2113" y="3023"/>
              <a:ext cx="820" cy="792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133154"/>
                </p:ext>
              </p:extLst>
            </p:nvPr>
          </p:nvGraphicFramePr>
          <p:xfrm>
            <a:off x="1450" y="2352"/>
            <a:ext cx="204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1" name="Equation" r:id="rId3" imgW="2489040" imgH="609480" progId="Equation.DSMT4">
                    <p:embed/>
                  </p:oleObj>
                </mc:Choice>
                <mc:Fallback>
                  <p:oleObj name="Equation" r:id="rId3" imgW="2489040" imgH="609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352"/>
                          <a:ext cx="2044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6400" y="5013176"/>
                <a:ext cx="2678938" cy="80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三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个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次轴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𝑡𝑒𝑡𝑟𝑎𝑙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四个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次轴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    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00" y="5013176"/>
                <a:ext cx="2678938" cy="8077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7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67"/>
          <p:cNvGrpSpPr>
            <a:grpSpLocks/>
          </p:cNvGrpSpPr>
          <p:nvPr/>
        </p:nvGrpSpPr>
        <p:grpSpPr bwMode="auto">
          <a:xfrm>
            <a:off x="762000" y="838200"/>
            <a:ext cx="7162800" cy="1905000"/>
            <a:chOff x="480" y="528"/>
            <a:chExt cx="4512" cy="1200"/>
          </a:xfrm>
        </p:grpSpPr>
        <p:sp>
          <p:nvSpPr>
            <p:cNvPr id="18449" name="Rectangle 3"/>
            <p:cNvSpPr>
              <a:spLocks noChangeArrowheads="1"/>
            </p:cNvSpPr>
            <p:nvPr/>
          </p:nvSpPr>
          <p:spPr bwMode="auto">
            <a:xfrm>
              <a:off x="480" y="528"/>
              <a:ext cx="4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en-US" altLang="zh-CN" dirty="0" smtClean="0"/>
                <a:t>7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六方晶系 </a:t>
              </a:r>
              <a:r>
                <a:rPr lang="en-US" altLang="zh-CN" dirty="0"/>
                <a:t>(Hexagonal)</a:t>
              </a:r>
              <a:r>
                <a:rPr lang="zh-CN" altLang="en-US" dirty="0"/>
                <a:t>： </a:t>
              </a:r>
            </a:p>
          </p:txBody>
        </p:sp>
        <p:graphicFrame>
          <p:nvGraphicFramePr>
            <p:cNvPr id="184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573595"/>
                </p:ext>
              </p:extLst>
            </p:nvPr>
          </p:nvGraphicFramePr>
          <p:xfrm>
            <a:off x="1722" y="912"/>
            <a:ext cx="232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2" name="Equation" r:id="rId4" imgW="2831760" imgH="368280" progId="Equation.DSMT4">
                    <p:embed/>
                  </p:oleObj>
                </mc:Choice>
                <mc:Fallback>
                  <p:oleObj name="Equation" r:id="rId4" imgW="2831760" imgH="3682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912"/>
                          <a:ext cx="232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Rectangle 5"/>
            <p:cNvSpPr>
              <a:spLocks noChangeArrowheads="1"/>
            </p:cNvSpPr>
            <p:nvPr/>
          </p:nvSpPr>
          <p:spPr bwMode="auto">
            <a:xfrm>
              <a:off x="864" y="1296"/>
              <a:ext cx="41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20000"/>
                </a:spcBef>
              </a:pPr>
              <a:r>
                <a:rPr lang="zh-CN" altLang="en-US" sz="1800"/>
                <a:t>两个常数</a:t>
              </a:r>
              <a:r>
                <a:rPr lang="en-US" altLang="zh-CN" sz="1800"/>
                <a:t>a, c</a:t>
              </a:r>
              <a:r>
                <a:rPr lang="zh-CN" altLang="en-US" sz="1800"/>
                <a:t>；</a:t>
              </a:r>
              <a:r>
                <a:rPr lang="en-US" altLang="zh-CN" sz="1800"/>
                <a:t>c/a </a:t>
              </a:r>
              <a:r>
                <a:rPr lang="zh-CN" altLang="en-US" sz="1800"/>
                <a:t>是一个重要的参数，很多性质都与之相关</a:t>
              </a:r>
            </a:p>
          </p:txBody>
        </p:sp>
      </p:grpSp>
      <p:graphicFrame>
        <p:nvGraphicFramePr>
          <p:cNvPr id="18435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41997"/>
              </p:ext>
            </p:extLst>
          </p:nvPr>
        </p:nvGraphicFramePr>
        <p:xfrm>
          <a:off x="2555776" y="2536825"/>
          <a:ext cx="32766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位图图像" r:id="rId6" imgW="1020952" imgH="937341" progId="Paint.Picture">
                  <p:embed/>
                </p:oleObj>
              </mc:Choice>
              <mc:Fallback>
                <p:oleObj name="位图图像" r:id="rId6" imgW="1020952" imgH="937341" progId="Paint.Picture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36825"/>
                        <a:ext cx="32766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546376" y="3294063"/>
            <a:ext cx="1638300" cy="2324100"/>
            <a:chOff x="2112" y="2253"/>
            <a:chExt cx="1032" cy="1464"/>
          </a:xfrm>
        </p:grpSpPr>
        <p:sp>
          <p:nvSpPr>
            <p:cNvPr id="18437" name="Line 73"/>
            <p:cNvSpPr>
              <a:spLocks noChangeShapeType="1"/>
            </p:cNvSpPr>
            <p:nvPr/>
          </p:nvSpPr>
          <p:spPr bwMode="auto">
            <a:xfrm>
              <a:off x="2464" y="2268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Line 74"/>
            <p:cNvSpPr>
              <a:spLocks noChangeShapeType="1"/>
            </p:cNvSpPr>
            <p:nvPr/>
          </p:nvSpPr>
          <p:spPr bwMode="auto">
            <a:xfrm>
              <a:off x="2112" y="2472"/>
              <a:ext cx="6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Line 75"/>
            <p:cNvSpPr>
              <a:spLocks noChangeShapeType="1"/>
            </p:cNvSpPr>
            <p:nvPr/>
          </p:nvSpPr>
          <p:spPr bwMode="auto">
            <a:xfrm>
              <a:off x="2472" y="3504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Line 76"/>
            <p:cNvSpPr>
              <a:spLocks noChangeShapeType="1"/>
            </p:cNvSpPr>
            <p:nvPr/>
          </p:nvSpPr>
          <p:spPr bwMode="auto">
            <a:xfrm>
              <a:off x="2120" y="3708"/>
              <a:ext cx="62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77"/>
            <p:cNvSpPr>
              <a:spLocks noChangeShapeType="1"/>
            </p:cNvSpPr>
            <p:nvPr/>
          </p:nvSpPr>
          <p:spPr bwMode="auto">
            <a:xfrm flipH="1">
              <a:off x="2128" y="2272"/>
              <a:ext cx="336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78"/>
            <p:cNvSpPr>
              <a:spLocks noChangeAspect="1" noChangeShapeType="1"/>
            </p:cNvSpPr>
            <p:nvPr/>
          </p:nvSpPr>
          <p:spPr bwMode="auto">
            <a:xfrm rot="182851" flipH="1">
              <a:off x="2743" y="2253"/>
              <a:ext cx="394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79"/>
            <p:cNvSpPr>
              <a:spLocks noChangeAspect="1" noChangeShapeType="1"/>
            </p:cNvSpPr>
            <p:nvPr/>
          </p:nvSpPr>
          <p:spPr bwMode="auto">
            <a:xfrm rot="182851" flipH="1">
              <a:off x="2736" y="3492"/>
              <a:ext cx="394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80"/>
            <p:cNvSpPr>
              <a:spLocks noChangeShapeType="1"/>
            </p:cNvSpPr>
            <p:nvPr/>
          </p:nvSpPr>
          <p:spPr bwMode="auto">
            <a:xfrm flipH="1">
              <a:off x="2124" y="3508"/>
              <a:ext cx="336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81"/>
            <p:cNvSpPr>
              <a:spLocks noChangeShapeType="1"/>
            </p:cNvSpPr>
            <p:nvPr/>
          </p:nvSpPr>
          <p:spPr bwMode="auto">
            <a:xfrm>
              <a:off x="2120" y="2464"/>
              <a:ext cx="0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82"/>
            <p:cNvSpPr>
              <a:spLocks noChangeShapeType="1"/>
            </p:cNvSpPr>
            <p:nvPr/>
          </p:nvSpPr>
          <p:spPr bwMode="auto">
            <a:xfrm>
              <a:off x="2740" y="2468"/>
              <a:ext cx="0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83"/>
            <p:cNvSpPr>
              <a:spLocks noChangeShapeType="1"/>
            </p:cNvSpPr>
            <p:nvPr/>
          </p:nvSpPr>
          <p:spPr bwMode="auto">
            <a:xfrm>
              <a:off x="3140" y="2256"/>
              <a:ext cx="0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84"/>
            <p:cNvSpPr>
              <a:spLocks noChangeShapeType="1"/>
            </p:cNvSpPr>
            <p:nvPr/>
          </p:nvSpPr>
          <p:spPr bwMode="auto">
            <a:xfrm>
              <a:off x="2468" y="2264"/>
              <a:ext cx="0" cy="12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15816" y="6135985"/>
                <a:ext cx="26854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一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次轴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h𝑒𝑥𝑎𝑙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135985"/>
                <a:ext cx="268547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kern="0" dirty="0" smtClean="0">
                <a:solidFill>
                  <a:schemeClr val="accent2"/>
                </a:solidFill>
              </a:rPr>
              <a:t>一、晶体和非晶体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§1-1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空间点阵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 Lattice)</a:t>
            </a:r>
          </a:p>
        </p:txBody>
      </p:sp>
      <p:pic>
        <p:nvPicPr>
          <p:cNvPr id="7" name="Picture 3" descr="旋转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42736" r="59030" b="22344"/>
          <a:stretch/>
        </p:blipFill>
        <p:spPr bwMode="auto">
          <a:xfrm>
            <a:off x="4860032" y="3284984"/>
            <a:ext cx="3180786" cy="2168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旋转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7" t="40179" r="25905" b="22343"/>
          <a:stretch/>
        </p:blipFill>
        <p:spPr bwMode="auto">
          <a:xfrm>
            <a:off x="971600" y="3140968"/>
            <a:ext cx="2808312" cy="242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5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5536" y="692696"/>
            <a:ext cx="8367464" cy="529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40000"/>
              </a:lnSpc>
              <a:spcAft>
                <a:spcPts val="1200"/>
              </a:spcAft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固体材料按其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质点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原子、离子、分子、原子团，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注意质点≠原子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的排列方式及其在空间位置的有序程度，简单地分为晶体和非晶两大类。</a:t>
            </a:r>
            <a:endParaRPr lang="en-US" altLang="zh-CN" sz="2800" b="1" dirty="0" smtClean="0"/>
          </a:p>
          <a:p>
            <a:pPr marL="0" indent="0" eaLnBrk="1" hangingPunct="1">
              <a:lnSpc>
                <a:spcPct val="140000"/>
              </a:lnSpc>
              <a:spcAft>
                <a:spcPts val="1200"/>
              </a:spcAft>
            </a:pPr>
            <a:r>
              <a:rPr lang="zh-CN" altLang="en-US" sz="3200" b="1" dirty="0" smtClean="0"/>
              <a:t>基本特征：</a:t>
            </a:r>
            <a:endParaRPr lang="en-US" altLang="zh-CN" sz="3200" b="1" dirty="0" smtClean="0"/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 sz="2800" dirty="0" smtClean="0"/>
              <a:t>晶体</a:t>
            </a:r>
            <a:r>
              <a:rPr lang="en-US" altLang="zh-CN" sz="2800" dirty="0" smtClean="0"/>
              <a:t>(single crystals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Polycrystalline) </a:t>
            </a:r>
            <a:r>
              <a:rPr lang="en-US" altLang="zh-CN" sz="2800" dirty="0"/>
              <a:t>——</a:t>
            </a:r>
            <a:r>
              <a:rPr lang="zh-CN" altLang="en-US" sz="2800" dirty="0" smtClean="0"/>
              <a:t>长程有序，周期性排列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 sz="2800" dirty="0"/>
              <a:t>非晶体</a:t>
            </a:r>
            <a:r>
              <a:rPr lang="en-US" altLang="zh-CN" sz="2800" dirty="0"/>
              <a:t>(non-crystals</a:t>
            </a:r>
            <a:r>
              <a:rPr lang="zh-CN" altLang="en-US" sz="2800" dirty="0"/>
              <a:t>或</a:t>
            </a:r>
            <a:r>
              <a:rPr lang="en-US" altLang="zh-CN" sz="2800" dirty="0"/>
              <a:t>amorphous materials)——</a:t>
            </a:r>
            <a:r>
              <a:rPr lang="zh-CN" altLang="en-US" sz="2800" dirty="0"/>
              <a:t>短程有序、长程</a:t>
            </a:r>
            <a:r>
              <a:rPr lang="zh-CN" altLang="en-US" sz="2800" dirty="0" smtClean="0"/>
              <a:t>无序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7544" y="476672"/>
            <a:ext cx="676875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kern="0" dirty="0" smtClean="0">
                <a:solidFill>
                  <a:schemeClr val="accent2"/>
                </a:solidFill>
              </a:rPr>
              <a:t>为何要研究晶体中的原子排列？</a:t>
            </a:r>
          </a:p>
        </p:txBody>
      </p:sp>
      <p:sp>
        <p:nvSpPr>
          <p:cNvPr id="3" name="矩形 2"/>
          <p:cNvSpPr/>
          <p:nvPr/>
        </p:nvSpPr>
        <p:spPr>
          <a:xfrm>
            <a:off x="464594" y="1172537"/>
            <a:ext cx="583559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 smtClean="0"/>
              <a:t>1. </a:t>
            </a:r>
            <a:r>
              <a:rPr lang="zh-CN" altLang="en-US" sz="3200" b="1" dirty="0" smtClean="0"/>
              <a:t>晶体结构与材料性质密切相关</a:t>
            </a:r>
            <a:endParaRPr lang="en-US" altLang="zh-CN" sz="32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举例：</a:t>
            </a:r>
            <a:endParaRPr lang="en-US" altLang="zh-CN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C的两种固态导电性质截然不同 </a:t>
            </a:r>
            <a:endParaRPr lang="en-US" altLang="zh-CN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超高温、超高压下石墨→金刚石 </a:t>
            </a:r>
            <a:endParaRPr lang="en-US" altLang="zh-CN" sz="2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金刚石：绝缘体，C-C键长=1.57A </a:t>
            </a:r>
            <a:endParaRPr lang="en-US" altLang="zh-CN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石墨：良导体，C-C键长=1.42A </a:t>
            </a:r>
            <a:endParaRPr lang="en-US" altLang="zh-CN" sz="28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石墨是层状结构，电导率各向异性，纯净的石墨在平行和垂直层方向的电导率差五个量级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001294"/>
            <a:ext cx="2664297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628" y="188640"/>
            <a:ext cx="83747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高效的将原子坐标表示出来</a:t>
            </a:r>
            <a:endParaRPr lang="en-US" altLang="zh-CN" sz="3200" b="1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/>
              <a:t>不同材料中的原子有不同的</a:t>
            </a:r>
            <a:r>
              <a:rPr lang="zh-CN" altLang="en-US" sz="2800" dirty="0" smtClean="0"/>
              <a:t>坐标，写出</a:t>
            </a:r>
            <a:r>
              <a:rPr lang="zh-CN" altLang="en-US" sz="2800" dirty="0"/>
              <a:t>每个原子的 坐标显然是</a:t>
            </a:r>
            <a:r>
              <a:rPr lang="zh-CN" altLang="en-US" sz="2800" dirty="0" smtClean="0"/>
              <a:t>低效</a:t>
            </a:r>
            <a:endParaRPr lang="en-US" altLang="zh-CN" sz="280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数学抽象描写原子坐标的依据：晶体是一些结构完全相同的单元排列而成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954018"/>
            <a:ext cx="4342280" cy="36950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2628" y="2954018"/>
            <a:ext cx="39713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比如金、银、铜，虽然化学成分不同，如果不查究化学成分，即不管原子是金或银还是铜，不管原子之间间距的大小，则它们的结构完全</a:t>
            </a:r>
            <a:r>
              <a:rPr lang="zh-CN" altLang="en-US" sz="2800" dirty="0" smtClean="0">
                <a:solidFill>
                  <a:srgbClr val="000000"/>
                </a:solidFill>
              </a:rPr>
              <a:t>相同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68580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二、描述晶体的两种方式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         －－晶体结构和空间点阵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38200" y="2057400"/>
            <a:ext cx="7772400" cy="324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、晶体结构</a:t>
            </a:r>
            <a:r>
              <a:rPr lang="zh-CN" altLang="en-US" sz="2800" dirty="0"/>
              <a:t>（</a:t>
            </a:r>
            <a:r>
              <a:rPr lang="en-US" altLang="zh-CN" sz="2800" dirty="0"/>
              <a:t>crystal structure</a:t>
            </a:r>
            <a:r>
              <a:rPr lang="zh-CN" altLang="en-US" sz="2800" dirty="0"/>
              <a:t>）：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     晶体中原子或分子的真实排列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     两个问题：</a:t>
            </a:r>
            <a:r>
              <a:rPr lang="en-US" altLang="zh-CN" dirty="0"/>
              <a:t>1</a:t>
            </a:r>
            <a:r>
              <a:rPr lang="zh-CN" altLang="en-US" dirty="0"/>
              <a:t>）晶体结构成千上万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dirty="0"/>
              <a:t>                         </a:t>
            </a:r>
            <a:r>
              <a:rPr lang="en-US" altLang="zh-CN" dirty="0"/>
              <a:t>2</a:t>
            </a:r>
            <a:r>
              <a:rPr lang="zh-CN" altLang="en-US" dirty="0"/>
              <a:t>）很难直接看出晶体结构的规律性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1640" y="515719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linkClick r:id="rId3"/>
              </a:rPr>
              <a:t>ICSD</a:t>
            </a:r>
            <a:r>
              <a:rPr lang="zh-CN" altLang="en-US" dirty="0"/>
              <a:t>（</a:t>
            </a:r>
            <a:r>
              <a:rPr lang="en-US" altLang="zh-CN" dirty="0"/>
              <a:t>Inorganic Crystal Structure Database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世界</a:t>
            </a:r>
            <a:r>
              <a:rPr lang="zh-CN" altLang="en-US" dirty="0"/>
              <a:t>上最大的结构完全确定的无机晶体结构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/>
              <a:t>http://www.lib.tsinghua.edu.cn/database/icsd.htm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5576" y="4703017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晶体结构数据库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1980" y="1384022"/>
            <a:ext cx="8305800" cy="38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600" dirty="0"/>
              <a:t>为便于分析不同晶体材料的几何特征及性质，需要用抽象的几何点来代替实际晶体结构中的原子或原子团，把晶体结构抽象成空间点阵</a:t>
            </a:r>
            <a:r>
              <a:rPr lang="zh-CN" altLang="en-US" sz="2600" dirty="0" smtClean="0"/>
              <a:t>。</a:t>
            </a:r>
            <a:endParaRPr lang="en-US" altLang="zh-CN" sz="3200" dirty="0" smtClean="0"/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600" b="1" dirty="0" smtClean="0">
                <a:latin typeface="+mj-ea"/>
                <a:ea typeface="+mj-ea"/>
              </a:rPr>
              <a:t>定义</a:t>
            </a:r>
            <a:r>
              <a:rPr lang="en-US" altLang="zh-CN" sz="2600" b="1" dirty="0" smtClean="0">
                <a:latin typeface="+mj-ea"/>
                <a:ea typeface="+mj-ea"/>
              </a:rPr>
              <a:t>:</a:t>
            </a:r>
            <a:r>
              <a:rPr lang="zh-CN" altLang="en-US" sz="2600" dirty="0" smtClean="0">
                <a:latin typeface="+mj-ea"/>
                <a:ea typeface="+mj-ea"/>
              </a:rPr>
              <a:t>代表</a:t>
            </a:r>
            <a:r>
              <a:rPr lang="zh-CN" altLang="en-US" sz="2600" dirty="0">
                <a:latin typeface="+mj-ea"/>
                <a:ea typeface="+mj-ea"/>
              </a:rPr>
              <a:t>晶体中原子或分子分布</a:t>
            </a:r>
            <a:r>
              <a:rPr lang="zh-CN" altLang="en-US" sz="2600" u="sng" dirty="0">
                <a:solidFill>
                  <a:srgbClr val="FF0000"/>
                </a:solidFill>
                <a:latin typeface="+mj-ea"/>
                <a:ea typeface="+mj-ea"/>
              </a:rPr>
              <a:t>规律（周期性）</a:t>
            </a:r>
            <a:r>
              <a:rPr lang="zh-CN" altLang="en-US" sz="2600" dirty="0">
                <a:latin typeface="+mj-ea"/>
                <a:ea typeface="+mj-ea"/>
              </a:rPr>
              <a:t>的几何点的集合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600" dirty="0">
                <a:latin typeface="+mj-ea"/>
                <a:ea typeface="+mj-ea"/>
              </a:rPr>
              <a:t>结点（阵点）：</a:t>
            </a:r>
            <a:r>
              <a:rPr lang="en-US" altLang="zh-CN" sz="2600" dirty="0">
                <a:latin typeface="+mj-ea"/>
                <a:ea typeface="+mj-ea"/>
              </a:rPr>
              <a:t>lattice </a:t>
            </a:r>
            <a:r>
              <a:rPr lang="en-US" altLang="zh-CN" sz="2600" dirty="0" smtClean="0">
                <a:latin typeface="+mj-ea"/>
                <a:ea typeface="+mj-ea"/>
              </a:rPr>
              <a:t>point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548680"/>
            <a:ext cx="5832648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空间点阵</a:t>
            </a:r>
            <a:r>
              <a:rPr lang="en-US" altLang="zh-CN" sz="2800" b="1" dirty="0" smtClean="0"/>
              <a:t>(</a:t>
            </a:r>
            <a:r>
              <a:rPr lang="en-US" altLang="zh-CN" sz="2800" b="1" dirty="0"/>
              <a:t>Space lattice)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481980" y="5085184"/>
            <a:ext cx="81906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+mj-ea"/>
                <a:ea typeface="+mj-ea"/>
              </a:rPr>
              <a:t>构成</a:t>
            </a:r>
            <a:r>
              <a:rPr lang="zh-CN" altLang="en-US" sz="2600" dirty="0">
                <a:latin typeface="+mj-ea"/>
                <a:ea typeface="+mj-ea"/>
              </a:rPr>
              <a:t>空间点阵的每一个点叫结点或阵点</a:t>
            </a:r>
            <a:r>
              <a:rPr lang="zh-CN" altLang="en-US" sz="2600" dirty="0">
                <a:solidFill>
                  <a:srgbClr val="FF0000"/>
                </a:solidFill>
                <a:latin typeface="+mj-ea"/>
                <a:ea typeface="+mj-ea"/>
              </a:rPr>
              <a:t>（注意节点≠原子）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70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âcrystal structure latticeâçå¾çæç´¢ç»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2" t="2748" r="49836" b="20169"/>
          <a:stretch/>
        </p:blipFill>
        <p:spPr bwMode="auto">
          <a:xfrm>
            <a:off x="4608004" y="1808820"/>
            <a:ext cx="2592288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âcrystal structure latticeâçå¾çæç´¢ç»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3" r="-327" b="16832"/>
          <a:stretch/>
        </p:blipFill>
        <p:spPr bwMode="auto">
          <a:xfrm>
            <a:off x="107504" y="1700808"/>
            <a:ext cx="374441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âcrystal structure latticeâçå¾çæç´¢ç»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" r="85952" b="20875"/>
          <a:stretch/>
        </p:blipFill>
        <p:spPr bwMode="auto">
          <a:xfrm>
            <a:off x="7956376" y="1808819"/>
            <a:ext cx="114942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等于号 1"/>
          <p:cNvSpPr/>
          <p:nvPr/>
        </p:nvSpPr>
        <p:spPr bwMode="auto">
          <a:xfrm>
            <a:off x="3986101" y="2942944"/>
            <a:ext cx="432048" cy="468053"/>
          </a:xfrm>
          <a:prstGeom prst="mathEqual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十字形 2"/>
          <p:cNvSpPr/>
          <p:nvPr/>
        </p:nvSpPr>
        <p:spPr bwMode="auto">
          <a:xfrm>
            <a:off x="7398314" y="3058021"/>
            <a:ext cx="360040" cy="360040"/>
          </a:xfrm>
          <a:prstGeom prst="plus">
            <a:avLst>
              <a:gd name="adj" fmla="val 39454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1826" y="494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晶体结构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36096" y="4941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点阵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69041" y="4941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CC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1119</Words>
  <Application>Microsoft Office PowerPoint</Application>
  <PresentationFormat>全屏显示(4:3)</PresentationFormat>
  <Paragraphs>383</Paragraphs>
  <Slides>26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黑体</vt:lpstr>
      <vt:lpstr>宋体</vt:lpstr>
      <vt:lpstr>Arial</vt:lpstr>
      <vt:lpstr>Cambria Math</vt:lpstr>
      <vt:lpstr>Symbol</vt:lpstr>
      <vt:lpstr>Times New Roman</vt:lpstr>
      <vt:lpstr>Wingdings</vt:lpstr>
      <vt:lpstr>默认设计模板</vt:lpstr>
      <vt:lpstr>Equation</vt:lpstr>
      <vt:lpstr>位图图像</vt:lpstr>
      <vt:lpstr>第一章  晶体学基础  Fundamentals of Crystallography</vt:lpstr>
      <vt:lpstr>Introduction</vt:lpstr>
      <vt:lpstr>§1-1  空间点阵 (Space Lattice)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晶体学基础  Fundamentals of Crystallography</dc:title>
  <dc:creator>w</dc:creator>
  <cp:lastModifiedBy>Chunlei Wan</cp:lastModifiedBy>
  <cp:revision>145</cp:revision>
  <dcterms:created xsi:type="dcterms:W3CDTF">2003-02-08T06:54:56Z</dcterms:created>
  <dcterms:modified xsi:type="dcterms:W3CDTF">2019-09-10T02:36:52Z</dcterms:modified>
</cp:coreProperties>
</file>