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2" r:id="rId2"/>
    <p:sldId id="316" r:id="rId3"/>
    <p:sldId id="291" r:id="rId4"/>
    <p:sldId id="283" r:id="rId5"/>
    <p:sldId id="284" r:id="rId6"/>
    <p:sldId id="285" r:id="rId7"/>
    <p:sldId id="286" r:id="rId8"/>
    <p:sldId id="302" r:id="rId9"/>
    <p:sldId id="269" r:id="rId10"/>
    <p:sldId id="270" r:id="rId11"/>
    <p:sldId id="271" r:id="rId12"/>
    <p:sldId id="272" r:id="rId13"/>
    <p:sldId id="273" r:id="rId14"/>
    <p:sldId id="274" r:id="rId15"/>
    <p:sldId id="317" r:id="rId16"/>
    <p:sldId id="318" r:id="rId17"/>
    <p:sldId id="275" r:id="rId18"/>
    <p:sldId id="276" r:id="rId19"/>
    <p:sldId id="278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DB47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48" autoAdjust="0"/>
  </p:normalViewPr>
  <p:slideViewPr>
    <p:cSldViewPr>
      <p:cViewPr varScale="1">
        <p:scale>
          <a:sx n="64" d="100"/>
          <a:sy n="64" d="100"/>
        </p:scale>
        <p:origin x="127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CEFFCE-31C1-4640-BCE1-C044BC731D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133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2D0BC3-9E2E-4A1B-B9AA-19E2F4BA2F60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47926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AF440C-7443-401D-BE48-29861A61FA9B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12654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0A7CFD-9D5B-4C96-8C47-684A6D0A967F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476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40E2D8-8DB9-408D-AB6C-109D92CBD9BA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9919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E53BA1-8F97-4273-B0BB-893D00C5B30D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07642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0855B6-A0F6-4E57-8220-4B07EE31CC0A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7233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707E11-5CC2-44C0-B7A8-AC6332F80B78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4417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CD3111-2D65-421F-BA01-8CDF84577C08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4711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9304B0-E9BE-4FC5-BA35-B49688771D7B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1355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0A5DBC-D503-4C1A-BAA4-E7C31762C290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3023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460EC2-1C3E-4A9C-A0FA-CC07BE586B5D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4137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8F990A-2441-4F64-B713-CDE7DED99F1A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067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9989DB-4667-4664-AC8B-67F085CC48E3}" type="slidenum">
              <a:rPr lang="en-US" altLang="zh-CN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8572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761E4F-E419-4F56-A071-68CC0DA6AC7F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8172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3AD5DA-4367-4EB5-A11B-1F6142A2490B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420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E8687-C3EF-4321-AAE5-C43F9845F1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61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D5F30-818B-427C-B832-5E9F71DDED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46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8F496-2388-49E1-8F35-14AE3F0A8C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4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EA141-6BC8-488B-8AAF-46FCBB1DD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5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DB49-90E6-4396-92EF-DC402FE105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9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86070-3A2D-4992-BDB7-F89142D5DC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5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D1FA5-154A-4130-9BD7-9AD4DC2C0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31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9BD8F-4569-4BEA-9CBD-2DE333546C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42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FAB2D-52D5-4A5D-AAD1-16C60F5F26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78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04C78-444E-4CEA-A75F-494A4197EA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52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1599F-BEC8-4397-8763-C00BABD818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01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194E51-4A0C-46E7-A343-16FD763C3E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ChangeArrowheads="1"/>
          </p:cNvSpPr>
          <p:nvPr/>
        </p:nvSpPr>
        <p:spPr bwMode="auto">
          <a:xfrm>
            <a:off x="381000" y="5334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三、点阵类型 </a:t>
            </a:r>
            <a:r>
              <a:rPr lang="en-US" altLang="zh-CN" sz="2800" b="1" dirty="0">
                <a:solidFill>
                  <a:schemeClr val="accent2"/>
                </a:solidFill>
              </a:rPr>
              <a:t>vs </a:t>
            </a:r>
            <a:r>
              <a:rPr lang="zh-CN" altLang="en-US" sz="2800" b="1" dirty="0">
                <a:solidFill>
                  <a:schemeClr val="accent2"/>
                </a:solidFill>
              </a:rPr>
              <a:t>布拉维点阵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1000" y="121920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问题：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种晶系可以形成多少种空间点阵？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06" name="Group 4"/>
          <p:cNvGrpSpPr>
            <a:grpSpLocks noChangeAspect="1"/>
          </p:cNvGrpSpPr>
          <p:nvPr/>
        </p:nvGrpSpPr>
        <p:grpSpPr bwMode="auto">
          <a:xfrm>
            <a:off x="5681692" y="2085172"/>
            <a:ext cx="1704097" cy="1411555"/>
            <a:chOff x="486" y="1731"/>
            <a:chExt cx="1567" cy="1157"/>
          </a:xfrm>
        </p:grpSpPr>
        <p:sp>
          <p:nvSpPr>
            <p:cNvPr id="210" name="Line 5"/>
            <p:cNvSpPr>
              <a:spLocks noChangeAspect="1" noChangeShapeType="1"/>
            </p:cNvSpPr>
            <p:nvPr/>
          </p:nvSpPr>
          <p:spPr bwMode="auto">
            <a:xfrm>
              <a:off x="493" y="2888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1" name="Line 6"/>
            <p:cNvSpPr>
              <a:spLocks noChangeAspect="1" noChangeShapeType="1"/>
            </p:cNvSpPr>
            <p:nvPr/>
          </p:nvSpPr>
          <p:spPr bwMode="auto">
            <a:xfrm>
              <a:off x="704" y="1956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2" name="Line 7"/>
            <p:cNvSpPr>
              <a:spLocks noChangeAspect="1" noChangeShapeType="1"/>
            </p:cNvSpPr>
            <p:nvPr/>
          </p:nvSpPr>
          <p:spPr bwMode="auto">
            <a:xfrm flipV="1">
              <a:off x="486" y="1951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3" name="Line 8"/>
            <p:cNvSpPr>
              <a:spLocks noChangeAspect="1" noChangeShapeType="1"/>
            </p:cNvSpPr>
            <p:nvPr/>
          </p:nvSpPr>
          <p:spPr bwMode="auto">
            <a:xfrm flipV="1">
              <a:off x="697" y="1734"/>
              <a:ext cx="403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4" name="Line 9"/>
            <p:cNvSpPr>
              <a:spLocks noChangeAspect="1" noChangeShapeType="1"/>
            </p:cNvSpPr>
            <p:nvPr/>
          </p:nvSpPr>
          <p:spPr bwMode="auto">
            <a:xfrm>
              <a:off x="1097" y="1731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" name="Line 10"/>
            <p:cNvSpPr>
              <a:spLocks noChangeAspect="1" noChangeShapeType="1"/>
            </p:cNvSpPr>
            <p:nvPr/>
          </p:nvSpPr>
          <p:spPr bwMode="auto">
            <a:xfrm flipV="1">
              <a:off x="1650" y="1732"/>
              <a:ext cx="403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6" name="Line 11"/>
            <p:cNvSpPr>
              <a:spLocks noChangeAspect="1" noChangeShapeType="1"/>
            </p:cNvSpPr>
            <p:nvPr/>
          </p:nvSpPr>
          <p:spPr bwMode="auto">
            <a:xfrm flipV="1">
              <a:off x="888" y="1734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7" name="Line 12"/>
            <p:cNvSpPr>
              <a:spLocks noChangeAspect="1" noChangeShapeType="1"/>
            </p:cNvSpPr>
            <p:nvPr/>
          </p:nvSpPr>
          <p:spPr bwMode="auto">
            <a:xfrm flipV="1">
              <a:off x="1840" y="1732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8" name="Line 13"/>
            <p:cNvSpPr>
              <a:spLocks noChangeAspect="1" noChangeShapeType="1"/>
            </p:cNvSpPr>
            <p:nvPr/>
          </p:nvSpPr>
          <p:spPr bwMode="auto">
            <a:xfrm flipV="1">
              <a:off x="1442" y="1953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9" name="Line 14"/>
            <p:cNvSpPr>
              <a:spLocks noChangeAspect="1" noChangeShapeType="1"/>
            </p:cNvSpPr>
            <p:nvPr/>
          </p:nvSpPr>
          <p:spPr bwMode="auto">
            <a:xfrm flipV="1">
              <a:off x="1450" y="2669"/>
              <a:ext cx="387" cy="2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" name="Line 15"/>
            <p:cNvSpPr>
              <a:spLocks noChangeAspect="1" noChangeShapeType="1"/>
            </p:cNvSpPr>
            <p:nvPr/>
          </p:nvSpPr>
          <p:spPr bwMode="auto">
            <a:xfrm>
              <a:off x="883" y="2670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" name="Line 16"/>
            <p:cNvSpPr>
              <a:spLocks noChangeAspect="1" noChangeShapeType="1"/>
            </p:cNvSpPr>
            <p:nvPr/>
          </p:nvSpPr>
          <p:spPr bwMode="auto">
            <a:xfrm flipV="1">
              <a:off x="489" y="2670"/>
              <a:ext cx="386" cy="2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2" name="Oval 17"/>
          <p:cNvSpPr>
            <a:spLocks noChangeAspect="1" noChangeArrowheads="1"/>
          </p:cNvSpPr>
          <p:nvPr/>
        </p:nvSpPr>
        <p:spPr bwMode="auto">
          <a:xfrm>
            <a:off x="6671935" y="3447932"/>
            <a:ext cx="87859" cy="81905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3" name="Oval 18"/>
          <p:cNvSpPr>
            <a:spLocks noChangeAspect="1" noChangeArrowheads="1"/>
          </p:cNvSpPr>
          <p:nvPr/>
        </p:nvSpPr>
        <p:spPr bwMode="auto">
          <a:xfrm>
            <a:off x="5877544" y="2309975"/>
            <a:ext cx="87859" cy="81905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4" name="Oval 19"/>
          <p:cNvSpPr>
            <a:spLocks noChangeAspect="1" noChangeArrowheads="1"/>
          </p:cNvSpPr>
          <p:nvPr/>
        </p:nvSpPr>
        <p:spPr bwMode="auto">
          <a:xfrm>
            <a:off x="6078887" y="3172592"/>
            <a:ext cx="8785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" name="Oval 21"/>
          <p:cNvSpPr>
            <a:spLocks noChangeAspect="1" noChangeArrowheads="1"/>
          </p:cNvSpPr>
          <p:nvPr/>
        </p:nvSpPr>
        <p:spPr bwMode="auto">
          <a:xfrm>
            <a:off x="6305856" y="2052061"/>
            <a:ext cx="8602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" name="Oval 22"/>
          <p:cNvSpPr>
            <a:spLocks noChangeAspect="1" noChangeArrowheads="1"/>
          </p:cNvSpPr>
          <p:nvPr/>
        </p:nvSpPr>
        <p:spPr bwMode="auto">
          <a:xfrm>
            <a:off x="7325386" y="2050318"/>
            <a:ext cx="8785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" name="Oval 23"/>
          <p:cNvSpPr>
            <a:spLocks noChangeAspect="1" noChangeArrowheads="1"/>
          </p:cNvSpPr>
          <p:nvPr/>
        </p:nvSpPr>
        <p:spPr bwMode="auto">
          <a:xfrm>
            <a:off x="7089265" y="3200474"/>
            <a:ext cx="8602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9" name="Oval 103"/>
          <p:cNvSpPr>
            <a:spLocks noChangeAspect="1" noChangeArrowheads="1"/>
          </p:cNvSpPr>
          <p:nvPr/>
        </p:nvSpPr>
        <p:spPr bwMode="auto">
          <a:xfrm>
            <a:off x="6915378" y="2327401"/>
            <a:ext cx="8785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30" name="Group 4"/>
          <p:cNvGrpSpPr>
            <a:grpSpLocks noChangeAspect="1"/>
          </p:cNvGrpSpPr>
          <p:nvPr/>
        </p:nvGrpSpPr>
        <p:grpSpPr bwMode="auto">
          <a:xfrm>
            <a:off x="1808290" y="2100838"/>
            <a:ext cx="1704097" cy="1411555"/>
            <a:chOff x="486" y="1731"/>
            <a:chExt cx="1567" cy="1157"/>
          </a:xfrm>
        </p:grpSpPr>
        <p:sp>
          <p:nvSpPr>
            <p:cNvPr id="231" name="Line 5"/>
            <p:cNvSpPr>
              <a:spLocks noChangeAspect="1" noChangeShapeType="1"/>
            </p:cNvSpPr>
            <p:nvPr/>
          </p:nvSpPr>
          <p:spPr bwMode="auto">
            <a:xfrm>
              <a:off x="493" y="2888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2" name="Line 6"/>
            <p:cNvSpPr>
              <a:spLocks noChangeAspect="1" noChangeShapeType="1"/>
            </p:cNvSpPr>
            <p:nvPr/>
          </p:nvSpPr>
          <p:spPr bwMode="auto">
            <a:xfrm>
              <a:off x="704" y="1956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3" name="Line 7"/>
            <p:cNvSpPr>
              <a:spLocks noChangeAspect="1" noChangeShapeType="1"/>
            </p:cNvSpPr>
            <p:nvPr/>
          </p:nvSpPr>
          <p:spPr bwMode="auto">
            <a:xfrm flipV="1">
              <a:off x="486" y="1951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4" name="Line 8"/>
            <p:cNvSpPr>
              <a:spLocks noChangeAspect="1" noChangeShapeType="1"/>
            </p:cNvSpPr>
            <p:nvPr/>
          </p:nvSpPr>
          <p:spPr bwMode="auto">
            <a:xfrm flipV="1">
              <a:off x="697" y="1734"/>
              <a:ext cx="403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" name="Line 9"/>
            <p:cNvSpPr>
              <a:spLocks noChangeAspect="1" noChangeShapeType="1"/>
            </p:cNvSpPr>
            <p:nvPr/>
          </p:nvSpPr>
          <p:spPr bwMode="auto">
            <a:xfrm>
              <a:off x="1097" y="1731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" name="Line 10"/>
            <p:cNvSpPr>
              <a:spLocks noChangeAspect="1" noChangeShapeType="1"/>
            </p:cNvSpPr>
            <p:nvPr/>
          </p:nvSpPr>
          <p:spPr bwMode="auto">
            <a:xfrm flipV="1">
              <a:off x="1650" y="1732"/>
              <a:ext cx="403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" name="Line 11"/>
            <p:cNvSpPr>
              <a:spLocks noChangeAspect="1" noChangeShapeType="1"/>
            </p:cNvSpPr>
            <p:nvPr/>
          </p:nvSpPr>
          <p:spPr bwMode="auto">
            <a:xfrm flipV="1">
              <a:off x="888" y="1734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8" name="Line 12"/>
            <p:cNvSpPr>
              <a:spLocks noChangeAspect="1" noChangeShapeType="1"/>
            </p:cNvSpPr>
            <p:nvPr/>
          </p:nvSpPr>
          <p:spPr bwMode="auto">
            <a:xfrm flipV="1">
              <a:off x="1840" y="1732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" name="Line 13"/>
            <p:cNvSpPr>
              <a:spLocks noChangeAspect="1" noChangeShapeType="1"/>
            </p:cNvSpPr>
            <p:nvPr/>
          </p:nvSpPr>
          <p:spPr bwMode="auto">
            <a:xfrm flipV="1">
              <a:off x="1442" y="1953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" name="Line 14"/>
            <p:cNvSpPr>
              <a:spLocks noChangeAspect="1" noChangeShapeType="1"/>
            </p:cNvSpPr>
            <p:nvPr/>
          </p:nvSpPr>
          <p:spPr bwMode="auto">
            <a:xfrm flipV="1">
              <a:off x="1450" y="2669"/>
              <a:ext cx="387" cy="2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" name="Line 15"/>
            <p:cNvSpPr>
              <a:spLocks noChangeAspect="1" noChangeShapeType="1"/>
            </p:cNvSpPr>
            <p:nvPr/>
          </p:nvSpPr>
          <p:spPr bwMode="auto">
            <a:xfrm>
              <a:off x="883" y="2670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2" name="Line 16"/>
            <p:cNvSpPr>
              <a:spLocks noChangeAspect="1" noChangeShapeType="1"/>
            </p:cNvSpPr>
            <p:nvPr/>
          </p:nvSpPr>
          <p:spPr bwMode="auto">
            <a:xfrm flipV="1">
              <a:off x="489" y="2670"/>
              <a:ext cx="386" cy="2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右箭头 1"/>
          <p:cNvSpPr/>
          <p:nvPr/>
        </p:nvSpPr>
        <p:spPr bwMode="auto">
          <a:xfrm>
            <a:off x="4112763" y="2609514"/>
            <a:ext cx="1008112" cy="394204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7" name="Oval 20"/>
          <p:cNvSpPr>
            <a:spLocks noChangeAspect="1" noChangeArrowheads="1"/>
          </p:cNvSpPr>
          <p:nvPr/>
        </p:nvSpPr>
        <p:spPr bwMode="auto">
          <a:xfrm>
            <a:off x="5626894" y="3454293"/>
            <a:ext cx="8785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9" name="Group 71"/>
          <p:cNvGrpSpPr>
            <a:grpSpLocks noChangeAspect="1"/>
          </p:cNvGrpSpPr>
          <p:nvPr/>
        </p:nvGrpSpPr>
        <p:grpSpPr bwMode="auto">
          <a:xfrm>
            <a:off x="6925287" y="4442316"/>
            <a:ext cx="1768161" cy="1484747"/>
            <a:chOff x="3510" y="1446"/>
            <a:chExt cx="1381" cy="1218"/>
          </a:xfrm>
        </p:grpSpPr>
        <p:grpSp>
          <p:nvGrpSpPr>
            <p:cNvPr id="310" name="Group 72"/>
            <p:cNvGrpSpPr>
              <a:grpSpLocks noChangeAspect="1"/>
            </p:cNvGrpSpPr>
            <p:nvPr/>
          </p:nvGrpSpPr>
          <p:grpSpPr bwMode="auto">
            <a:xfrm>
              <a:off x="3540" y="1478"/>
              <a:ext cx="1328" cy="1157"/>
              <a:chOff x="486" y="1731"/>
              <a:chExt cx="1567" cy="1157"/>
            </a:xfrm>
          </p:grpSpPr>
          <p:sp>
            <p:nvSpPr>
              <p:cNvPr id="325" name="Line 73"/>
              <p:cNvSpPr>
                <a:spLocks noChangeAspect="1" noChangeShapeType="1"/>
              </p:cNvSpPr>
              <p:nvPr/>
            </p:nvSpPr>
            <p:spPr bwMode="auto">
              <a:xfrm>
                <a:off x="493" y="2888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6" name="Line 74"/>
              <p:cNvSpPr>
                <a:spLocks noChangeAspect="1" noChangeShapeType="1"/>
              </p:cNvSpPr>
              <p:nvPr/>
            </p:nvSpPr>
            <p:spPr bwMode="auto">
              <a:xfrm>
                <a:off x="704" y="1956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" name="Line 75"/>
              <p:cNvSpPr>
                <a:spLocks noChangeAspect="1" noChangeShapeType="1"/>
              </p:cNvSpPr>
              <p:nvPr/>
            </p:nvSpPr>
            <p:spPr bwMode="auto">
              <a:xfrm flipV="1">
                <a:off x="486" y="1951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" name="Line 76"/>
              <p:cNvSpPr>
                <a:spLocks noChangeAspect="1" noChangeShapeType="1"/>
              </p:cNvSpPr>
              <p:nvPr/>
            </p:nvSpPr>
            <p:spPr bwMode="auto">
              <a:xfrm flipV="1">
                <a:off x="697" y="1734"/>
                <a:ext cx="403" cy="2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9" name="Line 77"/>
              <p:cNvSpPr>
                <a:spLocks noChangeAspect="1" noChangeShapeType="1"/>
              </p:cNvSpPr>
              <p:nvPr/>
            </p:nvSpPr>
            <p:spPr bwMode="auto">
              <a:xfrm>
                <a:off x="1097" y="1731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0" name="Line 78"/>
              <p:cNvSpPr>
                <a:spLocks noChangeAspect="1" noChangeShapeType="1"/>
              </p:cNvSpPr>
              <p:nvPr/>
            </p:nvSpPr>
            <p:spPr bwMode="auto">
              <a:xfrm flipV="1">
                <a:off x="1650" y="1732"/>
                <a:ext cx="403" cy="2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1" name="Line 79"/>
              <p:cNvSpPr>
                <a:spLocks noChangeAspect="1" noChangeShapeType="1"/>
              </p:cNvSpPr>
              <p:nvPr/>
            </p:nvSpPr>
            <p:spPr bwMode="auto">
              <a:xfrm flipV="1">
                <a:off x="888" y="1734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2" name="Line 80"/>
              <p:cNvSpPr>
                <a:spLocks noChangeAspect="1" noChangeShapeType="1"/>
              </p:cNvSpPr>
              <p:nvPr/>
            </p:nvSpPr>
            <p:spPr bwMode="auto">
              <a:xfrm flipV="1">
                <a:off x="1840" y="1732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3" name="Line 81"/>
              <p:cNvSpPr>
                <a:spLocks noChangeAspect="1" noChangeShapeType="1"/>
              </p:cNvSpPr>
              <p:nvPr/>
            </p:nvSpPr>
            <p:spPr bwMode="auto">
              <a:xfrm flipV="1">
                <a:off x="1442" y="1953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4" name="Line 82"/>
              <p:cNvSpPr>
                <a:spLocks noChangeAspect="1" noChangeShapeType="1"/>
              </p:cNvSpPr>
              <p:nvPr/>
            </p:nvSpPr>
            <p:spPr bwMode="auto">
              <a:xfrm flipV="1">
                <a:off x="1450" y="2669"/>
                <a:ext cx="387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5" name="Line 83"/>
              <p:cNvSpPr>
                <a:spLocks noChangeAspect="1" noChangeShapeType="1"/>
              </p:cNvSpPr>
              <p:nvPr/>
            </p:nvSpPr>
            <p:spPr bwMode="auto">
              <a:xfrm>
                <a:off x="883" y="2670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6" name="Line 84"/>
              <p:cNvSpPr>
                <a:spLocks noChangeAspect="1" noChangeShapeType="1"/>
              </p:cNvSpPr>
              <p:nvPr/>
            </p:nvSpPr>
            <p:spPr bwMode="auto">
              <a:xfrm flipV="1">
                <a:off x="489" y="2670"/>
                <a:ext cx="386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1" name="Oval 85"/>
            <p:cNvSpPr>
              <a:spLocks noChangeAspect="1" noChangeArrowheads="1"/>
            </p:cNvSpPr>
            <p:nvPr/>
          </p:nvSpPr>
          <p:spPr bwMode="auto">
            <a:xfrm>
              <a:off x="4317" y="2596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" name="Oval 86"/>
            <p:cNvSpPr>
              <a:spLocks noChangeAspect="1" noChangeArrowheads="1"/>
            </p:cNvSpPr>
            <p:nvPr/>
          </p:nvSpPr>
          <p:spPr bwMode="auto">
            <a:xfrm>
              <a:off x="3852" y="2369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3" name="Oval 87"/>
            <p:cNvSpPr>
              <a:spLocks noChangeAspect="1" noChangeArrowheads="1"/>
            </p:cNvSpPr>
            <p:nvPr/>
          </p:nvSpPr>
          <p:spPr bwMode="auto">
            <a:xfrm>
              <a:off x="3510" y="2594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4" name="Oval 88"/>
            <p:cNvSpPr>
              <a:spLocks noChangeAspect="1" noChangeArrowheads="1"/>
            </p:cNvSpPr>
            <p:nvPr/>
          </p:nvSpPr>
          <p:spPr bwMode="auto">
            <a:xfrm>
              <a:off x="3689" y="1663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5" name="Oval 89"/>
            <p:cNvSpPr>
              <a:spLocks noChangeAspect="1" noChangeArrowheads="1"/>
            </p:cNvSpPr>
            <p:nvPr/>
          </p:nvSpPr>
          <p:spPr bwMode="auto">
            <a:xfrm>
              <a:off x="4648" y="2376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" name="Oval 90"/>
            <p:cNvSpPr>
              <a:spLocks noChangeAspect="1" noChangeArrowheads="1"/>
            </p:cNvSpPr>
            <p:nvPr/>
          </p:nvSpPr>
          <p:spPr bwMode="auto">
            <a:xfrm>
              <a:off x="4019" y="1451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" name="Oval 91"/>
            <p:cNvSpPr>
              <a:spLocks noChangeAspect="1" noChangeArrowheads="1"/>
            </p:cNvSpPr>
            <p:nvPr/>
          </p:nvSpPr>
          <p:spPr bwMode="auto">
            <a:xfrm>
              <a:off x="4496" y="1663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" name="Oval 92"/>
            <p:cNvSpPr>
              <a:spLocks noChangeAspect="1" noChangeArrowheads="1"/>
            </p:cNvSpPr>
            <p:nvPr/>
          </p:nvSpPr>
          <p:spPr bwMode="auto">
            <a:xfrm>
              <a:off x="4823" y="1446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9" name="Oval 93"/>
            <p:cNvSpPr>
              <a:spLocks noChangeAspect="1" noChangeArrowheads="1"/>
            </p:cNvSpPr>
            <p:nvPr/>
          </p:nvSpPr>
          <p:spPr bwMode="auto">
            <a:xfrm>
              <a:off x="4270" y="1560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" name="Oval 94"/>
            <p:cNvSpPr>
              <a:spLocks noChangeAspect="1" noChangeArrowheads="1"/>
            </p:cNvSpPr>
            <p:nvPr/>
          </p:nvSpPr>
          <p:spPr bwMode="auto">
            <a:xfrm>
              <a:off x="4077" y="2495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1" name="Oval 95"/>
            <p:cNvSpPr>
              <a:spLocks noChangeAspect="1" noChangeArrowheads="1"/>
            </p:cNvSpPr>
            <p:nvPr/>
          </p:nvSpPr>
          <p:spPr bwMode="auto">
            <a:xfrm>
              <a:off x="4572" y="2053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2" name="Oval 96"/>
            <p:cNvSpPr>
              <a:spLocks noChangeAspect="1" noChangeArrowheads="1"/>
            </p:cNvSpPr>
            <p:nvPr/>
          </p:nvSpPr>
          <p:spPr bwMode="auto">
            <a:xfrm>
              <a:off x="3764" y="2041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" name="乘号 4"/>
          <p:cNvSpPr/>
          <p:nvPr/>
        </p:nvSpPr>
        <p:spPr bwMode="auto">
          <a:xfrm>
            <a:off x="2856267" y="6012892"/>
            <a:ext cx="889405" cy="720080"/>
          </a:xfrm>
          <a:prstGeom prst="mathMultiply">
            <a:avLst/>
          </a:prstGeom>
          <a:solidFill>
            <a:srgbClr val="51DB4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424" y="6102645"/>
            <a:ext cx="556512" cy="556512"/>
          </a:xfrm>
          <a:prstGeom prst="rect">
            <a:avLst/>
          </a:prstGeom>
        </p:spPr>
      </p:pic>
      <p:pic>
        <p:nvPicPr>
          <p:cNvPr id="337" name="图片 33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6478" y="6192626"/>
            <a:ext cx="556512" cy="556512"/>
          </a:xfrm>
          <a:prstGeom prst="rect">
            <a:avLst/>
          </a:prstGeom>
        </p:spPr>
      </p:pic>
      <p:grpSp>
        <p:nvGrpSpPr>
          <p:cNvPr id="338" name="Group 71"/>
          <p:cNvGrpSpPr>
            <a:grpSpLocks noChangeAspect="1"/>
          </p:cNvGrpSpPr>
          <p:nvPr/>
        </p:nvGrpSpPr>
        <p:grpSpPr bwMode="auto">
          <a:xfrm>
            <a:off x="4734749" y="4476590"/>
            <a:ext cx="1768161" cy="1484747"/>
            <a:chOff x="3510" y="1446"/>
            <a:chExt cx="1381" cy="1218"/>
          </a:xfrm>
        </p:grpSpPr>
        <p:grpSp>
          <p:nvGrpSpPr>
            <p:cNvPr id="339" name="Group 72"/>
            <p:cNvGrpSpPr>
              <a:grpSpLocks noChangeAspect="1"/>
            </p:cNvGrpSpPr>
            <p:nvPr/>
          </p:nvGrpSpPr>
          <p:grpSpPr bwMode="auto">
            <a:xfrm>
              <a:off x="3540" y="1478"/>
              <a:ext cx="1328" cy="1157"/>
              <a:chOff x="486" y="1731"/>
              <a:chExt cx="1567" cy="1157"/>
            </a:xfrm>
          </p:grpSpPr>
          <p:sp>
            <p:nvSpPr>
              <p:cNvPr id="354" name="Line 73"/>
              <p:cNvSpPr>
                <a:spLocks noChangeAspect="1" noChangeShapeType="1"/>
              </p:cNvSpPr>
              <p:nvPr/>
            </p:nvSpPr>
            <p:spPr bwMode="auto">
              <a:xfrm>
                <a:off x="493" y="2888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5" name="Line 74"/>
              <p:cNvSpPr>
                <a:spLocks noChangeAspect="1" noChangeShapeType="1"/>
              </p:cNvSpPr>
              <p:nvPr/>
            </p:nvSpPr>
            <p:spPr bwMode="auto">
              <a:xfrm>
                <a:off x="704" y="1956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" name="Line 75"/>
              <p:cNvSpPr>
                <a:spLocks noChangeAspect="1" noChangeShapeType="1"/>
              </p:cNvSpPr>
              <p:nvPr/>
            </p:nvSpPr>
            <p:spPr bwMode="auto">
              <a:xfrm flipV="1">
                <a:off x="486" y="1951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7" name="Line 76"/>
              <p:cNvSpPr>
                <a:spLocks noChangeAspect="1" noChangeShapeType="1"/>
              </p:cNvSpPr>
              <p:nvPr/>
            </p:nvSpPr>
            <p:spPr bwMode="auto">
              <a:xfrm flipV="1">
                <a:off x="697" y="1734"/>
                <a:ext cx="403" cy="2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" name="Line 77"/>
              <p:cNvSpPr>
                <a:spLocks noChangeAspect="1" noChangeShapeType="1"/>
              </p:cNvSpPr>
              <p:nvPr/>
            </p:nvSpPr>
            <p:spPr bwMode="auto">
              <a:xfrm>
                <a:off x="1097" y="1731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" name="Line 78"/>
              <p:cNvSpPr>
                <a:spLocks noChangeAspect="1" noChangeShapeType="1"/>
              </p:cNvSpPr>
              <p:nvPr/>
            </p:nvSpPr>
            <p:spPr bwMode="auto">
              <a:xfrm flipV="1">
                <a:off x="1650" y="1732"/>
                <a:ext cx="403" cy="2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" name="Line 79"/>
              <p:cNvSpPr>
                <a:spLocks noChangeAspect="1" noChangeShapeType="1"/>
              </p:cNvSpPr>
              <p:nvPr/>
            </p:nvSpPr>
            <p:spPr bwMode="auto">
              <a:xfrm flipV="1">
                <a:off x="888" y="1734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1" name="Line 80"/>
              <p:cNvSpPr>
                <a:spLocks noChangeAspect="1" noChangeShapeType="1"/>
              </p:cNvSpPr>
              <p:nvPr/>
            </p:nvSpPr>
            <p:spPr bwMode="auto">
              <a:xfrm flipV="1">
                <a:off x="1840" y="1732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2" name="Line 81"/>
              <p:cNvSpPr>
                <a:spLocks noChangeAspect="1" noChangeShapeType="1"/>
              </p:cNvSpPr>
              <p:nvPr/>
            </p:nvSpPr>
            <p:spPr bwMode="auto">
              <a:xfrm flipV="1">
                <a:off x="1442" y="1953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3" name="Line 82"/>
              <p:cNvSpPr>
                <a:spLocks noChangeAspect="1" noChangeShapeType="1"/>
              </p:cNvSpPr>
              <p:nvPr/>
            </p:nvSpPr>
            <p:spPr bwMode="auto">
              <a:xfrm flipV="1">
                <a:off x="1450" y="2669"/>
                <a:ext cx="387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4" name="Line 83"/>
              <p:cNvSpPr>
                <a:spLocks noChangeAspect="1" noChangeShapeType="1"/>
              </p:cNvSpPr>
              <p:nvPr/>
            </p:nvSpPr>
            <p:spPr bwMode="auto">
              <a:xfrm>
                <a:off x="883" y="2670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5" name="Line 84"/>
              <p:cNvSpPr>
                <a:spLocks noChangeAspect="1" noChangeShapeType="1"/>
              </p:cNvSpPr>
              <p:nvPr/>
            </p:nvSpPr>
            <p:spPr bwMode="auto">
              <a:xfrm flipV="1">
                <a:off x="489" y="2670"/>
                <a:ext cx="386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0" name="Oval 85"/>
            <p:cNvSpPr>
              <a:spLocks noChangeAspect="1" noChangeArrowheads="1"/>
            </p:cNvSpPr>
            <p:nvPr/>
          </p:nvSpPr>
          <p:spPr bwMode="auto">
            <a:xfrm>
              <a:off x="4317" y="2596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1" name="Oval 86"/>
            <p:cNvSpPr>
              <a:spLocks noChangeAspect="1" noChangeArrowheads="1"/>
            </p:cNvSpPr>
            <p:nvPr/>
          </p:nvSpPr>
          <p:spPr bwMode="auto">
            <a:xfrm>
              <a:off x="3852" y="2369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2" name="Oval 87"/>
            <p:cNvSpPr>
              <a:spLocks noChangeAspect="1" noChangeArrowheads="1"/>
            </p:cNvSpPr>
            <p:nvPr/>
          </p:nvSpPr>
          <p:spPr bwMode="auto">
            <a:xfrm>
              <a:off x="3510" y="2594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3" name="Oval 88"/>
            <p:cNvSpPr>
              <a:spLocks noChangeAspect="1" noChangeArrowheads="1"/>
            </p:cNvSpPr>
            <p:nvPr/>
          </p:nvSpPr>
          <p:spPr bwMode="auto">
            <a:xfrm>
              <a:off x="3689" y="1663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4" name="Oval 89"/>
            <p:cNvSpPr>
              <a:spLocks noChangeAspect="1" noChangeArrowheads="1"/>
            </p:cNvSpPr>
            <p:nvPr/>
          </p:nvSpPr>
          <p:spPr bwMode="auto">
            <a:xfrm>
              <a:off x="4648" y="2376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5" name="Oval 90"/>
            <p:cNvSpPr>
              <a:spLocks noChangeAspect="1" noChangeArrowheads="1"/>
            </p:cNvSpPr>
            <p:nvPr/>
          </p:nvSpPr>
          <p:spPr bwMode="auto">
            <a:xfrm>
              <a:off x="4019" y="1451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6" name="Oval 91"/>
            <p:cNvSpPr>
              <a:spLocks noChangeAspect="1" noChangeArrowheads="1"/>
            </p:cNvSpPr>
            <p:nvPr/>
          </p:nvSpPr>
          <p:spPr bwMode="auto">
            <a:xfrm>
              <a:off x="4496" y="1663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7" name="Oval 92"/>
            <p:cNvSpPr>
              <a:spLocks noChangeAspect="1" noChangeArrowheads="1"/>
            </p:cNvSpPr>
            <p:nvPr/>
          </p:nvSpPr>
          <p:spPr bwMode="auto">
            <a:xfrm>
              <a:off x="4823" y="1446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" name="Oval 93"/>
            <p:cNvSpPr>
              <a:spLocks noChangeAspect="1" noChangeArrowheads="1"/>
            </p:cNvSpPr>
            <p:nvPr/>
          </p:nvSpPr>
          <p:spPr bwMode="auto">
            <a:xfrm>
              <a:off x="4270" y="1560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" name="Oval 94"/>
            <p:cNvSpPr>
              <a:spLocks noChangeAspect="1" noChangeArrowheads="1"/>
            </p:cNvSpPr>
            <p:nvPr/>
          </p:nvSpPr>
          <p:spPr bwMode="auto">
            <a:xfrm>
              <a:off x="4077" y="2495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0" name="Oval 95"/>
            <p:cNvSpPr>
              <a:spLocks noChangeAspect="1" noChangeArrowheads="1"/>
            </p:cNvSpPr>
            <p:nvPr/>
          </p:nvSpPr>
          <p:spPr bwMode="auto">
            <a:xfrm>
              <a:off x="4572" y="2053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1" name="Oval 96"/>
            <p:cNvSpPr>
              <a:spLocks noChangeAspect="1" noChangeArrowheads="1"/>
            </p:cNvSpPr>
            <p:nvPr/>
          </p:nvSpPr>
          <p:spPr bwMode="auto">
            <a:xfrm>
              <a:off x="3764" y="2041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2" name="Oval 97"/>
            <p:cNvSpPr>
              <a:spLocks noChangeAspect="1" noChangeArrowheads="1"/>
            </p:cNvSpPr>
            <p:nvPr/>
          </p:nvSpPr>
          <p:spPr bwMode="auto">
            <a:xfrm>
              <a:off x="4001" y="2138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3" name="Oval 98"/>
            <p:cNvSpPr>
              <a:spLocks noChangeAspect="1" noChangeArrowheads="1"/>
            </p:cNvSpPr>
            <p:nvPr/>
          </p:nvSpPr>
          <p:spPr bwMode="auto">
            <a:xfrm>
              <a:off x="4303" y="1954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66" name="乘号 365"/>
          <p:cNvSpPr/>
          <p:nvPr/>
        </p:nvSpPr>
        <p:spPr bwMode="auto">
          <a:xfrm>
            <a:off x="7154042" y="6089788"/>
            <a:ext cx="801750" cy="615833"/>
          </a:xfrm>
          <a:prstGeom prst="mathMultiply">
            <a:avLst/>
          </a:prstGeom>
          <a:solidFill>
            <a:srgbClr val="51DB4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4319" y="4467545"/>
            <a:ext cx="1764721" cy="1479519"/>
            <a:chOff x="264319" y="4467545"/>
            <a:chExt cx="1764721" cy="1479519"/>
          </a:xfrm>
        </p:grpSpPr>
        <p:grpSp>
          <p:nvGrpSpPr>
            <p:cNvPr id="3" name="组合 2"/>
            <p:cNvGrpSpPr/>
            <p:nvPr/>
          </p:nvGrpSpPr>
          <p:grpSpPr>
            <a:xfrm>
              <a:off x="297487" y="4467545"/>
              <a:ext cx="1731553" cy="1479519"/>
              <a:chOff x="899743" y="4513901"/>
              <a:chExt cx="1731553" cy="1479519"/>
            </a:xfrm>
          </p:grpSpPr>
          <p:sp>
            <p:nvSpPr>
              <p:cNvPr id="288" name="Oval 20"/>
              <p:cNvSpPr>
                <a:spLocks noChangeAspect="1" noChangeArrowheads="1"/>
              </p:cNvSpPr>
              <p:nvPr/>
            </p:nvSpPr>
            <p:spPr bwMode="auto">
              <a:xfrm>
                <a:off x="1640948" y="5281904"/>
                <a:ext cx="8785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89" name="Group 4"/>
              <p:cNvGrpSpPr>
                <a:grpSpLocks noChangeAspect="1"/>
              </p:cNvGrpSpPr>
              <p:nvPr/>
            </p:nvGrpSpPr>
            <p:grpSpPr bwMode="auto">
              <a:xfrm>
                <a:off x="899743" y="4548755"/>
                <a:ext cx="1704097" cy="1411555"/>
                <a:chOff x="486" y="1731"/>
                <a:chExt cx="1567" cy="1157"/>
              </a:xfrm>
            </p:grpSpPr>
            <p:sp>
              <p:nvSpPr>
                <p:cNvPr id="290" name="Line 5"/>
                <p:cNvSpPr>
                  <a:spLocks noChangeAspect="1" noChangeShapeType="1"/>
                </p:cNvSpPr>
                <p:nvPr/>
              </p:nvSpPr>
              <p:spPr bwMode="auto">
                <a:xfrm>
                  <a:off x="493" y="2888"/>
                  <a:ext cx="9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Line 6"/>
                <p:cNvSpPr>
                  <a:spLocks noChangeAspect="1" noChangeShapeType="1"/>
                </p:cNvSpPr>
                <p:nvPr/>
              </p:nvSpPr>
              <p:spPr bwMode="auto">
                <a:xfrm>
                  <a:off x="704" y="1956"/>
                  <a:ext cx="9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Line 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86" y="1951"/>
                  <a:ext cx="212" cy="9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Line 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97" y="1734"/>
                  <a:ext cx="403" cy="219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1097" y="1731"/>
                  <a:ext cx="9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Line 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650" y="1732"/>
                  <a:ext cx="403" cy="219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Line 1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88" y="1734"/>
                  <a:ext cx="212" cy="9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Line 1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840" y="1732"/>
                  <a:ext cx="212" cy="9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Line 1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42" y="1953"/>
                  <a:ext cx="212" cy="9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Line 1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50" y="2669"/>
                  <a:ext cx="387" cy="21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883" y="2670"/>
                  <a:ext cx="9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Line 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89" y="2670"/>
                  <a:ext cx="386" cy="21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2" name="Oval 17"/>
              <p:cNvSpPr>
                <a:spLocks noChangeAspect="1" noChangeArrowheads="1"/>
              </p:cNvSpPr>
              <p:nvPr/>
            </p:nvSpPr>
            <p:spPr bwMode="auto">
              <a:xfrm>
                <a:off x="1889986" y="5911515"/>
                <a:ext cx="87859" cy="81905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3" name="Oval 18"/>
              <p:cNvSpPr>
                <a:spLocks noChangeAspect="1" noChangeArrowheads="1"/>
              </p:cNvSpPr>
              <p:nvPr/>
            </p:nvSpPr>
            <p:spPr bwMode="auto">
              <a:xfrm>
                <a:off x="1095595" y="4773558"/>
                <a:ext cx="87859" cy="81905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4" name="Oval 19"/>
              <p:cNvSpPr>
                <a:spLocks noChangeAspect="1" noChangeArrowheads="1"/>
              </p:cNvSpPr>
              <p:nvPr/>
            </p:nvSpPr>
            <p:spPr bwMode="auto">
              <a:xfrm>
                <a:off x="1296938" y="5636175"/>
                <a:ext cx="8785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5" name="Oval 21"/>
              <p:cNvSpPr>
                <a:spLocks noChangeAspect="1" noChangeArrowheads="1"/>
              </p:cNvSpPr>
              <p:nvPr/>
            </p:nvSpPr>
            <p:spPr bwMode="auto">
              <a:xfrm>
                <a:off x="1523907" y="4515644"/>
                <a:ext cx="8602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6" name="Oval 22"/>
              <p:cNvSpPr>
                <a:spLocks noChangeAspect="1" noChangeArrowheads="1"/>
              </p:cNvSpPr>
              <p:nvPr/>
            </p:nvSpPr>
            <p:spPr bwMode="auto">
              <a:xfrm>
                <a:off x="2543437" y="4513901"/>
                <a:ext cx="8785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" name="Oval 23"/>
              <p:cNvSpPr>
                <a:spLocks noChangeAspect="1" noChangeArrowheads="1"/>
              </p:cNvSpPr>
              <p:nvPr/>
            </p:nvSpPr>
            <p:spPr bwMode="auto">
              <a:xfrm>
                <a:off x="2307316" y="5664057"/>
                <a:ext cx="8602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8" name="Oval 103"/>
              <p:cNvSpPr>
                <a:spLocks noChangeAspect="1" noChangeArrowheads="1"/>
              </p:cNvSpPr>
              <p:nvPr/>
            </p:nvSpPr>
            <p:spPr bwMode="auto">
              <a:xfrm>
                <a:off x="2133429" y="4790984"/>
                <a:ext cx="8785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67" name="Oval 103"/>
            <p:cNvSpPr>
              <a:spLocks noChangeAspect="1" noChangeArrowheads="1"/>
            </p:cNvSpPr>
            <p:nvPr/>
          </p:nvSpPr>
          <p:spPr bwMode="auto">
            <a:xfrm>
              <a:off x="264319" y="5846074"/>
              <a:ext cx="87859" cy="8364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11760" y="4458659"/>
            <a:ext cx="1773249" cy="1479519"/>
            <a:chOff x="2411760" y="4458659"/>
            <a:chExt cx="1773249" cy="1479519"/>
          </a:xfrm>
        </p:grpSpPr>
        <p:grpSp>
          <p:nvGrpSpPr>
            <p:cNvPr id="4" name="组合 3"/>
            <p:cNvGrpSpPr/>
            <p:nvPr/>
          </p:nvGrpSpPr>
          <p:grpSpPr>
            <a:xfrm>
              <a:off x="2453456" y="4458659"/>
              <a:ext cx="1731553" cy="1479519"/>
              <a:chOff x="3579647" y="4476375"/>
              <a:chExt cx="1731553" cy="1479519"/>
            </a:xfrm>
          </p:grpSpPr>
          <p:sp>
            <p:nvSpPr>
              <p:cNvPr id="225" name="Oval 20"/>
              <p:cNvSpPr>
                <a:spLocks noChangeAspect="1" noChangeArrowheads="1"/>
              </p:cNvSpPr>
              <p:nvPr/>
            </p:nvSpPr>
            <p:spPr bwMode="auto">
              <a:xfrm>
                <a:off x="4484141" y="4623665"/>
                <a:ext cx="8785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52" name="Group 4"/>
              <p:cNvGrpSpPr>
                <a:grpSpLocks noChangeAspect="1"/>
              </p:cNvGrpSpPr>
              <p:nvPr/>
            </p:nvGrpSpPr>
            <p:grpSpPr bwMode="auto">
              <a:xfrm>
                <a:off x="3579647" y="4511229"/>
                <a:ext cx="1704097" cy="1411555"/>
                <a:chOff x="486" y="1731"/>
                <a:chExt cx="1567" cy="1157"/>
              </a:xfrm>
            </p:grpSpPr>
            <p:sp>
              <p:nvSpPr>
                <p:cNvPr id="253" name="Line 5"/>
                <p:cNvSpPr>
                  <a:spLocks noChangeAspect="1" noChangeShapeType="1"/>
                </p:cNvSpPr>
                <p:nvPr/>
              </p:nvSpPr>
              <p:spPr bwMode="auto">
                <a:xfrm>
                  <a:off x="493" y="2888"/>
                  <a:ext cx="9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Line 6"/>
                <p:cNvSpPr>
                  <a:spLocks noChangeAspect="1" noChangeShapeType="1"/>
                </p:cNvSpPr>
                <p:nvPr/>
              </p:nvSpPr>
              <p:spPr bwMode="auto">
                <a:xfrm>
                  <a:off x="704" y="1956"/>
                  <a:ext cx="9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Line 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86" y="1951"/>
                  <a:ext cx="212" cy="9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Line 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97" y="1734"/>
                  <a:ext cx="403" cy="219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1097" y="1731"/>
                  <a:ext cx="9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Line 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650" y="1732"/>
                  <a:ext cx="403" cy="219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Line 1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88" y="1734"/>
                  <a:ext cx="212" cy="9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Line 1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840" y="1732"/>
                  <a:ext cx="212" cy="9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Line 1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42" y="1953"/>
                  <a:ext cx="212" cy="9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Line 1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50" y="2669"/>
                  <a:ext cx="387" cy="21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883" y="2670"/>
                  <a:ext cx="9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Line 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89" y="2670"/>
                  <a:ext cx="386" cy="21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65" name="Oval 17"/>
              <p:cNvSpPr>
                <a:spLocks noChangeAspect="1" noChangeArrowheads="1"/>
              </p:cNvSpPr>
              <p:nvPr/>
            </p:nvSpPr>
            <p:spPr bwMode="auto">
              <a:xfrm>
                <a:off x="4569890" y="5873989"/>
                <a:ext cx="87859" cy="81905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" name="Oval 18"/>
              <p:cNvSpPr>
                <a:spLocks noChangeAspect="1" noChangeArrowheads="1"/>
              </p:cNvSpPr>
              <p:nvPr/>
            </p:nvSpPr>
            <p:spPr bwMode="auto">
              <a:xfrm>
                <a:off x="3775499" y="4736032"/>
                <a:ext cx="87859" cy="81905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7" name="Oval 19"/>
              <p:cNvSpPr>
                <a:spLocks noChangeAspect="1" noChangeArrowheads="1"/>
              </p:cNvSpPr>
              <p:nvPr/>
            </p:nvSpPr>
            <p:spPr bwMode="auto">
              <a:xfrm>
                <a:off x="3976842" y="5598649"/>
                <a:ext cx="8785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9" name="Oval 21"/>
              <p:cNvSpPr>
                <a:spLocks noChangeAspect="1" noChangeArrowheads="1"/>
              </p:cNvSpPr>
              <p:nvPr/>
            </p:nvSpPr>
            <p:spPr bwMode="auto">
              <a:xfrm>
                <a:off x="4203811" y="4478118"/>
                <a:ext cx="8602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0" name="Oval 22"/>
              <p:cNvSpPr>
                <a:spLocks noChangeAspect="1" noChangeArrowheads="1"/>
              </p:cNvSpPr>
              <p:nvPr/>
            </p:nvSpPr>
            <p:spPr bwMode="auto">
              <a:xfrm>
                <a:off x="5223341" y="4476375"/>
                <a:ext cx="8785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1" name="Oval 23"/>
              <p:cNvSpPr>
                <a:spLocks noChangeAspect="1" noChangeArrowheads="1"/>
              </p:cNvSpPr>
              <p:nvPr/>
            </p:nvSpPr>
            <p:spPr bwMode="auto">
              <a:xfrm>
                <a:off x="4987220" y="5626531"/>
                <a:ext cx="8602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2" name="Oval 103"/>
              <p:cNvSpPr>
                <a:spLocks noChangeAspect="1" noChangeArrowheads="1"/>
              </p:cNvSpPr>
              <p:nvPr/>
            </p:nvSpPr>
            <p:spPr bwMode="auto">
              <a:xfrm>
                <a:off x="4813333" y="4753458"/>
                <a:ext cx="87859" cy="83648"/>
              </a:xfrm>
              <a:prstGeom prst="ellipse">
                <a:avLst/>
              </a:prstGeom>
              <a:solidFill>
                <a:schemeClr val="accent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70" name="Oval 20"/>
            <p:cNvSpPr>
              <a:spLocks noChangeAspect="1" noChangeArrowheads="1"/>
            </p:cNvSpPr>
            <p:nvPr/>
          </p:nvSpPr>
          <p:spPr bwMode="auto">
            <a:xfrm>
              <a:off x="2411760" y="5830794"/>
              <a:ext cx="87859" cy="8364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3" grpId="0" animBg="1"/>
      <p:bldP spid="224" grpId="0" animBg="1"/>
      <p:bldP spid="226" grpId="0" animBg="1"/>
      <p:bldP spid="227" grpId="0" animBg="1"/>
      <p:bldP spid="228" grpId="0" animBg="1"/>
      <p:bldP spid="229" grpId="0" animBg="1"/>
      <p:bldP spid="2" grpId="0" animBg="1"/>
      <p:bldP spid="287" grpId="0" animBg="1"/>
      <p:bldP spid="5" grpId="0" animBg="1"/>
      <p:bldP spid="36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33400" y="304800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</a:rPr>
              <a:t>举例说明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2</a:t>
            </a:r>
            <a:r>
              <a:rPr lang="zh-CN" altLang="en-US"/>
              <a:t>、为什么没有底心正方点阵？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14488" y="2514600"/>
            <a:ext cx="1303337" cy="1766888"/>
            <a:chOff x="1017" y="1833"/>
            <a:chExt cx="821" cy="1113"/>
          </a:xfrm>
        </p:grpSpPr>
        <p:sp>
          <p:nvSpPr>
            <p:cNvPr id="27688" name="Line 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6"/>
            <p:cNvSpPr>
              <a:spLocks noChangeShapeType="1"/>
            </p:cNvSpPr>
            <p:nvPr/>
          </p:nvSpPr>
          <p:spPr bwMode="auto">
            <a:xfrm flipH="1">
              <a:off x="1104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7"/>
            <p:cNvSpPr>
              <a:spLocks noChangeShapeType="1"/>
            </p:cNvSpPr>
            <p:nvPr/>
          </p:nvSpPr>
          <p:spPr bwMode="auto">
            <a:xfrm flipH="1">
              <a:off x="1536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8"/>
            <p:cNvSpPr>
              <a:spLocks noChangeShapeType="1"/>
            </p:cNvSpPr>
            <p:nvPr/>
          </p:nvSpPr>
          <p:spPr bwMode="auto">
            <a:xfrm>
              <a:off x="1104" y="21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9"/>
            <p:cNvSpPr>
              <a:spLocks noChangeShapeType="1"/>
            </p:cNvSpPr>
            <p:nvPr/>
          </p:nvSpPr>
          <p:spPr bwMode="auto">
            <a:xfrm>
              <a:off x="1113" y="2199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Line 10"/>
            <p:cNvSpPr>
              <a:spLocks noChangeShapeType="1"/>
            </p:cNvSpPr>
            <p:nvPr/>
          </p:nvSpPr>
          <p:spPr bwMode="auto">
            <a:xfrm>
              <a:off x="1536" y="2199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Line 11"/>
            <p:cNvSpPr>
              <a:spLocks noChangeShapeType="1"/>
            </p:cNvSpPr>
            <p:nvPr/>
          </p:nvSpPr>
          <p:spPr bwMode="auto">
            <a:xfrm>
              <a:off x="1728" y="2025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Line 12"/>
            <p:cNvSpPr>
              <a:spLocks noChangeShapeType="1"/>
            </p:cNvSpPr>
            <p:nvPr/>
          </p:nvSpPr>
          <p:spPr bwMode="auto">
            <a:xfrm>
              <a:off x="1113" y="27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Line 13"/>
            <p:cNvSpPr>
              <a:spLocks noChangeShapeType="1"/>
            </p:cNvSpPr>
            <p:nvPr/>
          </p:nvSpPr>
          <p:spPr bwMode="auto">
            <a:xfrm>
              <a:off x="1296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Line 14"/>
            <p:cNvSpPr>
              <a:spLocks noChangeShapeType="1"/>
            </p:cNvSpPr>
            <p:nvPr/>
          </p:nvSpPr>
          <p:spPr bwMode="auto">
            <a:xfrm>
              <a:off x="1305" y="20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Line 15"/>
            <p:cNvSpPr>
              <a:spLocks noChangeShapeType="1"/>
            </p:cNvSpPr>
            <p:nvPr/>
          </p:nvSpPr>
          <p:spPr bwMode="auto">
            <a:xfrm flipH="1">
              <a:off x="1536" y="2583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Line 16"/>
            <p:cNvSpPr>
              <a:spLocks noChangeShapeType="1"/>
            </p:cNvSpPr>
            <p:nvPr/>
          </p:nvSpPr>
          <p:spPr bwMode="auto">
            <a:xfrm flipH="1">
              <a:off x="1113" y="257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Text Box 17"/>
            <p:cNvSpPr txBox="1">
              <a:spLocks noChangeArrowheads="1"/>
            </p:cNvSpPr>
            <p:nvPr/>
          </p:nvSpPr>
          <p:spPr bwMode="auto">
            <a:xfrm>
              <a:off x="1200" y="183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701" name="Text Box 18"/>
            <p:cNvSpPr txBox="1">
              <a:spLocks noChangeArrowheads="1"/>
            </p:cNvSpPr>
            <p:nvPr/>
          </p:nvSpPr>
          <p:spPr bwMode="auto">
            <a:xfrm>
              <a:off x="1632" y="184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702" name="Text Box 19"/>
            <p:cNvSpPr txBox="1">
              <a:spLocks noChangeArrowheads="1"/>
            </p:cNvSpPr>
            <p:nvPr/>
          </p:nvSpPr>
          <p:spPr bwMode="auto">
            <a:xfrm>
              <a:off x="1017" y="2017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703" name="Text Box 20"/>
            <p:cNvSpPr txBox="1">
              <a:spLocks noChangeArrowheads="1"/>
            </p:cNvSpPr>
            <p:nvPr/>
          </p:nvSpPr>
          <p:spPr bwMode="auto">
            <a:xfrm>
              <a:off x="1435" y="201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704" name="Text Box 21"/>
            <p:cNvSpPr txBox="1">
              <a:spLocks noChangeArrowheads="1"/>
            </p:cNvSpPr>
            <p:nvPr/>
          </p:nvSpPr>
          <p:spPr bwMode="auto">
            <a:xfrm>
              <a:off x="1204" y="240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705" name="Text Box 22"/>
            <p:cNvSpPr txBox="1">
              <a:spLocks noChangeArrowheads="1"/>
            </p:cNvSpPr>
            <p:nvPr/>
          </p:nvSpPr>
          <p:spPr bwMode="auto">
            <a:xfrm>
              <a:off x="1017" y="257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706" name="Text Box 23"/>
            <p:cNvSpPr txBox="1">
              <a:spLocks noChangeArrowheads="1"/>
            </p:cNvSpPr>
            <p:nvPr/>
          </p:nvSpPr>
          <p:spPr bwMode="auto">
            <a:xfrm>
              <a:off x="1627" y="240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707" name="Text Box 24"/>
            <p:cNvSpPr txBox="1">
              <a:spLocks noChangeArrowheads="1"/>
            </p:cNvSpPr>
            <p:nvPr/>
          </p:nvSpPr>
          <p:spPr bwMode="auto">
            <a:xfrm>
              <a:off x="1435" y="258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708" name="Text Box 25"/>
            <p:cNvSpPr txBox="1">
              <a:spLocks noChangeArrowheads="1"/>
            </p:cNvSpPr>
            <p:nvPr/>
          </p:nvSpPr>
          <p:spPr bwMode="auto">
            <a:xfrm>
              <a:off x="1314" y="192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709" name="Text Box 26"/>
            <p:cNvSpPr txBox="1">
              <a:spLocks noChangeArrowheads="1"/>
            </p:cNvSpPr>
            <p:nvPr/>
          </p:nvSpPr>
          <p:spPr bwMode="auto">
            <a:xfrm>
              <a:off x="1323" y="2487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430463" y="2533650"/>
            <a:ext cx="1165225" cy="1752600"/>
            <a:chOff x="2194" y="1845"/>
            <a:chExt cx="734" cy="1104"/>
          </a:xfrm>
        </p:grpSpPr>
        <p:sp>
          <p:nvSpPr>
            <p:cNvPr id="27670" name="Line 28"/>
            <p:cNvSpPr>
              <a:spLocks noChangeShapeType="1"/>
            </p:cNvSpPr>
            <p:nvPr/>
          </p:nvSpPr>
          <p:spPr bwMode="auto">
            <a:xfrm>
              <a:off x="2386" y="201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9"/>
            <p:cNvSpPr>
              <a:spLocks noChangeShapeType="1"/>
            </p:cNvSpPr>
            <p:nvPr/>
          </p:nvSpPr>
          <p:spPr bwMode="auto">
            <a:xfrm flipH="1">
              <a:off x="2194" y="201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30"/>
            <p:cNvSpPr>
              <a:spLocks noChangeShapeType="1"/>
            </p:cNvSpPr>
            <p:nvPr/>
          </p:nvSpPr>
          <p:spPr bwMode="auto">
            <a:xfrm flipH="1">
              <a:off x="2626" y="201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31"/>
            <p:cNvSpPr>
              <a:spLocks noChangeShapeType="1"/>
            </p:cNvSpPr>
            <p:nvPr/>
          </p:nvSpPr>
          <p:spPr bwMode="auto">
            <a:xfrm>
              <a:off x="2194" y="220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32"/>
            <p:cNvSpPr>
              <a:spLocks noChangeShapeType="1"/>
            </p:cNvSpPr>
            <p:nvPr/>
          </p:nvSpPr>
          <p:spPr bwMode="auto">
            <a:xfrm>
              <a:off x="2203" y="220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33"/>
            <p:cNvSpPr>
              <a:spLocks noChangeShapeType="1"/>
            </p:cNvSpPr>
            <p:nvPr/>
          </p:nvSpPr>
          <p:spPr bwMode="auto">
            <a:xfrm>
              <a:off x="2626" y="220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34"/>
            <p:cNvSpPr>
              <a:spLocks noChangeShapeType="1"/>
            </p:cNvSpPr>
            <p:nvPr/>
          </p:nvSpPr>
          <p:spPr bwMode="auto">
            <a:xfrm>
              <a:off x="2818" y="20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35"/>
            <p:cNvSpPr>
              <a:spLocks noChangeShapeType="1"/>
            </p:cNvSpPr>
            <p:nvPr/>
          </p:nvSpPr>
          <p:spPr bwMode="auto">
            <a:xfrm>
              <a:off x="2203" y="276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36"/>
            <p:cNvSpPr>
              <a:spLocks noChangeShapeType="1"/>
            </p:cNvSpPr>
            <p:nvPr/>
          </p:nvSpPr>
          <p:spPr bwMode="auto">
            <a:xfrm>
              <a:off x="2386" y="25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37"/>
            <p:cNvSpPr>
              <a:spLocks noChangeShapeType="1"/>
            </p:cNvSpPr>
            <p:nvPr/>
          </p:nvSpPr>
          <p:spPr bwMode="auto">
            <a:xfrm>
              <a:off x="2395" y="2019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38"/>
            <p:cNvSpPr>
              <a:spLocks noChangeShapeType="1"/>
            </p:cNvSpPr>
            <p:nvPr/>
          </p:nvSpPr>
          <p:spPr bwMode="auto">
            <a:xfrm flipH="1">
              <a:off x="2626" y="258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39"/>
            <p:cNvSpPr>
              <a:spLocks noChangeShapeType="1"/>
            </p:cNvSpPr>
            <p:nvPr/>
          </p:nvSpPr>
          <p:spPr bwMode="auto">
            <a:xfrm flipH="1">
              <a:off x="2203" y="2577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Text Box 40"/>
            <p:cNvSpPr txBox="1">
              <a:spLocks noChangeArrowheads="1"/>
            </p:cNvSpPr>
            <p:nvPr/>
          </p:nvSpPr>
          <p:spPr bwMode="auto">
            <a:xfrm>
              <a:off x="2722" y="1845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683" name="Text Box 41"/>
            <p:cNvSpPr txBox="1">
              <a:spLocks noChangeArrowheads="1"/>
            </p:cNvSpPr>
            <p:nvPr/>
          </p:nvSpPr>
          <p:spPr bwMode="auto">
            <a:xfrm>
              <a:off x="2525" y="201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684" name="Text Box 42"/>
            <p:cNvSpPr txBox="1">
              <a:spLocks noChangeArrowheads="1"/>
            </p:cNvSpPr>
            <p:nvPr/>
          </p:nvSpPr>
          <p:spPr bwMode="auto">
            <a:xfrm>
              <a:off x="2717" y="240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685" name="Text Box 43"/>
            <p:cNvSpPr txBox="1">
              <a:spLocks noChangeArrowheads="1"/>
            </p:cNvSpPr>
            <p:nvPr/>
          </p:nvSpPr>
          <p:spPr bwMode="auto">
            <a:xfrm>
              <a:off x="2525" y="2584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686" name="Text Box 44"/>
            <p:cNvSpPr txBox="1">
              <a:spLocks noChangeArrowheads="1"/>
            </p:cNvSpPr>
            <p:nvPr/>
          </p:nvSpPr>
          <p:spPr bwMode="auto">
            <a:xfrm>
              <a:off x="2404" y="192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7687" name="Text Box 45"/>
            <p:cNvSpPr txBox="1">
              <a:spLocks noChangeArrowheads="1"/>
            </p:cNvSpPr>
            <p:nvPr/>
          </p:nvSpPr>
          <p:spPr bwMode="auto">
            <a:xfrm>
              <a:off x="2413" y="249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209800" y="2805113"/>
            <a:ext cx="714375" cy="1204912"/>
            <a:chOff x="1401" y="2016"/>
            <a:chExt cx="450" cy="759"/>
          </a:xfrm>
        </p:grpSpPr>
        <p:sp>
          <p:nvSpPr>
            <p:cNvPr id="27658" name="Line 46"/>
            <p:cNvSpPr>
              <a:spLocks noChangeShapeType="1"/>
            </p:cNvSpPr>
            <p:nvPr/>
          </p:nvSpPr>
          <p:spPr bwMode="auto">
            <a:xfrm flipV="1">
              <a:off x="1401" y="2016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53"/>
            <p:cNvSpPr>
              <a:spLocks noChangeShapeType="1"/>
            </p:cNvSpPr>
            <p:nvPr/>
          </p:nvSpPr>
          <p:spPr bwMode="auto">
            <a:xfrm>
              <a:off x="1737" y="2016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54"/>
            <p:cNvSpPr>
              <a:spLocks noChangeShapeType="1"/>
            </p:cNvSpPr>
            <p:nvPr/>
          </p:nvSpPr>
          <p:spPr bwMode="auto">
            <a:xfrm flipV="1">
              <a:off x="1506" y="2112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55"/>
            <p:cNvSpPr>
              <a:spLocks noChangeShapeType="1"/>
            </p:cNvSpPr>
            <p:nvPr/>
          </p:nvSpPr>
          <p:spPr bwMode="auto">
            <a:xfrm flipV="1">
              <a:off x="1401" y="2583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56"/>
            <p:cNvSpPr>
              <a:spLocks noChangeShapeType="1"/>
            </p:cNvSpPr>
            <p:nvPr/>
          </p:nvSpPr>
          <p:spPr bwMode="auto">
            <a:xfrm flipV="1">
              <a:off x="1515" y="2679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57"/>
            <p:cNvSpPr>
              <a:spLocks noChangeShapeType="1"/>
            </p:cNvSpPr>
            <p:nvPr/>
          </p:nvSpPr>
          <p:spPr bwMode="auto">
            <a:xfrm>
              <a:off x="1431" y="2103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58"/>
            <p:cNvSpPr>
              <a:spLocks noChangeShapeType="1"/>
            </p:cNvSpPr>
            <p:nvPr/>
          </p:nvSpPr>
          <p:spPr bwMode="auto">
            <a:xfrm>
              <a:off x="1746" y="2583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59"/>
            <p:cNvSpPr>
              <a:spLocks noChangeShapeType="1"/>
            </p:cNvSpPr>
            <p:nvPr/>
          </p:nvSpPr>
          <p:spPr bwMode="auto">
            <a:xfrm>
              <a:off x="1431" y="2679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60"/>
            <p:cNvSpPr>
              <a:spLocks noChangeShapeType="1"/>
            </p:cNvSpPr>
            <p:nvPr/>
          </p:nvSpPr>
          <p:spPr bwMode="auto">
            <a:xfrm>
              <a:off x="1419" y="2103"/>
              <a:ext cx="0" cy="5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61"/>
            <p:cNvSpPr>
              <a:spLocks noChangeShapeType="1"/>
            </p:cNvSpPr>
            <p:nvPr/>
          </p:nvSpPr>
          <p:spPr bwMode="auto">
            <a:xfrm>
              <a:off x="1536" y="2199"/>
              <a:ext cx="0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62"/>
            <p:cNvSpPr>
              <a:spLocks noChangeShapeType="1"/>
            </p:cNvSpPr>
            <p:nvPr/>
          </p:nvSpPr>
          <p:spPr bwMode="auto">
            <a:xfrm>
              <a:off x="1728" y="2028"/>
              <a:ext cx="0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63"/>
            <p:cNvSpPr>
              <a:spLocks noChangeShapeType="1"/>
            </p:cNvSpPr>
            <p:nvPr/>
          </p:nvSpPr>
          <p:spPr bwMode="auto">
            <a:xfrm>
              <a:off x="1851" y="2112"/>
              <a:ext cx="0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038600" y="3048000"/>
            <a:ext cx="4191000" cy="396875"/>
            <a:chOff x="2544" y="2160"/>
            <a:chExt cx="2640" cy="250"/>
          </a:xfrm>
        </p:grpSpPr>
        <p:sp>
          <p:nvSpPr>
            <p:cNvPr id="27656" name="Rectangle 66"/>
            <p:cNvSpPr>
              <a:spLocks noChangeArrowheads="1"/>
            </p:cNvSpPr>
            <p:nvPr/>
          </p:nvSpPr>
          <p:spPr bwMode="auto">
            <a:xfrm>
              <a:off x="2544" y="2160"/>
              <a:ext cx="2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      </a:t>
              </a:r>
              <a:r>
                <a:rPr lang="zh-CN" altLang="en-US" sz="2000"/>
                <a:t>底心正方           简单正方</a:t>
              </a:r>
            </a:p>
          </p:txBody>
        </p:sp>
        <p:sp>
          <p:nvSpPr>
            <p:cNvPr id="27657" name="Line 67"/>
            <p:cNvSpPr>
              <a:spLocks noChangeShapeType="1"/>
            </p:cNvSpPr>
            <p:nvPr/>
          </p:nvSpPr>
          <p:spPr bwMode="auto">
            <a:xfrm>
              <a:off x="3513" y="228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33400" y="304800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</a:rPr>
              <a:t>举例说明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3</a:t>
            </a:r>
            <a:r>
              <a:rPr lang="zh-CN" altLang="en-US"/>
              <a:t>、为什么没有面心正方点阵？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495800" y="3581400"/>
            <a:ext cx="4191000" cy="396875"/>
            <a:chOff x="2544" y="2160"/>
            <a:chExt cx="2640" cy="250"/>
          </a:xfrm>
        </p:grpSpPr>
        <p:sp>
          <p:nvSpPr>
            <p:cNvPr id="28745" name="Rectangle 60"/>
            <p:cNvSpPr>
              <a:spLocks noChangeArrowheads="1"/>
            </p:cNvSpPr>
            <p:nvPr/>
          </p:nvSpPr>
          <p:spPr bwMode="auto">
            <a:xfrm>
              <a:off x="2544" y="2160"/>
              <a:ext cx="2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      </a:t>
              </a:r>
              <a:r>
                <a:rPr lang="zh-CN" altLang="en-US" sz="2000"/>
                <a:t>面心正方           体心正方</a:t>
              </a:r>
            </a:p>
          </p:txBody>
        </p:sp>
        <p:sp>
          <p:nvSpPr>
            <p:cNvPr id="28746" name="Line 61"/>
            <p:cNvSpPr>
              <a:spLocks noChangeShapeType="1"/>
            </p:cNvSpPr>
            <p:nvPr/>
          </p:nvSpPr>
          <p:spPr bwMode="auto">
            <a:xfrm>
              <a:off x="3513" y="228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912813" y="2649538"/>
            <a:ext cx="2028825" cy="2319337"/>
            <a:chOff x="575" y="1669"/>
            <a:chExt cx="1278" cy="1461"/>
          </a:xfrm>
        </p:grpSpPr>
        <p:sp>
          <p:nvSpPr>
            <p:cNvPr id="28719" name="Line 5"/>
            <p:cNvSpPr>
              <a:spLocks noChangeShapeType="1"/>
            </p:cNvSpPr>
            <p:nvPr/>
          </p:nvSpPr>
          <p:spPr bwMode="auto">
            <a:xfrm>
              <a:off x="994" y="1855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Line 6"/>
            <p:cNvSpPr>
              <a:spLocks noChangeShapeType="1"/>
            </p:cNvSpPr>
            <p:nvPr/>
          </p:nvSpPr>
          <p:spPr bwMode="auto">
            <a:xfrm flipH="1">
              <a:off x="660" y="1855"/>
              <a:ext cx="334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Line 7"/>
            <p:cNvSpPr>
              <a:spLocks noChangeShapeType="1"/>
            </p:cNvSpPr>
            <p:nvPr/>
          </p:nvSpPr>
          <p:spPr bwMode="auto">
            <a:xfrm flipH="1">
              <a:off x="1413" y="1855"/>
              <a:ext cx="335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Line 8"/>
            <p:cNvSpPr>
              <a:spLocks noChangeShapeType="1"/>
            </p:cNvSpPr>
            <p:nvPr/>
          </p:nvSpPr>
          <p:spPr bwMode="auto">
            <a:xfrm>
              <a:off x="660" y="2124"/>
              <a:ext cx="7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Line 9"/>
            <p:cNvSpPr>
              <a:spLocks noChangeShapeType="1"/>
            </p:cNvSpPr>
            <p:nvPr/>
          </p:nvSpPr>
          <p:spPr bwMode="auto">
            <a:xfrm>
              <a:off x="675" y="2124"/>
              <a:ext cx="0" cy="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Line 10"/>
            <p:cNvSpPr>
              <a:spLocks noChangeShapeType="1"/>
            </p:cNvSpPr>
            <p:nvPr/>
          </p:nvSpPr>
          <p:spPr bwMode="auto">
            <a:xfrm>
              <a:off x="1413" y="2124"/>
              <a:ext cx="0" cy="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Line 11"/>
            <p:cNvSpPr>
              <a:spLocks noChangeShapeType="1"/>
            </p:cNvSpPr>
            <p:nvPr/>
          </p:nvSpPr>
          <p:spPr bwMode="auto">
            <a:xfrm>
              <a:off x="1748" y="1869"/>
              <a:ext cx="0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12"/>
            <p:cNvSpPr>
              <a:spLocks noChangeShapeType="1"/>
            </p:cNvSpPr>
            <p:nvPr/>
          </p:nvSpPr>
          <p:spPr bwMode="auto">
            <a:xfrm>
              <a:off x="675" y="2958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13"/>
            <p:cNvSpPr>
              <a:spLocks noChangeShapeType="1"/>
            </p:cNvSpPr>
            <p:nvPr/>
          </p:nvSpPr>
          <p:spPr bwMode="auto">
            <a:xfrm>
              <a:off x="994" y="2701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Line 14"/>
            <p:cNvSpPr>
              <a:spLocks noChangeShapeType="1"/>
            </p:cNvSpPr>
            <p:nvPr/>
          </p:nvSpPr>
          <p:spPr bwMode="auto">
            <a:xfrm>
              <a:off x="1001" y="1855"/>
              <a:ext cx="0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9" name="Line 15"/>
            <p:cNvSpPr>
              <a:spLocks noChangeShapeType="1"/>
            </p:cNvSpPr>
            <p:nvPr/>
          </p:nvSpPr>
          <p:spPr bwMode="auto">
            <a:xfrm flipH="1">
              <a:off x="1413" y="2689"/>
              <a:ext cx="335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0" name="Line 16"/>
            <p:cNvSpPr>
              <a:spLocks noChangeShapeType="1"/>
            </p:cNvSpPr>
            <p:nvPr/>
          </p:nvSpPr>
          <p:spPr bwMode="auto">
            <a:xfrm flipH="1">
              <a:off x="675" y="2675"/>
              <a:ext cx="335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1" name="Text Box 17"/>
            <p:cNvSpPr txBox="1">
              <a:spLocks noChangeArrowheads="1"/>
            </p:cNvSpPr>
            <p:nvPr/>
          </p:nvSpPr>
          <p:spPr bwMode="auto">
            <a:xfrm>
              <a:off x="908" y="166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32" name="Text Box 18"/>
            <p:cNvSpPr txBox="1">
              <a:spLocks noChangeArrowheads="1"/>
            </p:cNvSpPr>
            <p:nvPr/>
          </p:nvSpPr>
          <p:spPr bwMode="auto">
            <a:xfrm>
              <a:off x="1643" y="168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33" name="Text Box 19"/>
            <p:cNvSpPr txBox="1">
              <a:spLocks noChangeArrowheads="1"/>
            </p:cNvSpPr>
            <p:nvPr/>
          </p:nvSpPr>
          <p:spPr bwMode="auto">
            <a:xfrm>
              <a:off x="743" y="2268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34" name="Text Box 20"/>
            <p:cNvSpPr txBox="1">
              <a:spLocks noChangeArrowheads="1"/>
            </p:cNvSpPr>
            <p:nvPr/>
          </p:nvSpPr>
          <p:spPr bwMode="auto">
            <a:xfrm>
              <a:off x="1319" y="194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35" name="Text Box 21"/>
            <p:cNvSpPr txBox="1">
              <a:spLocks noChangeArrowheads="1"/>
            </p:cNvSpPr>
            <p:nvPr/>
          </p:nvSpPr>
          <p:spPr bwMode="auto">
            <a:xfrm>
              <a:off x="905" y="252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36" name="Text Box 22"/>
            <p:cNvSpPr txBox="1">
              <a:spLocks noChangeArrowheads="1"/>
            </p:cNvSpPr>
            <p:nvPr/>
          </p:nvSpPr>
          <p:spPr bwMode="auto">
            <a:xfrm>
              <a:off x="581" y="2765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37" name="Text Box 23"/>
            <p:cNvSpPr txBox="1">
              <a:spLocks noChangeArrowheads="1"/>
            </p:cNvSpPr>
            <p:nvPr/>
          </p:nvSpPr>
          <p:spPr bwMode="auto">
            <a:xfrm>
              <a:off x="1647" y="251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38" name="Text Box 24"/>
            <p:cNvSpPr txBox="1">
              <a:spLocks noChangeArrowheads="1"/>
            </p:cNvSpPr>
            <p:nvPr/>
          </p:nvSpPr>
          <p:spPr bwMode="auto">
            <a:xfrm>
              <a:off x="1324" y="2765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39" name="Text Box 25"/>
            <p:cNvSpPr txBox="1">
              <a:spLocks noChangeArrowheads="1"/>
            </p:cNvSpPr>
            <p:nvPr/>
          </p:nvSpPr>
          <p:spPr bwMode="auto">
            <a:xfrm>
              <a:off x="1127" y="180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40" name="Text Box 26"/>
            <p:cNvSpPr txBox="1">
              <a:spLocks noChangeArrowheads="1"/>
            </p:cNvSpPr>
            <p:nvPr/>
          </p:nvSpPr>
          <p:spPr bwMode="auto">
            <a:xfrm>
              <a:off x="1119" y="263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41" name="Text Box 63"/>
            <p:cNvSpPr txBox="1">
              <a:spLocks noChangeArrowheads="1"/>
            </p:cNvSpPr>
            <p:nvPr/>
          </p:nvSpPr>
          <p:spPr bwMode="auto">
            <a:xfrm>
              <a:off x="575" y="194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42" name="Text Box 64"/>
            <p:cNvSpPr txBox="1">
              <a:spLocks noChangeArrowheads="1"/>
            </p:cNvSpPr>
            <p:nvPr/>
          </p:nvSpPr>
          <p:spPr bwMode="auto">
            <a:xfrm>
              <a:off x="1486" y="226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43" name="Text Box 65"/>
            <p:cNvSpPr txBox="1">
              <a:spLocks noChangeArrowheads="1"/>
            </p:cNvSpPr>
            <p:nvPr/>
          </p:nvSpPr>
          <p:spPr bwMode="auto">
            <a:xfrm>
              <a:off x="1267" y="213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44" name="Text Box 66"/>
            <p:cNvSpPr txBox="1">
              <a:spLocks noChangeArrowheads="1"/>
            </p:cNvSpPr>
            <p:nvPr/>
          </p:nvSpPr>
          <p:spPr bwMode="auto">
            <a:xfrm>
              <a:off x="974" y="235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2097088" y="2625725"/>
            <a:ext cx="2000250" cy="2360613"/>
            <a:chOff x="1327" y="1648"/>
            <a:chExt cx="1260" cy="1487"/>
          </a:xfrm>
        </p:grpSpPr>
        <p:sp>
          <p:nvSpPr>
            <p:cNvPr id="28693" name="Line 69"/>
            <p:cNvSpPr>
              <a:spLocks noChangeAspect="1" noChangeShapeType="1"/>
            </p:cNvSpPr>
            <p:nvPr/>
          </p:nvSpPr>
          <p:spPr bwMode="auto">
            <a:xfrm>
              <a:off x="1739" y="1852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70"/>
            <p:cNvSpPr>
              <a:spLocks noChangeAspect="1" noChangeShapeType="1"/>
            </p:cNvSpPr>
            <p:nvPr/>
          </p:nvSpPr>
          <p:spPr bwMode="auto">
            <a:xfrm flipH="1">
              <a:off x="1411" y="1852"/>
              <a:ext cx="328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71"/>
            <p:cNvSpPr>
              <a:spLocks noChangeAspect="1" noChangeShapeType="1"/>
            </p:cNvSpPr>
            <p:nvPr/>
          </p:nvSpPr>
          <p:spPr bwMode="auto">
            <a:xfrm flipH="1">
              <a:off x="2151" y="1852"/>
              <a:ext cx="329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72"/>
            <p:cNvSpPr>
              <a:spLocks noChangeAspect="1" noChangeShapeType="1"/>
            </p:cNvSpPr>
            <p:nvPr/>
          </p:nvSpPr>
          <p:spPr bwMode="auto">
            <a:xfrm>
              <a:off x="1411" y="2123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73"/>
            <p:cNvSpPr>
              <a:spLocks noChangeAspect="1" noChangeShapeType="1"/>
            </p:cNvSpPr>
            <p:nvPr/>
          </p:nvSpPr>
          <p:spPr bwMode="auto">
            <a:xfrm>
              <a:off x="1426" y="2123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74"/>
            <p:cNvSpPr>
              <a:spLocks noChangeAspect="1" noChangeShapeType="1"/>
            </p:cNvSpPr>
            <p:nvPr/>
          </p:nvSpPr>
          <p:spPr bwMode="auto">
            <a:xfrm>
              <a:off x="2151" y="2123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75"/>
            <p:cNvSpPr>
              <a:spLocks noChangeAspect="1" noChangeShapeType="1"/>
            </p:cNvSpPr>
            <p:nvPr/>
          </p:nvSpPr>
          <p:spPr bwMode="auto">
            <a:xfrm>
              <a:off x="2480" y="1866"/>
              <a:ext cx="0" cy="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76"/>
            <p:cNvSpPr>
              <a:spLocks noChangeAspect="1" noChangeShapeType="1"/>
            </p:cNvSpPr>
            <p:nvPr/>
          </p:nvSpPr>
          <p:spPr bwMode="auto">
            <a:xfrm>
              <a:off x="1426" y="2964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77"/>
            <p:cNvSpPr>
              <a:spLocks noChangeAspect="1" noChangeShapeType="1"/>
            </p:cNvSpPr>
            <p:nvPr/>
          </p:nvSpPr>
          <p:spPr bwMode="auto">
            <a:xfrm>
              <a:off x="1739" y="2706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78"/>
            <p:cNvSpPr>
              <a:spLocks noChangeAspect="1" noChangeShapeType="1"/>
            </p:cNvSpPr>
            <p:nvPr/>
          </p:nvSpPr>
          <p:spPr bwMode="auto">
            <a:xfrm>
              <a:off x="1746" y="1852"/>
              <a:ext cx="0" cy="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79"/>
            <p:cNvSpPr>
              <a:spLocks noChangeAspect="1" noChangeShapeType="1"/>
            </p:cNvSpPr>
            <p:nvPr/>
          </p:nvSpPr>
          <p:spPr bwMode="auto">
            <a:xfrm flipH="1">
              <a:off x="2151" y="2693"/>
              <a:ext cx="329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Line 80"/>
            <p:cNvSpPr>
              <a:spLocks noChangeAspect="1" noChangeShapeType="1"/>
            </p:cNvSpPr>
            <p:nvPr/>
          </p:nvSpPr>
          <p:spPr bwMode="auto">
            <a:xfrm flipH="1">
              <a:off x="1426" y="2679"/>
              <a:ext cx="329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Text Box 81"/>
            <p:cNvSpPr txBox="1">
              <a:spLocks noChangeAspect="1" noChangeArrowheads="1"/>
            </p:cNvSpPr>
            <p:nvPr/>
          </p:nvSpPr>
          <p:spPr bwMode="auto">
            <a:xfrm>
              <a:off x="1654" y="1648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28706" name="Text Box 82"/>
            <p:cNvSpPr txBox="1">
              <a:spLocks noChangeAspect="1" noChangeArrowheads="1"/>
            </p:cNvSpPr>
            <p:nvPr/>
          </p:nvSpPr>
          <p:spPr bwMode="auto">
            <a:xfrm>
              <a:off x="2377" y="167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07" name="Text Box 83"/>
            <p:cNvSpPr txBox="1">
              <a:spLocks noChangeAspect="1" noChangeArrowheads="1"/>
            </p:cNvSpPr>
            <p:nvPr/>
          </p:nvSpPr>
          <p:spPr bwMode="auto">
            <a:xfrm>
              <a:off x="1492" y="2252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28708" name="Text Box 84"/>
            <p:cNvSpPr txBox="1">
              <a:spLocks noChangeAspect="1" noChangeArrowheads="1"/>
            </p:cNvSpPr>
            <p:nvPr/>
          </p:nvSpPr>
          <p:spPr bwMode="auto">
            <a:xfrm>
              <a:off x="2059" y="194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09" name="Text Box 85"/>
            <p:cNvSpPr txBox="1">
              <a:spLocks noChangeAspect="1" noChangeArrowheads="1"/>
            </p:cNvSpPr>
            <p:nvPr/>
          </p:nvSpPr>
          <p:spPr bwMode="auto">
            <a:xfrm>
              <a:off x="1651" y="2508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28710" name="Text Box 86"/>
            <p:cNvSpPr txBox="1">
              <a:spLocks noChangeAspect="1" noChangeArrowheads="1"/>
            </p:cNvSpPr>
            <p:nvPr/>
          </p:nvSpPr>
          <p:spPr bwMode="auto">
            <a:xfrm>
              <a:off x="1333" y="2753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28711" name="Text Box 87"/>
            <p:cNvSpPr txBox="1">
              <a:spLocks noChangeAspect="1" noChangeArrowheads="1"/>
            </p:cNvSpPr>
            <p:nvPr/>
          </p:nvSpPr>
          <p:spPr bwMode="auto">
            <a:xfrm>
              <a:off x="2381" y="251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12" name="Text Box 88"/>
            <p:cNvSpPr txBox="1">
              <a:spLocks noChangeAspect="1" noChangeArrowheads="1"/>
            </p:cNvSpPr>
            <p:nvPr/>
          </p:nvSpPr>
          <p:spPr bwMode="auto">
            <a:xfrm>
              <a:off x="2065" y="2770"/>
              <a:ext cx="20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13" name="Text Box 89"/>
            <p:cNvSpPr txBox="1">
              <a:spLocks noChangeAspect="1" noChangeArrowheads="1"/>
            </p:cNvSpPr>
            <p:nvPr/>
          </p:nvSpPr>
          <p:spPr bwMode="auto">
            <a:xfrm>
              <a:off x="1835" y="180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14" name="Text Box 90"/>
            <p:cNvSpPr txBox="1">
              <a:spLocks noChangeAspect="1" noChangeArrowheads="1"/>
            </p:cNvSpPr>
            <p:nvPr/>
          </p:nvSpPr>
          <p:spPr bwMode="auto">
            <a:xfrm>
              <a:off x="1833" y="264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15" name="Text Box 91"/>
            <p:cNvSpPr txBox="1">
              <a:spLocks noChangeAspect="1" noChangeArrowheads="1"/>
            </p:cNvSpPr>
            <p:nvPr/>
          </p:nvSpPr>
          <p:spPr bwMode="auto">
            <a:xfrm>
              <a:off x="1327" y="1924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28716" name="Text Box 92"/>
            <p:cNvSpPr txBox="1">
              <a:spLocks noChangeAspect="1" noChangeArrowheads="1"/>
            </p:cNvSpPr>
            <p:nvPr/>
          </p:nvSpPr>
          <p:spPr bwMode="auto">
            <a:xfrm>
              <a:off x="2223" y="226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17" name="Text Box 93"/>
            <p:cNvSpPr txBox="1">
              <a:spLocks noChangeAspect="1" noChangeArrowheads="1"/>
            </p:cNvSpPr>
            <p:nvPr/>
          </p:nvSpPr>
          <p:spPr bwMode="auto">
            <a:xfrm>
              <a:off x="2008" y="212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8718" name="Text Box 94"/>
            <p:cNvSpPr txBox="1">
              <a:spLocks noChangeAspect="1" noChangeArrowheads="1"/>
            </p:cNvSpPr>
            <p:nvPr/>
          </p:nvSpPr>
          <p:spPr bwMode="auto">
            <a:xfrm>
              <a:off x="1720" y="2353"/>
              <a:ext cx="20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</p:grp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1933575" y="2973388"/>
            <a:ext cx="1141413" cy="1741487"/>
            <a:chOff x="1220" y="1867"/>
            <a:chExt cx="719" cy="1097"/>
          </a:xfrm>
        </p:grpSpPr>
        <p:sp>
          <p:nvSpPr>
            <p:cNvPr id="28680" name="Line 98"/>
            <p:cNvSpPr>
              <a:spLocks noChangeAspect="1" noChangeShapeType="1"/>
            </p:cNvSpPr>
            <p:nvPr/>
          </p:nvSpPr>
          <p:spPr bwMode="auto">
            <a:xfrm flipV="1">
              <a:off x="1234" y="1869"/>
              <a:ext cx="494" cy="1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Line 100"/>
            <p:cNvSpPr>
              <a:spLocks noChangeShapeType="1"/>
            </p:cNvSpPr>
            <p:nvPr/>
          </p:nvSpPr>
          <p:spPr bwMode="auto">
            <a:xfrm>
              <a:off x="1224" y="2011"/>
              <a:ext cx="0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102"/>
            <p:cNvSpPr>
              <a:spLocks noChangeShapeType="1"/>
            </p:cNvSpPr>
            <p:nvPr/>
          </p:nvSpPr>
          <p:spPr bwMode="auto">
            <a:xfrm>
              <a:off x="1421" y="2148"/>
              <a:ext cx="0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103"/>
            <p:cNvSpPr>
              <a:spLocks noChangeShapeType="1"/>
            </p:cNvSpPr>
            <p:nvPr/>
          </p:nvSpPr>
          <p:spPr bwMode="auto">
            <a:xfrm>
              <a:off x="1743" y="1888"/>
              <a:ext cx="0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104"/>
            <p:cNvSpPr>
              <a:spLocks noChangeShapeType="1"/>
            </p:cNvSpPr>
            <p:nvPr/>
          </p:nvSpPr>
          <p:spPr bwMode="auto">
            <a:xfrm>
              <a:off x="1936" y="2016"/>
              <a:ext cx="0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Text Box 110"/>
            <p:cNvSpPr txBox="1">
              <a:spLocks noChangeArrowheads="1"/>
            </p:cNvSpPr>
            <p:nvPr/>
          </p:nvSpPr>
          <p:spPr bwMode="auto">
            <a:xfrm>
              <a:off x="1489" y="2286"/>
              <a:ext cx="20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3200">
                  <a:solidFill>
                    <a:srgbClr val="FF0000"/>
                  </a:solidFill>
                  <a:cs typeface="Times New Roman" panose="02020603050405020304" pitchFamily="18" charset="0"/>
                </a:rPr>
                <a:t>•</a:t>
              </a:r>
              <a:endParaRPr lang="en-US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28686" name="Line 113"/>
            <p:cNvSpPr>
              <a:spLocks noChangeAspect="1" noChangeShapeType="1"/>
            </p:cNvSpPr>
            <p:nvPr/>
          </p:nvSpPr>
          <p:spPr bwMode="auto">
            <a:xfrm flipV="1">
              <a:off x="1445" y="2008"/>
              <a:ext cx="494" cy="1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114"/>
            <p:cNvSpPr>
              <a:spLocks noChangeAspect="1" noChangeShapeType="1"/>
            </p:cNvSpPr>
            <p:nvPr/>
          </p:nvSpPr>
          <p:spPr bwMode="auto">
            <a:xfrm flipV="1">
              <a:off x="1234" y="2708"/>
              <a:ext cx="494" cy="1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15"/>
            <p:cNvSpPr>
              <a:spLocks noChangeAspect="1" noChangeShapeType="1"/>
            </p:cNvSpPr>
            <p:nvPr/>
          </p:nvSpPr>
          <p:spPr bwMode="auto">
            <a:xfrm flipV="1">
              <a:off x="1440" y="2832"/>
              <a:ext cx="494" cy="1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16"/>
            <p:cNvSpPr>
              <a:spLocks noChangeShapeType="1"/>
            </p:cNvSpPr>
            <p:nvPr/>
          </p:nvSpPr>
          <p:spPr bwMode="auto">
            <a:xfrm>
              <a:off x="1220" y="1988"/>
              <a:ext cx="19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17"/>
            <p:cNvSpPr>
              <a:spLocks noChangeShapeType="1"/>
            </p:cNvSpPr>
            <p:nvPr/>
          </p:nvSpPr>
          <p:spPr bwMode="auto">
            <a:xfrm>
              <a:off x="1743" y="1867"/>
              <a:ext cx="19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20"/>
            <p:cNvSpPr>
              <a:spLocks noChangeShapeType="1"/>
            </p:cNvSpPr>
            <p:nvPr/>
          </p:nvSpPr>
          <p:spPr bwMode="auto">
            <a:xfrm>
              <a:off x="1225" y="2817"/>
              <a:ext cx="19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21"/>
            <p:cNvSpPr>
              <a:spLocks noChangeShapeType="1"/>
            </p:cNvSpPr>
            <p:nvPr/>
          </p:nvSpPr>
          <p:spPr bwMode="auto">
            <a:xfrm>
              <a:off x="1736" y="2691"/>
              <a:ext cx="19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304800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</a:rPr>
              <a:t>举例说明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4</a:t>
            </a:r>
            <a:r>
              <a:rPr lang="zh-CN" altLang="en-US"/>
              <a:t>、为什么没有底心立方点阵？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927100" y="2590800"/>
            <a:ext cx="2008188" cy="2041525"/>
            <a:chOff x="584" y="1632"/>
            <a:chExt cx="1265" cy="1286"/>
          </a:xfrm>
        </p:grpSpPr>
        <p:sp>
          <p:nvSpPr>
            <p:cNvPr id="29702" name="Line 5"/>
            <p:cNvSpPr>
              <a:spLocks noChangeShapeType="1"/>
            </p:cNvSpPr>
            <p:nvPr/>
          </p:nvSpPr>
          <p:spPr bwMode="auto">
            <a:xfrm>
              <a:off x="994" y="1825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 flipH="1">
              <a:off x="660" y="1825"/>
              <a:ext cx="334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H="1">
              <a:off x="1413" y="1825"/>
              <a:ext cx="33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>
              <a:off x="660" y="2050"/>
              <a:ext cx="7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675" y="2050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>
              <a:off x="1422" y="2050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>
              <a:off x="1748" y="1836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12"/>
            <p:cNvSpPr>
              <a:spLocks noChangeShapeType="1"/>
            </p:cNvSpPr>
            <p:nvPr/>
          </p:nvSpPr>
          <p:spPr bwMode="auto">
            <a:xfrm>
              <a:off x="675" y="2748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994" y="2524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14"/>
            <p:cNvSpPr>
              <a:spLocks noChangeShapeType="1"/>
            </p:cNvSpPr>
            <p:nvPr/>
          </p:nvSpPr>
          <p:spPr bwMode="auto">
            <a:xfrm>
              <a:off x="1001" y="1825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 flipH="1">
              <a:off x="1413" y="2523"/>
              <a:ext cx="33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 flipH="1">
              <a:off x="684" y="2511"/>
              <a:ext cx="335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Text Box 17"/>
            <p:cNvSpPr txBox="1">
              <a:spLocks noChangeArrowheads="1"/>
            </p:cNvSpPr>
            <p:nvPr/>
          </p:nvSpPr>
          <p:spPr bwMode="auto">
            <a:xfrm>
              <a:off x="908" y="163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9715" name="Text Box 18"/>
            <p:cNvSpPr txBox="1">
              <a:spLocks noChangeArrowheads="1"/>
            </p:cNvSpPr>
            <p:nvPr/>
          </p:nvSpPr>
          <p:spPr bwMode="auto">
            <a:xfrm>
              <a:off x="1643" y="164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1330" y="187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912" y="234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592" y="255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1641" y="234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1324" y="255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1099" y="1746"/>
              <a:ext cx="20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1104" y="2448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9723" name="Text Box 27"/>
            <p:cNvSpPr txBox="1">
              <a:spLocks noChangeArrowheads="1"/>
            </p:cNvSpPr>
            <p:nvPr/>
          </p:nvSpPr>
          <p:spPr bwMode="auto">
            <a:xfrm>
              <a:off x="584" y="1862"/>
              <a:ext cx="20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</p:grp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3810000" y="2438400"/>
            <a:ext cx="47942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</a:t>
            </a:r>
            <a:r>
              <a:rPr lang="zh-CN" altLang="en-US"/>
              <a:t>立方点阵应该具有三个</a:t>
            </a:r>
            <a:r>
              <a:rPr lang="en-US" altLang="zh-CN"/>
              <a:t>4</a:t>
            </a:r>
            <a:r>
              <a:rPr lang="zh-CN" altLang="en-US"/>
              <a:t>次旋转轴，但是，如果在立方点阵的上下表面各加一个结点，则该点阵只具有一个</a:t>
            </a:r>
            <a:r>
              <a:rPr lang="en-US" altLang="zh-CN"/>
              <a:t>4</a:t>
            </a:r>
            <a:r>
              <a:rPr lang="zh-CN" altLang="en-US"/>
              <a:t>次轴，从而改变了对称性，所以不存在底心立方点阵。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  <p:bldP spid="184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四、讨论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57200" y="1295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sz="2800"/>
              <a:t>为什么有且仅有</a:t>
            </a:r>
            <a:r>
              <a:rPr lang="en-US" altLang="zh-CN" sz="2800"/>
              <a:t>14</a:t>
            </a:r>
            <a:r>
              <a:rPr lang="zh-CN" altLang="en-US" sz="2800"/>
              <a:t>种布拉维点阵？</a:t>
            </a:r>
            <a:endParaRPr lang="zh-CN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14400" y="2133600"/>
            <a:ext cx="754380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有两层含意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zh-CN" altLang="en-US"/>
              <a:t>  在晶胞的体心、</a:t>
            </a:r>
            <a:r>
              <a:rPr lang="en-US" altLang="zh-CN"/>
              <a:t>6</a:t>
            </a:r>
            <a:r>
              <a:rPr lang="zh-CN" altLang="en-US"/>
              <a:t>个面心或一对平行面的底心各放置一个结点，然后根据对称性原则，去除重复的或不反映对称性的即可。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57200" y="56356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/>
              <a:t>2</a:t>
            </a:r>
            <a:r>
              <a:rPr lang="zh-CN" altLang="en-US" sz="2800"/>
              <a:t>、布拉维点阵 </a:t>
            </a:r>
            <a:r>
              <a:rPr lang="en-US" altLang="zh-CN" sz="2800"/>
              <a:t>vs </a:t>
            </a:r>
            <a:r>
              <a:rPr lang="zh-CN" altLang="en-US" sz="2800"/>
              <a:t>晶体结构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3296" y="1052736"/>
            <a:ext cx="8359080" cy="38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zh-CN" dirty="0"/>
              <a:t>  </a:t>
            </a:r>
            <a:r>
              <a:rPr lang="zh-CN" altLang="en-US" dirty="0"/>
              <a:t>布拉维点阵是由等同点构成的。  </a:t>
            </a:r>
            <a:r>
              <a:rPr lang="zh-CN" altLang="en-US" b="1" u="sng" dirty="0">
                <a:solidFill>
                  <a:srgbClr val="FF0000"/>
                </a:solidFill>
              </a:rPr>
              <a:t>等同点的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含意？</a:t>
            </a:r>
            <a:endParaRPr lang="zh-CN" altLang="en-US" b="1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zh-CN" altLang="en-US" dirty="0"/>
              <a:t>  晶体结构＝布拉维点阵＋结构单元（</a:t>
            </a:r>
            <a:r>
              <a:rPr lang="en-US" altLang="zh-CN" dirty="0"/>
              <a:t>basis</a:t>
            </a:r>
            <a:r>
              <a:rPr lang="zh-CN" altLang="en-US" dirty="0"/>
              <a:t>）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    </a:t>
            </a:r>
            <a:r>
              <a:rPr lang="zh-CN" altLang="en-US" b="1" dirty="0"/>
              <a:t>* 对于一些简单的金属和合金，二者是一致的。如：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dirty="0"/>
              <a:t>       </a:t>
            </a:r>
            <a:r>
              <a:rPr lang="en-US" altLang="zh-CN" sz="2200" dirty="0"/>
              <a:t>Cu</a:t>
            </a:r>
            <a:r>
              <a:rPr lang="zh-CN" altLang="en-US" sz="2200" dirty="0"/>
              <a:t>、</a:t>
            </a:r>
            <a:r>
              <a:rPr lang="en-US" altLang="zh-CN" sz="2200" dirty="0"/>
              <a:t>Ag</a:t>
            </a:r>
            <a:r>
              <a:rPr lang="zh-CN" altLang="en-US" sz="2200" dirty="0"/>
              <a:t>、</a:t>
            </a:r>
            <a:r>
              <a:rPr lang="en-US" altLang="zh-CN" sz="2200" dirty="0"/>
              <a:t>Au</a:t>
            </a:r>
            <a:r>
              <a:rPr lang="zh-CN" altLang="en-US" sz="2200" dirty="0"/>
              <a:t>、</a:t>
            </a:r>
            <a:r>
              <a:rPr lang="en-US" altLang="zh-CN" sz="2200" dirty="0"/>
              <a:t>Ni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Pb</a:t>
            </a:r>
            <a:r>
              <a:rPr lang="zh-CN" altLang="en-US" sz="2200" dirty="0"/>
              <a:t>、</a:t>
            </a:r>
            <a:r>
              <a:rPr lang="en-US" altLang="zh-CN" sz="2200" dirty="0">
                <a:cs typeface="Times New Roman" panose="02020603050405020304" pitchFamily="18" charset="0"/>
              </a:rPr>
              <a:t>γ-Fe</a:t>
            </a:r>
            <a:r>
              <a:rPr lang="zh-CN" altLang="en-US" sz="2200" dirty="0"/>
              <a:t>、不锈钢－－</a:t>
            </a:r>
            <a:r>
              <a:rPr lang="en-US" altLang="zh-CN" sz="2200" dirty="0"/>
              <a:t>FCC</a:t>
            </a:r>
            <a:r>
              <a:rPr lang="zh-CN" altLang="en-US" sz="2200" dirty="0" smtClean="0"/>
              <a:t>结构</a:t>
            </a:r>
            <a:endParaRPr lang="en-US" altLang="zh-CN" sz="2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dirty="0" smtClean="0"/>
              <a:t>      碱金属、</a:t>
            </a:r>
            <a:r>
              <a:rPr lang="en-US" altLang="zh-CN" sz="2200" dirty="0" smtClean="0"/>
              <a:t>V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Nb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Ta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Cr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Mo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W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α-Fe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钢－－</a:t>
            </a:r>
            <a:r>
              <a:rPr lang="en-US" altLang="zh-CN" sz="2200" dirty="0" smtClean="0"/>
              <a:t>BCC</a:t>
            </a:r>
            <a:r>
              <a:rPr lang="zh-CN" altLang="en-US" sz="2200" dirty="0" smtClean="0"/>
              <a:t>结构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zh-CN" altLang="en-US" sz="2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41040" y="6180125"/>
            <a:ext cx="838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/>
              <a:t>* </a:t>
            </a:r>
            <a:r>
              <a:rPr lang="zh-CN" altLang="en-US" b="1" dirty="0"/>
              <a:t>但是，对于一些复杂的金属和合金，二者是不同的</a:t>
            </a:r>
          </a:p>
        </p:txBody>
      </p:sp>
      <p:graphicFrame>
        <p:nvGraphicFramePr>
          <p:cNvPr id="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9508"/>
              </p:ext>
            </p:extLst>
          </p:nvPr>
        </p:nvGraphicFramePr>
        <p:xfrm>
          <a:off x="2114833" y="4247616"/>
          <a:ext cx="18208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BMP 图象" r:id="rId4" imgW="1821338" imgH="1561905" progId="Paint.Picture">
                  <p:embed/>
                </p:oleObj>
              </mc:Choice>
              <mc:Fallback>
                <p:oleObj name="BMP 图象" r:id="rId4" imgW="1821338" imgH="15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833" y="4247616"/>
                        <a:ext cx="1820863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4932040" y="4077072"/>
            <a:ext cx="1895475" cy="1960563"/>
            <a:chOff x="2208" y="1920"/>
            <a:chExt cx="1194" cy="1235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>
              <a:off x="2538" y="2114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"/>
            <p:cNvSpPr>
              <a:spLocks noChangeAspect="1" noChangeShapeType="1"/>
            </p:cNvSpPr>
            <p:nvPr/>
          </p:nvSpPr>
          <p:spPr bwMode="auto">
            <a:xfrm flipH="1">
              <a:off x="2286" y="2114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299" y="2285"/>
              <a:ext cx="7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299" y="2290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046" y="2280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292" y="2125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298" y="2993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538" y="2813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545" y="2114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447" y="192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187" y="193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956" y="209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anose="02020603050405020304" pitchFamily="18" charset="0"/>
                </a:rPr>
                <a:t>•</a:t>
              </a:r>
              <a:endParaRPr lang="en-US" altLang="zh-CN" sz="3200" dirty="0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451" y="261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208" y="279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3196" y="2621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952" y="279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698" y="235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anose="02020603050405020304" pitchFamily="18" charset="0"/>
                </a:rPr>
                <a:t>•</a:t>
              </a:r>
              <a:endParaRPr lang="en-US" altLang="zh-CN" sz="3200" dirty="0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209" y="2093"/>
              <a:ext cx="20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" name="Line 21"/>
            <p:cNvSpPr>
              <a:spLocks noChangeAspect="1" noChangeShapeType="1"/>
            </p:cNvSpPr>
            <p:nvPr/>
          </p:nvSpPr>
          <p:spPr bwMode="auto">
            <a:xfrm flipH="1">
              <a:off x="3032" y="2113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Aspect="1" noChangeShapeType="1"/>
            </p:cNvSpPr>
            <p:nvPr/>
          </p:nvSpPr>
          <p:spPr bwMode="auto">
            <a:xfrm flipH="1">
              <a:off x="3043" y="2815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Aspect="1" noChangeShapeType="1"/>
            </p:cNvSpPr>
            <p:nvPr/>
          </p:nvSpPr>
          <p:spPr bwMode="auto">
            <a:xfrm flipH="1">
              <a:off x="2304" y="2808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t="-5444" r="20917" b="-1"/>
          <a:stretch/>
        </p:blipFill>
        <p:spPr>
          <a:xfrm rot="5400000">
            <a:off x="2339752" y="908720"/>
            <a:ext cx="4464496" cy="48965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5628" y="6021288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ɑ-</a:t>
            </a:r>
            <a:r>
              <a:rPr lang="zh-CN" altLang="en-US" dirty="0" smtClean="0"/>
              <a:t>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6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5" r="33241"/>
          <a:stretch/>
        </p:blipFill>
        <p:spPr>
          <a:xfrm>
            <a:off x="2051720" y="1124744"/>
            <a:ext cx="4392488" cy="42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14400" y="692696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Zn</a:t>
            </a:r>
            <a:r>
              <a:rPr lang="zh-CN" altLang="en-US"/>
              <a:t>的结构图：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11188" y="5134521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问题：</a:t>
            </a:r>
            <a:r>
              <a:rPr lang="zh-CN" altLang="en-US" sz="2000" b="1" dirty="0">
                <a:solidFill>
                  <a:srgbClr val="FF0000"/>
                </a:solidFill>
              </a:rPr>
              <a:t>在密排六方结构中，</a:t>
            </a:r>
            <a:r>
              <a:rPr lang="en-US" altLang="zh-CN" sz="2000" b="1" dirty="0">
                <a:solidFill>
                  <a:srgbClr val="FF0000"/>
                </a:solidFill>
              </a:rPr>
              <a:t>c/a</a:t>
            </a:r>
            <a:r>
              <a:rPr lang="zh-CN" altLang="en-US" sz="2000" b="1" dirty="0">
                <a:solidFill>
                  <a:srgbClr val="FF0000"/>
                </a:solidFill>
              </a:rPr>
              <a:t>等于多少时，所有最近邻原子都相切？假设该结构是由同一种原子构成的。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793201"/>
              </p:ext>
            </p:extLst>
          </p:nvPr>
        </p:nvGraphicFramePr>
        <p:xfrm>
          <a:off x="533400" y="1378496"/>
          <a:ext cx="3886200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BMP 图象" r:id="rId4" imgW="2469094" imgH="2278577" progId="Paint.Picture">
                  <p:embed/>
                </p:oleObj>
              </mc:Choice>
              <mc:Fallback>
                <p:oleObj name="BMP 图象" r:id="rId4" imgW="2469094" imgH="227857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8496"/>
                        <a:ext cx="3886200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081088" y="1738859"/>
            <a:ext cx="2481262" cy="2644775"/>
            <a:chOff x="681" y="1427"/>
            <a:chExt cx="1563" cy="1666"/>
          </a:xfrm>
        </p:grpSpPr>
        <p:sp>
          <p:nvSpPr>
            <p:cNvPr id="32785" name="Oval 6"/>
            <p:cNvSpPr>
              <a:spLocks noChangeAspect="1" noChangeArrowheads="1"/>
            </p:cNvSpPr>
            <p:nvPr/>
          </p:nvSpPr>
          <p:spPr bwMode="auto">
            <a:xfrm>
              <a:off x="1038" y="3023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6" name="Oval 7"/>
            <p:cNvSpPr>
              <a:spLocks noChangeAspect="1" noChangeArrowheads="1"/>
            </p:cNvSpPr>
            <p:nvPr/>
          </p:nvSpPr>
          <p:spPr bwMode="auto">
            <a:xfrm>
              <a:off x="1107" y="1427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7" name="Oval 8"/>
            <p:cNvSpPr>
              <a:spLocks noChangeAspect="1" noChangeArrowheads="1"/>
            </p:cNvSpPr>
            <p:nvPr/>
          </p:nvSpPr>
          <p:spPr bwMode="auto">
            <a:xfrm>
              <a:off x="1422" y="1619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8" name="Oval 9"/>
            <p:cNvSpPr>
              <a:spLocks noChangeAspect="1" noChangeArrowheads="1"/>
            </p:cNvSpPr>
            <p:nvPr/>
          </p:nvSpPr>
          <p:spPr bwMode="auto">
            <a:xfrm>
              <a:off x="1802" y="1431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9" name="Oval 10"/>
            <p:cNvSpPr>
              <a:spLocks noChangeAspect="1" noChangeArrowheads="1"/>
            </p:cNvSpPr>
            <p:nvPr/>
          </p:nvSpPr>
          <p:spPr bwMode="auto">
            <a:xfrm>
              <a:off x="681" y="1619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0" name="Oval 11"/>
            <p:cNvSpPr>
              <a:spLocks noChangeAspect="1" noChangeArrowheads="1"/>
            </p:cNvSpPr>
            <p:nvPr/>
          </p:nvSpPr>
          <p:spPr bwMode="auto">
            <a:xfrm>
              <a:off x="1034" y="1808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1" name="Oval 12"/>
            <p:cNvSpPr>
              <a:spLocks noChangeAspect="1" noChangeArrowheads="1"/>
            </p:cNvSpPr>
            <p:nvPr/>
          </p:nvSpPr>
          <p:spPr bwMode="auto">
            <a:xfrm>
              <a:off x="1724" y="1815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2" name="Oval 13"/>
            <p:cNvSpPr>
              <a:spLocks noChangeAspect="1" noChangeArrowheads="1"/>
            </p:cNvSpPr>
            <p:nvPr/>
          </p:nvSpPr>
          <p:spPr bwMode="auto">
            <a:xfrm>
              <a:off x="2174" y="1614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3" name="Oval 14"/>
            <p:cNvSpPr>
              <a:spLocks noChangeAspect="1" noChangeArrowheads="1"/>
            </p:cNvSpPr>
            <p:nvPr/>
          </p:nvSpPr>
          <p:spPr bwMode="auto">
            <a:xfrm>
              <a:off x="1811" y="2627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4" name="Oval 15"/>
            <p:cNvSpPr>
              <a:spLocks noChangeAspect="1" noChangeArrowheads="1"/>
            </p:cNvSpPr>
            <p:nvPr/>
          </p:nvSpPr>
          <p:spPr bwMode="auto">
            <a:xfrm>
              <a:off x="2169" y="2819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5" name="Oval 16"/>
            <p:cNvSpPr>
              <a:spLocks noChangeAspect="1" noChangeArrowheads="1"/>
            </p:cNvSpPr>
            <p:nvPr/>
          </p:nvSpPr>
          <p:spPr bwMode="auto">
            <a:xfrm>
              <a:off x="1737" y="3011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6" name="Oval 17"/>
            <p:cNvSpPr>
              <a:spLocks noChangeAspect="1" noChangeArrowheads="1"/>
            </p:cNvSpPr>
            <p:nvPr/>
          </p:nvSpPr>
          <p:spPr bwMode="auto">
            <a:xfrm>
              <a:off x="681" y="2831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7" name="Oval 18"/>
            <p:cNvSpPr>
              <a:spLocks noChangeAspect="1" noChangeArrowheads="1"/>
            </p:cNvSpPr>
            <p:nvPr/>
          </p:nvSpPr>
          <p:spPr bwMode="auto">
            <a:xfrm>
              <a:off x="1122" y="2631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8" name="Oval 19"/>
            <p:cNvSpPr>
              <a:spLocks noChangeAspect="1" noChangeArrowheads="1"/>
            </p:cNvSpPr>
            <p:nvPr/>
          </p:nvSpPr>
          <p:spPr bwMode="auto">
            <a:xfrm>
              <a:off x="1427" y="2817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9" name="Oval 20"/>
            <p:cNvSpPr>
              <a:spLocks noChangeAspect="1" noChangeArrowheads="1"/>
            </p:cNvSpPr>
            <p:nvPr/>
          </p:nvSpPr>
          <p:spPr bwMode="auto">
            <a:xfrm>
              <a:off x="1097" y="2163"/>
              <a:ext cx="70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0" name="Oval 21"/>
            <p:cNvSpPr>
              <a:spLocks noChangeAspect="1" noChangeArrowheads="1"/>
            </p:cNvSpPr>
            <p:nvPr/>
          </p:nvSpPr>
          <p:spPr bwMode="auto">
            <a:xfrm>
              <a:off x="1409" y="2352"/>
              <a:ext cx="70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1" name="Oval 22"/>
            <p:cNvSpPr>
              <a:spLocks noChangeAspect="1" noChangeArrowheads="1"/>
            </p:cNvSpPr>
            <p:nvPr/>
          </p:nvSpPr>
          <p:spPr bwMode="auto">
            <a:xfrm>
              <a:off x="1802" y="2152"/>
              <a:ext cx="70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141413" y="2940596"/>
            <a:ext cx="1766887" cy="1397000"/>
            <a:chOff x="719" y="2184"/>
            <a:chExt cx="1113" cy="880"/>
          </a:xfrm>
        </p:grpSpPr>
        <p:sp>
          <p:nvSpPr>
            <p:cNvPr id="32782" name="Line 23"/>
            <p:cNvSpPr>
              <a:spLocks noChangeAspect="1" noChangeShapeType="1"/>
            </p:cNvSpPr>
            <p:nvPr/>
          </p:nvSpPr>
          <p:spPr bwMode="auto">
            <a:xfrm flipV="1">
              <a:off x="719" y="2206"/>
              <a:ext cx="408" cy="64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24"/>
            <p:cNvSpPr>
              <a:spLocks noChangeShapeType="1"/>
            </p:cNvSpPr>
            <p:nvPr/>
          </p:nvSpPr>
          <p:spPr bwMode="auto">
            <a:xfrm flipV="1">
              <a:off x="1071" y="2400"/>
              <a:ext cx="369" cy="6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Line 26"/>
            <p:cNvSpPr>
              <a:spLocks noChangeShapeType="1"/>
            </p:cNvSpPr>
            <p:nvPr/>
          </p:nvSpPr>
          <p:spPr bwMode="auto">
            <a:xfrm flipV="1">
              <a:off x="1463" y="2184"/>
              <a:ext cx="369" cy="6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257800" y="1683296"/>
            <a:ext cx="2343150" cy="1166813"/>
            <a:chOff x="3180" y="1984"/>
            <a:chExt cx="1476" cy="735"/>
          </a:xfrm>
        </p:grpSpPr>
        <p:sp>
          <p:nvSpPr>
            <p:cNvPr id="32778" name="Oval 27"/>
            <p:cNvSpPr>
              <a:spLocks noChangeAspect="1" noChangeArrowheads="1"/>
            </p:cNvSpPr>
            <p:nvPr/>
          </p:nvSpPr>
          <p:spPr bwMode="auto">
            <a:xfrm>
              <a:off x="3180" y="2649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9" name="Oval 28"/>
            <p:cNvSpPr>
              <a:spLocks noChangeAspect="1" noChangeArrowheads="1"/>
            </p:cNvSpPr>
            <p:nvPr/>
          </p:nvSpPr>
          <p:spPr bwMode="auto">
            <a:xfrm>
              <a:off x="3555" y="1984"/>
              <a:ext cx="70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0" name="Line 29"/>
            <p:cNvSpPr>
              <a:spLocks noChangeShapeType="1"/>
            </p:cNvSpPr>
            <p:nvPr/>
          </p:nvSpPr>
          <p:spPr bwMode="auto">
            <a:xfrm flipV="1">
              <a:off x="3216" y="2016"/>
              <a:ext cx="369" cy="6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Text Box 30"/>
            <p:cNvSpPr txBox="1">
              <a:spLocks noChangeArrowheads="1"/>
            </p:cNvSpPr>
            <p:nvPr/>
          </p:nvSpPr>
          <p:spPr bwMode="auto">
            <a:xfrm>
              <a:off x="3696" y="2304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结构单元</a:t>
              </a:r>
            </a:p>
          </p:txBody>
        </p:sp>
      </p:grp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5181600" y="3435896"/>
            <a:ext cx="2209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简单六方点阵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密排六方结构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  <p:bldP spid="2256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" y="457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/>
              <a:t>3</a:t>
            </a:r>
            <a:r>
              <a:rPr lang="zh-CN" altLang="en-US" sz="2800"/>
              <a:t>、晶胞（</a:t>
            </a:r>
            <a:r>
              <a:rPr lang="en-US" altLang="zh-CN" sz="2800"/>
              <a:t>unit cell</a:t>
            </a:r>
            <a:r>
              <a:rPr lang="zh-CN" altLang="en-US" sz="2800"/>
              <a:t>） </a:t>
            </a:r>
            <a:r>
              <a:rPr lang="en-US" altLang="zh-CN" sz="2800"/>
              <a:t>vs </a:t>
            </a:r>
            <a:r>
              <a:rPr lang="zh-CN" altLang="en-US" sz="2800"/>
              <a:t>原胞（</a:t>
            </a:r>
            <a:r>
              <a:rPr lang="en-US" altLang="zh-CN" sz="2800"/>
              <a:t>primitive cell</a:t>
            </a:r>
            <a:r>
              <a:rPr lang="zh-CN" altLang="en-US" sz="2800"/>
              <a:t>）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33400" y="990600"/>
            <a:ext cx="8001000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选择晶胞的三个条件：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/>
              <a:t>     </a:t>
            </a:r>
            <a:r>
              <a:rPr lang="en-US" altLang="zh-CN" sz="2000"/>
              <a:t>1) </a:t>
            </a:r>
            <a:r>
              <a:rPr lang="zh-CN" altLang="en-US" sz="2000"/>
              <a:t>周期性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/>
              <a:t>     </a:t>
            </a:r>
            <a:r>
              <a:rPr lang="en-US" altLang="zh-CN" sz="2000"/>
              <a:t>2) </a:t>
            </a:r>
            <a:r>
              <a:rPr lang="zh-CN" altLang="en-US" sz="2000"/>
              <a:t>对称性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/>
              <a:t>     </a:t>
            </a:r>
            <a:r>
              <a:rPr lang="en-US" altLang="zh-CN" sz="2000"/>
              <a:t>3) </a:t>
            </a:r>
            <a:r>
              <a:rPr lang="zh-CN" altLang="en-US" sz="2000"/>
              <a:t>体积尽可能小（尽可能用最短的平行线连成平行六面体）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/>
              <a:t>  晶胞：</a:t>
            </a:r>
            <a:r>
              <a:rPr lang="en-US" altLang="zh-CN" sz="2000"/>
              <a:t>1) </a:t>
            </a:r>
            <a:r>
              <a:rPr lang="zh-CN" altLang="en-US" sz="2000"/>
              <a:t>直观地反映点阵的对称性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/>
              <a:t>                 </a:t>
            </a:r>
            <a:r>
              <a:rPr lang="en-US" altLang="zh-CN" sz="2000"/>
              <a:t>2) </a:t>
            </a:r>
            <a:r>
              <a:rPr lang="zh-CN" altLang="en-US" sz="2000"/>
              <a:t>体积尽可能小，单不一定是最小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/>
              <a:t>  原胞：</a:t>
            </a:r>
            <a:r>
              <a:rPr lang="zh-CN" altLang="en-US" sz="2000"/>
              <a:t>体积最小，仅含有</a:t>
            </a:r>
            <a:r>
              <a:rPr lang="en-US" altLang="zh-CN" sz="2000"/>
              <a:t>1</a:t>
            </a:r>
            <a:r>
              <a:rPr lang="zh-CN" altLang="en-US" sz="2000"/>
              <a:t>个结点，但往往不易看出对称性</a:t>
            </a:r>
          </a:p>
        </p:txBody>
      </p: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930275" y="4030663"/>
            <a:ext cx="2895600" cy="2041525"/>
            <a:chOff x="586" y="2539"/>
            <a:chExt cx="1824" cy="1286"/>
          </a:xfrm>
        </p:grpSpPr>
        <p:grpSp>
          <p:nvGrpSpPr>
            <p:cNvPr id="33904" name="Group 52"/>
            <p:cNvGrpSpPr>
              <a:grpSpLocks/>
            </p:cNvGrpSpPr>
            <p:nvPr/>
          </p:nvGrpSpPr>
          <p:grpSpPr bwMode="auto">
            <a:xfrm>
              <a:off x="586" y="2539"/>
              <a:ext cx="1265" cy="1286"/>
              <a:chOff x="576" y="2544"/>
              <a:chExt cx="1265" cy="1286"/>
            </a:xfrm>
          </p:grpSpPr>
          <p:sp>
            <p:nvSpPr>
              <p:cNvPr id="33907" name="Line 7"/>
              <p:cNvSpPr>
                <a:spLocks noChangeShapeType="1"/>
              </p:cNvSpPr>
              <p:nvPr/>
            </p:nvSpPr>
            <p:spPr bwMode="auto">
              <a:xfrm>
                <a:off x="986" y="2737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08" name="Line 8"/>
              <p:cNvSpPr>
                <a:spLocks noChangeShapeType="1"/>
              </p:cNvSpPr>
              <p:nvPr/>
            </p:nvSpPr>
            <p:spPr bwMode="auto">
              <a:xfrm flipH="1">
                <a:off x="652" y="2737"/>
                <a:ext cx="334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09" name="Line 9"/>
              <p:cNvSpPr>
                <a:spLocks noChangeShapeType="1"/>
              </p:cNvSpPr>
              <p:nvPr/>
            </p:nvSpPr>
            <p:spPr bwMode="auto">
              <a:xfrm flipH="1">
                <a:off x="1405" y="2737"/>
                <a:ext cx="335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10" name="Line 10"/>
              <p:cNvSpPr>
                <a:spLocks noChangeShapeType="1"/>
              </p:cNvSpPr>
              <p:nvPr/>
            </p:nvSpPr>
            <p:spPr bwMode="auto">
              <a:xfrm>
                <a:off x="652" y="2962"/>
                <a:ext cx="7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11" name="Line 11"/>
              <p:cNvSpPr>
                <a:spLocks noChangeShapeType="1"/>
              </p:cNvSpPr>
              <p:nvPr/>
            </p:nvSpPr>
            <p:spPr bwMode="auto">
              <a:xfrm>
                <a:off x="667" y="2962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12" name="Line 12"/>
              <p:cNvSpPr>
                <a:spLocks noChangeShapeType="1"/>
              </p:cNvSpPr>
              <p:nvPr/>
            </p:nvSpPr>
            <p:spPr bwMode="auto">
              <a:xfrm>
                <a:off x="1414" y="2962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13" name="Line 13"/>
              <p:cNvSpPr>
                <a:spLocks noChangeShapeType="1"/>
              </p:cNvSpPr>
              <p:nvPr/>
            </p:nvSpPr>
            <p:spPr bwMode="auto">
              <a:xfrm>
                <a:off x="1740" y="2748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14" name="Line 14"/>
              <p:cNvSpPr>
                <a:spLocks noChangeShapeType="1"/>
              </p:cNvSpPr>
              <p:nvPr/>
            </p:nvSpPr>
            <p:spPr bwMode="auto">
              <a:xfrm>
                <a:off x="667" y="3660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15" name="Line 15"/>
              <p:cNvSpPr>
                <a:spLocks noChangeShapeType="1"/>
              </p:cNvSpPr>
              <p:nvPr/>
            </p:nvSpPr>
            <p:spPr bwMode="auto">
              <a:xfrm>
                <a:off x="986" y="3436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16" name="Line 16"/>
              <p:cNvSpPr>
                <a:spLocks noChangeShapeType="1"/>
              </p:cNvSpPr>
              <p:nvPr/>
            </p:nvSpPr>
            <p:spPr bwMode="auto">
              <a:xfrm>
                <a:off x="993" y="2737"/>
                <a:ext cx="0" cy="7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17" name="Line 17"/>
              <p:cNvSpPr>
                <a:spLocks noChangeShapeType="1"/>
              </p:cNvSpPr>
              <p:nvPr/>
            </p:nvSpPr>
            <p:spPr bwMode="auto">
              <a:xfrm flipH="1">
                <a:off x="1405" y="3435"/>
                <a:ext cx="335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18" name="Line 18"/>
              <p:cNvSpPr>
                <a:spLocks noChangeShapeType="1"/>
              </p:cNvSpPr>
              <p:nvPr/>
            </p:nvSpPr>
            <p:spPr bwMode="auto">
              <a:xfrm flipH="1">
                <a:off x="676" y="3423"/>
                <a:ext cx="335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19" name="Text Box 19"/>
              <p:cNvSpPr txBox="1">
                <a:spLocks noChangeArrowheads="1"/>
              </p:cNvSpPr>
              <p:nvPr/>
            </p:nvSpPr>
            <p:spPr bwMode="auto">
              <a:xfrm>
                <a:off x="900" y="2544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20" name="Text Box 20"/>
              <p:cNvSpPr txBox="1">
                <a:spLocks noChangeArrowheads="1"/>
              </p:cNvSpPr>
              <p:nvPr/>
            </p:nvSpPr>
            <p:spPr bwMode="auto">
              <a:xfrm>
                <a:off x="1635" y="2553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21" name="Text Box 21"/>
              <p:cNvSpPr txBox="1">
                <a:spLocks noChangeArrowheads="1"/>
              </p:cNvSpPr>
              <p:nvPr/>
            </p:nvSpPr>
            <p:spPr bwMode="auto">
              <a:xfrm>
                <a:off x="1322" y="2765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22" name="Text Box 22"/>
              <p:cNvSpPr txBox="1">
                <a:spLocks noChangeArrowheads="1"/>
              </p:cNvSpPr>
              <p:nvPr/>
            </p:nvSpPr>
            <p:spPr bwMode="auto">
              <a:xfrm>
                <a:off x="902" y="323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23" name="Text Box 23"/>
              <p:cNvSpPr txBox="1">
                <a:spLocks noChangeArrowheads="1"/>
              </p:cNvSpPr>
              <p:nvPr/>
            </p:nvSpPr>
            <p:spPr bwMode="auto">
              <a:xfrm>
                <a:off x="584" y="3465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24" name="Text Box 24"/>
              <p:cNvSpPr txBox="1">
                <a:spLocks noChangeArrowheads="1"/>
              </p:cNvSpPr>
              <p:nvPr/>
            </p:nvSpPr>
            <p:spPr bwMode="auto">
              <a:xfrm>
                <a:off x="1633" y="3255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25" name="Text Box 25"/>
              <p:cNvSpPr txBox="1">
                <a:spLocks noChangeArrowheads="1"/>
              </p:cNvSpPr>
              <p:nvPr/>
            </p:nvSpPr>
            <p:spPr bwMode="auto">
              <a:xfrm>
                <a:off x="1316" y="3465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26" name="Text Box 26"/>
              <p:cNvSpPr txBox="1">
                <a:spLocks noChangeArrowheads="1"/>
              </p:cNvSpPr>
              <p:nvPr/>
            </p:nvSpPr>
            <p:spPr bwMode="auto">
              <a:xfrm>
                <a:off x="1091" y="2658"/>
                <a:ext cx="20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27" name="Text Box 27"/>
              <p:cNvSpPr txBox="1">
                <a:spLocks noChangeArrowheads="1"/>
              </p:cNvSpPr>
              <p:nvPr/>
            </p:nvSpPr>
            <p:spPr bwMode="auto">
              <a:xfrm>
                <a:off x="1096" y="336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28" name="Text Box 28"/>
              <p:cNvSpPr txBox="1">
                <a:spLocks noChangeArrowheads="1"/>
              </p:cNvSpPr>
              <p:nvPr/>
            </p:nvSpPr>
            <p:spPr bwMode="auto">
              <a:xfrm>
                <a:off x="576" y="2774"/>
                <a:ext cx="20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29" name="Text Box 30"/>
              <p:cNvSpPr txBox="1">
                <a:spLocks noChangeArrowheads="1"/>
              </p:cNvSpPr>
              <p:nvPr/>
            </p:nvSpPr>
            <p:spPr bwMode="auto">
              <a:xfrm>
                <a:off x="1483" y="3004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30" name="Text Box 31"/>
              <p:cNvSpPr txBox="1">
                <a:spLocks noChangeArrowheads="1"/>
              </p:cNvSpPr>
              <p:nvPr/>
            </p:nvSpPr>
            <p:spPr bwMode="auto">
              <a:xfrm>
                <a:off x="739" y="3043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31" name="Text Box 32"/>
              <p:cNvSpPr txBox="1">
                <a:spLocks noChangeArrowheads="1"/>
              </p:cNvSpPr>
              <p:nvPr/>
            </p:nvSpPr>
            <p:spPr bwMode="auto">
              <a:xfrm>
                <a:off x="935" y="309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932" name="Text Box 35"/>
              <p:cNvSpPr txBox="1">
                <a:spLocks noChangeArrowheads="1"/>
              </p:cNvSpPr>
              <p:nvPr/>
            </p:nvSpPr>
            <p:spPr bwMode="auto">
              <a:xfrm>
                <a:off x="1252" y="2934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</p:grpSp>
        <p:sp>
          <p:nvSpPr>
            <p:cNvPr id="33905" name="Line 53"/>
            <p:cNvSpPr>
              <a:spLocks noChangeShapeType="1"/>
            </p:cNvSpPr>
            <p:nvPr/>
          </p:nvSpPr>
          <p:spPr bwMode="auto">
            <a:xfrm flipV="1">
              <a:off x="1753" y="3067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6" name="Text Box 54"/>
            <p:cNvSpPr txBox="1">
              <a:spLocks noChangeArrowheads="1"/>
            </p:cNvSpPr>
            <p:nvPr/>
          </p:nvSpPr>
          <p:spPr bwMode="auto">
            <a:xfrm>
              <a:off x="1930" y="292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晶胞</a:t>
              </a: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098550" y="4222750"/>
            <a:ext cx="2687638" cy="1576388"/>
            <a:chOff x="692" y="2660"/>
            <a:chExt cx="1693" cy="993"/>
          </a:xfrm>
        </p:grpSpPr>
        <p:grpSp>
          <p:nvGrpSpPr>
            <p:cNvPr id="33889" name="Group 51"/>
            <p:cNvGrpSpPr>
              <a:grpSpLocks/>
            </p:cNvGrpSpPr>
            <p:nvPr/>
          </p:nvGrpSpPr>
          <p:grpSpPr bwMode="auto">
            <a:xfrm>
              <a:off x="692" y="2736"/>
              <a:ext cx="1055" cy="917"/>
              <a:chOff x="682" y="2736"/>
              <a:chExt cx="1055" cy="917"/>
            </a:xfrm>
          </p:grpSpPr>
          <p:sp>
            <p:nvSpPr>
              <p:cNvPr id="33892" name="Line 36"/>
              <p:cNvSpPr>
                <a:spLocks noChangeShapeType="1"/>
              </p:cNvSpPr>
              <p:nvPr/>
            </p:nvSpPr>
            <p:spPr bwMode="auto">
              <a:xfrm flipV="1">
                <a:off x="687" y="3249"/>
                <a:ext cx="144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3" name="Line 37"/>
              <p:cNvSpPr>
                <a:spLocks noChangeShapeType="1"/>
              </p:cNvSpPr>
              <p:nvPr/>
            </p:nvSpPr>
            <p:spPr bwMode="auto">
              <a:xfrm flipV="1">
                <a:off x="1205" y="3130"/>
                <a:ext cx="144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4" name="Line 38"/>
              <p:cNvSpPr>
                <a:spLocks noChangeAspect="1" noChangeShapeType="1"/>
              </p:cNvSpPr>
              <p:nvPr/>
            </p:nvSpPr>
            <p:spPr bwMode="auto">
              <a:xfrm flipV="1">
                <a:off x="1574" y="2749"/>
                <a:ext cx="163" cy="43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5" name="Line 40"/>
              <p:cNvSpPr>
                <a:spLocks noChangeAspect="1" noChangeShapeType="1"/>
              </p:cNvSpPr>
              <p:nvPr/>
            </p:nvSpPr>
            <p:spPr bwMode="auto">
              <a:xfrm flipV="1">
                <a:off x="1023" y="2855"/>
                <a:ext cx="163" cy="43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6" name="Line 41"/>
              <p:cNvSpPr>
                <a:spLocks noChangeShapeType="1"/>
              </p:cNvSpPr>
              <p:nvPr/>
            </p:nvSpPr>
            <p:spPr bwMode="auto">
              <a:xfrm flipV="1">
                <a:off x="697" y="3557"/>
                <a:ext cx="480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7" name="Line 42"/>
              <p:cNvSpPr>
                <a:spLocks noChangeShapeType="1"/>
              </p:cNvSpPr>
              <p:nvPr/>
            </p:nvSpPr>
            <p:spPr bwMode="auto">
              <a:xfrm flipV="1">
                <a:off x="854" y="3135"/>
                <a:ext cx="480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8" name="Line 43"/>
              <p:cNvSpPr>
                <a:spLocks noChangeShapeType="1"/>
              </p:cNvSpPr>
              <p:nvPr/>
            </p:nvSpPr>
            <p:spPr bwMode="auto">
              <a:xfrm flipV="1">
                <a:off x="1220" y="2751"/>
                <a:ext cx="480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9" name="Line 44"/>
              <p:cNvSpPr>
                <a:spLocks noChangeShapeType="1"/>
              </p:cNvSpPr>
              <p:nvPr/>
            </p:nvSpPr>
            <p:spPr bwMode="auto">
              <a:xfrm flipV="1">
                <a:off x="1071" y="3188"/>
                <a:ext cx="480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00" name="Line 46"/>
              <p:cNvSpPr>
                <a:spLocks noChangeShapeType="1"/>
              </p:cNvSpPr>
              <p:nvPr/>
            </p:nvSpPr>
            <p:spPr bwMode="auto">
              <a:xfrm flipV="1">
                <a:off x="839" y="2847"/>
                <a:ext cx="336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01" name="Line 47"/>
              <p:cNvSpPr>
                <a:spLocks noChangeShapeType="1"/>
              </p:cNvSpPr>
              <p:nvPr/>
            </p:nvSpPr>
            <p:spPr bwMode="auto">
              <a:xfrm flipV="1">
                <a:off x="1198" y="3168"/>
                <a:ext cx="386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02" name="Line 48"/>
              <p:cNvSpPr>
                <a:spLocks noChangeShapeType="1"/>
              </p:cNvSpPr>
              <p:nvPr/>
            </p:nvSpPr>
            <p:spPr bwMode="auto">
              <a:xfrm flipV="1">
                <a:off x="682" y="3264"/>
                <a:ext cx="364" cy="38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03" name="Line 50"/>
              <p:cNvSpPr>
                <a:spLocks noChangeShapeType="1"/>
              </p:cNvSpPr>
              <p:nvPr/>
            </p:nvSpPr>
            <p:spPr bwMode="auto">
              <a:xfrm flipV="1">
                <a:off x="1347" y="2736"/>
                <a:ext cx="386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90" name="Line 55"/>
            <p:cNvSpPr>
              <a:spLocks noChangeShapeType="1"/>
            </p:cNvSpPr>
            <p:nvPr/>
          </p:nvSpPr>
          <p:spPr bwMode="auto">
            <a:xfrm flipV="1">
              <a:off x="1680" y="2784"/>
              <a:ext cx="28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1" name="Text Box 56"/>
            <p:cNvSpPr txBox="1">
              <a:spLocks noChangeArrowheads="1"/>
            </p:cNvSpPr>
            <p:nvPr/>
          </p:nvSpPr>
          <p:spPr bwMode="auto">
            <a:xfrm>
              <a:off x="1905" y="266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</a:rPr>
                <a:t>原胞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3276600" y="3810000"/>
            <a:ext cx="2362200" cy="762000"/>
            <a:chOff x="2064" y="3120"/>
            <a:chExt cx="1488" cy="480"/>
          </a:xfrm>
        </p:grpSpPr>
        <p:sp>
          <p:nvSpPr>
            <p:cNvPr id="33887" name="AutoShape 61"/>
            <p:cNvSpPr>
              <a:spLocks noChangeArrowheads="1"/>
            </p:cNvSpPr>
            <p:nvPr/>
          </p:nvSpPr>
          <p:spPr bwMode="auto">
            <a:xfrm>
              <a:off x="2064" y="3120"/>
              <a:ext cx="1488" cy="480"/>
            </a:xfrm>
            <a:prstGeom prst="wedgeRoundRectCallout">
              <a:avLst>
                <a:gd name="adj1" fmla="val -40727"/>
                <a:gd name="adj2" fmla="val 7000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graphicFrame>
          <p:nvGraphicFramePr>
            <p:cNvPr id="3388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234717"/>
                </p:ext>
              </p:extLst>
            </p:nvPr>
          </p:nvGraphicFramePr>
          <p:xfrm>
            <a:off x="2340" y="3316"/>
            <a:ext cx="9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5" name="Equation" r:id="rId4" imgW="1511280" imgH="228600" progId="Equation.DSMT4">
                    <p:embed/>
                  </p:oleObj>
                </mc:Choice>
                <mc:Fallback>
                  <p:oleObj name="Equation" r:id="rId4" imgW="15112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3316"/>
                          <a:ext cx="952" cy="14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3200400" y="3352800"/>
            <a:ext cx="2362200" cy="762000"/>
            <a:chOff x="2016" y="2112"/>
            <a:chExt cx="1488" cy="480"/>
          </a:xfrm>
        </p:grpSpPr>
        <p:sp>
          <p:nvSpPr>
            <p:cNvPr id="33885" name="AutoShape 65"/>
            <p:cNvSpPr>
              <a:spLocks noChangeArrowheads="1"/>
            </p:cNvSpPr>
            <p:nvPr/>
          </p:nvSpPr>
          <p:spPr bwMode="auto">
            <a:xfrm>
              <a:off x="2016" y="2112"/>
              <a:ext cx="1488" cy="480"/>
            </a:xfrm>
            <a:prstGeom prst="wedgeRoundRectCallout">
              <a:avLst>
                <a:gd name="adj1" fmla="val -40727"/>
                <a:gd name="adj2" fmla="val 7000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graphicFrame>
          <p:nvGraphicFramePr>
            <p:cNvPr id="3388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676241"/>
                </p:ext>
              </p:extLst>
            </p:nvPr>
          </p:nvGraphicFramePr>
          <p:xfrm>
            <a:off x="2428" y="2308"/>
            <a:ext cx="6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6" name="Equation" r:id="rId6" imgW="1079280" imgH="228600" progId="Equation.DSMT4">
                    <p:embed/>
                  </p:oleObj>
                </mc:Choice>
                <mc:Fallback>
                  <p:oleObj name="Equation" r:id="rId6" imgW="107928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2308"/>
                          <a:ext cx="680" cy="14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45"/>
          <p:cNvGrpSpPr>
            <a:grpSpLocks/>
          </p:cNvGrpSpPr>
          <p:nvPr/>
        </p:nvGrpSpPr>
        <p:grpSpPr bwMode="auto">
          <a:xfrm>
            <a:off x="4267200" y="4067175"/>
            <a:ext cx="2670175" cy="1960563"/>
            <a:chOff x="1063" y="959"/>
            <a:chExt cx="1682" cy="1235"/>
          </a:xfrm>
        </p:grpSpPr>
        <p:sp>
          <p:nvSpPr>
            <p:cNvPr id="33861" name="Line 146"/>
            <p:cNvSpPr>
              <a:spLocks noChangeShapeType="1"/>
            </p:cNvSpPr>
            <p:nvPr/>
          </p:nvSpPr>
          <p:spPr bwMode="auto">
            <a:xfrm flipV="1">
              <a:off x="1440" y="177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2" name="Text Box 147"/>
            <p:cNvSpPr txBox="1">
              <a:spLocks noChangeArrowheads="1"/>
            </p:cNvSpPr>
            <p:nvPr/>
          </p:nvSpPr>
          <p:spPr bwMode="auto">
            <a:xfrm>
              <a:off x="1063" y="1697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晶胞</a:t>
              </a:r>
            </a:p>
          </p:txBody>
        </p:sp>
        <p:grpSp>
          <p:nvGrpSpPr>
            <p:cNvPr id="33863" name="Group 148"/>
            <p:cNvGrpSpPr>
              <a:grpSpLocks/>
            </p:cNvGrpSpPr>
            <p:nvPr/>
          </p:nvGrpSpPr>
          <p:grpSpPr bwMode="auto">
            <a:xfrm>
              <a:off x="1551" y="959"/>
              <a:ext cx="1194" cy="1235"/>
              <a:chOff x="1551" y="959"/>
              <a:chExt cx="1194" cy="1235"/>
            </a:xfrm>
          </p:grpSpPr>
          <p:sp>
            <p:nvSpPr>
              <p:cNvPr id="33864" name="Line 149"/>
              <p:cNvSpPr>
                <a:spLocks noChangeShapeType="1"/>
              </p:cNvSpPr>
              <p:nvPr/>
            </p:nvSpPr>
            <p:spPr bwMode="auto">
              <a:xfrm>
                <a:off x="1881" y="1153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5" name="Line 150"/>
              <p:cNvSpPr>
                <a:spLocks noChangeAspect="1" noChangeShapeType="1"/>
              </p:cNvSpPr>
              <p:nvPr/>
            </p:nvSpPr>
            <p:spPr bwMode="auto">
              <a:xfrm flipH="1">
                <a:off x="1629" y="1153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6" name="Line 151"/>
              <p:cNvSpPr>
                <a:spLocks noChangeShapeType="1"/>
              </p:cNvSpPr>
              <p:nvPr/>
            </p:nvSpPr>
            <p:spPr bwMode="auto">
              <a:xfrm>
                <a:off x="1642" y="1324"/>
                <a:ext cx="7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7" name="Line 152"/>
              <p:cNvSpPr>
                <a:spLocks noChangeShapeType="1"/>
              </p:cNvSpPr>
              <p:nvPr/>
            </p:nvSpPr>
            <p:spPr bwMode="auto">
              <a:xfrm>
                <a:off x="1642" y="1329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8" name="Line 153"/>
              <p:cNvSpPr>
                <a:spLocks noChangeShapeType="1"/>
              </p:cNvSpPr>
              <p:nvPr/>
            </p:nvSpPr>
            <p:spPr bwMode="auto">
              <a:xfrm>
                <a:off x="2389" y="1319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9" name="Line 154"/>
              <p:cNvSpPr>
                <a:spLocks noChangeShapeType="1"/>
              </p:cNvSpPr>
              <p:nvPr/>
            </p:nvSpPr>
            <p:spPr bwMode="auto">
              <a:xfrm>
                <a:off x="2635" y="1164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0" name="Line 155"/>
              <p:cNvSpPr>
                <a:spLocks noChangeShapeType="1"/>
              </p:cNvSpPr>
              <p:nvPr/>
            </p:nvSpPr>
            <p:spPr bwMode="auto">
              <a:xfrm>
                <a:off x="1641" y="2032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1" name="Line 156"/>
              <p:cNvSpPr>
                <a:spLocks noChangeShapeType="1"/>
              </p:cNvSpPr>
              <p:nvPr/>
            </p:nvSpPr>
            <p:spPr bwMode="auto">
              <a:xfrm>
                <a:off x="1881" y="1852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2" name="Line 157"/>
              <p:cNvSpPr>
                <a:spLocks noChangeShapeType="1"/>
              </p:cNvSpPr>
              <p:nvPr/>
            </p:nvSpPr>
            <p:spPr bwMode="auto">
              <a:xfrm>
                <a:off x="1888" y="1153"/>
                <a:ext cx="0" cy="7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3" name="Text Box 158"/>
              <p:cNvSpPr txBox="1">
                <a:spLocks noChangeArrowheads="1"/>
              </p:cNvSpPr>
              <p:nvPr/>
            </p:nvSpPr>
            <p:spPr bwMode="auto">
              <a:xfrm>
                <a:off x="1790" y="95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874" name="Text Box 159"/>
              <p:cNvSpPr txBox="1">
                <a:spLocks noChangeArrowheads="1"/>
              </p:cNvSpPr>
              <p:nvPr/>
            </p:nvSpPr>
            <p:spPr bwMode="auto">
              <a:xfrm>
                <a:off x="2530" y="96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875" name="Text Box 160"/>
              <p:cNvSpPr txBox="1">
                <a:spLocks noChangeArrowheads="1"/>
              </p:cNvSpPr>
              <p:nvPr/>
            </p:nvSpPr>
            <p:spPr bwMode="auto">
              <a:xfrm>
                <a:off x="2299" y="1133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876" name="Text Box 161"/>
              <p:cNvSpPr txBox="1">
                <a:spLocks noChangeArrowheads="1"/>
              </p:cNvSpPr>
              <p:nvPr/>
            </p:nvSpPr>
            <p:spPr bwMode="auto">
              <a:xfrm>
                <a:off x="1794" y="165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877" name="Text Box 162"/>
              <p:cNvSpPr txBox="1">
                <a:spLocks noChangeArrowheads="1"/>
              </p:cNvSpPr>
              <p:nvPr/>
            </p:nvSpPr>
            <p:spPr bwMode="auto">
              <a:xfrm>
                <a:off x="1551" y="182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878" name="Text Box 163"/>
              <p:cNvSpPr txBox="1">
                <a:spLocks noChangeArrowheads="1"/>
              </p:cNvSpPr>
              <p:nvPr/>
            </p:nvSpPr>
            <p:spPr bwMode="auto">
              <a:xfrm>
                <a:off x="2539" y="166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879" name="Text Box 164"/>
              <p:cNvSpPr txBox="1">
                <a:spLocks noChangeArrowheads="1"/>
              </p:cNvSpPr>
              <p:nvPr/>
            </p:nvSpPr>
            <p:spPr bwMode="auto">
              <a:xfrm>
                <a:off x="2295" y="182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880" name="Text Box 165"/>
              <p:cNvSpPr txBox="1">
                <a:spLocks noChangeArrowheads="1"/>
              </p:cNvSpPr>
              <p:nvPr/>
            </p:nvSpPr>
            <p:spPr bwMode="auto">
              <a:xfrm>
                <a:off x="2041" y="1391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33881" name="Text Box 166"/>
              <p:cNvSpPr txBox="1">
                <a:spLocks noChangeArrowheads="1"/>
              </p:cNvSpPr>
              <p:nvPr/>
            </p:nvSpPr>
            <p:spPr bwMode="auto">
              <a:xfrm>
                <a:off x="1552" y="1132"/>
                <a:ext cx="20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cs typeface="Times New Roman" panose="02020603050405020304" pitchFamily="18" charset="0"/>
                  </a:rPr>
                  <a:t>•</a:t>
                </a:r>
                <a:endParaRPr lang="en-US" altLang="zh-CN" sz="3200" dirty="0"/>
              </a:p>
            </p:txBody>
          </p:sp>
          <p:sp>
            <p:nvSpPr>
              <p:cNvPr id="33882" name="Line 167"/>
              <p:cNvSpPr>
                <a:spLocks noChangeAspect="1" noChangeShapeType="1"/>
              </p:cNvSpPr>
              <p:nvPr/>
            </p:nvSpPr>
            <p:spPr bwMode="auto">
              <a:xfrm flipH="1">
                <a:off x="2375" y="1152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83" name="Line 168"/>
              <p:cNvSpPr>
                <a:spLocks noChangeAspect="1" noChangeShapeType="1"/>
              </p:cNvSpPr>
              <p:nvPr/>
            </p:nvSpPr>
            <p:spPr bwMode="auto">
              <a:xfrm flipH="1">
                <a:off x="2386" y="1854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84" name="Line 169"/>
              <p:cNvSpPr>
                <a:spLocks noChangeAspect="1" noChangeShapeType="1"/>
              </p:cNvSpPr>
              <p:nvPr/>
            </p:nvSpPr>
            <p:spPr bwMode="auto">
              <a:xfrm flipH="1">
                <a:off x="1647" y="1847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70"/>
          <p:cNvGrpSpPr>
            <a:grpSpLocks/>
          </p:cNvGrpSpPr>
          <p:nvPr/>
        </p:nvGrpSpPr>
        <p:grpSpPr bwMode="auto">
          <a:xfrm>
            <a:off x="6230938" y="4038600"/>
            <a:ext cx="1895475" cy="1987550"/>
            <a:chOff x="1551" y="942"/>
            <a:chExt cx="1194" cy="1252"/>
          </a:xfrm>
        </p:grpSpPr>
        <p:sp>
          <p:nvSpPr>
            <p:cNvPr id="33840" name="Line 171"/>
            <p:cNvSpPr>
              <a:spLocks noChangeShapeType="1"/>
            </p:cNvSpPr>
            <p:nvPr/>
          </p:nvSpPr>
          <p:spPr bwMode="auto">
            <a:xfrm>
              <a:off x="1881" y="1153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172"/>
            <p:cNvSpPr>
              <a:spLocks noChangeAspect="1" noChangeShapeType="1"/>
            </p:cNvSpPr>
            <p:nvPr/>
          </p:nvSpPr>
          <p:spPr bwMode="auto">
            <a:xfrm flipH="1">
              <a:off x="1629" y="1153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Line 173"/>
            <p:cNvSpPr>
              <a:spLocks noChangeShapeType="1"/>
            </p:cNvSpPr>
            <p:nvPr/>
          </p:nvSpPr>
          <p:spPr bwMode="auto">
            <a:xfrm>
              <a:off x="1642" y="1324"/>
              <a:ext cx="7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Line 174"/>
            <p:cNvSpPr>
              <a:spLocks noChangeShapeType="1"/>
            </p:cNvSpPr>
            <p:nvPr/>
          </p:nvSpPr>
          <p:spPr bwMode="auto">
            <a:xfrm>
              <a:off x="1642" y="1329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Line 175"/>
            <p:cNvSpPr>
              <a:spLocks noChangeShapeType="1"/>
            </p:cNvSpPr>
            <p:nvPr/>
          </p:nvSpPr>
          <p:spPr bwMode="auto">
            <a:xfrm>
              <a:off x="2389" y="1319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Line 176"/>
            <p:cNvSpPr>
              <a:spLocks noChangeShapeType="1"/>
            </p:cNvSpPr>
            <p:nvPr/>
          </p:nvSpPr>
          <p:spPr bwMode="auto">
            <a:xfrm>
              <a:off x="2635" y="116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Line 177"/>
            <p:cNvSpPr>
              <a:spLocks noChangeShapeType="1"/>
            </p:cNvSpPr>
            <p:nvPr/>
          </p:nvSpPr>
          <p:spPr bwMode="auto">
            <a:xfrm>
              <a:off x="1641" y="2032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Line 178"/>
            <p:cNvSpPr>
              <a:spLocks noChangeShapeType="1"/>
            </p:cNvSpPr>
            <p:nvPr/>
          </p:nvSpPr>
          <p:spPr bwMode="auto">
            <a:xfrm>
              <a:off x="1881" y="1852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Line 179"/>
            <p:cNvSpPr>
              <a:spLocks noChangeShapeType="1"/>
            </p:cNvSpPr>
            <p:nvPr/>
          </p:nvSpPr>
          <p:spPr bwMode="auto">
            <a:xfrm>
              <a:off x="1888" y="1153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9" name="Text Box 180"/>
            <p:cNvSpPr txBox="1">
              <a:spLocks noChangeArrowheads="1"/>
            </p:cNvSpPr>
            <p:nvPr/>
          </p:nvSpPr>
          <p:spPr bwMode="auto">
            <a:xfrm>
              <a:off x="1790" y="942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33850" name="Text Box 181"/>
            <p:cNvSpPr txBox="1">
              <a:spLocks noChangeArrowheads="1"/>
            </p:cNvSpPr>
            <p:nvPr/>
          </p:nvSpPr>
          <p:spPr bwMode="auto">
            <a:xfrm>
              <a:off x="2530" y="96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33851" name="Text Box 182"/>
            <p:cNvSpPr txBox="1">
              <a:spLocks noChangeArrowheads="1"/>
            </p:cNvSpPr>
            <p:nvPr/>
          </p:nvSpPr>
          <p:spPr bwMode="auto">
            <a:xfrm>
              <a:off x="2299" y="113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33852" name="Text Box 183"/>
            <p:cNvSpPr txBox="1">
              <a:spLocks noChangeArrowheads="1"/>
            </p:cNvSpPr>
            <p:nvPr/>
          </p:nvSpPr>
          <p:spPr bwMode="auto">
            <a:xfrm>
              <a:off x="1794" y="1657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33853" name="Text Box 184"/>
            <p:cNvSpPr txBox="1">
              <a:spLocks noChangeArrowheads="1"/>
            </p:cNvSpPr>
            <p:nvPr/>
          </p:nvSpPr>
          <p:spPr bwMode="auto">
            <a:xfrm>
              <a:off x="1551" y="1812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33854" name="Text Box 185"/>
            <p:cNvSpPr txBox="1">
              <a:spLocks noChangeArrowheads="1"/>
            </p:cNvSpPr>
            <p:nvPr/>
          </p:nvSpPr>
          <p:spPr bwMode="auto">
            <a:xfrm>
              <a:off x="2539" y="166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33855" name="Text Box 186"/>
            <p:cNvSpPr txBox="1">
              <a:spLocks noChangeArrowheads="1"/>
            </p:cNvSpPr>
            <p:nvPr/>
          </p:nvSpPr>
          <p:spPr bwMode="auto">
            <a:xfrm>
              <a:off x="2295" y="182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33856" name="Text Box 187"/>
            <p:cNvSpPr txBox="1">
              <a:spLocks noChangeArrowheads="1"/>
            </p:cNvSpPr>
            <p:nvPr/>
          </p:nvSpPr>
          <p:spPr bwMode="auto">
            <a:xfrm>
              <a:off x="2041" y="139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33857" name="Text Box 188"/>
            <p:cNvSpPr txBox="1">
              <a:spLocks noChangeArrowheads="1"/>
            </p:cNvSpPr>
            <p:nvPr/>
          </p:nvSpPr>
          <p:spPr bwMode="auto">
            <a:xfrm>
              <a:off x="1552" y="1115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33858" name="Line 189"/>
            <p:cNvSpPr>
              <a:spLocks noChangeAspect="1" noChangeShapeType="1"/>
            </p:cNvSpPr>
            <p:nvPr/>
          </p:nvSpPr>
          <p:spPr bwMode="auto">
            <a:xfrm flipH="1">
              <a:off x="2375" y="1152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9" name="Line 190"/>
            <p:cNvSpPr>
              <a:spLocks noChangeAspect="1" noChangeShapeType="1"/>
            </p:cNvSpPr>
            <p:nvPr/>
          </p:nvSpPr>
          <p:spPr bwMode="auto">
            <a:xfrm flipH="1">
              <a:off x="2386" y="1854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0" name="Line 191"/>
            <p:cNvSpPr>
              <a:spLocks noChangeAspect="1" noChangeShapeType="1"/>
            </p:cNvSpPr>
            <p:nvPr/>
          </p:nvSpPr>
          <p:spPr bwMode="auto">
            <a:xfrm flipH="1">
              <a:off x="1647" y="1847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92"/>
          <p:cNvGrpSpPr>
            <a:grpSpLocks/>
          </p:cNvGrpSpPr>
          <p:nvPr/>
        </p:nvGrpSpPr>
        <p:grpSpPr bwMode="auto">
          <a:xfrm>
            <a:off x="5840413" y="4313238"/>
            <a:ext cx="1752600" cy="1987550"/>
            <a:chOff x="2054" y="1114"/>
            <a:chExt cx="1104" cy="1252"/>
          </a:xfrm>
        </p:grpSpPr>
        <p:sp>
          <p:nvSpPr>
            <p:cNvPr id="33819" name="Line 193"/>
            <p:cNvSpPr>
              <a:spLocks noChangeShapeType="1"/>
            </p:cNvSpPr>
            <p:nvPr/>
          </p:nvSpPr>
          <p:spPr bwMode="auto">
            <a:xfrm>
              <a:off x="2384" y="1325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194"/>
            <p:cNvSpPr>
              <a:spLocks noChangeAspect="1" noChangeShapeType="1"/>
            </p:cNvSpPr>
            <p:nvPr/>
          </p:nvSpPr>
          <p:spPr bwMode="auto">
            <a:xfrm flipH="1">
              <a:off x="2132" y="1325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195"/>
            <p:cNvSpPr>
              <a:spLocks noChangeShapeType="1"/>
            </p:cNvSpPr>
            <p:nvPr/>
          </p:nvSpPr>
          <p:spPr bwMode="auto">
            <a:xfrm>
              <a:off x="2145" y="1496"/>
              <a:ext cx="7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196"/>
            <p:cNvSpPr>
              <a:spLocks noChangeShapeType="1"/>
            </p:cNvSpPr>
            <p:nvPr/>
          </p:nvSpPr>
          <p:spPr bwMode="auto">
            <a:xfrm>
              <a:off x="2145" y="1501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197"/>
            <p:cNvSpPr>
              <a:spLocks noChangeShapeType="1"/>
            </p:cNvSpPr>
            <p:nvPr/>
          </p:nvSpPr>
          <p:spPr bwMode="auto">
            <a:xfrm>
              <a:off x="2892" y="1491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198"/>
            <p:cNvSpPr>
              <a:spLocks noChangeShapeType="1"/>
            </p:cNvSpPr>
            <p:nvPr/>
          </p:nvSpPr>
          <p:spPr bwMode="auto">
            <a:xfrm>
              <a:off x="3138" y="1336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199"/>
            <p:cNvSpPr>
              <a:spLocks noChangeShapeType="1"/>
            </p:cNvSpPr>
            <p:nvPr/>
          </p:nvSpPr>
          <p:spPr bwMode="auto">
            <a:xfrm>
              <a:off x="2144" y="2204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200"/>
            <p:cNvSpPr>
              <a:spLocks noChangeShapeType="1"/>
            </p:cNvSpPr>
            <p:nvPr/>
          </p:nvSpPr>
          <p:spPr bwMode="auto">
            <a:xfrm>
              <a:off x="2384" y="2024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201"/>
            <p:cNvSpPr>
              <a:spLocks noChangeShapeType="1"/>
            </p:cNvSpPr>
            <p:nvPr/>
          </p:nvSpPr>
          <p:spPr bwMode="auto">
            <a:xfrm>
              <a:off x="2391" y="1325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Text Box 202"/>
            <p:cNvSpPr txBox="1">
              <a:spLocks noChangeArrowheads="1"/>
            </p:cNvSpPr>
            <p:nvPr/>
          </p:nvSpPr>
          <p:spPr bwMode="auto">
            <a:xfrm>
              <a:off x="2293" y="1114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33829" name="Text Box 203"/>
            <p:cNvSpPr txBox="1">
              <a:spLocks noChangeArrowheads="1"/>
            </p:cNvSpPr>
            <p:nvPr/>
          </p:nvSpPr>
          <p:spPr bwMode="auto">
            <a:xfrm>
              <a:off x="3033" y="1124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33830" name="Text Box 204"/>
            <p:cNvSpPr txBox="1">
              <a:spLocks noChangeArrowheads="1"/>
            </p:cNvSpPr>
            <p:nvPr/>
          </p:nvSpPr>
          <p:spPr bwMode="auto">
            <a:xfrm>
              <a:off x="2802" y="1305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33831" name="Text Box 205"/>
            <p:cNvSpPr txBox="1">
              <a:spLocks noChangeArrowheads="1"/>
            </p:cNvSpPr>
            <p:nvPr/>
          </p:nvSpPr>
          <p:spPr bwMode="auto">
            <a:xfrm>
              <a:off x="2297" y="182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33832" name="Text Box 206"/>
            <p:cNvSpPr txBox="1">
              <a:spLocks noChangeArrowheads="1"/>
            </p:cNvSpPr>
            <p:nvPr/>
          </p:nvSpPr>
          <p:spPr bwMode="auto">
            <a:xfrm>
              <a:off x="2054" y="200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33833" name="Text Box 207"/>
            <p:cNvSpPr txBox="1">
              <a:spLocks noChangeArrowheads="1"/>
            </p:cNvSpPr>
            <p:nvPr/>
          </p:nvSpPr>
          <p:spPr bwMode="auto">
            <a:xfrm>
              <a:off x="3042" y="1815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33834" name="Text Box 208"/>
            <p:cNvSpPr txBox="1">
              <a:spLocks noChangeArrowheads="1"/>
            </p:cNvSpPr>
            <p:nvPr/>
          </p:nvSpPr>
          <p:spPr bwMode="auto">
            <a:xfrm>
              <a:off x="2798" y="200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33835" name="Text Box 209"/>
            <p:cNvSpPr txBox="1">
              <a:spLocks noChangeArrowheads="1"/>
            </p:cNvSpPr>
            <p:nvPr/>
          </p:nvSpPr>
          <p:spPr bwMode="auto">
            <a:xfrm>
              <a:off x="2544" y="156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33836" name="Text Box 210"/>
            <p:cNvSpPr txBox="1">
              <a:spLocks noChangeArrowheads="1"/>
            </p:cNvSpPr>
            <p:nvPr/>
          </p:nvSpPr>
          <p:spPr bwMode="auto">
            <a:xfrm>
              <a:off x="2055" y="1304"/>
              <a:ext cx="20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33837" name="Line 211"/>
            <p:cNvSpPr>
              <a:spLocks noChangeAspect="1" noChangeShapeType="1"/>
            </p:cNvSpPr>
            <p:nvPr/>
          </p:nvSpPr>
          <p:spPr bwMode="auto">
            <a:xfrm flipH="1">
              <a:off x="2878" y="1324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212"/>
            <p:cNvSpPr>
              <a:spLocks noChangeAspect="1" noChangeShapeType="1"/>
            </p:cNvSpPr>
            <p:nvPr/>
          </p:nvSpPr>
          <p:spPr bwMode="auto">
            <a:xfrm flipH="1">
              <a:off x="2889" y="2026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213"/>
            <p:cNvSpPr>
              <a:spLocks noChangeAspect="1" noChangeShapeType="1"/>
            </p:cNvSpPr>
            <p:nvPr/>
          </p:nvSpPr>
          <p:spPr bwMode="auto">
            <a:xfrm flipH="1">
              <a:off x="2150" y="2019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29"/>
          <p:cNvGrpSpPr>
            <a:grpSpLocks/>
          </p:cNvGrpSpPr>
          <p:nvPr/>
        </p:nvGrpSpPr>
        <p:grpSpPr bwMode="auto">
          <a:xfrm>
            <a:off x="5976938" y="4649788"/>
            <a:ext cx="1571625" cy="1766887"/>
            <a:chOff x="3765" y="2929"/>
            <a:chExt cx="990" cy="1113"/>
          </a:xfrm>
        </p:grpSpPr>
        <p:sp>
          <p:nvSpPr>
            <p:cNvPr id="33804" name="Line 214"/>
            <p:cNvSpPr>
              <a:spLocks noChangeShapeType="1"/>
            </p:cNvSpPr>
            <p:nvPr/>
          </p:nvSpPr>
          <p:spPr bwMode="auto">
            <a:xfrm>
              <a:off x="4025" y="2929"/>
              <a:ext cx="240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05" name="Group 215"/>
            <p:cNvGrpSpPr>
              <a:grpSpLocks/>
            </p:cNvGrpSpPr>
            <p:nvPr/>
          </p:nvGrpSpPr>
          <p:grpSpPr bwMode="auto">
            <a:xfrm>
              <a:off x="3765" y="2937"/>
              <a:ext cx="990" cy="1105"/>
              <a:chOff x="2140" y="1334"/>
              <a:chExt cx="990" cy="1105"/>
            </a:xfrm>
          </p:grpSpPr>
          <p:sp>
            <p:nvSpPr>
              <p:cNvPr id="33806" name="Text Box 216"/>
              <p:cNvSpPr txBox="1">
                <a:spLocks noChangeArrowheads="1"/>
              </p:cNvSpPr>
              <p:nvPr/>
            </p:nvSpPr>
            <p:spPr bwMode="auto">
              <a:xfrm>
                <a:off x="2784" y="2074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grpSp>
            <p:nvGrpSpPr>
              <p:cNvPr id="33807" name="Group 217"/>
              <p:cNvGrpSpPr>
                <a:grpSpLocks/>
              </p:cNvGrpSpPr>
              <p:nvPr/>
            </p:nvGrpSpPr>
            <p:grpSpPr bwMode="auto">
              <a:xfrm>
                <a:off x="2140" y="1334"/>
                <a:ext cx="990" cy="952"/>
                <a:chOff x="2145" y="1334"/>
                <a:chExt cx="990" cy="952"/>
              </a:xfrm>
            </p:grpSpPr>
            <p:sp>
              <p:nvSpPr>
                <p:cNvPr id="33808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2145" y="133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09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2390" y="1771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0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2895" y="2031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1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2640" y="160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2" name="Line 222"/>
                <p:cNvSpPr>
                  <a:spLocks noChangeShapeType="1"/>
                </p:cNvSpPr>
                <p:nvPr/>
              </p:nvSpPr>
              <p:spPr bwMode="auto">
                <a:xfrm>
                  <a:off x="2145" y="1589"/>
                  <a:ext cx="240" cy="43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3" name="Line 223"/>
                <p:cNvSpPr>
                  <a:spLocks noChangeShapeType="1"/>
                </p:cNvSpPr>
                <p:nvPr/>
              </p:nvSpPr>
              <p:spPr bwMode="auto">
                <a:xfrm>
                  <a:off x="2893" y="1587"/>
                  <a:ext cx="240" cy="43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4" name="Line 224"/>
                <p:cNvSpPr>
                  <a:spLocks noChangeShapeType="1"/>
                </p:cNvSpPr>
                <p:nvPr/>
              </p:nvSpPr>
              <p:spPr bwMode="auto">
                <a:xfrm>
                  <a:off x="2640" y="1854"/>
                  <a:ext cx="240" cy="43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5" name="Line 225"/>
                <p:cNvSpPr>
                  <a:spLocks noChangeShapeType="1"/>
                </p:cNvSpPr>
                <p:nvPr/>
              </p:nvSpPr>
              <p:spPr bwMode="auto">
                <a:xfrm>
                  <a:off x="2400" y="2031"/>
                  <a:ext cx="480" cy="24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6" name="Line 226"/>
                <p:cNvSpPr>
                  <a:spLocks noChangeShapeType="1"/>
                </p:cNvSpPr>
                <p:nvPr/>
              </p:nvSpPr>
              <p:spPr bwMode="auto">
                <a:xfrm>
                  <a:off x="2650" y="1761"/>
                  <a:ext cx="480" cy="24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7" name="Line 227"/>
                <p:cNvSpPr>
                  <a:spLocks noChangeShapeType="1"/>
                </p:cNvSpPr>
                <p:nvPr/>
              </p:nvSpPr>
              <p:spPr bwMode="auto">
                <a:xfrm>
                  <a:off x="2405" y="1334"/>
                  <a:ext cx="480" cy="24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8" name="Line 228"/>
                <p:cNvSpPr>
                  <a:spLocks noChangeShapeType="1"/>
                </p:cNvSpPr>
                <p:nvPr/>
              </p:nvSpPr>
              <p:spPr bwMode="auto">
                <a:xfrm>
                  <a:off x="2150" y="1597"/>
                  <a:ext cx="480" cy="24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814" y="1412776"/>
            <a:ext cx="8568952" cy="23042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 smtClean="0"/>
              <a:t>(I) </a:t>
            </a:r>
            <a:r>
              <a:rPr lang="zh-CN" altLang="en-US" sz="2800" dirty="0" smtClean="0"/>
              <a:t>习题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1-3</a:t>
            </a:r>
          </a:p>
          <a:p>
            <a:pPr marL="0" indent="0" eaLnBrk="1" hangingPunct="1">
              <a:buNone/>
            </a:pPr>
            <a:r>
              <a:rPr lang="en-US" altLang="zh-CN" sz="2800" dirty="0" smtClean="0"/>
              <a:t>(II) </a:t>
            </a:r>
            <a:r>
              <a:rPr lang="zh-CN" altLang="en-US" sz="2800" dirty="0" smtClean="0"/>
              <a:t>习题</a:t>
            </a:r>
            <a:r>
              <a:rPr lang="en-US" altLang="zh-CN" sz="2800" dirty="0" smtClean="0"/>
              <a:t>1-5 </a:t>
            </a:r>
            <a:r>
              <a:rPr lang="zh-CN" altLang="en-US" sz="2800" dirty="0" smtClean="0"/>
              <a:t>只针对金刚石的情况说明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dirty="0" smtClean="0"/>
              <a:t>      金刚石晶体结构请参考</a:t>
            </a:r>
            <a:r>
              <a:rPr lang="en-US" altLang="zh-CN" sz="2800" dirty="0" smtClean="0"/>
              <a:t>p106</a:t>
            </a:r>
            <a:r>
              <a:rPr lang="zh-CN" altLang="en-US" sz="2800" dirty="0" smtClean="0"/>
              <a:t>的 闪锌矿</a:t>
            </a:r>
            <a:r>
              <a:rPr lang="en-US" altLang="zh-CN" sz="2800" dirty="0" err="1" smtClean="0"/>
              <a:t>ZnS</a:t>
            </a:r>
            <a:r>
              <a:rPr lang="zh-CN" altLang="en-US" sz="2800" dirty="0" smtClean="0"/>
              <a:t>结构，只是将</a:t>
            </a:r>
            <a:r>
              <a:rPr lang="en-US" altLang="zh-CN" sz="2800" dirty="0" smtClean="0"/>
              <a:t>Zn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原子全部替换成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原子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 eaLnBrk="1" hangingPunct="1">
              <a:buFontTx/>
              <a:buNone/>
            </a:pPr>
            <a:r>
              <a:rPr lang="en-US" altLang="zh-CN" sz="2800" dirty="0" smtClean="0"/>
              <a:t>(III)</a:t>
            </a:r>
            <a:r>
              <a:rPr lang="zh-CN" altLang="en-US" sz="2800" dirty="0" smtClean="0"/>
              <a:t>根据以下晶格常数指出所属晶系</a:t>
            </a:r>
            <a:endParaRPr lang="en-US" altLang="zh-CN" sz="2800" dirty="0" smtClean="0"/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(a)  (3.571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4.282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6.913)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(b)  </a:t>
            </a:r>
            <a:r>
              <a:rPr lang="en-US" altLang="zh-CN" sz="2800" dirty="0" smtClean="0"/>
              <a:t>(</a:t>
            </a:r>
            <a:r>
              <a:rPr lang="en-US" altLang="zh-CN" sz="2800" dirty="0" smtClean="0"/>
              <a:t>2.863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4.212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3.679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108</a:t>
            </a:r>
            <a:r>
              <a:rPr lang="en-US" altLang="zh-CN" sz="2800" baseline="30000" dirty="0" smtClean="0"/>
              <a:t>o</a:t>
            </a:r>
            <a:r>
              <a:rPr lang="en-US" altLang="zh-CN" sz="2800" dirty="0"/>
              <a:t>)</a:t>
            </a:r>
            <a:endParaRPr lang="en-US" altLang="zh-CN" sz="2800" dirty="0" smtClean="0"/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</a:t>
            </a:r>
            <a:r>
              <a:rPr lang="en-US" altLang="zh-CN" sz="2800" dirty="0" smtClean="0"/>
              <a:t>(c)  (4.321  5.604</a:t>
            </a:r>
            <a:r>
              <a:rPr lang="en-US" altLang="zh-CN" sz="2800" dirty="0"/>
              <a:t>)</a:t>
            </a:r>
            <a:endParaRPr lang="en-US" altLang="zh-CN" sz="2800" dirty="0" smtClean="0"/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(d)  (3.751  70</a:t>
            </a:r>
            <a:r>
              <a:rPr lang="en-US" altLang="zh-CN" sz="2800" baseline="30000" dirty="0" smtClean="0"/>
              <a:t>o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536" y="4221088"/>
            <a:ext cx="8601633" cy="1452668"/>
            <a:chOff x="511483" y="1087438"/>
            <a:chExt cx="8601633" cy="1320835"/>
          </a:xfrm>
        </p:grpSpPr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>
              <a:off x="511483" y="1087438"/>
              <a:ext cx="6207224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zh-CN" altLang="en-US" sz="2800" dirty="0" smtClean="0"/>
                <a:t>原则</a:t>
              </a:r>
              <a:r>
                <a:rPr lang="en-US" altLang="zh-CN" sz="2800" dirty="0" smtClean="0"/>
                <a:t>1 :  </a:t>
              </a:r>
              <a:r>
                <a:rPr lang="zh-CN" altLang="en-US" sz="2800" b="1" dirty="0" smtClean="0"/>
                <a:t>等同</a:t>
              </a:r>
              <a:r>
                <a:rPr lang="zh-CN" altLang="en-US" sz="2800" b="1" dirty="0"/>
                <a:t>点原则</a:t>
              </a:r>
            </a:p>
          </p:txBody>
        </p:sp>
        <p:sp>
          <p:nvSpPr>
            <p:cNvPr id="4" name="Rectangle 157"/>
            <p:cNvSpPr>
              <a:spLocks noChangeArrowheads="1"/>
            </p:cNvSpPr>
            <p:nvPr/>
          </p:nvSpPr>
          <p:spPr bwMode="auto">
            <a:xfrm>
              <a:off x="2106070" y="1712698"/>
              <a:ext cx="7007046" cy="69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zh-CN" altLang="en-US" sz="2800" dirty="0"/>
                <a:t>－－晶胞的顶点、面心、体心均为等同点；</a:t>
              </a:r>
            </a:p>
          </p:txBody>
        </p:sp>
      </p:grp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302664" y="2051630"/>
            <a:ext cx="1704097" cy="1411555"/>
            <a:chOff x="486" y="1731"/>
            <a:chExt cx="1567" cy="1157"/>
          </a:xfrm>
        </p:grpSpPr>
        <p:sp>
          <p:nvSpPr>
            <p:cNvPr id="98" name="Line 5"/>
            <p:cNvSpPr>
              <a:spLocks noChangeAspect="1" noChangeShapeType="1"/>
            </p:cNvSpPr>
            <p:nvPr/>
          </p:nvSpPr>
          <p:spPr bwMode="auto">
            <a:xfrm>
              <a:off x="493" y="2888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6"/>
            <p:cNvSpPr>
              <a:spLocks noChangeAspect="1" noChangeShapeType="1"/>
            </p:cNvSpPr>
            <p:nvPr/>
          </p:nvSpPr>
          <p:spPr bwMode="auto">
            <a:xfrm>
              <a:off x="704" y="1956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7"/>
            <p:cNvSpPr>
              <a:spLocks noChangeAspect="1" noChangeShapeType="1"/>
            </p:cNvSpPr>
            <p:nvPr/>
          </p:nvSpPr>
          <p:spPr bwMode="auto">
            <a:xfrm flipV="1">
              <a:off x="486" y="1951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Line 8"/>
            <p:cNvSpPr>
              <a:spLocks noChangeAspect="1" noChangeShapeType="1"/>
            </p:cNvSpPr>
            <p:nvPr/>
          </p:nvSpPr>
          <p:spPr bwMode="auto">
            <a:xfrm flipV="1">
              <a:off x="697" y="1734"/>
              <a:ext cx="403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Line 9"/>
            <p:cNvSpPr>
              <a:spLocks noChangeAspect="1" noChangeShapeType="1"/>
            </p:cNvSpPr>
            <p:nvPr/>
          </p:nvSpPr>
          <p:spPr bwMode="auto">
            <a:xfrm>
              <a:off x="1097" y="1731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Line 10"/>
            <p:cNvSpPr>
              <a:spLocks noChangeAspect="1" noChangeShapeType="1"/>
            </p:cNvSpPr>
            <p:nvPr/>
          </p:nvSpPr>
          <p:spPr bwMode="auto">
            <a:xfrm flipV="1">
              <a:off x="1650" y="1732"/>
              <a:ext cx="403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Line 11"/>
            <p:cNvSpPr>
              <a:spLocks noChangeAspect="1" noChangeShapeType="1"/>
            </p:cNvSpPr>
            <p:nvPr/>
          </p:nvSpPr>
          <p:spPr bwMode="auto">
            <a:xfrm flipV="1">
              <a:off x="888" y="1734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Line 12"/>
            <p:cNvSpPr>
              <a:spLocks noChangeAspect="1" noChangeShapeType="1"/>
            </p:cNvSpPr>
            <p:nvPr/>
          </p:nvSpPr>
          <p:spPr bwMode="auto">
            <a:xfrm flipV="1">
              <a:off x="1840" y="1732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Line 13"/>
            <p:cNvSpPr>
              <a:spLocks noChangeAspect="1" noChangeShapeType="1"/>
            </p:cNvSpPr>
            <p:nvPr/>
          </p:nvSpPr>
          <p:spPr bwMode="auto">
            <a:xfrm flipV="1">
              <a:off x="1442" y="1953"/>
              <a:ext cx="212" cy="9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Line 14"/>
            <p:cNvSpPr>
              <a:spLocks noChangeAspect="1" noChangeShapeType="1"/>
            </p:cNvSpPr>
            <p:nvPr/>
          </p:nvSpPr>
          <p:spPr bwMode="auto">
            <a:xfrm flipV="1">
              <a:off x="1450" y="2669"/>
              <a:ext cx="387" cy="2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15"/>
            <p:cNvSpPr>
              <a:spLocks noChangeAspect="1" noChangeShapeType="1"/>
            </p:cNvSpPr>
            <p:nvPr/>
          </p:nvSpPr>
          <p:spPr bwMode="auto">
            <a:xfrm>
              <a:off x="883" y="2670"/>
              <a:ext cx="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Line 16"/>
            <p:cNvSpPr>
              <a:spLocks noChangeAspect="1" noChangeShapeType="1"/>
            </p:cNvSpPr>
            <p:nvPr/>
          </p:nvSpPr>
          <p:spPr bwMode="auto">
            <a:xfrm flipV="1">
              <a:off x="489" y="2670"/>
              <a:ext cx="386" cy="2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" name="Oval 17"/>
          <p:cNvSpPr>
            <a:spLocks noChangeAspect="1" noChangeArrowheads="1"/>
          </p:cNvSpPr>
          <p:nvPr/>
        </p:nvSpPr>
        <p:spPr bwMode="auto">
          <a:xfrm>
            <a:off x="1292907" y="3414390"/>
            <a:ext cx="87859" cy="81905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18"/>
          <p:cNvSpPr>
            <a:spLocks noChangeAspect="1" noChangeArrowheads="1"/>
          </p:cNvSpPr>
          <p:nvPr/>
        </p:nvSpPr>
        <p:spPr bwMode="auto">
          <a:xfrm>
            <a:off x="498516" y="2276433"/>
            <a:ext cx="87859" cy="81905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Oval 19"/>
          <p:cNvSpPr>
            <a:spLocks noChangeAspect="1" noChangeArrowheads="1"/>
          </p:cNvSpPr>
          <p:nvPr/>
        </p:nvSpPr>
        <p:spPr bwMode="auto">
          <a:xfrm>
            <a:off x="699859" y="3139050"/>
            <a:ext cx="8785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Oval 20"/>
          <p:cNvSpPr>
            <a:spLocks noChangeAspect="1" noChangeArrowheads="1"/>
          </p:cNvSpPr>
          <p:nvPr/>
        </p:nvSpPr>
        <p:spPr bwMode="auto">
          <a:xfrm>
            <a:off x="266056" y="3417875"/>
            <a:ext cx="8785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21"/>
          <p:cNvSpPr>
            <a:spLocks noChangeAspect="1" noChangeArrowheads="1"/>
          </p:cNvSpPr>
          <p:nvPr/>
        </p:nvSpPr>
        <p:spPr bwMode="auto">
          <a:xfrm>
            <a:off x="926828" y="2018519"/>
            <a:ext cx="8602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22"/>
          <p:cNvSpPr>
            <a:spLocks noChangeAspect="1" noChangeArrowheads="1"/>
          </p:cNvSpPr>
          <p:nvPr/>
        </p:nvSpPr>
        <p:spPr bwMode="auto">
          <a:xfrm>
            <a:off x="1946358" y="2016776"/>
            <a:ext cx="8785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Oval 23"/>
          <p:cNvSpPr>
            <a:spLocks noChangeAspect="1" noChangeArrowheads="1"/>
          </p:cNvSpPr>
          <p:nvPr/>
        </p:nvSpPr>
        <p:spPr bwMode="auto">
          <a:xfrm>
            <a:off x="1710237" y="3166932"/>
            <a:ext cx="8602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" name="Group 24"/>
          <p:cNvGrpSpPr>
            <a:grpSpLocks noChangeAspect="1"/>
          </p:cNvGrpSpPr>
          <p:nvPr/>
        </p:nvGrpSpPr>
        <p:grpSpPr bwMode="auto">
          <a:xfrm>
            <a:off x="2361858" y="2018519"/>
            <a:ext cx="1784634" cy="1479519"/>
            <a:chOff x="2006" y="444"/>
            <a:chExt cx="1390" cy="1210"/>
          </a:xfrm>
        </p:grpSpPr>
        <p:grpSp>
          <p:nvGrpSpPr>
            <p:cNvPr id="76" name="Group 25"/>
            <p:cNvGrpSpPr>
              <a:grpSpLocks noChangeAspect="1"/>
            </p:cNvGrpSpPr>
            <p:nvPr/>
          </p:nvGrpSpPr>
          <p:grpSpPr bwMode="auto">
            <a:xfrm>
              <a:off x="2038" y="470"/>
              <a:ext cx="1328" cy="1157"/>
              <a:chOff x="486" y="1731"/>
              <a:chExt cx="1567" cy="1157"/>
            </a:xfrm>
          </p:grpSpPr>
          <p:sp>
            <p:nvSpPr>
              <p:cNvPr id="86" name="Line 26"/>
              <p:cNvSpPr>
                <a:spLocks noChangeAspect="1" noChangeShapeType="1"/>
              </p:cNvSpPr>
              <p:nvPr/>
            </p:nvSpPr>
            <p:spPr bwMode="auto">
              <a:xfrm>
                <a:off x="493" y="2888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27"/>
              <p:cNvSpPr>
                <a:spLocks noChangeAspect="1" noChangeShapeType="1"/>
              </p:cNvSpPr>
              <p:nvPr/>
            </p:nvSpPr>
            <p:spPr bwMode="auto">
              <a:xfrm>
                <a:off x="704" y="1956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486" y="1951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697" y="1734"/>
                <a:ext cx="403" cy="2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30"/>
              <p:cNvSpPr>
                <a:spLocks noChangeAspect="1" noChangeShapeType="1"/>
              </p:cNvSpPr>
              <p:nvPr/>
            </p:nvSpPr>
            <p:spPr bwMode="auto">
              <a:xfrm>
                <a:off x="1097" y="1731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1650" y="1732"/>
                <a:ext cx="403" cy="2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32"/>
              <p:cNvSpPr>
                <a:spLocks noChangeAspect="1" noChangeShapeType="1"/>
              </p:cNvSpPr>
              <p:nvPr/>
            </p:nvSpPr>
            <p:spPr bwMode="auto">
              <a:xfrm flipV="1">
                <a:off x="888" y="1734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1840" y="1732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34"/>
              <p:cNvSpPr>
                <a:spLocks noChangeAspect="1" noChangeShapeType="1"/>
              </p:cNvSpPr>
              <p:nvPr/>
            </p:nvSpPr>
            <p:spPr bwMode="auto">
              <a:xfrm flipV="1">
                <a:off x="1442" y="1953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1450" y="2669"/>
                <a:ext cx="387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36"/>
              <p:cNvSpPr>
                <a:spLocks noChangeAspect="1" noChangeShapeType="1"/>
              </p:cNvSpPr>
              <p:nvPr/>
            </p:nvSpPr>
            <p:spPr bwMode="auto">
              <a:xfrm>
                <a:off x="883" y="2670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37"/>
              <p:cNvSpPr>
                <a:spLocks noChangeAspect="1" noChangeShapeType="1"/>
              </p:cNvSpPr>
              <p:nvPr/>
            </p:nvSpPr>
            <p:spPr bwMode="auto">
              <a:xfrm flipV="1">
                <a:off x="489" y="2670"/>
                <a:ext cx="386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" name="Oval 38"/>
            <p:cNvSpPr>
              <a:spLocks noChangeAspect="1" noChangeArrowheads="1"/>
            </p:cNvSpPr>
            <p:nvPr/>
          </p:nvSpPr>
          <p:spPr bwMode="auto">
            <a:xfrm>
              <a:off x="2683" y="1004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39"/>
            <p:cNvSpPr>
              <a:spLocks noChangeAspect="1" noChangeArrowheads="1"/>
            </p:cNvSpPr>
            <p:nvPr/>
          </p:nvSpPr>
          <p:spPr bwMode="auto">
            <a:xfrm>
              <a:off x="2006" y="1586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40"/>
            <p:cNvSpPr>
              <a:spLocks noChangeAspect="1" noChangeArrowheads="1"/>
            </p:cNvSpPr>
            <p:nvPr/>
          </p:nvSpPr>
          <p:spPr bwMode="auto">
            <a:xfrm>
              <a:off x="2184" y="663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41"/>
            <p:cNvSpPr>
              <a:spLocks noChangeAspect="1" noChangeArrowheads="1"/>
            </p:cNvSpPr>
            <p:nvPr/>
          </p:nvSpPr>
          <p:spPr bwMode="auto">
            <a:xfrm>
              <a:off x="2346" y="1368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42"/>
            <p:cNvSpPr>
              <a:spLocks noChangeAspect="1" noChangeArrowheads="1"/>
            </p:cNvSpPr>
            <p:nvPr/>
          </p:nvSpPr>
          <p:spPr bwMode="auto">
            <a:xfrm>
              <a:off x="3151" y="1374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43"/>
            <p:cNvSpPr>
              <a:spLocks noChangeAspect="1" noChangeArrowheads="1"/>
            </p:cNvSpPr>
            <p:nvPr/>
          </p:nvSpPr>
          <p:spPr bwMode="auto">
            <a:xfrm>
              <a:off x="2812" y="1585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44"/>
            <p:cNvSpPr>
              <a:spLocks noChangeAspect="1" noChangeArrowheads="1"/>
            </p:cNvSpPr>
            <p:nvPr/>
          </p:nvSpPr>
          <p:spPr bwMode="auto">
            <a:xfrm>
              <a:off x="2526" y="444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45"/>
            <p:cNvSpPr>
              <a:spLocks noChangeAspect="1" noChangeArrowheads="1"/>
            </p:cNvSpPr>
            <p:nvPr/>
          </p:nvSpPr>
          <p:spPr bwMode="auto">
            <a:xfrm>
              <a:off x="2993" y="657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46"/>
            <p:cNvSpPr>
              <a:spLocks noChangeAspect="1" noChangeArrowheads="1"/>
            </p:cNvSpPr>
            <p:nvPr/>
          </p:nvSpPr>
          <p:spPr bwMode="auto">
            <a:xfrm>
              <a:off x="3328" y="448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" name="Group 47"/>
          <p:cNvGrpSpPr>
            <a:grpSpLocks noChangeAspect="1"/>
          </p:cNvGrpSpPr>
          <p:nvPr/>
        </p:nvGrpSpPr>
        <p:grpSpPr bwMode="auto">
          <a:xfrm>
            <a:off x="4470472" y="2013291"/>
            <a:ext cx="1784634" cy="1484747"/>
            <a:chOff x="1612" y="2267"/>
            <a:chExt cx="1392" cy="1216"/>
          </a:xfrm>
        </p:grpSpPr>
        <p:grpSp>
          <p:nvGrpSpPr>
            <p:cNvPr id="53" name="Group 48"/>
            <p:cNvGrpSpPr>
              <a:grpSpLocks noChangeAspect="1"/>
            </p:cNvGrpSpPr>
            <p:nvPr/>
          </p:nvGrpSpPr>
          <p:grpSpPr bwMode="auto">
            <a:xfrm>
              <a:off x="1650" y="2294"/>
              <a:ext cx="1328" cy="1157"/>
              <a:chOff x="486" y="1731"/>
              <a:chExt cx="1567" cy="1157"/>
            </a:xfrm>
          </p:grpSpPr>
          <p:sp>
            <p:nvSpPr>
              <p:cNvPr id="64" name="Line 49"/>
              <p:cNvSpPr>
                <a:spLocks noChangeAspect="1" noChangeShapeType="1"/>
              </p:cNvSpPr>
              <p:nvPr/>
            </p:nvSpPr>
            <p:spPr bwMode="auto">
              <a:xfrm>
                <a:off x="493" y="2888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50"/>
              <p:cNvSpPr>
                <a:spLocks noChangeAspect="1" noChangeShapeType="1"/>
              </p:cNvSpPr>
              <p:nvPr/>
            </p:nvSpPr>
            <p:spPr bwMode="auto">
              <a:xfrm>
                <a:off x="704" y="1956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51"/>
              <p:cNvSpPr>
                <a:spLocks noChangeAspect="1" noChangeShapeType="1"/>
              </p:cNvSpPr>
              <p:nvPr/>
            </p:nvSpPr>
            <p:spPr bwMode="auto">
              <a:xfrm flipV="1">
                <a:off x="486" y="1951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52"/>
              <p:cNvSpPr>
                <a:spLocks noChangeAspect="1" noChangeShapeType="1"/>
              </p:cNvSpPr>
              <p:nvPr/>
            </p:nvSpPr>
            <p:spPr bwMode="auto">
              <a:xfrm flipV="1">
                <a:off x="697" y="1734"/>
                <a:ext cx="403" cy="2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53"/>
              <p:cNvSpPr>
                <a:spLocks noChangeAspect="1" noChangeShapeType="1"/>
              </p:cNvSpPr>
              <p:nvPr/>
            </p:nvSpPr>
            <p:spPr bwMode="auto">
              <a:xfrm>
                <a:off x="1097" y="1731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54"/>
              <p:cNvSpPr>
                <a:spLocks noChangeAspect="1" noChangeShapeType="1"/>
              </p:cNvSpPr>
              <p:nvPr/>
            </p:nvSpPr>
            <p:spPr bwMode="auto">
              <a:xfrm flipV="1">
                <a:off x="1650" y="1732"/>
                <a:ext cx="403" cy="2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55"/>
              <p:cNvSpPr>
                <a:spLocks noChangeAspect="1" noChangeShapeType="1"/>
              </p:cNvSpPr>
              <p:nvPr/>
            </p:nvSpPr>
            <p:spPr bwMode="auto">
              <a:xfrm flipV="1">
                <a:off x="888" y="1734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56"/>
              <p:cNvSpPr>
                <a:spLocks noChangeAspect="1" noChangeShapeType="1"/>
              </p:cNvSpPr>
              <p:nvPr/>
            </p:nvSpPr>
            <p:spPr bwMode="auto">
              <a:xfrm flipV="1">
                <a:off x="1840" y="1732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57"/>
              <p:cNvSpPr>
                <a:spLocks noChangeAspect="1" noChangeShapeType="1"/>
              </p:cNvSpPr>
              <p:nvPr/>
            </p:nvSpPr>
            <p:spPr bwMode="auto">
              <a:xfrm flipV="1">
                <a:off x="1442" y="1953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58"/>
              <p:cNvSpPr>
                <a:spLocks noChangeAspect="1" noChangeShapeType="1"/>
              </p:cNvSpPr>
              <p:nvPr/>
            </p:nvSpPr>
            <p:spPr bwMode="auto">
              <a:xfrm flipV="1">
                <a:off x="1450" y="2669"/>
                <a:ext cx="387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59"/>
              <p:cNvSpPr>
                <a:spLocks noChangeAspect="1" noChangeShapeType="1"/>
              </p:cNvSpPr>
              <p:nvPr/>
            </p:nvSpPr>
            <p:spPr bwMode="auto">
              <a:xfrm>
                <a:off x="883" y="2670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60"/>
              <p:cNvSpPr>
                <a:spLocks noChangeAspect="1" noChangeShapeType="1"/>
              </p:cNvSpPr>
              <p:nvPr/>
            </p:nvSpPr>
            <p:spPr bwMode="auto">
              <a:xfrm flipV="1">
                <a:off x="489" y="2670"/>
                <a:ext cx="386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" name="Oval 61"/>
            <p:cNvSpPr>
              <a:spLocks noChangeAspect="1" noChangeArrowheads="1"/>
            </p:cNvSpPr>
            <p:nvPr/>
          </p:nvSpPr>
          <p:spPr bwMode="auto">
            <a:xfrm>
              <a:off x="2143" y="2267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Oval 62"/>
            <p:cNvSpPr>
              <a:spLocks noChangeAspect="1" noChangeArrowheads="1"/>
            </p:cNvSpPr>
            <p:nvPr/>
          </p:nvSpPr>
          <p:spPr bwMode="auto">
            <a:xfrm>
              <a:off x="1804" y="2486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Oval 63"/>
            <p:cNvSpPr>
              <a:spLocks noChangeAspect="1" noChangeArrowheads="1"/>
            </p:cNvSpPr>
            <p:nvPr/>
          </p:nvSpPr>
          <p:spPr bwMode="auto">
            <a:xfrm>
              <a:off x="1612" y="3414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Oval 64"/>
            <p:cNvSpPr>
              <a:spLocks noChangeAspect="1" noChangeArrowheads="1"/>
            </p:cNvSpPr>
            <p:nvPr/>
          </p:nvSpPr>
          <p:spPr bwMode="auto">
            <a:xfrm>
              <a:off x="1956" y="3190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Oval 65"/>
            <p:cNvSpPr>
              <a:spLocks noChangeAspect="1" noChangeArrowheads="1"/>
            </p:cNvSpPr>
            <p:nvPr/>
          </p:nvSpPr>
          <p:spPr bwMode="auto">
            <a:xfrm>
              <a:off x="2760" y="3195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Oval 66"/>
            <p:cNvSpPr>
              <a:spLocks noChangeAspect="1" noChangeArrowheads="1"/>
            </p:cNvSpPr>
            <p:nvPr/>
          </p:nvSpPr>
          <p:spPr bwMode="auto">
            <a:xfrm>
              <a:off x="2421" y="3415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Oval 67"/>
            <p:cNvSpPr>
              <a:spLocks noChangeAspect="1" noChangeArrowheads="1"/>
            </p:cNvSpPr>
            <p:nvPr/>
          </p:nvSpPr>
          <p:spPr bwMode="auto">
            <a:xfrm>
              <a:off x="2936" y="2269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Oval 68"/>
            <p:cNvSpPr>
              <a:spLocks noChangeAspect="1" noChangeArrowheads="1"/>
            </p:cNvSpPr>
            <p:nvPr/>
          </p:nvSpPr>
          <p:spPr bwMode="auto">
            <a:xfrm>
              <a:off x="2183" y="3301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Oval 69"/>
            <p:cNvSpPr>
              <a:spLocks noChangeAspect="1" noChangeArrowheads="1"/>
            </p:cNvSpPr>
            <p:nvPr/>
          </p:nvSpPr>
          <p:spPr bwMode="auto">
            <a:xfrm>
              <a:off x="2384" y="2375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Oval 70"/>
            <p:cNvSpPr>
              <a:spLocks noChangeAspect="1" noChangeArrowheads="1"/>
            </p:cNvSpPr>
            <p:nvPr/>
          </p:nvSpPr>
          <p:spPr bwMode="auto">
            <a:xfrm>
              <a:off x="2597" y="2481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" name="Group 71"/>
          <p:cNvGrpSpPr>
            <a:grpSpLocks noChangeAspect="1"/>
          </p:cNvGrpSpPr>
          <p:nvPr/>
        </p:nvGrpSpPr>
        <p:grpSpPr bwMode="auto">
          <a:xfrm>
            <a:off x="6606542" y="2016776"/>
            <a:ext cx="1768161" cy="1484747"/>
            <a:chOff x="3510" y="1446"/>
            <a:chExt cx="1381" cy="1218"/>
          </a:xfrm>
        </p:grpSpPr>
        <p:grpSp>
          <p:nvGrpSpPr>
            <p:cNvPr id="26" name="Group 72"/>
            <p:cNvGrpSpPr>
              <a:grpSpLocks noChangeAspect="1"/>
            </p:cNvGrpSpPr>
            <p:nvPr/>
          </p:nvGrpSpPr>
          <p:grpSpPr bwMode="auto">
            <a:xfrm>
              <a:off x="3540" y="1478"/>
              <a:ext cx="1328" cy="1157"/>
              <a:chOff x="486" y="1731"/>
              <a:chExt cx="1567" cy="1157"/>
            </a:xfrm>
          </p:grpSpPr>
          <p:sp>
            <p:nvSpPr>
              <p:cNvPr id="41" name="Line 73"/>
              <p:cNvSpPr>
                <a:spLocks noChangeAspect="1" noChangeShapeType="1"/>
              </p:cNvSpPr>
              <p:nvPr/>
            </p:nvSpPr>
            <p:spPr bwMode="auto">
              <a:xfrm>
                <a:off x="493" y="2888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74"/>
              <p:cNvSpPr>
                <a:spLocks noChangeAspect="1" noChangeShapeType="1"/>
              </p:cNvSpPr>
              <p:nvPr/>
            </p:nvSpPr>
            <p:spPr bwMode="auto">
              <a:xfrm>
                <a:off x="704" y="1956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75"/>
              <p:cNvSpPr>
                <a:spLocks noChangeAspect="1" noChangeShapeType="1"/>
              </p:cNvSpPr>
              <p:nvPr/>
            </p:nvSpPr>
            <p:spPr bwMode="auto">
              <a:xfrm flipV="1">
                <a:off x="486" y="1951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76"/>
              <p:cNvSpPr>
                <a:spLocks noChangeAspect="1" noChangeShapeType="1"/>
              </p:cNvSpPr>
              <p:nvPr/>
            </p:nvSpPr>
            <p:spPr bwMode="auto">
              <a:xfrm flipV="1">
                <a:off x="697" y="1734"/>
                <a:ext cx="403" cy="2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77"/>
              <p:cNvSpPr>
                <a:spLocks noChangeAspect="1" noChangeShapeType="1"/>
              </p:cNvSpPr>
              <p:nvPr/>
            </p:nvSpPr>
            <p:spPr bwMode="auto">
              <a:xfrm>
                <a:off x="1097" y="1731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78"/>
              <p:cNvSpPr>
                <a:spLocks noChangeAspect="1" noChangeShapeType="1"/>
              </p:cNvSpPr>
              <p:nvPr/>
            </p:nvSpPr>
            <p:spPr bwMode="auto">
              <a:xfrm flipV="1">
                <a:off x="1650" y="1732"/>
                <a:ext cx="403" cy="2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79"/>
              <p:cNvSpPr>
                <a:spLocks noChangeAspect="1" noChangeShapeType="1"/>
              </p:cNvSpPr>
              <p:nvPr/>
            </p:nvSpPr>
            <p:spPr bwMode="auto">
              <a:xfrm flipV="1">
                <a:off x="888" y="1734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80"/>
              <p:cNvSpPr>
                <a:spLocks noChangeAspect="1" noChangeShapeType="1"/>
              </p:cNvSpPr>
              <p:nvPr/>
            </p:nvSpPr>
            <p:spPr bwMode="auto">
              <a:xfrm flipV="1">
                <a:off x="1840" y="1732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81"/>
              <p:cNvSpPr>
                <a:spLocks noChangeAspect="1" noChangeShapeType="1"/>
              </p:cNvSpPr>
              <p:nvPr/>
            </p:nvSpPr>
            <p:spPr bwMode="auto">
              <a:xfrm flipV="1">
                <a:off x="1442" y="1953"/>
                <a:ext cx="212" cy="9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82"/>
              <p:cNvSpPr>
                <a:spLocks noChangeAspect="1" noChangeShapeType="1"/>
              </p:cNvSpPr>
              <p:nvPr/>
            </p:nvSpPr>
            <p:spPr bwMode="auto">
              <a:xfrm flipV="1">
                <a:off x="1450" y="2669"/>
                <a:ext cx="387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83"/>
              <p:cNvSpPr>
                <a:spLocks noChangeAspect="1" noChangeShapeType="1"/>
              </p:cNvSpPr>
              <p:nvPr/>
            </p:nvSpPr>
            <p:spPr bwMode="auto">
              <a:xfrm>
                <a:off x="883" y="2670"/>
                <a:ext cx="9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84"/>
              <p:cNvSpPr>
                <a:spLocks noChangeAspect="1" noChangeShapeType="1"/>
              </p:cNvSpPr>
              <p:nvPr/>
            </p:nvSpPr>
            <p:spPr bwMode="auto">
              <a:xfrm flipV="1">
                <a:off x="489" y="2670"/>
                <a:ext cx="386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" name="Oval 85"/>
            <p:cNvSpPr>
              <a:spLocks noChangeAspect="1" noChangeArrowheads="1"/>
            </p:cNvSpPr>
            <p:nvPr/>
          </p:nvSpPr>
          <p:spPr bwMode="auto">
            <a:xfrm>
              <a:off x="4317" y="2596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86"/>
            <p:cNvSpPr>
              <a:spLocks noChangeAspect="1" noChangeArrowheads="1"/>
            </p:cNvSpPr>
            <p:nvPr/>
          </p:nvSpPr>
          <p:spPr bwMode="auto">
            <a:xfrm>
              <a:off x="3852" y="2369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87"/>
            <p:cNvSpPr>
              <a:spLocks noChangeAspect="1" noChangeArrowheads="1"/>
            </p:cNvSpPr>
            <p:nvPr/>
          </p:nvSpPr>
          <p:spPr bwMode="auto">
            <a:xfrm>
              <a:off x="3510" y="2594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88"/>
            <p:cNvSpPr>
              <a:spLocks noChangeAspect="1" noChangeArrowheads="1"/>
            </p:cNvSpPr>
            <p:nvPr/>
          </p:nvSpPr>
          <p:spPr bwMode="auto">
            <a:xfrm>
              <a:off x="3689" y="1663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89"/>
            <p:cNvSpPr>
              <a:spLocks noChangeAspect="1" noChangeArrowheads="1"/>
            </p:cNvSpPr>
            <p:nvPr/>
          </p:nvSpPr>
          <p:spPr bwMode="auto">
            <a:xfrm>
              <a:off x="4648" y="2376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90"/>
            <p:cNvSpPr>
              <a:spLocks noChangeAspect="1" noChangeArrowheads="1"/>
            </p:cNvSpPr>
            <p:nvPr/>
          </p:nvSpPr>
          <p:spPr bwMode="auto">
            <a:xfrm>
              <a:off x="4019" y="1451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91"/>
            <p:cNvSpPr>
              <a:spLocks noChangeAspect="1" noChangeArrowheads="1"/>
            </p:cNvSpPr>
            <p:nvPr/>
          </p:nvSpPr>
          <p:spPr bwMode="auto">
            <a:xfrm>
              <a:off x="4496" y="1663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92"/>
            <p:cNvSpPr>
              <a:spLocks noChangeAspect="1" noChangeArrowheads="1"/>
            </p:cNvSpPr>
            <p:nvPr/>
          </p:nvSpPr>
          <p:spPr bwMode="auto">
            <a:xfrm>
              <a:off x="4823" y="1446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93"/>
            <p:cNvSpPr>
              <a:spLocks noChangeAspect="1" noChangeArrowheads="1"/>
            </p:cNvSpPr>
            <p:nvPr/>
          </p:nvSpPr>
          <p:spPr bwMode="auto">
            <a:xfrm>
              <a:off x="4270" y="1560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94"/>
            <p:cNvSpPr>
              <a:spLocks noChangeAspect="1" noChangeArrowheads="1"/>
            </p:cNvSpPr>
            <p:nvPr/>
          </p:nvSpPr>
          <p:spPr bwMode="auto">
            <a:xfrm>
              <a:off x="4077" y="2495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Oval 95"/>
            <p:cNvSpPr>
              <a:spLocks noChangeAspect="1" noChangeArrowheads="1"/>
            </p:cNvSpPr>
            <p:nvPr/>
          </p:nvSpPr>
          <p:spPr bwMode="auto">
            <a:xfrm>
              <a:off x="4572" y="2053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Oval 96"/>
            <p:cNvSpPr>
              <a:spLocks noChangeAspect="1" noChangeArrowheads="1"/>
            </p:cNvSpPr>
            <p:nvPr/>
          </p:nvSpPr>
          <p:spPr bwMode="auto">
            <a:xfrm>
              <a:off x="3764" y="2041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97"/>
            <p:cNvSpPr>
              <a:spLocks noChangeAspect="1" noChangeArrowheads="1"/>
            </p:cNvSpPr>
            <p:nvPr/>
          </p:nvSpPr>
          <p:spPr bwMode="auto">
            <a:xfrm>
              <a:off x="4001" y="2138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98"/>
            <p:cNvSpPr>
              <a:spLocks noChangeAspect="1" noChangeArrowheads="1"/>
            </p:cNvSpPr>
            <p:nvPr/>
          </p:nvSpPr>
          <p:spPr bwMode="auto">
            <a:xfrm>
              <a:off x="4303" y="1954"/>
              <a:ext cx="68" cy="68"/>
            </a:xfrm>
            <a:prstGeom prst="ellipse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Text Box 99"/>
          <p:cNvSpPr txBox="1">
            <a:spLocks noChangeArrowheads="1"/>
          </p:cNvSpPr>
          <p:nvPr/>
        </p:nvSpPr>
        <p:spPr bwMode="auto">
          <a:xfrm>
            <a:off x="1944528" y="2492523"/>
            <a:ext cx="510680" cy="63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+</a:t>
            </a:r>
          </a:p>
        </p:txBody>
      </p:sp>
      <p:sp>
        <p:nvSpPr>
          <p:cNvPr id="23" name="Text Box 100"/>
          <p:cNvSpPr txBox="1">
            <a:spLocks noChangeArrowheads="1"/>
          </p:cNvSpPr>
          <p:nvPr/>
        </p:nvSpPr>
        <p:spPr bwMode="auto">
          <a:xfrm>
            <a:off x="4049481" y="2459412"/>
            <a:ext cx="510680" cy="63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+</a:t>
            </a:r>
          </a:p>
        </p:txBody>
      </p:sp>
      <p:sp>
        <p:nvSpPr>
          <p:cNvPr id="24" name="Text Box 101"/>
          <p:cNvSpPr txBox="1">
            <a:spLocks noChangeArrowheads="1"/>
          </p:cNvSpPr>
          <p:nvPr/>
        </p:nvSpPr>
        <p:spPr bwMode="auto">
          <a:xfrm>
            <a:off x="6158095" y="2445471"/>
            <a:ext cx="510680" cy="63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+</a:t>
            </a:r>
          </a:p>
        </p:txBody>
      </p:sp>
      <p:sp>
        <p:nvSpPr>
          <p:cNvPr id="25" name="Oval 103"/>
          <p:cNvSpPr>
            <a:spLocks noChangeAspect="1" noChangeArrowheads="1"/>
          </p:cNvSpPr>
          <p:nvPr/>
        </p:nvSpPr>
        <p:spPr bwMode="auto">
          <a:xfrm>
            <a:off x="1536350" y="2293859"/>
            <a:ext cx="87859" cy="83648"/>
          </a:xfrm>
          <a:prstGeom prst="ellipse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5016" y="3715854"/>
            <a:ext cx="135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34131" y="3719667"/>
            <a:ext cx="135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63246" y="3698952"/>
            <a:ext cx="181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or B or 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41048" y="3729703"/>
            <a:ext cx="135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/>
              <p:cNvSpPr txBox="1"/>
              <p:nvPr/>
            </p:nvSpPr>
            <p:spPr>
              <a:xfrm>
                <a:off x="2270228" y="5630554"/>
                <a:ext cx="46620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𝟐𝟖</m:t>
                    </m:r>
                  </m:oMath>
                </a14:m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 ?</a:t>
                </a:r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228" y="5630554"/>
                <a:ext cx="4662014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/>
          <p:cNvSpPr txBox="1"/>
          <p:nvPr/>
        </p:nvSpPr>
        <p:spPr>
          <a:xfrm>
            <a:off x="628950" y="13657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简单点阵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2743973" y="1378068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体心点阵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4795135" y="13458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底心点阵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6910949" y="1341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面心点阵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4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403648" y="1052736"/>
            <a:ext cx="525658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 dirty="0" smtClean="0"/>
              <a:t>原则</a:t>
            </a:r>
            <a:r>
              <a:rPr lang="en-US" altLang="zh-CN" sz="2800" b="1" dirty="0" smtClean="0"/>
              <a:t>2 :  </a:t>
            </a:r>
            <a:r>
              <a:rPr lang="zh-CN" altLang="en-US" sz="2800" b="1" dirty="0" smtClean="0"/>
              <a:t>对称性</a:t>
            </a:r>
            <a:r>
              <a:rPr lang="zh-CN" altLang="en-US" sz="2800" b="1" dirty="0"/>
              <a:t>原则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7584" y="2996952"/>
            <a:ext cx="748123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从对称的角度，</a:t>
            </a:r>
            <a:r>
              <a:rPr lang="en-US" altLang="zh-CN" dirty="0" smtClean="0"/>
              <a:t>28</a:t>
            </a:r>
            <a:r>
              <a:rPr lang="zh-CN" altLang="en-US" dirty="0" smtClean="0"/>
              <a:t>种点阵中有一些完全相同。真正不同的点阵只有</a:t>
            </a:r>
            <a:r>
              <a:rPr lang="en-US" altLang="zh-CN" dirty="0" smtClean="0"/>
              <a:t>14</a:t>
            </a:r>
            <a:r>
              <a:rPr lang="zh-CN" altLang="en-US" dirty="0" smtClean="0"/>
              <a:t>种，即：</a:t>
            </a:r>
            <a:endParaRPr lang="en-US" altLang="zh-CN" dirty="0" smtClean="0"/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1800"/>
              </a:spcAft>
            </a:pPr>
            <a:r>
              <a:rPr lang="zh-CN" altLang="en-US" sz="2800" b="1" dirty="0" smtClean="0">
                <a:solidFill>
                  <a:srgbClr val="FF0000"/>
                </a:solidFill>
              </a:rPr>
              <a:t>有且只有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种布拉维点阵（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Bravais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lattices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237196" y="2119063"/>
                <a:ext cx="46620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 28-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96" y="2119063"/>
                <a:ext cx="4662014" cy="584775"/>
              </a:xfrm>
              <a:prstGeom prst="rect">
                <a:avLst/>
              </a:prstGeom>
              <a:blipFill>
                <a:blip r:embed="rId3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026" descr="三斜点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125538"/>
            <a:ext cx="2786062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1027"/>
          <p:cNvSpPr txBox="1">
            <a:spLocks noChangeArrowheads="1"/>
          </p:cNvSpPr>
          <p:nvPr/>
        </p:nvSpPr>
        <p:spPr bwMode="auto">
          <a:xfrm>
            <a:off x="609600" y="457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、三斜点阵：</a:t>
            </a:r>
            <a:r>
              <a:rPr lang="en-US" altLang="zh-CN"/>
              <a:t>P</a:t>
            </a:r>
          </a:p>
        </p:txBody>
      </p:sp>
      <p:sp>
        <p:nvSpPr>
          <p:cNvPr id="32772" name="Text Box 1028"/>
          <p:cNvSpPr txBox="1">
            <a:spLocks noChangeArrowheads="1"/>
          </p:cNvSpPr>
          <p:nvPr/>
        </p:nvSpPr>
        <p:spPr bwMode="auto">
          <a:xfrm>
            <a:off x="457200" y="37338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、单斜点阵： 简单、底心</a:t>
            </a:r>
          </a:p>
        </p:txBody>
      </p:sp>
      <p:pic>
        <p:nvPicPr>
          <p:cNvPr id="32773" name="Picture 1029" descr="单斜点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81400"/>
            <a:ext cx="40163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1030"/>
          <p:cNvSpPr>
            <a:spLocks noChangeArrowheads="1"/>
          </p:cNvSpPr>
          <p:nvPr/>
        </p:nvSpPr>
        <p:spPr bwMode="auto">
          <a:xfrm>
            <a:off x="755650" y="4437063"/>
            <a:ext cx="457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P, A or C</a:t>
            </a:r>
            <a:r>
              <a:rPr lang="zh-CN" altLang="en-US"/>
              <a:t>）－－</a:t>
            </a:r>
            <a:r>
              <a:rPr lang="en-US" altLang="zh-CN"/>
              <a:t>2nd setting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P, A or B</a:t>
            </a:r>
            <a:r>
              <a:rPr lang="zh-CN" altLang="en-US"/>
              <a:t>）－－</a:t>
            </a:r>
            <a:r>
              <a:rPr lang="en-US" altLang="zh-CN"/>
              <a:t>1st setting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6"/>
          <p:cNvSpPr txBox="1">
            <a:spLocks noChangeArrowheads="1"/>
          </p:cNvSpPr>
          <p:nvPr/>
        </p:nvSpPr>
        <p:spPr bwMode="auto">
          <a:xfrm>
            <a:off x="609600" y="4572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、正交点阵： （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or C</a:t>
            </a:r>
            <a:r>
              <a:rPr lang="zh-CN" altLang="en-US" dirty="0"/>
              <a:t>）</a:t>
            </a:r>
          </a:p>
        </p:txBody>
      </p:sp>
      <p:pic>
        <p:nvPicPr>
          <p:cNvPr id="33795" name="Picture 1027" descr="正交点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58674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1028"/>
          <p:cNvSpPr txBox="1">
            <a:spLocks noChangeArrowheads="1"/>
          </p:cNvSpPr>
          <p:nvPr/>
        </p:nvSpPr>
        <p:spPr bwMode="auto">
          <a:xfrm>
            <a:off x="685800" y="32766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4</a:t>
            </a:r>
            <a:r>
              <a:rPr lang="zh-CN" altLang="en-US" dirty="0" smtClean="0"/>
              <a:t>、菱方点阵： </a:t>
            </a:r>
            <a:r>
              <a:rPr lang="zh-CN" altLang="en-US" dirty="0"/>
              <a:t>（</a:t>
            </a:r>
            <a:r>
              <a:rPr lang="en-US" altLang="zh-CN" dirty="0"/>
              <a:t>P</a:t>
            </a:r>
            <a:r>
              <a:rPr lang="zh-CN" altLang="en-US" dirty="0"/>
              <a:t>）</a:t>
            </a:r>
          </a:p>
        </p:txBody>
      </p:sp>
      <p:pic>
        <p:nvPicPr>
          <p:cNvPr id="33797" name="Picture 1029" descr="菱方点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19986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1030"/>
          <p:cNvSpPr txBox="1">
            <a:spLocks noChangeArrowheads="1"/>
          </p:cNvSpPr>
          <p:nvPr/>
        </p:nvSpPr>
        <p:spPr bwMode="auto">
          <a:xfrm>
            <a:off x="1219200" y="3962400"/>
            <a:ext cx="289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有时用</a:t>
            </a:r>
            <a:r>
              <a:rPr lang="en-US" altLang="zh-CN"/>
              <a:t>R</a:t>
            </a:r>
            <a:r>
              <a:rPr lang="zh-CN" altLang="en-US"/>
              <a:t>代替，因为只有一种点阵</a:t>
            </a:r>
          </a:p>
        </p:txBody>
      </p:sp>
      <p:sp>
        <p:nvSpPr>
          <p:cNvPr id="33799" name="AutoShape 1031"/>
          <p:cNvSpPr>
            <a:spLocks noChangeArrowheads="1"/>
          </p:cNvSpPr>
          <p:nvPr/>
        </p:nvSpPr>
        <p:spPr bwMode="auto">
          <a:xfrm>
            <a:off x="2286000" y="4495800"/>
            <a:ext cx="2514600" cy="762000"/>
          </a:xfrm>
          <a:prstGeom prst="cloudCallout">
            <a:avLst>
              <a:gd name="adj1" fmla="val -45644"/>
              <a:gd name="adj2" fmla="val -76042"/>
            </a:avLst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Rhombohedral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8" grpId="0" autoUpdateAnimBg="0"/>
      <p:bldP spid="3379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5</a:t>
            </a:r>
            <a:r>
              <a:rPr lang="zh-CN" altLang="en-US" dirty="0"/>
              <a:t>、六方点阵： （</a:t>
            </a:r>
            <a:r>
              <a:rPr lang="en-US" altLang="zh-CN" dirty="0"/>
              <a:t>P</a:t>
            </a:r>
            <a:r>
              <a:rPr lang="zh-CN" altLang="en-US" dirty="0"/>
              <a:t>）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4213" y="36449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6</a:t>
            </a:r>
            <a:r>
              <a:rPr lang="zh-CN" altLang="en-US" dirty="0"/>
              <a:t>、四方点阵： （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）</a:t>
            </a:r>
          </a:p>
        </p:txBody>
      </p:sp>
      <p:pic>
        <p:nvPicPr>
          <p:cNvPr id="34823" name="Picture 7" descr="六方点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54038"/>
            <a:ext cx="3097213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 descr="正方点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221163"/>
            <a:ext cx="390525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56150" y="1681163"/>
            <a:ext cx="1328738" cy="1570037"/>
            <a:chOff x="2996" y="1059"/>
            <a:chExt cx="837" cy="989"/>
          </a:xfrm>
        </p:grpSpPr>
        <p:sp>
          <p:nvSpPr>
            <p:cNvPr id="24583" name="Line 9"/>
            <p:cNvSpPr>
              <a:spLocks noChangeShapeType="1"/>
            </p:cNvSpPr>
            <p:nvPr/>
          </p:nvSpPr>
          <p:spPr bwMode="auto">
            <a:xfrm>
              <a:off x="3363" y="1063"/>
              <a:ext cx="45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10"/>
            <p:cNvSpPr>
              <a:spLocks noChangeShapeType="1"/>
            </p:cNvSpPr>
            <p:nvPr/>
          </p:nvSpPr>
          <p:spPr bwMode="auto">
            <a:xfrm>
              <a:off x="3008" y="1253"/>
              <a:ext cx="49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11"/>
            <p:cNvSpPr>
              <a:spLocks noChangeShapeType="1"/>
            </p:cNvSpPr>
            <p:nvPr/>
          </p:nvSpPr>
          <p:spPr bwMode="auto">
            <a:xfrm>
              <a:off x="3008" y="2048"/>
              <a:ext cx="49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2"/>
            <p:cNvSpPr>
              <a:spLocks noChangeShapeType="1"/>
            </p:cNvSpPr>
            <p:nvPr/>
          </p:nvSpPr>
          <p:spPr bwMode="auto">
            <a:xfrm>
              <a:off x="3350" y="1854"/>
              <a:ext cx="4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3"/>
            <p:cNvSpPr>
              <a:spLocks noChangeShapeType="1"/>
            </p:cNvSpPr>
            <p:nvPr/>
          </p:nvSpPr>
          <p:spPr bwMode="auto">
            <a:xfrm>
              <a:off x="2996" y="1253"/>
              <a:ext cx="0" cy="7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4"/>
            <p:cNvSpPr>
              <a:spLocks noChangeShapeType="1"/>
            </p:cNvSpPr>
            <p:nvPr/>
          </p:nvSpPr>
          <p:spPr bwMode="auto">
            <a:xfrm>
              <a:off x="3355" y="1063"/>
              <a:ext cx="0" cy="7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5"/>
            <p:cNvSpPr>
              <a:spLocks noChangeShapeType="1"/>
            </p:cNvSpPr>
            <p:nvPr/>
          </p:nvSpPr>
          <p:spPr bwMode="auto">
            <a:xfrm>
              <a:off x="3515" y="1250"/>
              <a:ext cx="0" cy="7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6"/>
            <p:cNvSpPr>
              <a:spLocks noChangeShapeType="1"/>
            </p:cNvSpPr>
            <p:nvPr/>
          </p:nvSpPr>
          <p:spPr bwMode="auto">
            <a:xfrm>
              <a:off x="3833" y="1063"/>
              <a:ext cx="0" cy="7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7"/>
            <p:cNvSpPr>
              <a:spLocks noChangeAspect="1" noChangeShapeType="1"/>
            </p:cNvSpPr>
            <p:nvPr/>
          </p:nvSpPr>
          <p:spPr bwMode="auto">
            <a:xfrm flipV="1">
              <a:off x="2999" y="1059"/>
              <a:ext cx="363" cy="1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8"/>
            <p:cNvSpPr>
              <a:spLocks noChangeAspect="1" noChangeShapeType="1"/>
            </p:cNvSpPr>
            <p:nvPr/>
          </p:nvSpPr>
          <p:spPr bwMode="auto">
            <a:xfrm rot="21480000" flipV="1">
              <a:off x="3514" y="1070"/>
              <a:ext cx="317" cy="1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9"/>
            <p:cNvSpPr>
              <a:spLocks noChangeAspect="1" noChangeShapeType="1"/>
            </p:cNvSpPr>
            <p:nvPr/>
          </p:nvSpPr>
          <p:spPr bwMode="auto">
            <a:xfrm rot="21480000" flipV="1">
              <a:off x="3515" y="1867"/>
              <a:ext cx="317" cy="1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20"/>
            <p:cNvSpPr>
              <a:spLocks noChangeAspect="1" noChangeShapeType="1"/>
            </p:cNvSpPr>
            <p:nvPr/>
          </p:nvSpPr>
          <p:spPr bwMode="auto">
            <a:xfrm flipV="1">
              <a:off x="2996" y="1850"/>
              <a:ext cx="363" cy="1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10668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7</a:t>
            </a:r>
            <a:r>
              <a:rPr lang="zh-CN" altLang="en-US" dirty="0"/>
              <a:t>、立方点阵： （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）</a:t>
            </a:r>
          </a:p>
        </p:txBody>
      </p:sp>
      <p:pic>
        <p:nvPicPr>
          <p:cNvPr id="35847" name="Picture 7" descr="立方点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8486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44788"/>
              </p:ext>
            </p:extLst>
          </p:nvPr>
        </p:nvGraphicFramePr>
        <p:xfrm>
          <a:off x="563563" y="928688"/>
          <a:ext cx="8123237" cy="56975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xmlns="" val="2390513078"/>
                    </a:ext>
                  </a:extLst>
                </a:gridCol>
                <a:gridCol w="2833687">
                  <a:extLst>
                    <a:ext uri="{9D8B030D-6E8A-4147-A177-3AD203B41FA5}">
                      <a16:colId xmlns:a16="http://schemas.microsoft.com/office/drawing/2014/main" xmlns="" val="925715932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xmlns="" val="3506912122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xmlns="" val="2352322993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xmlns="" val="186049204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xmlns="" val="1569344883"/>
                    </a:ext>
                  </a:extLst>
                </a:gridCol>
              </a:tblGrid>
              <a:tr h="457200">
                <a:tc rowSpan="3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Crystal systems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(7)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Lattice types (14)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3494496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3256535"/>
                  </a:ext>
                </a:extLst>
              </a:tr>
              <a:tr h="508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     B    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8024948"/>
                  </a:ext>
                </a:extLst>
              </a:tr>
              <a:tr h="574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三斜点阵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1173550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单斜点阵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or  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anose="05050102010706020507" pitchFamily="18" charset="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 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≠ 90°or </a:t>
                      </a:r>
                      <a:r>
                        <a:rPr kumimoji="0" lang="el-GR" altLang="zh-CN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β</a:t>
                      </a:r>
                      <a:r>
                        <a:rPr kumimoji="0" lang="el-GR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≠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90°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6616306"/>
                  </a:ext>
                </a:extLst>
              </a:tr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正交点阵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 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or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743616"/>
                  </a:ext>
                </a:extLst>
              </a:tr>
              <a:tr h="574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dirty="0" smtClean="0"/>
                        <a:t>四方点阵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305932"/>
                  </a:ext>
                </a:extLst>
              </a:tr>
              <a:tr h="574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dirty="0" smtClean="0"/>
                        <a:t>立方点阵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7526536"/>
                  </a:ext>
                </a:extLst>
              </a:tr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dirty="0" smtClean="0"/>
                        <a:t>六方点阵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3549047"/>
                  </a:ext>
                </a:extLst>
              </a:tr>
              <a:tr h="574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菱方点阵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211964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32793" y="260648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种晶系、</a:t>
            </a:r>
            <a:r>
              <a:rPr lang="en-US" altLang="zh-CN" sz="2800" b="1" dirty="0" smtClean="0"/>
              <a:t>14</a:t>
            </a:r>
            <a:r>
              <a:rPr lang="zh-CN" altLang="en-US" sz="2800" b="1" dirty="0" smtClean="0"/>
              <a:t>种点阵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44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24384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/>
              <a:t>举例说明：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199313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、对第一种设置，为什么没有以</a:t>
            </a:r>
            <a:r>
              <a:rPr lang="en-US" altLang="zh-CN" sz="2400" smtClean="0"/>
              <a:t>C</a:t>
            </a:r>
            <a:r>
              <a:rPr lang="zh-CN" altLang="en-US" sz="2400" smtClean="0"/>
              <a:t>面为底心的单斜点阵？</a:t>
            </a:r>
            <a:endParaRPr lang="zh-CN" altLang="en-US" sz="1600" smtClean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14488" y="2909888"/>
            <a:ext cx="1303337" cy="1766887"/>
            <a:chOff x="1017" y="1833"/>
            <a:chExt cx="821" cy="1113"/>
          </a:xfrm>
        </p:grpSpPr>
        <p:sp>
          <p:nvSpPr>
            <p:cNvPr id="26664" name="Line 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6"/>
            <p:cNvSpPr>
              <a:spLocks noChangeShapeType="1"/>
            </p:cNvSpPr>
            <p:nvPr/>
          </p:nvSpPr>
          <p:spPr bwMode="auto">
            <a:xfrm flipH="1">
              <a:off x="1104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7"/>
            <p:cNvSpPr>
              <a:spLocks noChangeShapeType="1"/>
            </p:cNvSpPr>
            <p:nvPr/>
          </p:nvSpPr>
          <p:spPr bwMode="auto">
            <a:xfrm flipH="1">
              <a:off x="1536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8"/>
            <p:cNvSpPr>
              <a:spLocks noChangeShapeType="1"/>
            </p:cNvSpPr>
            <p:nvPr/>
          </p:nvSpPr>
          <p:spPr bwMode="auto">
            <a:xfrm>
              <a:off x="1104" y="21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1113" y="2199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1536" y="2199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1728" y="2025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12"/>
            <p:cNvSpPr>
              <a:spLocks noChangeShapeType="1"/>
            </p:cNvSpPr>
            <p:nvPr/>
          </p:nvSpPr>
          <p:spPr bwMode="auto">
            <a:xfrm>
              <a:off x="1113" y="27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13"/>
            <p:cNvSpPr>
              <a:spLocks noChangeShapeType="1"/>
            </p:cNvSpPr>
            <p:nvPr/>
          </p:nvSpPr>
          <p:spPr bwMode="auto">
            <a:xfrm>
              <a:off x="1296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14"/>
            <p:cNvSpPr>
              <a:spLocks noChangeShapeType="1"/>
            </p:cNvSpPr>
            <p:nvPr/>
          </p:nvSpPr>
          <p:spPr bwMode="auto">
            <a:xfrm>
              <a:off x="1305" y="20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15"/>
            <p:cNvSpPr>
              <a:spLocks noChangeShapeType="1"/>
            </p:cNvSpPr>
            <p:nvPr/>
          </p:nvSpPr>
          <p:spPr bwMode="auto">
            <a:xfrm flipH="1">
              <a:off x="1536" y="2583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16"/>
            <p:cNvSpPr>
              <a:spLocks noChangeShapeType="1"/>
            </p:cNvSpPr>
            <p:nvPr/>
          </p:nvSpPr>
          <p:spPr bwMode="auto">
            <a:xfrm flipH="1">
              <a:off x="1113" y="257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Text Box 17"/>
            <p:cNvSpPr txBox="1">
              <a:spLocks noChangeArrowheads="1"/>
            </p:cNvSpPr>
            <p:nvPr/>
          </p:nvSpPr>
          <p:spPr bwMode="auto">
            <a:xfrm>
              <a:off x="1200" y="183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77" name="Text Box 18"/>
            <p:cNvSpPr txBox="1">
              <a:spLocks noChangeArrowheads="1"/>
            </p:cNvSpPr>
            <p:nvPr/>
          </p:nvSpPr>
          <p:spPr bwMode="auto">
            <a:xfrm>
              <a:off x="1632" y="184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78" name="Text Box 19"/>
            <p:cNvSpPr txBox="1">
              <a:spLocks noChangeArrowheads="1"/>
            </p:cNvSpPr>
            <p:nvPr/>
          </p:nvSpPr>
          <p:spPr bwMode="auto">
            <a:xfrm>
              <a:off x="1017" y="2017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79" name="Text Box 20"/>
            <p:cNvSpPr txBox="1">
              <a:spLocks noChangeArrowheads="1"/>
            </p:cNvSpPr>
            <p:nvPr/>
          </p:nvSpPr>
          <p:spPr bwMode="auto">
            <a:xfrm>
              <a:off x="1435" y="201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80" name="Text Box 21"/>
            <p:cNvSpPr txBox="1">
              <a:spLocks noChangeArrowheads="1"/>
            </p:cNvSpPr>
            <p:nvPr/>
          </p:nvSpPr>
          <p:spPr bwMode="auto">
            <a:xfrm>
              <a:off x="1204" y="240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81" name="Text Box 22"/>
            <p:cNvSpPr txBox="1">
              <a:spLocks noChangeArrowheads="1"/>
            </p:cNvSpPr>
            <p:nvPr/>
          </p:nvSpPr>
          <p:spPr bwMode="auto">
            <a:xfrm>
              <a:off x="1017" y="257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82" name="Text Box 23"/>
            <p:cNvSpPr txBox="1">
              <a:spLocks noChangeArrowheads="1"/>
            </p:cNvSpPr>
            <p:nvPr/>
          </p:nvSpPr>
          <p:spPr bwMode="auto">
            <a:xfrm>
              <a:off x="1627" y="240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83" name="Text Box 24"/>
            <p:cNvSpPr txBox="1">
              <a:spLocks noChangeArrowheads="1"/>
            </p:cNvSpPr>
            <p:nvPr/>
          </p:nvSpPr>
          <p:spPr bwMode="auto">
            <a:xfrm>
              <a:off x="1435" y="258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84" name="Text Box 25"/>
            <p:cNvSpPr txBox="1">
              <a:spLocks noChangeArrowheads="1"/>
            </p:cNvSpPr>
            <p:nvPr/>
          </p:nvSpPr>
          <p:spPr bwMode="auto">
            <a:xfrm>
              <a:off x="1314" y="192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85" name="Text Box 26"/>
            <p:cNvSpPr txBox="1">
              <a:spLocks noChangeArrowheads="1"/>
            </p:cNvSpPr>
            <p:nvPr/>
          </p:nvSpPr>
          <p:spPr bwMode="auto">
            <a:xfrm>
              <a:off x="1323" y="2487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416175" y="2930525"/>
            <a:ext cx="1165225" cy="1752600"/>
            <a:chOff x="2194" y="1845"/>
            <a:chExt cx="734" cy="1104"/>
          </a:xfrm>
        </p:grpSpPr>
        <p:sp>
          <p:nvSpPr>
            <p:cNvPr id="26646" name="Line 30"/>
            <p:cNvSpPr>
              <a:spLocks noChangeShapeType="1"/>
            </p:cNvSpPr>
            <p:nvPr/>
          </p:nvSpPr>
          <p:spPr bwMode="auto">
            <a:xfrm>
              <a:off x="2386" y="201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31"/>
            <p:cNvSpPr>
              <a:spLocks noChangeShapeType="1"/>
            </p:cNvSpPr>
            <p:nvPr/>
          </p:nvSpPr>
          <p:spPr bwMode="auto">
            <a:xfrm flipH="1">
              <a:off x="2194" y="201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32"/>
            <p:cNvSpPr>
              <a:spLocks noChangeShapeType="1"/>
            </p:cNvSpPr>
            <p:nvPr/>
          </p:nvSpPr>
          <p:spPr bwMode="auto">
            <a:xfrm flipH="1">
              <a:off x="2626" y="201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33"/>
            <p:cNvSpPr>
              <a:spLocks noChangeShapeType="1"/>
            </p:cNvSpPr>
            <p:nvPr/>
          </p:nvSpPr>
          <p:spPr bwMode="auto">
            <a:xfrm>
              <a:off x="2194" y="220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34"/>
            <p:cNvSpPr>
              <a:spLocks noChangeShapeType="1"/>
            </p:cNvSpPr>
            <p:nvPr/>
          </p:nvSpPr>
          <p:spPr bwMode="auto">
            <a:xfrm>
              <a:off x="2203" y="220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35"/>
            <p:cNvSpPr>
              <a:spLocks noChangeShapeType="1"/>
            </p:cNvSpPr>
            <p:nvPr/>
          </p:nvSpPr>
          <p:spPr bwMode="auto">
            <a:xfrm>
              <a:off x="2626" y="220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36"/>
            <p:cNvSpPr>
              <a:spLocks noChangeShapeType="1"/>
            </p:cNvSpPr>
            <p:nvPr/>
          </p:nvSpPr>
          <p:spPr bwMode="auto">
            <a:xfrm>
              <a:off x="2818" y="20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37"/>
            <p:cNvSpPr>
              <a:spLocks noChangeShapeType="1"/>
            </p:cNvSpPr>
            <p:nvPr/>
          </p:nvSpPr>
          <p:spPr bwMode="auto">
            <a:xfrm>
              <a:off x="2203" y="276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38"/>
            <p:cNvSpPr>
              <a:spLocks noChangeShapeType="1"/>
            </p:cNvSpPr>
            <p:nvPr/>
          </p:nvSpPr>
          <p:spPr bwMode="auto">
            <a:xfrm>
              <a:off x="2386" y="25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39"/>
            <p:cNvSpPr>
              <a:spLocks noChangeShapeType="1"/>
            </p:cNvSpPr>
            <p:nvPr/>
          </p:nvSpPr>
          <p:spPr bwMode="auto">
            <a:xfrm>
              <a:off x="2395" y="2019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40"/>
            <p:cNvSpPr>
              <a:spLocks noChangeShapeType="1"/>
            </p:cNvSpPr>
            <p:nvPr/>
          </p:nvSpPr>
          <p:spPr bwMode="auto">
            <a:xfrm flipH="1">
              <a:off x="2626" y="258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41"/>
            <p:cNvSpPr>
              <a:spLocks noChangeShapeType="1"/>
            </p:cNvSpPr>
            <p:nvPr/>
          </p:nvSpPr>
          <p:spPr bwMode="auto">
            <a:xfrm flipH="1">
              <a:off x="2203" y="2577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Text Box 43"/>
            <p:cNvSpPr txBox="1">
              <a:spLocks noChangeArrowheads="1"/>
            </p:cNvSpPr>
            <p:nvPr/>
          </p:nvSpPr>
          <p:spPr bwMode="auto">
            <a:xfrm>
              <a:off x="2722" y="1845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59" name="Text Box 45"/>
            <p:cNvSpPr txBox="1">
              <a:spLocks noChangeArrowheads="1"/>
            </p:cNvSpPr>
            <p:nvPr/>
          </p:nvSpPr>
          <p:spPr bwMode="auto">
            <a:xfrm>
              <a:off x="2525" y="201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60" name="Text Box 48"/>
            <p:cNvSpPr txBox="1">
              <a:spLocks noChangeArrowheads="1"/>
            </p:cNvSpPr>
            <p:nvPr/>
          </p:nvSpPr>
          <p:spPr bwMode="auto">
            <a:xfrm>
              <a:off x="2717" y="240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61" name="Text Box 49"/>
            <p:cNvSpPr txBox="1">
              <a:spLocks noChangeArrowheads="1"/>
            </p:cNvSpPr>
            <p:nvPr/>
          </p:nvSpPr>
          <p:spPr bwMode="auto">
            <a:xfrm>
              <a:off x="2525" y="2584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62" name="Text Box 50"/>
            <p:cNvSpPr txBox="1">
              <a:spLocks noChangeArrowheads="1"/>
            </p:cNvSpPr>
            <p:nvPr/>
          </p:nvSpPr>
          <p:spPr bwMode="auto">
            <a:xfrm>
              <a:off x="2404" y="192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26663" name="Text Box 51"/>
            <p:cNvSpPr txBox="1">
              <a:spLocks noChangeArrowheads="1"/>
            </p:cNvSpPr>
            <p:nvPr/>
          </p:nvSpPr>
          <p:spPr bwMode="auto">
            <a:xfrm>
              <a:off x="2413" y="249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224088" y="3338513"/>
            <a:ext cx="900112" cy="1081087"/>
            <a:chOff x="1401" y="2103"/>
            <a:chExt cx="567" cy="681"/>
          </a:xfrm>
        </p:grpSpPr>
        <p:sp>
          <p:nvSpPr>
            <p:cNvPr id="26634" name="Line 54"/>
            <p:cNvSpPr>
              <a:spLocks noChangeShapeType="1"/>
            </p:cNvSpPr>
            <p:nvPr/>
          </p:nvSpPr>
          <p:spPr bwMode="auto">
            <a:xfrm>
              <a:off x="1440" y="2112"/>
              <a:ext cx="38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55"/>
            <p:cNvSpPr>
              <a:spLocks noChangeShapeType="1"/>
            </p:cNvSpPr>
            <p:nvPr/>
          </p:nvSpPr>
          <p:spPr bwMode="auto">
            <a:xfrm>
              <a:off x="1545" y="2208"/>
              <a:ext cx="38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56"/>
            <p:cNvSpPr>
              <a:spLocks noChangeShapeType="1"/>
            </p:cNvSpPr>
            <p:nvPr/>
          </p:nvSpPr>
          <p:spPr bwMode="auto">
            <a:xfrm>
              <a:off x="1440" y="2679"/>
              <a:ext cx="38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57"/>
            <p:cNvSpPr>
              <a:spLocks noChangeShapeType="1"/>
            </p:cNvSpPr>
            <p:nvPr/>
          </p:nvSpPr>
          <p:spPr bwMode="auto">
            <a:xfrm>
              <a:off x="1545" y="2775"/>
              <a:ext cx="38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58"/>
            <p:cNvSpPr>
              <a:spLocks noChangeShapeType="1"/>
            </p:cNvSpPr>
            <p:nvPr/>
          </p:nvSpPr>
          <p:spPr bwMode="auto">
            <a:xfrm>
              <a:off x="1824" y="2112"/>
              <a:ext cx="144" cy="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59"/>
            <p:cNvSpPr>
              <a:spLocks noChangeShapeType="1"/>
            </p:cNvSpPr>
            <p:nvPr/>
          </p:nvSpPr>
          <p:spPr bwMode="auto">
            <a:xfrm>
              <a:off x="1401" y="2103"/>
              <a:ext cx="144" cy="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60"/>
            <p:cNvSpPr>
              <a:spLocks noChangeShapeType="1"/>
            </p:cNvSpPr>
            <p:nvPr/>
          </p:nvSpPr>
          <p:spPr bwMode="auto">
            <a:xfrm>
              <a:off x="1824" y="2679"/>
              <a:ext cx="144" cy="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61"/>
            <p:cNvSpPr>
              <a:spLocks noChangeShapeType="1"/>
            </p:cNvSpPr>
            <p:nvPr/>
          </p:nvSpPr>
          <p:spPr bwMode="auto">
            <a:xfrm>
              <a:off x="1410" y="2679"/>
              <a:ext cx="144" cy="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62"/>
            <p:cNvSpPr>
              <a:spLocks noChangeShapeType="1"/>
            </p:cNvSpPr>
            <p:nvPr/>
          </p:nvSpPr>
          <p:spPr bwMode="auto">
            <a:xfrm>
              <a:off x="1410" y="2112"/>
              <a:ext cx="0" cy="57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63"/>
            <p:cNvSpPr>
              <a:spLocks noChangeShapeType="1"/>
            </p:cNvSpPr>
            <p:nvPr/>
          </p:nvSpPr>
          <p:spPr bwMode="auto">
            <a:xfrm>
              <a:off x="1536" y="2199"/>
              <a:ext cx="0" cy="57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64"/>
            <p:cNvSpPr>
              <a:spLocks noChangeShapeType="1"/>
            </p:cNvSpPr>
            <p:nvPr/>
          </p:nvSpPr>
          <p:spPr bwMode="auto">
            <a:xfrm>
              <a:off x="1833" y="2112"/>
              <a:ext cx="0" cy="57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65"/>
            <p:cNvSpPr>
              <a:spLocks noChangeShapeType="1"/>
            </p:cNvSpPr>
            <p:nvPr/>
          </p:nvSpPr>
          <p:spPr bwMode="auto">
            <a:xfrm>
              <a:off x="1950" y="2208"/>
              <a:ext cx="0" cy="57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4038600" y="3429000"/>
            <a:ext cx="4191000" cy="396875"/>
            <a:chOff x="2544" y="2160"/>
            <a:chExt cx="2640" cy="250"/>
          </a:xfrm>
        </p:grpSpPr>
        <p:sp>
          <p:nvSpPr>
            <p:cNvPr id="26632" name="Rectangle 67"/>
            <p:cNvSpPr>
              <a:spLocks noChangeArrowheads="1"/>
            </p:cNvSpPr>
            <p:nvPr/>
          </p:nvSpPr>
          <p:spPr bwMode="auto">
            <a:xfrm>
              <a:off x="2544" y="2160"/>
              <a:ext cx="2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C</a:t>
              </a:r>
              <a:r>
                <a:rPr lang="zh-CN" altLang="en-US" sz="2000"/>
                <a:t>面底心单斜           简单单斜</a:t>
              </a:r>
            </a:p>
          </p:txBody>
        </p:sp>
        <p:sp>
          <p:nvSpPr>
            <p:cNvPr id="26633" name="Line 68"/>
            <p:cNvSpPr>
              <a:spLocks noChangeShapeType="1"/>
            </p:cNvSpPr>
            <p:nvPr/>
          </p:nvSpPr>
          <p:spPr bwMode="auto">
            <a:xfrm>
              <a:off x="3513" y="228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CC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909</Words>
  <Application>Microsoft Office PowerPoint</Application>
  <PresentationFormat>全屏显示(4:3)</PresentationFormat>
  <Paragraphs>242</Paragraphs>
  <Slides>19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黑体</vt:lpstr>
      <vt:lpstr>宋体</vt:lpstr>
      <vt:lpstr>Arial</vt:lpstr>
      <vt:lpstr>Cambria Math</vt:lpstr>
      <vt:lpstr>Symbol</vt:lpstr>
      <vt:lpstr>Times New Roman</vt:lpstr>
      <vt:lpstr>Verdana</vt:lpstr>
      <vt:lpstr>Wingdings</vt:lpstr>
      <vt:lpstr>默认设计模板</vt:lpstr>
      <vt:lpstr>BMP 图象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举例说明：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晶体学基础  Fundamentals of Crystallography</dc:title>
  <dc:creator>w</dc:creator>
  <cp:lastModifiedBy>Chunlei Wan</cp:lastModifiedBy>
  <cp:revision>152</cp:revision>
  <dcterms:created xsi:type="dcterms:W3CDTF">2003-02-08T06:54:56Z</dcterms:created>
  <dcterms:modified xsi:type="dcterms:W3CDTF">2019-09-17T04:06:21Z</dcterms:modified>
</cp:coreProperties>
</file>