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wmv" ContentType="video/x-ms-wm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74" r:id="rId2"/>
    <p:sldId id="256" r:id="rId3"/>
    <p:sldId id="270" r:id="rId4"/>
    <p:sldId id="271" r:id="rId5"/>
    <p:sldId id="257" r:id="rId6"/>
    <p:sldId id="282" r:id="rId7"/>
    <p:sldId id="258" r:id="rId8"/>
    <p:sldId id="279" r:id="rId9"/>
    <p:sldId id="280" r:id="rId10"/>
    <p:sldId id="260" r:id="rId11"/>
    <p:sldId id="283" r:id="rId12"/>
    <p:sldId id="259" r:id="rId13"/>
    <p:sldId id="276" r:id="rId14"/>
    <p:sldId id="277" r:id="rId15"/>
    <p:sldId id="284" r:id="rId1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00"/>
    <a:srgbClr val="00FF00"/>
    <a:srgbClr val="CCFFFF"/>
    <a:srgbClr val="FFFF00"/>
    <a:srgbClr val="33CC33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8" autoAdjust="0"/>
    <p:restoredTop sz="94660"/>
  </p:normalViewPr>
  <p:slideViewPr>
    <p:cSldViewPr>
      <p:cViewPr varScale="1">
        <p:scale>
          <a:sx n="68" d="100"/>
          <a:sy n="68" d="100"/>
        </p:scale>
        <p:origin x="1062" y="3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emf"/><Relationship Id="rId1" Type="http://schemas.openxmlformats.org/officeDocument/2006/relationships/image" Target="../media/image25.emf"/><Relationship Id="rId4" Type="http://schemas.openxmlformats.org/officeDocument/2006/relationships/image" Target="../media/image28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image" Target="../media/image14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image" Target="../media/image18.emf"/><Relationship Id="rId4" Type="http://schemas.openxmlformats.org/officeDocument/2006/relationships/image" Target="../media/image21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29335A4-D9A0-4CE5-A370-4E44623E0EA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751774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592C595-3C6B-47EC-B7DC-79590E1AECCA}" type="slidenum">
              <a:rPr lang="en-US" altLang="zh-CN" sz="1200"/>
              <a:pPr eaLnBrk="1" hangingPunct="1"/>
              <a:t>1</a:t>
            </a:fld>
            <a:endParaRPr lang="en-US" altLang="zh-CN" sz="120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7912526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7C11C93-23DC-4427-BAC6-8D280B1B653A}" type="slidenum">
              <a:rPr lang="en-US" altLang="zh-CN" sz="1200"/>
              <a:pPr eaLnBrk="1" hangingPunct="1"/>
              <a:t>11</a:t>
            </a:fld>
            <a:endParaRPr lang="en-US" altLang="zh-CN" sz="120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7786744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5A5A125-3BA3-4A4B-84E8-8D2C88AEC564}" type="slidenum">
              <a:rPr lang="en-US" altLang="zh-CN" sz="1200"/>
              <a:pPr eaLnBrk="1" hangingPunct="1"/>
              <a:t>12</a:t>
            </a:fld>
            <a:endParaRPr lang="en-US" altLang="zh-CN" sz="120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412393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7FE8F23-44EF-44C4-9101-3A45EA168446}" type="slidenum">
              <a:rPr lang="en-US" altLang="zh-CN" sz="1200"/>
              <a:pPr eaLnBrk="1" hangingPunct="1"/>
              <a:t>2</a:t>
            </a:fld>
            <a:endParaRPr lang="en-US" altLang="zh-CN" sz="120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6271212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968ACAC-9FB5-485A-96A5-81DA284FC507}" type="slidenum">
              <a:rPr lang="en-US" altLang="zh-CN" sz="1200"/>
              <a:pPr eaLnBrk="1" hangingPunct="1"/>
              <a:t>3</a:t>
            </a:fld>
            <a:endParaRPr lang="en-US" altLang="zh-CN" sz="120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8108731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E122A92-21FC-4E86-AAC7-F3A47EE09D4D}" type="slidenum">
              <a:rPr lang="en-US" altLang="zh-CN" sz="1200"/>
              <a:pPr eaLnBrk="1" hangingPunct="1"/>
              <a:t>4</a:t>
            </a:fld>
            <a:endParaRPr lang="en-US" altLang="zh-CN" sz="12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3244866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1B7EF4F-5EF7-4B65-A8EF-8FD3BA003A5B}" type="slidenum">
              <a:rPr lang="en-US" altLang="zh-CN" sz="1200"/>
              <a:pPr eaLnBrk="1" hangingPunct="1"/>
              <a:t>5</a:t>
            </a:fld>
            <a:endParaRPr lang="en-US" altLang="zh-CN" sz="120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1453044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F835107-275B-4FFD-9E0B-F3F5AB9DA43D}" type="slidenum">
              <a:rPr lang="en-US" altLang="zh-CN" sz="1200"/>
              <a:pPr eaLnBrk="1" hangingPunct="1"/>
              <a:t>6</a:t>
            </a:fld>
            <a:endParaRPr lang="en-US" altLang="zh-CN" sz="120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7418092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F835107-275B-4FFD-9E0B-F3F5AB9DA43D}" type="slidenum">
              <a:rPr lang="en-US" altLang="zh-CN" sz="1200"/>
              <a:pPr eaLnBrk="1" hangingPunct="1"/>
              <a:t>7</a:t>
            </a:fld>
            <a:endParaRPr lang="en-US" altLang="zh-CN" sz="120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7518274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F835107-275B-4FFD-9E0B-F3F5AB9DA43D}" type="slidenum">
              <a:rPr lang="en-US" altLang="zh-CN" sz="1200"/>
              <a:pPr eaLnBrk="1" hangingPunct="1"/>
              <a:t>8</a:t>
            </a:fld>
            <a:endParaRPr lang="en-US" altLang="zh-CN" sz="120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5140734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7C11C93-23DC-4427-BAC6-8D280B1B653A}" type="slidenum">
              <a:rPr lang="en-US" altLang="zh-CN" sz="1200"/>
              <a:pPr eaLnBrk="1" hangingPunct="1"/>
              <a:t>10</a:t>
            </a:fld>
            <a:endParaRPr lang="en-US" altLang="zh-CN" sz="120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7324890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265D8E3-8A21-4F94-A9C7-7C4E7E4B4A5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8935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075F09-8CAF-4C38-9397-662CD446F58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74005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F51B85-1EAC-422D-B341-8D054749047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01897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9FD8EB-93AC-4781-A5EC-B17FA6E8311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3004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A1B739-0CE6-4AAE-9EA3-91D3CED6217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48769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7FF8238-C744-47EB-A51D-E37950F48A5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41957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3F5BD6-A36C-4D5A-80CE-2FED2095F46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36395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8020AF-449B-4944-B23B-36ADE428D62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79742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E4D788-AC92-465B-A5F4-03BF7C8B8EF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88612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1F78C6-A0E4-4D1D-8209-D04433789A6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52049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B88EF3-2F3E-4013-A203-78028C1BB12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66052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D7AB68CF-F615-4217-82FE-477462F0BC2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microsoft.com/office/2007/relationships/media" Target="../media/media2.wmv"/><Relationship Id="rId7" Type="http://schemas.openxmlformats.org/officeDocument/2006/relationships/image" Target="../media/image1.png"/><Relationship Id="rId2" Type="http://schemas.openxmlformats.org/officeDocument/2006/relationships/video" Target="../media/media1.wmv"/><Relationship Id="rId1" Type="http://schemas.microsoft.com/office/2007/relationships/media" Target="../media/media1.wmv"/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7.xml"/><Relationship Id="rId4" Type="http://schemas.openxmlformats.org/officeDocument/2006/relationships/video" Target="../media/media2.wmv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7" Type="http://schemas.openxmlformats.org/officeDocument/2006/relationships/image" Target="../media/image19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7.png"/><Relationship Id="rId5" Type="http://schemas.openxmlformats.org/officeDocument/2006/relationships/image" Target="../media/image16.wmf"/><Relationship Id="rId4" Type="http://schemas.openxmlformats.org/officeDocument/2006/relationships/oleObject" Target="../embeddings/oleObject12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emf"/><Relationship Id="rId3" Type="http://schemas.openxmlformats.org/officeDocument/2006/relationships/notesSlide" Target="../notesSlides/notesSlide10.xml"/><Relationship Id="rId7" Type="http://schemas.openxmlformats.org/officeDocument/2006/relationships/oleObject" Target="../embeddings/oleObject14.bin"/><Relationship Id="rId12" Type="http://schemas.openxmlformats.org/officeDocument/2006/relationships/image" Target="../media/image2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8.emf"/><Relationship Id="rId11" Type="http://schemas.openxmlformats.org/officeDocument/2006/relationships/oleObject" Target="../embeddings/oleObject16.bin"/><Relationship Id="rId5" Type="http://schemas.openxmlformats.org/officeDocument/2006/relationships/oleObject" Target="../embeddings/oleObject13.bin"/><Relationship Id="rId10" Type="http://schemas.openxmlformats.org/officeDocument/2006/relationships/image" Target="../media/image20.emf"/><Relationship Id="rId4" Type="http://schemas.openxmlformats.org/officeDocument/2006/relationships/image" Target="../media/image22.png"/><Relationship Id="rId9" Type="http://schemas.openxmlformats.org/officeDocument/2006/relationships/oleObject" Target="../embeddings/oleObject15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2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8.bin"/><Relationship Id="rId5" Type="http://schemas.openxmlformats.org/officeDocument/2006/relationships/image" Target="../media/image23.wmf"/><Relationship Id="rId4" Type="http://schemas.openxmlformats.org/officeDocument/2006/relationships/oleObject" Target="../embeddings/oleObject17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emf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6.emf"/><Relationship Id="rId5" Type="http://schemas.openxmlformats.org/officeDocument/2006/relationships/oleObject" Target="../embeddings/oleObject20.bin"/><Relationship Id="rId10" Type="http://schemas.openxmlformats.org/officeDocument/2006/relationships/image" Target="../media/image28.emf"/><Relationship Id="rId4" Type="http://schemas.openxmlformats.org/officeDocument/2006/relationships/image" Target="../media/image25.emf"/><Relationship Id="rId9" Type="http://schemas.openxmlformats.org/officeDocument/2006/relationships/oleObject" Target="../embeddings/oleObject22.bin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3.png"/><Relationship Id="rId4" Type="http://schemas.openxmlformats.org/officeDocument/2006/relationships/oleObject" Target="../embeddings/oleObject1.bin"/><Relationship Id="rId9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6.png"/><Relationship Id="rId4" Type="http://schemas.openxmlformats.org/officeDocument/2006/relationships/oleObject" Target="../embeddings/oleObject4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8.png"/><Relationship Id="rId4" Type="http://schemas.openxmlformats.org/officeDocument/2006/relationships/oleObject" Target="../embeddings/oleObject6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8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3.png"/><Relationship Id="rId5" Type="http://schemas.openxmlformats.org/officeDocument/2006/relationships/image" Target="../media/image12.wmf"/><Relationship Id="rId4" Type="http://schemas.openxmlformats.org/officeDocument/2006/relationships/oleObject" Target="../embeddings/oleObject9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7" Type="http://schemas.openxmlformats.org/officeDocument/2006/relationships/image" Target="../media/image16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5.png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468313" y="1557338"/>
            <a:ext cx="7772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3200" b="1" dirty="0">
                <a:solidFill>
                  <a:schemeClr val="accent2"/>
                </a:solidFill>
              </a:rPr>
              <a:t>一、刚球模型（</a:t>
            </a:r>
            <a:r>
              <a:rPr lang="en-US" altLang="zh-CN" sz="3200" b="1" dirty="0">
                <a:solidFill>
                  <a:schemeClr val="accent2"/>
                </a:solidFill>
              </a:rPr>
              <a:t>rigid/hard sphere model</a:t>
            </a:r>
            <a:r>
              <a:rPr lang="zh-CN" altLang="en-US" sz="3200" b="1" dirty="0">
                <a:solidFill>
                  <a:schemeClr val="accent2"/>
                </a:solidFill>
              </a:rPr>
              <a:t>）</a:t>
            </a:r>
          </a:p>
        </p:txBody>
      </p:sp>
      <p:sp>
        <p:nvSpPr>
          <p:cNvPr id="21509" name="Rectangle 5"/>
          <p:cNvSpPr>
            <a:spLocks noChangeArrowheads="1"/>
          </p:cNvSpPr>
          <p:nvPr/>
        </p:nvSpPr>
        <p:spPr bwMode="auto">
          <a:xfrm>
            <a:off x="1331640" y="2243138"/>
            <a:ext cx="4800600" cy="931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en-US" altLang="zh-CN" dirty="0"/>
              <a:t>  </a:t>
            </a:r>
            <a:r>
              <a:rPr lang="zh-CN" altLang="en-US" dirty="0"/>
              <a:t>原子看成是刚球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zh-CN" altLang="en-US" dirty="0"/>
              <a:t>  最近邻原子彼此都是相切的</a:t>
            </a:r>
            <a:endParaRPr lang="zh-CN" altLang="en-US" sz="2000" dirty="0"/>
          </a:p>
        </p:txBody>
      </p:sp>
      <p:sp>
        <p:nvSpPr>
          <p:cNvPr id="21511" name="Rectangle 7"/>
          <p:cNvSpPr>
            <a:spLocks noChangeArrowheads="1"/>
          </p:cNvSpPr>
          <p:nvPr/>
        </p:nvSpPr>
        <p:spPr bwMode="auto">
          <a:xfrm>
            <a:off x="395288" y="404813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r>
              <a:rPr lang="en-US" altLang="zh-CN" sz="4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rPr>
              <a:t>§1-3  </a:t>
            </a:r>
            <a:r>
              <a:rPr lang="zh-CN" altLang="en-US" sz="4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典型的晶体结构及几何特征</a:t>
            </a:r>
            <a:endParaRPr lang="zh-CN" altLang="en-US" sz="3200" b="1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pic>
        <p:nvPicPr>
          <p:cNvPr id="2" name="Less4-1 BCC结构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1020452" y="3502490"/>
            <a:ext cx="3047492" cy="2933211"/>
          </a:xfrm>
          <a:prstGeom prst="rect">
            <a:avLst/>
          </a:prstGeom>
        </p:spPr>
      </p:pic>
      <p:pic>
        <p:nvPicPr>
          <p:cNvPr id="3" name="Less4-2 FCC结构">
            <a:hlinkClick r:id="" action="ppaction://media"/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5148064" y="3492788"/>
            <a:ext cx="3019624" cy="28440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5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5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5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5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1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2" fill="hold">
                      <p:stCondLst>
                        <p:cond delay="0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5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video>
              <p:cMediaNode vol="80000">
                <p:cTn id="26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27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8" fill="hold">
                      <p:stCondLst>
                        <p:cond delay="0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31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video>
              <p:cMediaNode vol="80000">
                <p:cTn id="32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  <p:bldLst>
      <p:bldP spid="21508" grpId="0" autoUpdateAnimBg="0"/>
      <p:bldP spid="21509" grpId="0" build="p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609600" y="533400"/>
            <a:ext cx="5105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600" b="1" dirty="0" smtClean="0">
                <a:solidFill>
                  <a:schemeClr val="accent2"/>
                </a:solidFill>
              </a:rPr>
              <a:t>2</a:t>
            </a:r>
            <a:r>
              <a:rPr lang="zh-CN" altLang="en-US" sz="3600" b="1" dirty="0" smtClean="0">
                <a:solidFill>
                  <a:schemeClr val="accent2"/>
                </a:solidFill>
              </a:rPr>
              <a:t>、</a:t>
            </a:r>
            <a:r>
              <a:rPr lang="en-US" altLang="zh-CN" sz="3600" b="1" dirty="0">
                <a:solidFill>
                  <a:schemeClr val="accent2"/>
                </a:solidFill>
              </a:rPr>
              <a:t>HCP </a:t>
            </a:r>
            <a:r>
              <a:rPr lang="zh-CN" altLang="en-US" sz="3600" b="1" dirty="0">
                <a:solidFill>
                  <a:schemeClr val="accent2"/>
                </a:solidFill>
              </a:rPr>
              <a:t>密排六方</a:t>
            </a:r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374276" y="4160440"/>
            <a:ext cx="7467600" cy="420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en-US" altLang="zh-CN" b="1" dirty="0"/>
              <a:t>  </a:t>
            </a:r>
            <a:r>
              <a:rPr lang="zh-CN" altLang="en-US" b="1" dirty="0"/>
              <a:t>每个晶胞中的原子数：</a:t>
            </a:r>
            <a:endParaRPr lang="zh-CN" altLang="en-US" sz="2000" b="1" dirty="0"/>
          </a:p>
        </p:txBody>
      </p:sp>
      <p:graphicFrame>
        <p:nvGraphicFramePr>
          <p:cNvPr id="614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0659702"/>
              </p:ext>
            </p:extLst>
          </p:nvPr>
        </p:nvGraphicFramePr>
        <p:xfrm>
          <a:off x="1547664" y="5085184"/>
          <a:ext cx="2428875" cy="738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02" name="Equation" r:id="rId4" imgW="1295400" imgH="393700" progId="Equation.3">
                  <p:embed/>
                </p:oleObj>
              </mc:Choice>
              <mc:Fallback>
                <p:oleObj name="Equation" r:id="rId4" imgW="1295400" imgH="3937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664" y="5085184"/>
                        <a:ext cx="2428875" cy="738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224" name="Group 9"/>
          <p:cNvGrpSpPr>
            <a:grpSpLocks/>
          </p:cNvGrpSpPr>
          <p:nvPr/>
        </p:nvGrpSpPr>
        <p:grpSpPr bwMode="auto">
          <a:xfrm>
            <a:off x="6019800" y="304800"/>
            <a:ext cx="2101850" cy="2981325"/>
            <a:chOff x="3797" y="1589"/>
            <a:chExt cx="1324" cy="1878"/>
          </a:xfrm>
        </p:grpSpPr>
        <p:grpSp>
          <p:nvGrpSpPr>
            <p:cNvPr id="9225" name="Group 10"/>
            <p:cNvGrpSpPr>
              <a:grpSpLocks noChangeAspect="1"/>
            </p:cNvGrpSpPr>
            <p:nvPr/>
          </p:nvGrpSpPr>
          <p:grpSpPr bwMode="auto">
            <a:xfrm>
              <a:off x="3888" y="1776"/>
              <a:ext cx="1134" cy="1522"/>
              <a:chOff x="4176" y="1821"/>
              <a:chExt cx="646" cy="867"/>
            </a:xfrm>
          </p:grpSpPr>
          <p:sp>
            <p:nvSpPr>
              <p:cNvPr id="9243" name="Line 11"/>
              <p:cNvSpPr>
                <a:spLocks noChangeAspect="1" noChangeShapeType="1"/>
              </p:cNvSpPr>
              <p:nvPr/>
            </p:nvSpPr>
            <p:spPr bwMode="auto">
              <a:xfrm>
                <a:off x="4320" y="1824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44" name="Line 12"/>
              <p:cNvSpPr>
                <a:spLocks noChangeAspect="1" noChangeShapeType="1"/>
              </p:cNvSpPr>
              <p:nvPr/>
            </p:nvSpPr>
            <p:spPr bwMode="auto">
              <a:xfrm>
                <a:off x="4244" y="1991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45" name="Line 13"/>
              <p:cNvSpPr>
                <a:spLocks noChangeAspect="1" noChangeShapeType="1"/>
              </p:cNvSpPr>
              <p:nvPr/>
            </p:nvSpPr>
            <p:spPr bwMode="auto">
              <a:xfrm flipH="1">
                <a:off x="4176" y="1824"/>
                <a:ext cx="144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46" name="Line 14"/>
              <p:cNvSpPr>
                <a:spLocks noChangeAspect="1" noChangeShapeType="1"/>
              </p:cNvSpPr>
              <p:nvPr/>
            </p:nvSpPr>
            <p:spPr bwMode="auto">
              <a:xfrm flipH="1">
                <a:off x="4674" y="1895"/>
                <a:ext cx="144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47" name="Line 15"/>
              <p:cNvSpPr>
                <a:spLocks noChangeAspect="1" noChangeShapeType="1"/>
              </p:cNvSpPr>
              <p:nvPr/>
            </p:nvSpPr>
            <p:spPr bwMode="auto">
              <a:xfrm>
                <a:off x="4176" y="1920"/>
                <a:ext cx="70" cy="7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48" name="Line 16"/>
              <p:cNvSpPr>
                <a:spLocks noChangeAspect="1" noChangeShapeType="1"/>
              </p:cNvSpPr>
              <p:nvPr/>
            </p:nvSpPr>
            <p:spPr bwMode="auto">
              <a:xfrm>
                <a:off x="4752" y="1824"/>
                <a:ext cx="70" cy="7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49" name="Line 17"/>
              <p:cNvSpPr>
                <a:spLocks noChangeAspect="1" noChangeShapeType="1"/>
              </p:cNvSpPr>
              <p:nvPr/>
            </p:nvSpPr>
            <p:spPr bwMode="auto">
              <a:xfrm>
                <a:off x="4320" y="2521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50" name="Line 18"/>
              <p:cNvSpPr>
                <a:spLocks noChangeAspect="1" noChangeShapeType="1"/>
              </p:cNvSpPr>
              <p:nvPr/>
            </p:nvSpPr>
            <p:spPr bwMode="auto">
              <a:xfrm>
                <a:off x="4244" y="2688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51" name="Line 19"/>
              <p:cNvSpPr>
                <a:spLocks noChangeAspect="1" noChangeShapeType="1"/>
              </p:cNvSpPr>
              <p:nvPr/>
            </p:nvSpPr>
            <p:spPr bwMode="auto">
              <a:xfrm flipH="1">
                <a:off x="4176" y="2521"/>
                <a:ext cx="144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52" name="Line 20"/>
              <p:cNvSpPr>
                <a:spLocks noChangeAspect="1" noChangeShapeType="1"/>
              </p:cNvSpPr>
              <p:nvPr/>
            </p:nvSpPr>
            <p:spPr bwMode="auto">
              <a:xfrm flipH="1">
                <a:off x="4674" y="2592"/>
                <a:ext cx="144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53" name="Line 21"/>
              <p:cNvSpPr>
                <a:spLocks noChangeAspect="1" noChangeShapeType="1"/>
              </p:cNvSpPr>
              <p:nvPr/>
            </p:nvSpPr>
            <p:spPr bwMode="auto">
              <a:xfrm>
                <a:off x="4176" y="2617"/>
                <a:ext cx="70" cy="7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54" name="Line 22"/>
              <p:cNvSpPr>
                <a:spLocks noChangeAspect="1" noChangeShapeType="1"/>
              </p:cNvSpPr>
              <p:nvPr/>
            </p:nvSpPr>
            <p:spPr bwMode="auto">
              <a:xfrm>
                <a:off x="4752" y="2521"/>
                <a:ext cx="70" cy="7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55" name="Line 23"/>
              <p:cNvSpPr>
                <a:spLocks noChangeAspect="1" noChangeShapeType="1"/>
              </p:cNvSpPr>
              <p:nvPr/>
            </p:nvSpPr>
            <p:spPr bwMode="auto">
              <a:xfrm>
                <a:off x="4245" y="1986"/>
                <a:ext cx="0" cy="69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56" name="Line 24"/>
              <p:cNvSpPr>
                <a:spLocks noChangeAspect="1" noChangeShapeType="1"/>
              </p:cNvSpPr>
              <p:nvPr/>
            </p:nvSpPr>
            <p:spPr bwMode="auto">
              <a:xfrm>
                <a:off x="4176" y="1924"/>
                <a:ext cx="0" cy="69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57" name="Line 25"/>
              <p:cNvSpPr>
                <a:spLocks noChangeAspect="1" noChangeShapeType="1"/>
              </p:cNvSpPr>
              <p:nvPr/>
            </p:nvSpPr>
            <p:spPr bwMode="auto">
              <a:xfrm>
                <a:off x="4677" y="1987"/>
                <a:ext cx="0" cy="69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58" name="Line 26"/>
              <p:cNvSpPr>
                <a:spLocks noChangeAspect="1" noChangeShapeType="1"/>
              </p:cNvSpPr>
              <p:nvPr/>
            </p:nvSpPr>
            <p:spPr bwMode="auto">
              <a:xfrm>
                <a:off x="4821" y="1890"/>
                <a:ext cx="0" cy="69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59" name="Line 27"/>
              <p:cNvSpPr>
                <a:spLocks noChangeAspect="1" noChangeShapeType="1"/>
              </p:cNvSpPr>
              <p:nvPr/>
            </p:nvSpPr>
            <p:spPr bwMode="auto">
              <a:xfrm>
                <a:off x="4320" y="1824"/>
                <a:ext cx="0" cy="69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60" name="Line 28"/>
              <p:cNvSpPr>
                <a:spLocks noChangeAspect="1" noChangeShapeType="1"/>
              </p:cNvSpPr>
              <p:nvPr/>
            </p:nvSpPr>
            <p:spPr bwMode="auto">
              <a:xfrm>
                <a:off x="4749" y="1821"/>
                <a:ext cx="0" cy="69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61" name="Line 29"/>
              <p:cNvSpPr>
                <a:spLocks noChangeAspect="1" noChangeShapeType="1"/>
              </p:cNvSpPr>
              <p:nvPr/>
            </p:nvSpPr>
            <p:spPr bwMode="auto">
              <a:xfrm flipV="1">
                <a:off x="4176" y="1891"/>
                <a:ext cx="646" cy="3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62" name="Line 30"/>
              <p:cNvSpPr>
                <a:spLocks noChangeAspect="1" noChangeShapeType="1"/>
              </p:cNvSpPr>
              <p:nvPr/>
            </p:nvSpPr>
            <p:spPr bwMode="auto">
              <a:xfrm flipV="1">
                <a:off x="4176" y="2589"/>
                <a:ext cx="646" cy="3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63" name="Line 31"/>
              <p:cNvSpPr>
                <a:spLocks noChangeAspect="1" noChangeShapeType="1"/>
              </p:cNvSpPr>
              <p:nvPr/>
            </p:nvSpPr>
            <p:spPr bwMode="auto">
              <a:xfrm>
                <a:off x="4317" y="1824"/>
                <a:ext cx="363" cy="16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64" name="Line 32"/>
              <p:cNvSpPr>
                <a:spLocks noChangeAspect="1" noChangeShapeType="1"/>
              </p:cNvSpPr>
              <p:nvPr/>
            </p:nvSpPr>
            <p:spPr bwMode="auto">
              <a:xfrm>
                <a:off x="4320" y="2523"/>
                <a:ext cx="363" cy="16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65" name="Line 33"/>
              <p:cNvSpPr>
                <a:spLocks noChangeAspect="1" noChangeShapeType="1"/>
              </p:cNvSpPr>
              <p:nvPr/>
            </p:nvSpPr>
            <p:spPr bwMode="auto">
              <a:xfrm flipH="1">
                <a:off x="4239" y="1827"/>
                <a:ext cx="508" cy="15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9266" name="Group 34"/>
              <p:cNvGrpSpPr>
                <a:grpSpLocks noChangeAspect="1"/>
              </p:cNvGrpSpPr>
              <p:nvPr/>
            </p:nvGrpSpPr>
            <p:grpSpPr bwMode="auto">
              <a:xfrm>
                <a:off x="4176" y="2184"/>
                <a:ext cx="646" cy="167"/>
                <a:chOff x="4874" y="1920"/>
                <a:chExt cx="646" cy="167"/>
              </a:xfrm>
            </p:grpSpPr>
            <p:sp>
              <p:nvSpPr>
                <p:cNvPr id="9269" name="Line 35"/>
                <p:cNvSpPr>
                  <a:spLocks noChangeAspect="1" noChangeShapeType="1"/>
                </p:cNvSpPr>
                <p:nvPr/>
              </p:nvSpPr>
              <p:spPr bwMode="auto">
                <a:xfrm>
                  <a:off x="5018" y="1920"/>
                  <a:ext cx="43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270" name="Line 36"/>
                <p:cNvSpPr>
                  <a:spLocks noChangeAspect="1" noChangeShapeType="1"/>
                </p:cNvSpPr>
                <p:nvPr/>
              </p:nvSpPr>
              <p:spPr bwMode="auto">
                <a:xfrm>
                  <a:off x="4942" y="2087"/>
                  <a:ext cx="43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271" name="Line 37"/>
                <p:cNvSpPr>
                  <a:spLocks noChangeAspect="1" noChangeShapeType="1"/>
                </p:cNvSpPr>
                <p:nvPr/>
              </p:nvSpPr>
              <p:spPr bwMode="auto">
                <a:xfrm flipH="1">
                  <a:off x="4874" y="1920"/>
                  <a:ext cx="144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272" name="Line 38"/>
                <p:cNvSpPr>
                  <a:spLocks noChangeAspect="1" noChangeShapeType="1"/>
                </p:cNvSpPr>
                <p:nvPr/>
              </p:nvSpPr>
              <p:spPr bwMode="auto">
                <a:xfrm flipH="1">
                  <a:off x="5372" y="1991"/>
                  <a:ext cx="144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273" name="Line 39"/>
                <p:cNvSpPr>
                  <a:spLocks noChangeAspect="1" noChangeShapeType="1"/>
                </p:cNvSpPr>
                <p:nvPr/>
              </p:nvSpPr>
              <p:spPr bwMode="auto">
                <a:xfrm>
                  <a:off x="4874" y="2016"/>
                  <a:ext cx="70" cy="7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274" name="Line 40"/>
                <p:cNvSpPr>
                  <a:spLocks noChangeAspect="1" noChangeShapeType="1"/>
                </p:cNvSpPr>
                <p:nvPr/>
              </p:nvSpPr>
              <p:spPr bwMode="auto">
                <a:xfrm>
                  <a:off x="5450" y="1920"/>
                  <a:ext cx="70" cy="7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275" name="Line 41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4874" y="1986"/>
                  <a:ext cx="646" cy="3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276" name="Line 42"/>
                <p:cNvSpPr>
                  <a:spLocks noChangeAspect="1" noChangeShapeType="1"/>
                </p:cNvSpPr>
                <p:nvPr/>
              </p:nvSpPr>
              <p:spPr bwMode="auto">
                <a:xfrm>
                  <a:off x="5015" y="1920"/>
                  <a:ext cx="363" cy="16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277" name="Line 43"/>
                <p:cNvSpPr>
                  <a:spLocks noChangeAspect="1" noChangeShapeType="1"/>
                </p:cNvSpPr>
                <p:nvPr/>
              </p:nvSpPr>
              <p:spPr bwMode="auto">
                <a:xfrm flipH="1">
                  <a:off x="4942" y="1923"/>
                  <a:ext cx="508" cy="15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9267" name="Line 44"/>
              <p:cNvSpPr>
                <a:spLocks noChangeAspect="1" noChangeShapeType="1"/>
              </p:cNvSpPr>
              <p:nvPr/>
            </p:nvSpPr>
            <p:spPr bwMode="auto">
              <a:xfrm flipH="1">
                <a:off x="4244" y="2523"/>
                <a:ext cx="508" cy="15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68" name="Line 45"/>
              <p:cNvSpPr>
                <a:spLocks noChangeAspect="1" noChangeShapeType="1"/>
              </p:cNvSpPr>
              <p:nvPr/>
            </p:nvSpPr>
            <p:spPr bwMode="auto">
              <a:xfrm>
                <a:off x="4497" y="1902"/>
                <a:ext cx="0" cy="69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9226" name="Text Box 46"/>
            <p:cNvSpPr txBox="1">
              <a:spLocks noChangeArrowheads="1"/>
            </p:cNvSpPr>
            <p:nvPr/>
          </p:nvSpPr>
          <p:spPr bwMode="auto">
            <a:xfrm>
              <a:off x="4801" y="2813"/>
              <a:ext cx="20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cs typeface="Times New Roman" panose="02020603050405020304" pitchFamily="18" charset="0"/>
                </a:rPr>
                <a:t>•</a:t>
              </a:r>
              <a:endParaRPr lang="en-US" altLang="zh-CN" sz="3200"/>
            </a:p>
          </p:txBody>
        </p:sp>
        <p:sp>
          <p:nvSpPr>
            <p:cNvPr id="9227" name="Text Box 47"/>
            <p:cNvSpPr txBox="1">
              <a:spLocks noChangeArrowheads="1"/>
            </p:cNvSpPr>
            <p:nvPr/>
          </p:nvSpPr>
          <p:spPr bwMode="auto">
            <a:xfrm>
              <a:off x="4353" y="2958"/>
              <a:ext cx="20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cs typeface="Times New Roman" panose="02020603050405020304" pitchFamily="18" charset="0"/>
                </a:rPr>
                <a:t>•</a:t>
              </a:r>
              <a:endParaRPr lang="en-US" altLang="zh-CN" sz="3200"/>
            </a:p>
          </p:txBody>
        </p:sp>
        <p:sp>
          <p:nvSpPr>
            <p:cNvPr id="9228" name="Text Box 48"/>
            <p:cNvSpPr txBox="1">
              <a:spLocks noChangeArrowheads="1"/>
            </p:cNvSpPr>
            <p:nvPr/>
          </p:nvSpPr>
          <p:spPr bwMode="auto">
            <a:xfrm>
              <a:off x="4047" y="2813"/>
              <a:ext cx="20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cs typeface="Times New Roman" panose="02020603050405020304" pitchFamily="18" charset="0"/>
                </a:rPr>
                <a:t>•</a:t>
              </a:r>
              <a:endParaRPr lang="en-US" altLang="zh-CN" sz="3200"/>
            </a:p>
          </p:txBody>
        </p:sp>
        <p:sp>
          <p:nvSpPr>
            <p:cNvPr id="9229" name="Text Box 49"/>
            <p:cNvSpPr txBox="1">
              <a:spLocks noChangeArrowheads="1"/>
            </p:cNvSpPr>
            <p:nvPr/>
          </p:nvSpPr>
          <p:spPr bwMode="auto">
            <a:xfrm>
              <a:off x="3797" y="2975"/>
              <a:ext cx="20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cs typeface="Times New Roman" panose="02020603050405020304" pitchFamily="18" charset="0"/>
                </a:rPr>
                <a:t>•</a:t>
              </a:r>
              <a:endParaRPr lang="en-US" altLang="zh-CN" sz="3200"/>
            </a:p>
          </p:txBody>
        </p:sp>
        <p:sp>
          <p:nvSpPr>
            <p:cNvPr id="9230" name="Text Box 50"/>
            <p:cNvSpPr txBox="1">
              <a:spLocks noChangeArrowheads="1"/>
            </p:cNvSpPr>
            <p:nvPr/>
          </p:nvSpPr>
          <p:spPr bwMode="auto">
            <a:xfrm>
              <a:off x="3918" y="3096"/>
              <a:ext cx="20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cs typeface="Times New Roman" panose="02020603050405020304" pitchFamily="18" charset="0"/>
                </a:rPr>
                <a:t>•</a:t>
              </a:r>
              <a:endParaRPr lang="en-US" altLang="zh-CN" sz="3200"/>
            </a:p>
          </p:txBody>
        </p:sp>
        <p:sp>
          <p:nvSpPr>
            <p:cNvPr id="9231" name="Text Box 51"/>
            <p:cNvSpPr txBox="1">
              <a:spLocks noChangeArrowheads="1"/>
            </p:cNvSpPr>
            <p:nvPr/>
          </p:nvSpPr>
          <p:spPr bwMode="auto">
            <a:xfrm>
              <a:off x="4672" y="3102"/>
              <a:ext cx="20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cs typeface="Times New Roman" panose="02020603050405020304" pitchFamily="18" charset="0"/>
                </a:rPr>
                <a:t>•</a:t>
              </a:r>
              <a:endParaRPr lang="en-US" altLang="zh-CN" sz="3200"/>
            </a:p>
          </p:txBody>
        </p:sp>
        <p:sp>
          <p:nvSpPr>
            <p:cNvPr id="9232" name="Text Box 52"/>
            <p:cNvSpPr txBox="1">
              <a:spLocks noChangeArrowheads="1"/>
            </p:cNvSpPr>
            <p:nvPr/>
          </p:nvSpPr>
          <p:spPr bwMode="auto">
            <a:xfrm>
              <a:off x="4915" y="2933"/>
              <a:ext cx="20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cs typeface="Times New Roman" panose="02020603050405020304" pitchFamily="18" charset="0"/>
                </a:rPr>
                <a:t>•</a:t>
              </a:r>
              <a:endParaRPr lang="en-US" altLang="zh-CN" sz="3200"/>
            </a:p>
          </p:txBody>
        </p:sp>
        <p:sp>
          <p:nvSpPr>
            <p:cNvPr id="9233" name="Text Box 53"/>
            <p:cNvSpPr txBox="1">
              <a:spLocks noChangeArrowheads="1"/>
            </p:cNvSpPr>
            <p:nvPr/>
          </p:nvSpPr>
          <p:spPr bwMode="auto">
            <a:xfrm>
              <a:off x="4801" y="1589"/>
              <a:ext cx="20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cs typeface="Times New Roman" panose="02020603050405020304" pitchFamily="18" charset="0"/>
                </a:rPr>
                <a:t>•</a:t>
              </a:r>
              <a:endParaRPr lang="en-US" altLang="zh-CN" sz="3200"/>
            </a:p>
          </p:txBody>
        </p:sp>
        <p:sp>
          <p:nvSpPr>
            <p:cNvPr id="9234" name="Text Box 54"/>
            <p:cNvSpPr txBox="1">
              <a:spLocks noChangeArrowheads="1"/>
            </p:cNvSpPr>
            <p:nvPr/>
          </p:nvSpPr>
          <p:spPr bwMode="auto">
            <a:xfrm>
              <a:off x="4353" y="1734"/>
              <a:ext cx="20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cs typeface="Times New Roman" panose="02020603050405020304" pitchFamily="18" charset="0"/>
                </a:rPr>
                <a:t>•</a:t>
              </a:r>
              <a:endParaRPr lang="en-US" altLang="zh-CN" sz="3200"/>
            </a:p>
          </p:txBody>
        </p:sp>
        <p:sp>
          <p:nvSpPr>
            <p:cNvPr id="9235" name="Text Box 55"/>
            <p:cNvSpPr txBox="1">
              <a:spLocks noChangeArrowheads="1"/>
            </p:cNvSpPr>
            <p:nvPr/>
          </p:nvSpPr>
          <p:spPr bwMode="auto">
            <a:xfrm>
              <a:off x="4047" y="1589"/>
              <a:ext cx="20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cs typeface="Times New Roman" panose="02020603050405020304" pitchFamily="18" charset="0"/>
                </a:rPr>
                <a:t>•</a:t>
              </a:r>
              <a:endParaRPr lang="en-US" altLang="zh-CN" sz="3200"/>
            </a:p>
          </p:txBody>
        </p:sp>
        <p:sp>
          <p:nvSpPr>
            <p:cNvPr id="9236" name="Text Box 56"/>
            <p:cNvSpPr txBox="1">
              <a:spLocks noChangeArrowheads="1"/>
            </p:cNvSpPr>
            <p:nvPr/>
          </p:nvSpPr>
          <p:spPr bwMode="auto">
            <a:xfrm>
              <a:off x="3797" y="1751"/>
              <a:ext cx="20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cs typeface="Times New Roman" panose="02020603050405020304" pitchFamily="18" charset="0"/>
                </a:rPr>
                <a:t>•</a:t>
              </a:r>
              <a:endParaRPr lang="en-US" altLang="zh-CN" sz="3200"/>
            </a:p>
          </p:txBody>
        </p:sp>
        <p:sp>
          <p:nvSpPr>
            <p:cNvPr id="9237" name="Text Box 57"/>
            <p:cNvSpPr txBox="1">
              <a:spLocks noChangeArrowheads="1"/>
            </p:cNvSpPr>
            <p:nvPr/>
          </p:nvSpPr>
          <p:spPr bwMode="auto">
            <a:xfrm>
              <a:off x="3918" y="1872"/>
              <a:ext cx="20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cs typeface="Times New Roman" panose="02020603050405020304" pitchFamily="18" charset="0"/>
                </a:rPr>
                <a:t>•</a:t>
              </a:r>
              <a:endParaRPr lang="en-US" altLang="zh-CN" sz="3200"/>
            </a:p>
          </p:txBody>
        </p:sp>
        <p:sp>
          <p:nvSpPr>
            <p:cNvPr id="9238" name="Text Box 58"/>
            <p:cNvSpPr txBox="1">
              <a:spLocks noChangeArrowheads="1"/>
            </p:cNvSpPr>
            <p:nvPr/>
          </p:nvSpPr>
          <p:spPr bwMode="auto">
            <a:xfrm>
              <a:off x="4672" y="1878"/>
              <a:ext cx="20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cs typeface="Times New Roman" panose="02020603050405020304" pitchFamily="18" charset="0"/>
                </a:rPr>
                <a:t>•</a:t>
              </a:r>
              <a:endParaRPr lang="en-US" altLang="zh-CN" sz="3200"/>
            </a:p>
          </p:txBody>
        </p:sp>
        <p:sp>
          <p:nvSpPr>
            <p:cNvPr id="9239" name="Text Box 59"/>
            <p:cNvSpPr txBox="1">
              <a:spLocks noChangeArrowheads="1"/>
            </p:cNvSpPr>
            <p:nvPr/>
          </p:nvSpPr>
          <p:spPr bwMode="auto">
            <a:xfrm>
              <a:off x="4915" y="1709"/>
              <a:ext cx="20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cs typeface="Times New Roman" panose="02020603050405020304" pitchFamily="18" charset="0"/>
                </a:rPr>
                <a:t>•</a:t>
              </a:r>
              <a:endParaRPr lang="en-US" altLang="zh-CN" sz="3200"/>
            </a:p>
          </p:txBody>
        </p:sp>
        <p:sp>
          <p:nvSpPr>
            <p:cNvPr id="9240" name="Text Box 60"/>
            <p:cNvSpPr txBox="1">
              <a:spLocks noChangeArrowheads="1"/>
            </p:cNvSpPr>
            <p:nvPr/>
          </p:nvSpPr>
          <p:spPr bwMode="auto">
            <a:xfrm>
              <a:off x="4066" y="2308"/>
              <a:ext cx="20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cs typeface="Times New Roman" panose="02020603050405020304" pitchFamily="18" charset="0"/>
                </a:rPr>
                <a:t>•</a:t>
              </a:r>
              <a:endParaRPr lang="en-US" altLang="zh-CN" sz="3200"/>
            </a:p>
          </p:txBody>
        </p:sp>
        <p:sp>
          <p:nvSpPr>
            <p:cNvPr id="9241" name="Text Box 61"/>
            <p:cNvSpPr txBox="1">
              <a:spLocks noChangeArrowheads="1"/>
            </p:cNvSpPr>
            <p:nvPr/>
          </p:nvSpPr>
          <p:spPr bwMode="auto">
            <a:xfrm>
              <a:off x="4312" y="2466"/>
              <a:ext cx="20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 dirty="0">
                  <a:cs typeface="Times New Roman" panose="02020603050405020304" pitchFamily="18" charset="0"/>
                </a:rPr>
                <a:t>•</a:t>
              </a:r>
              <a:endParaRPr lang="en-US" altLang="zh-CN" sz="3200" dirty="0"/>
            </a:p>
          </p:txBody>
        </p:sp>
        <p:sp>
          <p:nvSpPr>
            <p:cNvPr id="9242" name="Text Box 62"/>
            <p:cNvSpPr txBox="1">
              <a:spLocks noChangeArrowheads="1"/>
            </p:cNvSpPr>
            <p:nvPr/>
          </p:nvSpPr>
          <p:spPr bwMode="auto">
            <a:xfrm>
              <a:off x="4724" y="2303"/>
              <a:ext cx="20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cs typeface="Times New Roman" panose="02020603050405020304" pitchFamily="18" charset="0"/>
                </a:rPr>
                <a:t>•</a:t>
              </a:r>
              <a:endParaRPr lang="en-US" altLang="zh-CN" sz="3200"/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68144" y="3606081"/>
            <a:ext cx="2451719" cy="2772044"/>
          </a:xfrm>
          <a:prstGeom prst="rect">
            <a:avLst/>
          </a:prstGeom>
        </p:spPr>
      </p:pic>
      <p:sp>
        <p:nvSpPr>
          <p:cNvPr id="63" name="Rectangle 3"/>
          <p:cNvSpPr>
            <a:spLocks noChangeArrowheads="1"/>
          </p:cNvSpPr>
          <p:nvPr/>
        </p:nvSpPr>
        <p:spPr bwMode="auto">
          <a:xfrm>
            <a:off x="383250" y="1496144"/>
            <a:ext cx="7467600" cy="420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en-US" altLang="zh-CN" b="1" dirty="0"/>
              <a:t>  </a:t>
            </a:r>
            <a:r>
              <a:rPr lang="zh-CN" altLang="en-US" b="1" dirty="0" smtClean="0"/>
              <a:t>原子半径：</a:t>
            </a:r>
            <a:endParaRPr lang="zh-CN" altLang="en-US" sz="2000" b="1" dirty="0"/>
          </a:p>
        </p:txBody>
      </p:sp>
      <p:grpSp>
        <p:nvGrpSpPr>
          <p:cNvPr id="5" name="组合 4"/>
          <p:cNvGrpSpPr/>
          <p:nvPr/>
        </p:nvGrpSpPr>
        <p:grpSpPr>
          <a:xfrm>
            <a:off x="617890" y="2053073"/>
            <a:ext cx="4728798" cy="1522468"/>
            <a:chOff x="617890" y="2053073"/>
            <a:chExt cx="4728798" cy="1522468"/>
          </a:xfrm>
        </p:grpSpPr>
        <p:sp>
          <p:nvSpPr>
            <p:cNvPr id="4" name="矩形 3"/>
            <p:cNvSpPr/>
            <p:nvPr/>
          </p:nvSpPr>
          <p:spPr>
            <a:xfrm>
              <a:off x="617890" y="2053073"/>
              <a:ext cx="4728798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dirty="0" smtClean="0">
                  <a:latin typeface="+mn-ea"/>
                  <a:ea typeface="+mn-ea"/>
                </a:rPr>
                <a:t>上下</a:t>
              </a:r>
              <a:r>
                <a:rPr lang="zh-CN" altLang="en-US" dirty="0">
                  <a:latin typeface="+mn-ea"/>
                  <a:ea typeface="+mn-ea"/>
                </a:rPr>
                <a:t>底面的中心原子与周围六个顶角上的原子相切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文本框 65"/>
                <p:cNvSpPr txBox="1"/>
                <p:nvPr/>
              </p:nvSpPr>
              <p:spPr>
                <a:xfrm>
                  <a:off x="1497422" y="2884070"/>
                  <a:ext cx="2045495" cy="69147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66" name="文本框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97422" y="2884070"/>
                  <a:ext cx="2045495" cy="691471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 autoUpdateAnimBg="0"/>
      <p:bldP spid="63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609600" y="533400"/>
            <a:ext cx="5105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600" b="1" dirty="0" smtClean="0">
                <a:solidFill>
                  <a:schemeClr val="accent2"/>
                </a:solidFill>
              </a:rPr>
              <a:t>2</a:t>
            </a:r>
            <a:r>
              <a:rPr lang="zh-CN" altLang="en-US" sz="3600" b="1" dirty="0" smtClean="0">
                <a:solidFill>
                  <a:schemeClr val="accent2"/>
                </a:solidFill>
              </a:rPr>
              <a:t>、</a:t>
            </a:r>
            <a:r>
              <a:rPr lang="en-US" altLang="zh-CN" sz="3600" b="1" dirty="0">
                <a:solidFill>
                  <a:schemeClr val="accent2"/>
                </a:solidFill>
              </a:rPr>
              <a:t>HCP </a:t>
            </a:r>
            <a:r>
              <a:rPr lang="zh-CN" altLang="en-US" sz="3600" b="1" dirty="0">
                <a:solidFill>
                  <a:schemeClr val="accent2"/>
                </a:solidFill>
              </a:rPr>
              <a:t>密排六方</a:t>
            </a:r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592225" y="1393402"/>
            <a:ext cx="1752600" cy="420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en-US" altLang="zh-CN" b="1" dirty="0"/>
              <a:t>  </a:t>
            </a:r>
            <a:r>
              <a:rPr lang="zh-CN" altLang="en-US" b="1" dirty="0"/>
              <a:t>配位数：</a:t>
            </a:r>
          </a:p>
        </p:txBody>
      </p:sp>
      <p:sp>
        <p:nvSpPr>
          <p:cNvPr id="6150" name="Rectangle 6"/>
          <p:cNvSpPr>
            <a:spLocks noChangeArrowheads="1"/>
          </p:cNvSpPr>
          <p:nvPr/>
        </p:nvSpPr>
        <p:spPr bwMode="auto">
          <a:xfrm>
            <a:off x="1493487" y="1988840"/>
            <a:ext cx="293449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dirty="0">
                <a:sym typeface="Symbol" panose="05050102010706020507" pitchFamily="18" charset="2"/>
              </a:rPr>
              <a:t>C.N.= 6 + 3×2 </a:t>
            </a:r>
            <a:r>
              <a:rPr lang="zh-CN" altLang="en-US" sz="2000" dirty="0">
                <a:sym typeface="Symbol" panose="05050102010706020507" pitchFamily="18" charset="2"/>
              </a:rPr>
              <a:t>＝</a:t>
            </a:r>
            <a:r>
              <a:rPr lang="en-US" altLang="zh-CN" sz="2000" dirty="0">
                <a:sym typeface="Symbol" panose="05050102010706020507" pitchFamily="18" charset="2"/>
              </a:rPr>
              <a:t>12</a:t>
            </a:r>
            <a:endParaRPr lang="en-US" altLang="zh-CN" sz="2000" dirty="0"/>
          </a:p>
        </p:txBody>
      </p:sp>
      <p:sp>
        <p:nvSpPr>
          <p:cNvPr id="6151" name="Rectangle 7"/>
          <p:cNvSpPr>
            <a:spLocks noChangeArrowheads="1"/>
          </p:cNvSpPr>
          <p:nvPr/>
        </p:nvSpPr>
        <p:spPr bwMode="auto">
          <a:xfrm>
            <a:off x="588049" y="2674297"/>
            <a:ext cx="4184410" cy="420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en-US" altLang="zh-CN" b="1" dirty="0"/>
              <a:t>  </a:t>
            </a:r>
            <a:r>
              <a:rPr lang="zh-CN" altLang="en-US" b="1" dirty="0"/>
              <a:t>堆垛</a:t>
            </a:r>
            <a:r>
              <a:rPr lang="zh-CN" altLang="en-US" b="1" dirty="0" smtClean="0"/>
              <a:t>密度</a:t>
            </a:r>
            <a:endParaRPr lang="zh-CN" altLang="en-US" b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0636" y="609552"/>
            <a:ext cx="3018061" cy="2664296"/>
          </a:xfrm>
          <a:prstGeom prst="rect">
            <a:avLst/>
          </a:prstGeom>
        </p:spPr>
      </p:pic>
      <p:grpSp>
        <p:nvGrpSpPr>
          <p:cNvPr id="123" name="Group 66"/>
          <p:cNvGrpSpPr>
            <a:grpSpLocks noChangeAspect="1"/>
          </p:cNvGrpSpPr>
          <p:nvPr/>
        </p:nvGrpSpPr>
        <p:grpSpPr bwMode="auto">
          <a:xfrm>
            <a:off x="6150342" y="3436507"/>
            <a:ext cx="2101850" cy="2981325"/>
            <a:chOff x="3543" y="1702"/>
            <a:chExt cx="1324" cy="1878"/>
          </a:xfrm>
        </p:grpSpPr>
        <p:sp>
          <p:nvSpPr>
            <p:cNvPr id="124" name="Line 40"/>
            <p:cNvSpPr>
              <a:spLocks noChangeAspect="1" noChangeShapeType="1"/>
            </p:cNvSpPr>
            <p:nvPr/>
          </p:nvSpPr>
          <p:spPr bwMode="auto">
            <a:xfrm>
              <a:off x="4197" y="2031"/>
              <a:ext cx="0" cy="1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" name="Line 65"/>
            <p:cNvSpPr>
              <a:spLocks noChangeAspect="1" noChangeShapeType="1"/>
            </p:cNvSpPr>
            <p:nvPr/>
          </p:nvSpPr>
          <p:spPr bwMode="auto">
            <a:xfrm>
              <a:off x="4196" y="2027"/>
              <a:ext cx="0" cy="633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6" name="Line 60"/>
            <p:cNvSpPr>
              <a:spLocks noChangeShapeType="1"/>
            </p:cNvSpPr>
            <p:nvPr/>
          </p:nvSpPr>
          <p:spPr bwMode="auto">
            <a:xfrm>
              <a:off x="3913" y="2611"/>
              <a:ext cx="262" cy="53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" name="Line 61"/>
            <p:cNvSpPr>
              <a:spLocks noChangeShapeType="1"/>
            </p:cNvSpPr>
            <p:nvPr/>
          </p:nvSpPr>
          <p:spPr bwMode="auto">
            <a:xfrm flipV="1">
              <a:off x="3913" y="2042"/>
              <a:ext cx="278" cy="559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" name="Line 6"/>
            <p:cNvSpPr>
              <a:spLocks noChangeAspect="1" noChangeShapeType="1"/>
            </p:cNvSpPr>
            <p:nvPr/>
          </p:nvSpPr>
          <p:spPr bwMode="auto">
            <a:xfrm>
              <a:off x="3887" y="1894"/>
              <a:ext cx="75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" name="Line 7"/>
            <p:cNvSpPr>
              <a:spLocks noChangeAspect="1" noChangeShapeType="1"/>
            </p:cNvSpPr>
            <p:nvPr/>
          </p:nvSpPr>
          <p:spPr bwMode="auto">
            <a:xfrm>
              <a:off x="3753" y="2187"/>
              <a:ext cx="7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" name="Line 8"/>
            <p:cNvSpPr>
              <a:spLocks noChangeAspect="1" noChangeShapeType="1"/>
            </p:cNvSpPr>
            <p:nvPr/>
          </p:nvSpPr>
          <p:spPr bwMode="auto">
            <a:xfrm flipH="1">
              <a:off x="3634" y="1894"/>
              <a:ext cx="253" cy="1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1" name="Line 9"/>
            <p:cNvSpPr>
              <a:spLocks noChangeAspect="1" noChangeShapeType="1"/>
            </p:cNvSpPr>
            <p:nvPr/>
          </p:nvSpPr>
          <p:spPr bwMode="auto">
            <a:xfrm flipH="1">
              <a:off x="4508" y="2019"/>
              <a:ext cx="253" cy="1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2" name="Line 10"/>
            <p:cNvSpPr>
              <a:spLocks noChangeAspect="1" noChangeShapeType="1"/>
            </p:cNvSpPr>
            <p:nvPr/>
          </p:nvSpPr>
          <p:spPr bwMode="auto">
            <a:xfrm>
              <a:off x="3634" y="2063"/>
              <a:ext cx="123" cy="1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" name="Line 11"/>
            <p:cNvSpPr>
              <a:spLocks noChangeAspect="1" noChangeShapeType="1"/>
            </p:cNvSpPr>
            <p:nvPr/>
          </p:nvSpPr>
          <p:spPr bwMode="auto">
            <a:xfrm>
              <a:off x="4645" y="1894"/>
              <a:ext cx="123" cy="1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" name="Line 12"/>
            <p:cNvSpPr>
              <a:spLocks noChangeAspect="1" noChangeShapeType="1"/>
            </p:cNvSpPr>
            <p:nvPr/>
          </p:nvSpPr>
          <p:spPr bwMode="auto">
            <a:xfrm>
              <a:off x="3887" y="3118"/>
              <a:ext cx="75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" name="Line 13"/>
            <p:cNvSpPr>
              <a:spLocks noChangeAspect="1" noChangeShapeType="1"/>
            </p:cNvSpPr>
            <p:nvPr/>
          </p:nvSpPr>
          <p:spPr bwMode="auto">
            <a:xfrm>
              <a:off x="3753" y="3411"/>
              <a:ext cx="7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6" name="Line 14"/>
            <p:cNvSpPr>
              <a:spLocks noChangeAspect="1" noChangeShapeType="1"/>
            </p:cNvSpPr>
            <p:nvPr/>
          </p:nvSpPr>
          <p:spPr bwMode="auto">
            <a:xfrm flipH="1">
              <a:off x="3634" y="3118"/>
              <a:ext cx="253" cy="1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" name="Line 15"/>
            <p:cNvSpPr>
              <a:spLocks noChangeAspect="1" noChangeShapeType="1"/>
            </p:cNvSpPr>
            <p:nvPr/>
          </p:nvSpPr>
          <p:spPr bwMode="auto">
            <a:xfrm flipH="1">
              <a:off x="4508" y="3242"/>
              <a:ext cx="253" cy="1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8" name="Line 16"/>
            <p:cNvSpPr>
              <a:spLocks noChangeAspect="1" noChangeShapeType="1"/>
            </p:cNvSpPr>
            <p:nvPr/>
          </p:nvSpPr>
          <p:spPr bwMode="auto">
            <a:xfrm>
              <a:off x="3634" y="3286"/>
              <a:ext cx="123" cy="1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9" name="Line 17"/>
            <p:cNvSpPr>
              <a:spLocks noChangeAspect="1" noChangeShapeType="1"/>
            </p:cNvSpPr>
            <p:nvPr/>
          </p:nvSpPr>
          <p:spPr bwMode="auto">
            <a:xfrm>
              <a:off x="4645" y="3118"/>
              <a:ext cx="123" cy="1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0" name="Line 18"/>
            <p:cNvSpPr>
              <a:spLocks noChangeAspect="1" noChangeShapeType="1"/>
            </p:cNvSpPr>
            <p:nvPr/>
          </p:nvSpPr>
          <p:spPr bwMode="auto">
            <a:xfrm>
              <a:off x="3755" y="2179"/>
              <a:ext cx="0" cy="1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" name="Line 19"/>
            <p:cNvSpPr>
              <a:spLocks noChangeAspect="1" noChangeShapeType="1"/>
            </p:cNvSpPr>
            <p:nvPr/>
          </p:nvSpPr>
          <p:spPr bwMode="auto">
            <a:xfrm>
              <a:off x="3634" y="2070"/>
              <a:ext cx="0" cy="1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" name="Line 20"/>
            <p:cNvSpPr>
              <a:spLocks noChangeAspect="1" noChangeShapeType="1"/>
            </p:cNvSpPr>
            <p:nvPr/>
          </p:nvSpPr>
          <p:spPr bwMode="auto">
            <a:xfrm>
              <a:off x="4513" y="2180"/>
              <a:ext cx="0" cy="1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" name="Line 21"/>
            <p:cNvSpPr>
              <a:spLocks noChangeAspect="1" noChangeShapeType="1"/>
            </p:cNvSpPr>
            <p:nvPr/>
          </p:nvSpPr>
          <p:spPr bwMode="auto">
            <a:xfrm>
              <a:off x="4766" y="2010"/>
              <a:ext cx="0" cy="1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" name="Line 22"/>
            <p:cNvSpPr>
              <a:spLocks noChangeAspect="1" noChangeShapeType="1"/>
            </p:cNvSpPr>
            <p:nvPr/>
          </p:nvSpPr>
          <p:spPr bwMode="auto">
            <a:xfrm>
              <a:off x="3887" y="1894"/>
              <a:ext cx="0" cy="1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5" name="Line 23"/>
            <p:cNvSpPr>
              <a:spLocks noChangeAspect="1" noChangeShapeType="1"/>
            </p:cNvSpPr>
            <p:nvPr/>
          </p:nvSpPr>
          <p:spPr bwMode="auto">
            <a:xfrm>
              <a:off x="4640" y="1889"/>
              <a:ext cx="0" cy="1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6" name="Line 24"/>
            <p:cNvSpPr>
              <a:spLocks noChangeAspect="1" noChangeShapeType="1"/>
            </p:cNvSpPr>
            <p:nvPr/>
          </p:nvSpPr>
          <p:spPr bwMode="auto">
            <a:xfrm flipV="1">
              <a:off x="3634" y="2012"/>
              <a:ext cx="1134" cy="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7" name="Line 25"/>
            <p:cNvSpPr>
              <a:spLocks noChangeAspect="1" noChangeShapeType="1"/>
            </p:cNvSpPr>
            <p:nvPr/>
          </p:nvSpPr>
          <p:spPr bwMode="auto">
            <a:xfrm flipV="1">
              <a:off x="3634" y="3237"/>
              <a:ext cx="1134" cy="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8" name="Line 26"/>
            <p:cNvSpPr>
              <a:spLocks noChangeAspect="1" noChangeShapeType="1"/>
            </p:cNvSpPr>
            <p:nvPr/>
          </p:nvSpPr>
          <p:spPr bwMode="auto">
            <a:xfrm>
              <a:off x="3882" y="1894"/>
              <a:ext cx="637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" name="Line 27"/>
            <p:cNvSpPr>
              <a:spLocks noChangeAspect="1" noChangeShapeType="1"/>
            </p:cNvSpPr>
            <p:nvPr/>
          </p:nvSpPr>
          <p:spPr bwMode="auto">
            <a:xfrm>
              <a:off x="3887" y="3121"/>
              <a:ext cx="637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0" name="Line 28"/>
            <p:cNvSpPr>
              <a:spLocks noChangeAspect="1" noChangeShapeType="1"/>
            </p:cNvSpPr>
            <p:nvPr/>
          </p:nvSpPr>
          <p:spPr bwMode="auto">
            <a:xfrm flipH="1">
              <a:off x="3745" y="1900"/>
              <a:ext cx="891" cy="2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51" name="Group 29"/>
            <p:cNvGrpSpPr>
              <a:grpSpLocks noChangeAspect="1"/>
            </p:cNvGrpSpPr>
            <p:nvPr/>
          </p:nvGrpSpPr>
          <p:grpSpPr bwMode="auto">
            <a:xfrm>
              <a:off x="3634" y="2526"/>
              <a:ext cx="1134" cy="293"/>
              <a:chOff x="4874" y="1920"/>
              <a:chExt cx="646" cy="167"/>
            </a:xfrm>
          </p:grpSpPr>
          <p:sp>
            <p:nvSpPr>
              <p:cNvPr id="172" name="Line 30"/>
              <p:cNvSpPr>
                <a:spLocks noChangeAspect="1" noChangeShapeType="1"/>
              </p:cNvSpPr>
              <p:nvPr/>
            </p:nvSpPr>
            <p:spPr bwMode="auto">
              <a:xfrm>
                <a:off x="5018" y="1920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3" name="Line 31"/>
              <p:cNvSpPr>
                <a:spLocks noChangeAspect="1" noChangeShapeType="1"/>
              </p:cNvSpPr>
              <p:nvPr/>
            </p:nvSpPr>
            <p:spPr bwMode="auto">
              <a:xfrm>
                <a:off x="4942" y="2087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" name="Line 32"/>
              <p:cNvSpPr>
                <a:spLocks noChangeAspect="1" noChangeShapeType="1"/>
              </p:cNvSpPr>
              <p:nvPr/>
            </p:nvSpPr>
            <p:spPr bwMode="auto">
              <a:xfrm flipH="1">
                <a:off x="4874" y="1920"/>
                <a:ext cx="144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5" name="Line 33"/>
              <p:cNvSpPr>
                <a:spLocks noChangeAspect="1" noChangeShapeType="1"/>
              </p:cNvSpPr>
              <p:nvPr/>
            </p:nvSpPr>
            <p:spPr bwMode="auto">
              <a:xfrm flipH="1">
                <a:off x="5372" y="1991"/>
                <a:ext cx="144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6" name="Line 34"/>
              <p:cNvSpPr>
                <a:spLocks noChangeAspect="1" noChangeShapeType="1"/>
              </p:cNvSpPr>
              <p:nvPr/>
            </p:nvSpPr>
            <p:spPr bwMode="auto">
              <a:xfrm>
                <a:off x="4874" y="2016"/>
                <a:ext cx="70" cy="7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7" name="Line 35"/>
              <p:cNvSpPr>
                <a:spLocks noChangeAspect="1" noChangeShapeType="1"/>
              </p:cNvSpPr>
              <p:nvPr/>
            </p:nvSpPr>
            <p:spPr bwMode="auto">
              <a:xfrm>
                <a:off x="5450" y="1920"/>
                <a:ext cx="70" cy="7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8" name="Line 36"/>
              <p:cNvSpPr>
                <a:spLocks noChangeAspect="1" noChangeShapeType="1"/>
              </p:cNvSpPr>
              <p:nvPr/>
            </p:nvSpPr>
            <p:spPr bwMode="auto">
              <a:xfrm flipV="1">
                <a:off x="4874" y="1986"/>
                <a:ext cx="646" cy="3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9" name="Line 37"/>
              <p:cNvSpPr>
                <a:spLocks noChangeAspect="1" noChangeShapeType="1"/>
              </p:cNvSpPr>
              <p:nvPr/>
            </p:nvSpPr>
            <p:spPr bwMode="auto">
              <a:xfrm>
                <a:off x="5015" y="1920"/>
                <a:ext cx="363" cy="16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0" name="Line 38"/>
              <p:cNvSpPr>
                <a:spLocks noChangeAspect="1" noChangeShapeType="1"/>
              </p:cNvSpPr>
              <p:nvPr/>
            </p:nvSpPr>
            <p:spPr bwMode="auto">
              <a:xfrm flipH="1">
                <a:off x="4942" y="1923"/>
                <a:ext cx="508" cy="15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52" name="Line 39"/>
            <p:cNvSpPr>
              <a:spLocks noChangeAspect="1" noChangeShapeType="1"/>
            </p:cNvSpPr>
            <p:nvPr/>
          </p:nvSpPr>
          <p:spPr bwMode="auto">
            <a:xfrm flipH="1">
              <a:off x="3753" y="3121"/>
              <a:ext cx="892" cy="2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" name="Text Box 41"/>
            <p:cNvSpPr txBox="1">
              <a:spLocks noChangeArrowheads="1"/>
            </p:cNvSpPr>
            <p:nvPr/>
          </p:nvSpPr>
          <p:spPr bwMode="auto">
            <a:xfrm>
              <a:off x="4547" y="2926"/>
              <a:ext cx="20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3200" b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•</a:t>
              </a:r>
            </a:p>
          </p:txBody>
        </p:sp>
        <p:sp>
          <p:nvSpPr>
            <p:cNvPr id="154" name="Text Box 42"/>
            <p:cNvSpPr txBox="1">
              <a:spLocks noChangeArrowheads="1"/>
            </p:cNvSpPr>
            <p:nvPr/>
          </p:nvSpPr>
          <p:spPr bwMode="auto">
            <a:xfrm>
              <a:off x="4099" y="3071"/>
              <a:ext cx="20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3200" b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•</a:t>
              </a:r>
            </a:p>
          </p:txBody>
        </p:sp>
        <p:sp>
          <p:nvSpPr>
            <p:cNvPr id="155" name="Text Box 43"/>
            <p:cNvSpPr txBox="1">
              <a:spLocks noChangeArrowheads="1"/>
            </p:cNvSpPr>
            <p:nvPr/>
          </p:nvSpPr>
          <p:spPr bwMode="auto">
            <a:xfrm>
              <a:off x="3793" y="2926"/>
              <a:ext cx="20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3200" b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•</a:t>
              </a:r>
            </a:p>
          </p:txBody>
        </p:sp>
        <p:sp>
          <p:nvSpPr>
            <p:cNvPr id="156" name="Text Box 44"/>
            <p:cNvSpPr txBox="1">
              <a:spLocks noChangeArrowheads="1"/>
            </p:cNvSpPr>
            <p:nvPr/>
          </p:nvSpPr>
          <p:spPr bwMode="auto">
            <a:xfrm>
              <a:off x="3543" y="3088"/>
              <a:ext cx="20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3200" b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•</a:t>
              </a:r>
            </a:p>
          </p:txBody>
        </p:sp>
        <p:sp>
          <p:nvSpPr>
            <p:cNvPr id="157" name="Text Box 45"/>
            <p:cNvSpPr txBox="1">
              <a:spLocks noChangeArrowheads="1"/>
            </p:cNvSpPr>
            <p:nvPr/>
          </p:nvSpPr>
          <p:spPr bwMode="auto">
            <a:xfrm>
              <a:off x="3664" y="3209"/>
              <a:ext cx="20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3200" b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•</a:t>
              </a:r>
            </a:p>
          </p:txBody>
        </p:sp>
        <p:sp>
          <p:nvSpPr>
            <p:cNvPr id="158" name="Text Box 46"/>
            <p:cNvSpPr txBox="1">
              <a:spLocks noChangeArrowheads="1"/>
            </p:cNvSpPr>
            <p:nvPr/>
          </p:nvSpPr>
          <p:spPr bwMode="auto">
            <a:xfrm>
              <a:off x="4418" y="3215"/>
              <a:ext cx="20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3200" b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•</a:t>
              </a:r>
            </a:p>
          </p:txBody>
        </p:sp>
        <p:sp>
          <p:nvSpPr>
            <p:cNvPr id="159" name="Text Box 47"/>
            <p:cNvSpPr txBox="1">
              <a:spLocks noChangeArrowheads="1"/>
            </p:cNvSpPr>
            <p:nvPr/>
          </p:nvSpPr>
          <p:spPr bwMode="auto">
            <a:xfrm>
              <a:off x="4661" y="3046"/>
              <a:ext cx="20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3200" b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•</a:t>
              </a:r>
            </a:p>
          </p:txBody>
        </p:sp>
        <p:sp>
          <p:nvSpPr>
            <p:cNvPr id="160" name="Text Box 48"/>
            <p:cNvSpPr txBox="1">
              <a:spLocks noChangeArrowheads="1"/>
            </p:cNvSpPr>
            <p:nvPr/>
          </p:nvSpPr>
          <p:spPr bwMode="auto">
            <a:xfrm>
              <a:off x="4547" y="1702"/>
              <a:ext cx="20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3200" b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•</a:t>
              </a:r>
            </a:p>
          </p:txBody>
        </p:sp>
        <p:sp>
          <p:nvSpPr>
            <p:cNvPr id="161" name="Text Box 49"/>
            <p:cNvSpPr txBox="1">
              <a:spLocks noChangeArrowheads="1"/>
            </p:cNvSpPr>
            <p:nvPr/>
          </p:nvSpPr>
          <p:spPr bwMode="auto">
            <a:xfrm>
              <a:off x="4099" y="1847"/>
              <a:ext cx="20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3200" b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•</a:t>
              </a:r>
            </a:p>
          </p:txBody>
        </p:sp>
        <p:sp>
          <p:nvSpPr>
            <p:cNvPr id="162" name="Text Box 50"/>
            <p:cNvSpPr txBox="1">
              <a:spLocks noChangeArrowheads="1"/>
            </p:cNvSpPr>
            <p:nvPr/>
          </p:nvSpPr>
          <p:spPr bwMode="auto">
            <a:xfrm>
              <a:off x="3793" y="1702"/>
              <a:ext cx="20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3200" b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•</a:t>
              </a:r>
            </a:p>
          </p:txBody>
        </p:sp>
        <p:sp>
          <p:nvSpPr>
            <p:cNvPr id="163" name="Text Box 51"/>
            <p:cNvSpPr txBox="1">
              <a:spLocks noChangeArrowheads="1"/>
            </p:cNvSpPr>
            <p:nvPr/>
          </p:nvSpPr>
          <p:spPr bwMode="auto">
            <a:xfrm>
              <a:off x="3543" y="1864"/>
              <a:ext cx="20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3200" b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•</a:t>
              </a:r>
            </a:p>
          </p:txBody>
        </p:sp>
        <p:sp>
          <p:nvSpPr>
            <p:cNvPr id="164" name="Text Box 52"/>
            <p:cNvSpPr txBox="1">
              <a:spLocks noChangeArrowheads="1"/>
            </p:cNvSpPr>
            <p:nvPr/>
          </p:nvSpPr>
          <p:spPr bwMode="auto">
            <a:xfrm>
              <a:off x="3664" y="1985"/>
              <a:ext cx="20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3200" b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•</a:t>
              </a:r>
            </a:p>
          </p:txBody>
        </p:sp>
        <p:sp>
          <p:nvSpPr>
            <p:cNvPr id="165" name="Text Box 53"/>
            <p:cNvSpPr txBox="1">
              <a:spLocks noChangeArrowheads="1"/>
            </p:cNvSpPr>
            <p:nvPr/>
          </p:nvSpPr>
          <p:spPr bwMode="auto">
            <a:xfrm>
              <a:off x="4418" y="1991"/>
              <a:ext cx="20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3200" b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•</a:t>
              </a:r>
            </a:p>
          </p:txBody>
        </p:sp>
        <p:sp>
          <p:nvSpPr>
            <p:cNvPr id="166" name="Text Box 54"/>
            <p:cNvSpPr txBox="1">
              <a:spLocks noChangeArrowheads="1"/>
            </p:cNvSpPr>
            <p:nvPr/>
          </p:nvSpPr>
          <p:spPr bwMode="auto">
            <a:xfrm>
              <a:off x="4661" y="1822"/>
              <a:ext cx="20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3200" b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•</a:t>
              </a:r>
            </a:p>
          </p:txBody>
        </p:sp>
        <p:sp>
          <p:nvSpPr>
            <p:cNvPr id="167" name="Text Box 55"/>
            <p:cNvSpPr txBox="1">
              <a:spLocks noChangeArrowheads="1"/>
            </p:cNvSpPr>
            <p:nvPr/>
          </p:nvSpPr>
          <p:spPr bwMode="auto">
            <a:xfrm>
              <a:off x="3812" y="2421"/>
              <a:ext cx="20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3200" b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•</a:t>
              </a:r>
            </a:p>
          </p:txBody>
        </p:sp>
        <p:sp>
          <p:nvSpPr>
            <p:cNvPr id="168" name="Text Box 56"/>
            <p:cNvSpPr txBox="1">
              <a:spLocks noChangeArrowheads="1"/>
            </p:cNvSpPr>
            <p:nvPr/>
          </p:nvSpPr>
          <p:spPr bwMode="auto">
            <a:xfrm>
              <a:off x="4038" y="2575"/>
              <a:ext cx="20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3200" b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•</a:t>
              </a:r>
            </a:p>
          </p:txBody>
        </p:sp>
        <p:sp>
          <p:nvSpPr>
            <p:cNvPr id="169" name="Text Box 57"/>
            <p:cNvSpPr txBox="1">
              <a:spLocks noChangeArrowheads="1"/>
            </p:cNvSpPr>
            <p:nvPr/>
          </p:nvSpPr>
          <p:spPr bwMode="auto">
            <a:xfrm>
              <a:off x="4470" y="2416"/>
              <a:ext cx="20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3200" b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•</a:t>
              </a:r>
            </a:p>
          </p:txBody>
        </p:sp>
        <p:graphicFrame>
          <p:nvGraphicFramePr>
            <p:cNvPr id="170" name="Object 62"/>
            <p:cNvGraphicFramePr>
              <a:graphicFrameLocks noChangeAspect="1"/>
            </p:cNvGraphicFramePr>
            <p:nvPr/>
          </p:nvGraphicFramePr>
          <p:xfrm>
            <a:off x="3888" y="2223"/>
            <a:ext cx="150" cy="1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194" name="公式" r:id="rId5" imgW="119070" imgH="128638" progId="Equation.3">
                    <p:embed/>
                  </p:oleObj>
                </mc:Choice>
                <mc:Fallback>
                  <p:oleObj name="公式" r:id="rId5" imgW="119070" imgH="128638" progId="Equation.3">
                    <p:embed/>
                    <p:pic>
                      <p:nvPicPr>
                        <p:cNvPr id="13371" name="Object 6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88" y="2223"/>
                          <a:ext cx="150" cy="1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1" name="Object 63"/>
            <p:cNvGraphicFramePr>
              <a:graphicFrameLocks/>
            </p:cNvGraphicFramePr>
            <p:nvPr/>
          </p:nvGraphicFramePr>
          <p:xfrm>
            <a:off x="4187" y="2169"/>
            <a:ext cx="206" cy="3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195" name="Equation" r:id="rId7" imgW="142965" imgH="385915" progId="Equation.3">
                    <p:embed/>
                  </p:oleObj>
                </mc:Choice>
                <mc:Fallback>
                  <p:oleObj name="Equation" r:id="rId7" imgW="142965" imgH="385915" progId="Equation.3">
                    <p:embed/>
                    <p:pic>
                      <p:nvPicPr>
                        <p:cNvPr id="13372" name="Object 6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87" y="2169"/>
                          <a:ext cx="206" cy="3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81" name="Line 69"/>
          <p:cNvSpPr>
            <a:spLocks noChangeShapeType="1"/>
          </p:cNvSpPr>
          <p:nvPr/>
        </p:nvSpPr>
        <p:spPr bwMode="auto">
          <a:xfrm flipH="1" flipV="1">
            <a:off x="4524808" y="4177545"/>
            <a:ext cx="2379595" cy="97970"/>
          </a:xfrm>
          <a:prstGeom prst="line">
            <a:avLst/>
          </a:prstGeom>
          <a:noFill/>
          <a:ln w="9525">
            <a:solidFill>
              <a:srgbClr val="00FF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8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7253955"/>
              </p:ext>
            </p:extLst>
          </p:nvPr>
        </p:nvGraphicFramePr>
        <p:xfrm>
          <a:off x="1918244" y="3017013"/>
          <a:ext cx="2424002" cy="164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96" name="Equation" r:id="rId9" imgW="1452735" imgH="981222" progId="Equation.DSMT4">
                  <p:embed/>
                </p:oleObj>
              </mc:Choice>
              <mc:Fallback>
                <p:oleObj name="Equation" r:id="rId9" imgW="1452735" imgH="981222" progId="Equation.DSMT4">
                  <p:embed/>
                  <p:pic>
                    <p:nvPicPr>
                      <p:cNvPr id="307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8244" y="3017013"/>
                        <a:ext cx="2424002" cy="1643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3" name="Object 7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086482"/>
              </p:ext>
            </p:extLst>
          </p:nvPr>
        </p:nvGraphicFramePr>
        <p:xfrm>
          <a:off x="1290250" y="4851219"/>
          <a:ext cx="3699765" cy="186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97" name="Equation" r:id="rId11" imgW="1562100" imgH="787400" progId="Equation.DSMT4">
                  <p:embed/>
                </p:oleObj>
              </mc:Choice>
              <mc:Fallback>
                <p:oleObj name="Equation" r:id="rId11" imgW="1562100" imgH="787400" progId="Equation.DSMT4">
                  <p:embed/>
                  <p:pic>
                    <p:nvPicPr>
                      <p:cNvPr id="13322" name="Object 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0250" y="4851219"/>
                        <a:ext cx="3699765" cy="1861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12511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9" grpId="0" build="p" autoUpdateAnimBg="0"/>
      <p:bldP spid="6150" grpId="0" autoUpdateAnimBg="0"/>
      <p:bldP spid="6151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9"/>
          <p:cNvSpPr txBox="1">
            <a:spLocks noChangeArrowheads="1"/>
          </p:cNvSpPr>
          <p:nvPr/>
        </p:nvSpPr>
        <p:spPr bwMode="auto">
          <a:xfrm>
            <a:off x="609600" y="533400"/>
            <a:ext cx="792284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600" b="1" dirty="0" smtClean="0">
                <a:solidFill>
                  <a:schemeClr val="accent2"/>
                </a:solidFill>
              </a:rPr>
              <a:t>练习：写出</a:t>
            </a:r>
            <a:r>
              <a:rPr lang="en-US" altLang="zh-CN" sz="3600" b="1" dirty="0" smtClean="0">
                <a:solidFill>
                  <a:schemeClr val="accent2"/>
                </a:solidFill>
              </a:rPr>
              <a:t>BCC </a:t>
            </a:r>
            <a:r>
              <a:rPr lang="zh-CN" altLang="en-US" sz="3600" b="1" dirty="0">
                <a:solidFill>
                  <a:schemeClr val="accent2"/>
                </a:solidFill>
              </a:rPr>
              <a:t>体心</a:t>
            </a:r>
            <a:r>
              <a:rPr lang="zh-CN" altLang="en-US" sz="3600" b="1" dirty="0" smtClean="0">
                <a:solidFill>
                  <a:schemeClr val="accent2"/>
                </a:solidFill>
              </a:rPr>
              <a:t>立方结构的晶胞原子数、配位数和堆垛密度</a:t>
            </a:r>
            <a:endParaRPr lang="zh-CN" altLang="en-US" sz="3600" b="1" dirty="0">
              <a:solidFill>
                <a:schemeClr val="accent2"/>
              </a:solidFill>
            </a:endParaRPr>
          </a:p>
        </p:txBody>
      </p:sp>
      <p:sp>
        <p:nvSpPr>
          <p:cNvPr id="5150" name="Rectangle 30"/>
          <p:cNvSpPr>
            <a:spLocks noChangeArrowheads="1"/>
          </p:cNvSpPr>
          <p:nvPr/>
        </p:nvSpPr>
        <p:spPr bwMode="auto">
          <a:xfrm>
            <a:off x="107504" y="1916832"/>
            <a:ext cx="3394223" cy="420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en-US" altLang="zh-CN" b="1" dirty="0"/>
              <a:t>  </a:t>
            </a:r>
            <a:r>
              <a:rPr lang="zh-CN" altLang="en-US" b="1" dirty="0"/>
              <a:t>每个晶胞中的原子数：</a:t>
            </a:r>
            <a:endParaRPr lang="zh-CN" altLang="en-US" sz="2000" b="1" dirty="0"/>
          </a:p>
        </p:txBody>
      </p:sp>
      <p:graphicFrame>
        <p:nvGraphicFramePr>
          <p:cNvPr id="5151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8198503"/>
              </p:ext>
            </p:extLst>
          </p:nvPr>
        </p:nvGraphicFramePr>
        <p:xfrm>
          <a:off x="1835696" y="2402781"/>
          <a:ext cx="1428750" cy="738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6" name="Equation" r:id="rId4" imgW="761669" imgH="393529" progId="Equation.3">
                  <p:embed/>
                </p:oleObj>
              </mc:Choice>
              <mc:Fallback>
                <p:oleObj name="Equation" r:id="rId4" imgW="761669" imgH="393529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696" y="2402781"/>
                        <a:ext cx="1428750" cy="738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52" name="Rectangle 32"/>
          <p:cNvSpPr>
            <a:spLocks noChangeArrowheads="1"/>
          </p:cNvSpPr>
          <p:nvPr/>
        </p:nvSpPr>
        <p:spPr bwMode="auto">
          <a:xfrm>
            <a:off x="178792" y="3192314"/>
            <a:ext cx="1752600" cy="420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en-US" altLang="zh-CN" b="1" dirty="0"/>
              <a:t>  </a:t>
            </a:r>
            <a:r>
              <a:rPr lang="zh-CN" altLang="en-US" b="1" dirty="0"/>
              <a:t>配位数：</a:t>
            </a:r>
          </a:p>
        </p:txBody>
      </p:sp>
      <p:sp>
        <p:nvSpPr>
          <p:cNvPr id="5159" name="Rectangle 39"/>
          <p:cNvSpPr>
            <a:spLocks noChangeArrowheads="1"/>
          </p:cNvSpPr>
          <p:nvPr/>
        </p:nvSpPr>
        <p:spPr bwMode="auto">
          <a:xfrm>
            <a:off x="1205160" y="3807445"/>
            <a:ext cx="379888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dirty="0"/>
              <a:t>8</a:t>
            </a:r>
            <a:r>
              <a:rPr lang="zh-CN" altLang="en-US" sz="2000" dirty="0"/>
              <a:t>个最近邻（</a:t>
            </a:r>
            <a:r>
              <a:rPr lang="zh-CN" altLang="en-US" sz="2000" dirty="0">
                <a:sym typeface="Symbol" panose="05050102010706020507" pitchFamily="18" charset="2"/>
              </a:rPr>
              <a:t></a:t>
            </a:r>
            <a:r>
              <a:rPr lang="en-US" altLang="zh-CN" sz="2000" dirty="0">
                <a:sym typeface="Symbol" panose="05050102010706020507" pitchFamily="18" charset="2"/>
              </a:rPr>
              <a:t>3a/2</a:t>
            </a:r>
            <a:r>
              <a:rPr lang="zh-CN" altLang="en-US" sz="2000" dirty="0">
                <a:sym typeface="Symbol" panose="05050102010706020507" pitchFamily="18" charset="2"/>
              </a:rPr>
              <a:t>）；</a:t>
            </a:r>
          </a:p>
          <a:p>
            <a:pPr eaLnBrk="1" hangingPunct="1"/>
            <a:r>
              <a:rPr lang="en-US" altLang="zh-CN" sz="2000" dirty="0">
                <a:sym typeface="Symbol" panose="05050102010706020507" pitchFamily="18" charset="2"/>
              </a:rPr>
              <a:t>6</a:t>
            </a:r>
            <a:r>
              <a:rPr lang="zh-CN" altLang="en-US" sz="2000" dirty="0">
                <a:sym typeface="Symbol" panose="05050102010706020507" pitchFamily="18" charset="2"/>
              </a:rPr>
              <a:t>个次近邻（</a:t>
            </a:r>
            <a:r>
              <a:rPr lang="en-US" altLang="zh-CN" sz="2000" dirty="0">
                <a:sym typeface="Symbol" panose="05050102010706020507" pitchFamily="18" charset="2"/>
              </a:rPr>
              <a:t>a</a:t>
            </a:r>
            <a:r>
              <a:rPr lang="zh-CN" altLang="en-US" sz="2000" dirty="0">
                <a:sym typeface="Symbol" panose="05050102010706020507" pitchFamily="18" charset="2"/>
              </a:rPr>
              <a:t>）   </a:t>
            </a:r>
            <a:r>
              <a:rPr lang="en-US" altLang="zh-CN" sz="2000" dirty="0">
                <a:sym typeface="Symbol" panose="05050102010706020507" pitchFamily="18" charset="2"/>
              </a:rPr>
              <a:t>C.N.=8 (+6)</a:t>
            </a:r>
            <a:endParaRPr lang="en-US" altLang="zh-CN" sz="2000" dirty="0"/>
          </a:p>
        </p:txBody>
      </p:sp>
      <p:sp>
        <p:nvSpPr>
          <p:cNvPr id="5160" name="Rectangle 40"/>
          <p:cNvSpPr>
            <a:spLocks noChangeArrowheads="1"/>
          </p:cNvSpPr>
          <p:nvPr/>
        </p:nvSpPr>
        <p:spPr bwMode="auto">
          <a:xfrm>
            <a:off x="178792" y="4808513"/>
            <a:ext cx="2085975" cy="420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en-US" altLang="zh-CN" b="1" dirty="0"/>
              <a:t>  </a:t>
            </a:r>
            <a:r>
              <a:rPr lang="zh-CN" altLang="en-US" b="1" dirty="0"/>
              <a:t>堆垛密度：</a:t>
            </a:r>
          </a:p>
        </p:txBody>
      </p:sp>
      <p:graphicFrame>
        <p:nvGraphicFramePr>
          <p:cNvPr id="5161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3764488"/>
              </p:ext>
            </p:extLst>
          </p:nvPr>
        </p:nvGraphicFramePr>
        <p:xfrm>
          <a:off x="1619672" y="5174258"/>
          <a:ext cx="2865437" cy="1135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7" name="Equation" r:id="rId6" imgW="1218671" imgH="482391" progId="Equation.3">
                  <p:embed/>
                </p:oleObj>
              </mc:Choice>
              <mc:Fallback>
                <p:oleObj name="Equation" r:id="rId6" imgW="1218671" imgH="482391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5174258"/>
                        <a:ext cx="2865437" cy="1135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2" name="Group 30"/>
          <p:cNvGrpSpPr>
            <a:grpSpLocks/>
          </p:cNvGrpSpPr>
          <p:nvPr/>
        </p:nvGrpSpPr>
        <p:grpSpPr bwMode="auto">
          <a:xfrm>
            <a:off x="5546725" y="2388525"/>
            <a:ext cx="3259707" cy="2811463"/>
            <a:chOff x="3667" y="1439"/>
            <a:chExt cx="1444" cy="1257"/>
          </a:xfrm>
        </p:grpSpPr>
        <p:grpSp>
          <p:nvGrpSpPr>
            <p:cNvPr id="33" name="Group 6"/>
            <p:cNvGrpSpPr>
              <a:grpSpLocks noChangeAspect="1"/>
            </p:cNvGrpSpPr>
            <p:nvPr/>
          </p:nvGrpSpPr>
          <p:grpSpPr bwMode="auto">
            <a:xfrm>
              <a:off x="3701" y="1449"/>
              <a:ext cx="1386" cy="1219"/>
              <a:chOff x="5804" y="2868"/>
              <a:chExt cx="3736" cy="3172"/>
            </a:xfrm>
          </p:grpSpPr>
          <p:grpSp>
            <p:nvGrpSpPr>
              <p:cNvPr id="43" name="Group 7"/>
              <p:cNvGrpSpPr>
                <a:grpSpLocks noChangeAspect="1"/>
              </p:cNvGrpSpPr>
              <p:nvPr/>
            </p:nvGrpSpPr>
            <p:grpSpPr bwMode="auto">
              <a:xfrm>
                <a:off x="5804" y="2868"/>
                <a:ext cx="3736" cy="3172"/>
                <a:chOff x="3464" y="2522"/>
                <a:chExt cx="3736" cy="3172"/>
              </a:xfrm>
            </p:grpSpPr>
            <p:sp>
              <p:nvSpPr>
                <p:cNvPr id="45" name="Line 8"/>
                <p:cNvSpPr>
                  <a:spLocks noChangeAspect="1" noChangeShapeType="1"/>
                </p:cNvSpPr>
                <p:nvPr/>
              </p:nvSpPr>
              <p:spPr bwMode="auto">
                <a:xfrm rot="300000" flipV="1">
                  <a:off x="3491" y="2527"/>
                  <a:ext cx="1105" cy="774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6" name="Line 9"/>
                <p:cNvSpPr>
                  <a:spLocks noChangeAspect="1" noChangeShapeType="1"/>
                </p:cNvSpPr>
                <p:nvPr/>
              </p:nvSpPr>
              <p:spPr bwMode="auto">
                <a:xfrm>
                  <a:off x="3464" y="3257"/>
                  <a:ext cx="2494" cy="1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7" name="Line 10"/>
                <p:cNvSpPr>
                  <a:spLocks noChangeAspect="1" noChangeShapeType="1"/>
                </p:cNvSpPr>
                <p:nvPr/>
              </p:nvSpPr>
              <p:spPr bwMode="auto">
                <a:xfrm>
                  <a:off x="4648" y="2586"/>
                  <a:ext cx="2537" cy="1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8" name="Line 11"/>
                <p:cNvSpPr>
                  <a:spLocks noChangeAspect="1" noChangeShapeType="1"/>
                </p:cNvSpPr>
                <p:nvPr/>
              </p:nvSpPr>
              <p:spPr bwMode="auto">
                <a:xfrm rot="300000" flipV="1">
                  <a:off x="6000" y="2522"/>
                  <a:ext cx="1148" cy="782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9" name="Line 12"/>
                <p:cNvSpPr>
                  <a:spLocks noChangeAspect="1" noChangeShapeType="1"/>
                </p:cNvSpPr>
                <p:nvPr/>
              </p:nvSpPr>
              <p:spPr bwMode="auto">
                <a:xfrm>
                  <a:off x="3464" y="3257"/>
                  <a:ext cx="13" cy="2422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0" name="Line 13"/>
                <p:cNvSpPr>
                  <a:spLocks noChangeAspect="1" noChangeShapeType="1"/>
                </p:cNvSpPr>
                <p:nvPr/>
              </p:nvSpPr>
              <p:spPr bwMode="auto">
                <a:xfrm>
                  <a:off x="5960" y="3258"/>
                  <a:ext cx="3" cy="2436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1" name="Line 14"/>
                <p:cNvSpPr>
                  <a:spLocks noChangeAspect="1" noChangeShapeType="1"/>
                </p:cNvSpPr>
                <p:nvPr/>
              </p:nvSpPr>
              <p:spPr bwMode="auto">
                <a:xfrm>
                  <a:off x="3464" y="5679"/>
                  <a:ext cx="2479" cy="1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2" name="Line 15"/>
                <p:cNvSpPr>
                  <a:spLocks noChangeAspect="1" noChangeShapeType="1"/>
                </p:cNvSpPr>
                <p:nvPr/>
              </p:nvSpPr>
              <p:spPr bwMode="auto">
                <a:xfrm>
                  <a:off x="7188" y="2586"/>
                  <a:ext cx="1" cy="2435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3" name="Line 16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5960" y="5021"/>
                  <a:ext cx="1240" cy="658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4" name="Line 17"/>
                <p:cNvSpPr>
                  <a:spLocks noChangeAspect="1" noChangeShapeType="1"/>
                </p:cNvSpPr>
                <p:nvPr/>
              </p:nvSpPr>
              <p:spPr bwMode="auto">
                <a:xfrm flipH="1">
                  <a:off x="4640" y="2586"/>
                  <a:ext cx="1" cy="2417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prstDash val="lg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5" name="Line 18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3464" y="5006"/>
                  <a:ext cx="1183" cy="673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prstDash val="lg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44" name="Line 19"/>
              <p:cNvSpPr>
                <a:spLocks noChangeAspect="1" noChangeShapeType="1"/>
              </p:cNvSpPr>
              <p:nvPr/>
            </p:nvSpPr>
            <p:spPr bwMode="auto">
              <a:xfrm flipV="1">
                <a:off x="7002" y="5364"/>
                <a:ext cx="2537" cy="2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4" name="Oval 20"/>
            <p:cNvSpPr>
              <a:spLocks noChangeAspect="1" noChangeArrowheads="1"/>
            </p:cNvSpPr>
            <p:nvPr/>
          </p:nvSpPr>
          <p:spPr bwMode="auto">
            <a:xfrm>
              <a:off x="4096" y="1439"/>
              <a:ext cx="63" cy="66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3200" b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Oval 21"/>
            <p:cNvSpPr>
              <a:spLocks noChangeAspect="1" noChangeArrowheads="1"/>
            </p:cNvSpPr>
            <p:nvPr/>
          </p:nvSpPr>
          <p:spPr bwMode="auto">
            <a:xfrm>
              <a:off x="3667" y="1693"/>
              <a:ext cx="63" cy="65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3200" b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Oval 22"/>
            <p:cNvSpPr>
              <a:spLocks noChangeAspect="1" noChangeArrowheads="1"/>
            </p:cNvSpPr>
            <p:nvPr/>
          </p:nvSpPr>
          <p:spPr bwMode="auto">
            <a:xfrm>
              <a:off x="4108" y="2380"/>
              <a:ext cx="63" cy="67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3200" b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Oval 23"/>
            <p:cNvSpPr>
              <a:spLocks noChangeAspect="1" noChangeArrowheads="1"/>
            </p:cNvSpPr>
            <p:nvPr/>
          </p:nvSpPr>
          <p:spPr bwMode="auto">
            <a:xfrm>
              <a:off x="3667" y="2631"/>
              <a:ext cx="63" cy="65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3200" b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Oval 24"/>
            <p:cNvSpPr>
              <a:spLocks noChangeAspect="1" noChangeArrowheads="1"/>
            </p:cNvSpPr>
            <p:nvPr/>
          </p:nvSpPr>
          <p:spPr bwMode="auto">
            <a:xfrm>
              <a:off x="4595" y="1693"/>
              <a:ext cx="63" cy="65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3200" b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Oval 25"/>
            <p:cNvSpPr>
              <a:spLocks noChangeAspect="1" noChangeArrowheads="1"/>
            </p:cNvSpPr>
            <p:nvPr/>
          </p:nvSpPr>
          <p:spPr bwMode="auto">
            <a:xfrm>
              <a:off x="5037" y="1444"/>
              <a:ext cx="63" cy="65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3200" b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Oval 26"/>
            <p:cNvSpPr>
              <a:spLocks noChangeAspect="1" noChangeArrowheads="1"/>
            </p:cNvSpPr>
            <p:nvPr/>
          </p:nvSpPr>
          <p:spPr bwMode="auto">
            <a:xfrm>
              <a:off x="4337" y="2025"/>
              <a:ext cx="63" cy="65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3200" b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Oval 27"/>
            <p:cNvSpPr>
              <a:spLocks noChangeAspect="1" noChangeArrowheads="1"/>
            </p:cNvSpPr>
            <p:nvPr/>
          </p:nvSpPr>
          <p:spPr bwMode="auto">
            <a:xfrm>
              <a:off x="5048" y="2377"/>
              <a:ext cx="63" cy="65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3200" b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Oval 28"/>
            <p:cNvSpPr>
              <a:spLocks noChangeAspect="1" noChangeArrowheads="1"/>
            </p:cNvSpPr>
            <p:nvPr/>
          </p:nvSpPr>
          <p:spPr bwMode="auto">
            <a:xfrm>
              <a:off x="4604" y="2626"/>
              <a:ext cx="63" cy="65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3200" b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1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1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1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1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50" grpId="0" build="p" autoUpdateAnimBg="0"/>
      <p:bldP spid="5152" grpId="0" build="p" autoUpdateAnimBg="0"/>
      <p:bldP spid="5159" grpId="0" build="p" autoUpdateAnimBg="0"/>
      <p:bldP spid="5160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277813" y="1593850"/>
          <a:ext cx="8674100" cy="4559300"/>
        </p:xfrm>
        <a:graphic>
          <a:graphicData uri="http://schemas.openxmlformats.org/drawingml/2006/table">
            <a:tbl>
              <a:tblPr/>
              <a:tblGrid>
                <a:gridCol w="13398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7318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22237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75895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3348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74625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771632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714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333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936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3619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3619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3619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3619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3619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structure</a:t>
                      </a:r>
                    </a:p>
                  </a:txBody>
                  <a:tcPr marT="45726" marB="4572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714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333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936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3619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3619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3619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3619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3619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vs. </a:t>
                      </a:r>
                      <a:r>
                        <a:rPr kumimoji="0" lang="en-US" altLang="zh-CN" sz="2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</a:t>
                      </a:r>
                      <a:endParaRPr kumimoji="0" lang="en-US" altLang="zh-CN" sz="2200" b="0" i="1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714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333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936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3619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3619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3619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3619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3619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atoms per cell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714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333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936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3619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3619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3619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3619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3619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coordination Number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714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333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936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3619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3619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3619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3619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3619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packing factor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714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333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936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3619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3619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3619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3619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3619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examples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1611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714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333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936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3619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3619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3619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3619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3619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SC</a:t>
                      </a:r>
                    </a:p>
                  </a:txBody>
                  <a:tcPr marT="45726" marB="4572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714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333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936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3619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3619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3619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3619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3619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714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333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936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3619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3619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3619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3619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3619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714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333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936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3619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3619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3619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3619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3619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714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333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936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3619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3619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3619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3619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3619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0.52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714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333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936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3619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3619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3619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3619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3619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Polonium (Po),</a:t>
                      </a:r>
                      <a:r>
                        <a:rPr kumimoji="0" lang="el-GR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α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-Mn</a:t>
                      </a:r>
                      <a:endParaRPr kumimoji="0" lang="el-GR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00598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714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333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936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3619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3619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3619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3619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3619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BCC</a:t>
                      </a:r>
                    </a:p>
                  </a:txBody>
                  <a:tcPr marT="45726" marB="4572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714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333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936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3619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3619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3619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3619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3619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714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333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936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3619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3619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3619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3619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3619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714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333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936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3619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3619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3619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3619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3619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714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333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936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3619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3619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3619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3619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3619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0.68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714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333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936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3619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3619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3619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3619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3619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Fe,Ti,W,Mo,Nb,Ta,K,Na,V,Zr,Cr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95580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714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333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936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3619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3619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3619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3619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3619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FCC</a:t>
                      </a:r>
                    </a:p>
                  </a:txBody>
                  <a:tcPr marT="45726" marB="4572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714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333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936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3619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3619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3619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3619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3619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714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333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936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3619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3619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3619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3619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3619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714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333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936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3619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3619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3619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3619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3619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12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714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333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936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3619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3619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3619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3619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3619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0.74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714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333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936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3619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3619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3619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3619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3619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Fe,Cu,Au,Pt</a:t>
                      </a:r>
                      <a:b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</a:b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Ag,Pb,Ni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90976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714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333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936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3619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3619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3619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3619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3619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HCP</a:t>
                      </a:r>
                    </a:p>
                  </a:txBody>
                  <a:tcPr marT="45726" marB="4572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714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333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936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3619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3619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3619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3619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3619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714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333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936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3619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3619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3619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3619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3619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2 (6)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714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333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936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3619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3619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3619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3619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3619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12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714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333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936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3619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3619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3619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3619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3619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0.74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714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333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936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3619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3619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3619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3619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3619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Ti,Mg,Zn,BeCo,Zr,Cd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" name="Object 48"/>
          <p:cNvGraphicFramePr>
            <a:graphicFrameLocks noChangeAspect="1"/>
          </p:cNvGraphicFramePr>
          <p:nvPr/>
        </p:nvGraphicFramePr>
        <p:xfrm>
          <a:off x="1958975" y="2687638"/>
          <a:ext cx="720725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14" name="Equation" r:id="rId3" imgW="424035" imgH="166783" progId="Equation.DSMT4">
                  <p:embed/>
                </p:oleObj>
              </mc:Choice>
              <mc:Fallback>
                <p:oleObj name="Equation" r:id="rId3" imgW="424035" imgH="166783" progId="Equation.DSMT4">
                  <p:embed/>
                  <p:pic>
                    <p:nvPicPr>
                      <p:cNvPr id="14382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8975" y="2687638"/>
                        <a:ext cx="720725" cy="295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9"/>
          <p:cNvGraphicFramePr>
            <a:graphicFrameLocks noChangeAspect="1"/>
          </p:cNvGraphicFramePr>
          <p:nvPr/>
        </p:nvGraphicFramePr>
        <p:xfrm>
          <a:off x="1854200" y="3419475"/>
          <a:ext cx="992188" cy="728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15" name="Equation" r:id="rId5" imgW="562140" imgH="409451" progId="Equation.DSMT4">
                  <p:embed/>
                </p:oleObj>
              </mc:Choice>
              <mc:Fallback>
                <p:oleObj name="Equation" r:id="rId5" imgW="562140" imgH="409451" progId="Equation.DSMT4">
                  <p:embed/>
                  <p:pic>
                    <p:nvPicPr>
                      <p:cNvPr id="14383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4200" y="3419475"/>
                        <a:ext cx="992188" cy="728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0"/>
          <p:cNvGraphicFramePr>
            <a:graphicFrameLocks noChangeAspect="1"/>
          </p:cNvGraphicFramePr>
          <p:nvPr/>
        </p:nvGraphicFramePr>
        <p:xfrm>
          <a:off x="1865313" y="4427538"/>
          <a:ext cx="984250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16" name="Equation" r:id="rId7" imgW="576315" imgH="409451" progId="Equation.DSMT4">
                  <p:embed/>
                </p:oleObj>
              </mc:Choice>
              <mc:Fallback>
                <p:oleObj name="Equation" r:id="rId7" imgW="576315" imgH="409451" progId="Equation.DSMT4">
                  <p:embed/>
                  <p:pic>
                    <p:nvPicPr>
                      <p:cNvPr id="14384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5313" y="4427538"/>
                        <a:ext cx="984250" cy="704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51"/>
          <p:cNvGraphicFramePr>
            <a:graphicFrameLocks noChangeAspect="1"/>
          </p:cNvGraphicFramePr>
          <p:nvPr/>
        </p:nvGraphicFramePr>
        <p:xfrm>
          <a:off x="1833563" y="5429250"/>
          <a:ext cx="1108075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17" name="Equation" r:id="rId9" imgW="662175" imgH="395248" progId="Equation.DSMT4">
                  <p:embed/>
                </p:oleObj>
              </mc:Choice>
              <mc:Fallback>
                <p:oleObj name="Equation" r:id="rId9" imgW="662175" imgH="395248" progId="Equation.DSMT4">
                  <p:embed/>
                  <p:pic>
                    <p:nvPicPr>
                      <p:cNvPr id="14385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3563" y="5429250"/>
                        <a:ext cx="1108075" cy="669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609600" y="533400"/>
            <a:ext cx="5105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600" b="1" dirty="0" smtClean="0">
                <a:solidFill>
                  <a:schemeClr val="accent2"/>
                </a:solidFill>
              </a:rPr>
              <a:t>小结：</a:t>
            </a:r>
            <a:endParaRPr lang="zh-CN" altLang="en-US" sz="36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277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3528" y="548680"/>
            <a:ext cx="8208912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solidFill>
                  <a:srgbClr val="FF31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面</a:t>
            </a:r>
            <a:r>
              <a:rPr lang="zh-CN" altLang="en-US" sz="2800" dirty="0">
                <a:solidFill>
                  <a:srgbClr val="FF31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心立方晶格的金属晶体的堆积因子达</a:t>
            </a:r>
            <a:r>
              <a:rPr lang="en-US" altLang="zh-CN" sz="2800" dirty="0">
                <a:solidFill>
                  <a:srgbClr val="FF31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0.74, </a:t>
            </a:r>
            <a:r>
              <a:rPr lang="zh-CN" altLang="en-US" sz="2800" dirty="0">
                <a:solidFill>
                  <a:srgbClr val="FF31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堆积密度达到最大，体心立方晶格为</a:t>
            </a:r>
            <a:r>
              <a:rPr lang="en-US" altLang="zh-CN" sz="2800" dirty="0">
                <a:solidFill>
                  <a:srgbClr val="FF31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0.68</a:t>
            </a:r>
            <a:r>
              <a:rPr lang="zh-CN" altLang="en-US" sz="2800" dirty="0">
                <a:solidFill>
                  <a:srgbClr val="FF31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，简单立方晶格为</a:t>
            </a:r>
            <a:r>
              <a:rPr lang="en-US" altLang="zh-CN" sz="2800" dirty="0">
                <a:solidFill>
                  <a:srgbClr val="FF31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0.52</a:t>
            </a:r>
            <a:r>
              <a:rPr lang="zh-CN" altLang="en-US" sz="2800" dirty="0" smtClean="0">
                <a:solidFill>
                  <a:srgbClr val="FF31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。</a:t>
            </a:r>
            <a:endParaRPr lang="en-US" altLang="zh-CN" sz="2800" dirty="0" smtClean="0">
              <a:solidFill>
                <a:srgbClr val="FF31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800" dirty="0">
              <a:solidFill>
                <a:srgbClr val="FF31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这</a:t>
            </a:r>
            <a:r>
              <a:rPr lang="zh-CN" altLang="en-US" sz="28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表明，体心立方晶格的金属晶体，其间隙体积有</a:t>
            </a:r>
            <a:r>
              <a:rPr lang="en-US" altLang="zh-CN" sz="28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32%</a:t>
            </a:r>
            <a:r>
              <a:rPr lang="zh-CN" altLang="en-US" sz="28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。这些隙的存在，对金属的性能、合金的相结构、扩散及其相变等具有重要影响</a:t>
            </a:r>
            <a:r>
              <a:rPr lang="zh-CN" altLang="en-US" sz="2800" dirty="0" smtClean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。</a:t>
            </a:r>
            <a:endParaRPr lang="en-US" altLang="zh-CN" sz="2800" dirty="0" smtClean="0">
              <a:solidFill>
                <a:srgbClr val="00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800" dirty="0">
              <a:solidFill>
                <a:srgbClr val="00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材料性能</a:t>
            </a:r>
            <a:r>
              <a:rPr lang="zh-CN" altLang="en-US" sz="28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的改性，通常用原子半径更小的非金属元素或原子半径较大的一些金属元素，引入到晶体晶格的间隙中以改善某些性能。常见的耐高温合金材料就是通过掺杂一些</a:t>
            </a:r>
            <a:r>
              <a:rPr lang="en-US" altLang="zh-CN" sz="28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N </a:t>
            </a:r>
            <a:r>
              <a:rPr lang="zh-CN" altLang="en-US" sz="28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、</a:t>
            </a:r>
            <a:r>
              <a:rPr lang="en-US" altLang="zh-CN" sz="2800" dirty="0" err="1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Nb</a:t>
            </a:r>
            <a:r>
              <a:rPr lang="zh-CN" altLang="en-US" sz="28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、</a:t>
            </a:r>
            <a:r>
              <a:rPr lang="en-US" altLang="zh-CN" sz="28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V</a:t>
            </a:r>
            <a:r>
              <a:rPr lang="zh-CN" altLang="en-US" sz="28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、</a:t>
            </a:r>
            <a:r>
              <a:rPr lang="en-US" altLang="zh-CN" sz="28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W </a:t>
            </a:r>
            <a:r>
              <a:rPr lang="zh-CN" altLang="en-US" sz="28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等合金元素制备的</a:t>
            </a:r>
            <a:r>
              <a:rPr lang="zh-CN" altLang="en-US" sz="2800" dirty="0" smtClean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，如下表所示：</a:t>
            </a:r>
            <a:endParaRPr lang="zh-CN" altLang="en-US" sz="2800" dirty="0">
              <a:solidFill>
                <a:srgbClr val="00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67366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236744"/>
            <a:ext cx="8892480" cy="5144584"/>
          </a:xfrm>
          <a:prstGeom prst="rect">
            <a:avLst/>
          </a:prstGeom>
        </p:spPr>
      </p:pic>
      <p:sp>
        <p:nvSpPr>
          <p:cNvPr id="3" name="Text Box 29"/>
          <p:cNvSpPr txBox="1">
            <a:spLocks noChangeArrowheads="1"/>
          </p:cNvSpPr>
          <p:nvPr/>
        </p:nvSpPr>
        <p:spPr bwMode="auto">
          <a:xfrm>
            <a:off x="592324" y="332656"/>
            <a:ext cx="792284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eaLnBrk="1" hangingPunct="1">
              <a:spcBef>
                <a:spcPct val="50000"/>
              </a:spcBef>
              <a:defRPr sz="3600" b="1">
                <a:solidFill>
                  <a:schemeClr val="accent2"/>
                </a:solidFill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pPr algn="ctr"/>
            <a:r>
              <a:rPr lang="zh-CN" altLang="en-US" dirty="0"/>
              <a:t>主蒸汽管道耐热钢材料的主要成分</a:t>
            </a:r>
          </a:p>
        </p:txBody>
      </p:sp>
    </p:spTree>
    <p:extLst>
      <p:ext uri="{BB962C8B-B14F-4D97-AF65-F5344CB8AC3E}">
        <p14:creationId xmlns:p14="http://schemas.microsoft.com/office/powerpoint/2010/main" val="3809630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ChangeArrowheads="1"/>
          </p:cNvSpPr>
          <p:nvPr/>
        </p:nvSpPr>
        <p:spPr bwMode="auto">
          <a:xfrm>
            <a:off x="539750" y="765175"/>
            <a:ext cx="57912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3200" b="1">
                <a:solidFill>
                  <a:schemeClr val="accent2"/>
                </a:solidFill>
              </a:rPr>
              <a:t>二、三种典型的晶体结构</a:t>
            </a:r>
          </a:p>
        </p:txBody>
      </p:sp>
      <p:sp>
        <p:nvSpPr>
          <p:cNvPr id="2156" name="Text Box 108"/>
          <p:cNvSpPr txBox="1">
            <a:spLocks noChangeArrowheads="1"/>
          </p:cNvSpPr>
          <p:nvPr/>
        </p:nvSpPr>
        <p:spPr bwMode="auto">
          <a:xfrm>
            <a:off x="395288" y="4652963"/>
            <a:ext cx="85344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FCC</a:t>
            </a:r>
            <a:r>
              <a:rPr lang="zh-CN" altLang="en-US" dirty="0"/>
              <a:t>：面心立方      </a:t>
            </a:r>
            <a:r>
              <a:rPr lang="en-US" altLang="zh-CN" dirty="0"/>
              <a:t>Face-Centered Cubic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dirty="0"/>
              <a:t>贵金属</a:t>
            </a:r>
            <a:r>
              <a:rPr lang="en-US" altLang="zh-CN" dirty="0" smtClean="0"/>
              <a:t>(Ag, Cu, Pt)</a:t>
            </a:r>
            <a:r>
              <a:rPr lang="zh-CN" altLang="en-US" dirty="0"/>
              <a:t>、</a:t>
            </a:r>
            <a:r>
              <a:rPr lang="en-US" altLang="zh-CN" dirty="0"/>
              <a:t>Cu</a:t>
            </a:r>
            <a:r>
              <a:rPr lang="zh-CN" altLang="en-US" dirty="0"/>
              <a:t>、</a:t>
            </a:r>
            <a:r>
              <a:rPr lang="en-US" altLang="zh-CN" dirty="0"/>
              <a:t>Al</a:t>
            </a:r>
            <a:r>
              <a:rPr lang="zh-CN" altLang="en-US" dirty="0"/>
              <a:t>、</a:t>
            </a:r>
            <a:r>
              <a:rPr lang="en-US" altLang="zh-CN" dirty="0"/>
              <a:t>Ni</a:t>
            </a:r>
            <a:r>
              <a:rPr lang="zh-CN" altLang="en-US" dirty="0"/>
              <a:t>、</a:t>
            </a:r>
            <a:r>
              <a:rPr lang="en-US" altLang="zh-CN" dirty="0">
                <a:cs typeface="Times New Roman" panose="02020603050405020304" pitchFamily="18" charset="0"/>
              </a:rPr>
              <a:t>γ-Fe</a:t>
            </a:r>
            <a:r>
              <a:rPr lang="zh-CN" altLang="en-US" dirty="0"/>
              <a:t>（</a:t>
            </a:r>
            <a:r>
              <a:rPr lang="en-US" altLang="zh-CN" dirty="0"/>
              <a:t>910-1400</a:t>
            </a:r>
            <a:r>
              <a:rPr lang="en-US" altLang="zh-CN" dirty="0">
                <a:cs typeface="Times New Roman" panose="02020603050405020304" pitchFamily="18" charset="0"/>
                <a:sym typeface="Symbol" panose="05050102010706020507" pitchFamily="18" charset="2"/>
              </a:rPr>
              <a:t></a:t>
            </a:r>
            <a:r>
              <a:rPr lang="en-US" altLang="zh-CN" dirty="0"/>
              <a:t>C</a:t>
            </a:r>
            <a:r>
              <a:rPr lang="zh-CN" altLang="en-US" dirty="0"/>
              <a:t>）等</a:t>
            </a:r>
          </a:p>
        </p:txBody>
      </p:sp>
      <p:graphicFrame>
        <p:nvGraphicFramePr>
          <p:cNvPr id="2162" name="Object 114"/>
          <p:cNvGraphicFramePr>
            <a:graphicFrameLocks noChangeAspect="1"/>
          </p:cNvGraphicFramePr>
          <p:nvPr/>
        </p:nvGraphicFramePr>
        <p:xfrm>
          <a:off x="914400" y="2154238"/>
          <a:ext cx="1820863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5" name="BMP 图象" r:id="rId4" imgW="1821338" imgH="1561905" progId="Paint.Picture">
                  <p:embed/>
                </p:oleObj>
              </mc:Choice>
              <mc:Fallback>
                <p:oleObj name="BMP 图象" r:id="rId4" imgW="1821338" imgH="1561905" progId="Paint.Picture">
                  <p:embed/>
                  <p:pic>
                    <p:nvPicPr>
                      <p:cNvPr id="0" name="Object 1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154238"/>
                        <a:ext cx="1820863" cy="156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63" name="Object 115"/>
          <p:cNvGraphicFramePr>
            <a:graphicFrameLocks noChangeAspect="1"/>
          </p:cNvGraphicFramePr>
          <p:nvPr/>
        </p:nvGraphicFramePr>
        <p:xfrm>
          <a:off x="3200400" y="1925638"/>
          <a:ext cx="2384425" cy="201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6" name="BMP 图象" r:id="rId6" imgW="2384762" imgH="2201905" progId="Paint.Picture">
                  <p:embed/>
                </p:oleObj>
              </mc:Choice>
              <mc:Fallback>
                <p:oleObj name="BMP 图象" r:id="rId6" imgW="2384762" imgH="2201905" progId="Paint.Picture">
                  <p:embed/>
                  <p:pic>
                    <p:nvPicPr>
                      <p:cNvPr id="0" name="Object 1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1925638"/>
                        <a:ext cx="2384425" cy="2016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64" name="Object 116"/>
          <p:cNvGraphicFramePr>
            <a:graphicFrameLocks noChangeAspect="1"/>
          </p:cNvGraphicFramePr>
          <p:nvPr/>
        </p:nvGraphicFramePr>
        <p:xfrm>
          <a:off x="6096000" y="1773238"/>
          <a:ext cx="2514600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7" name="BMP 图象" r:id="rId8" imgW="1905165" imgH="1676545" progId="Paint.Picture">
                  <p:embed/>
                </p:oleObj>
              </mc:Choice>
              <mc:Fallback>
                <p:oleObj name="BMP 图象" r:id="rId8" imgW="1905165" imgH="1676545" progId="Paint.Picture">
                  <p:embed/>
                  <p:pic>
                    <p:nvPicPr>
                      <p:cNvPr id="0" name="Object 1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1773238"/>
                        <a:ext cx="2514600" cy="220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1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1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1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1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5" dur="500"/>
                                        <p:tgtEl>
                                          <p:spTgt spid="2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6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2"/>
          <p:cNvGrpSpPr>
            <a:grpSpLocks/>
          </p:cNvGrpSpPr>
          <p:nvPr/>
        </p:nvGrpSpPr>
        <p:grpSpPr bwMode="auto">
          <a:xfrm>
            <a:off x="914400" y="1143000"/>
            <a:ext cx="1895475" cy="1960563"/>
            <a:chOff x="2208" y="1920"/>
            <a:chExt cx="1194" cy="1235"/>
          </a:xfrm>
        </p:grpSpPr>
        <p:sp>
          <p:nvSpPr>
            <p:cNvPr id="4102" name="Line 3"/>
            <p:cNvSpPr>
              <a:spLocks noChangeShapeType="1"/>
            </p:cNvSpPr>
            <p:nvPr/>
          </p:nvSpPr>
          <p:spPr bwMode="auto">
            <a:xfrm>
              <a:off x="2538" y="2114"/>
              <a:ext cx="7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3" name="Line 4"/>
            <p:cNvSpPr>
              <a:spLocks noChangeAspect="1" noChangeShapeType="1"/>
            </p:cNvSpPr>
            <p:nvPr/>
          </p:nvSpPr>
          <p:spPr bwMode="auto">
            <a:xfrm flipH="1">
              <a:off x="2286" y="2114"/>
              <a:ext cx="256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4" name="Line 5"/>
            <p:cNvSpPr>
              <a:spLocks noChangeShapeType="1"/>
            </p:cNvSpPr>
            <p:nvPr/>
          </p:nvSpPr>
          <p:spPr bwMode="auto">
            <a:xfrm>
              <a:off x="2299" y="2285"/>
              <a:ext cx="7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5" name="Line 6"/>
            <p:cNvSpPr>
              <a:spLocks noChangeShapeType="1"/>
            </p:cNvSpPr>
            <p:nvPr/>
          </p:nvSpPr>
          <p:spPr bwMode="auto">
            <a:xfrm>
              <a:off x="2299" y="2290"/>
              <a:ext cx="0" cy="7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6" name="Line 7"/>
            <p:cNvSpPr>
              <a:spLocks noChangeShapeType="1"/>
            </p:cNvSpPr>
            <p:nvPr/>
          </p:nvSpPr>
          <p:spPr bwMode="auto">
            <a:xfrm>
              <a:off x="3046" y="2280"/>
              <a:ext cx="0" cy="7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7" name="Line 8"/>
            <p:cNvSpPr>
              <a:spLocks noChangeShapeType="1"/>
            </p:cNvSpPr>
            <p:nvPr/>
          </p:nvSpPr>
          <p:spPr bwMode="auto">
            <a:xfrm>
              <a:off x="3292" y="2125"/>
              <a:ext cx="0" cy="7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8" name="Line 9"/>
            <p:cNvSpPr>
              <a:spLocks noChangeShapeType="1"/>
            </p:cNvSpPr>
            <p:nvPr/>
          </p:nvSpPr>
          <p:spPr bwMode="auto">
            <a:xfrm>
              <a:off x="2298" y="2993"/>
              <a:ext cx="7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9" name="Line 10"/>
            <p:cNvSpPr>
              <a:spLocks noChangeShapeType="1"/>
            </p:cNvSpPr>
            <p:nvPr/>
          </p:nvSpPr>
          <p:spPr bwMode="auto">
            <a:xfrm>
              <a:off x="2538" y="2813"/>
              <a:ext cx="7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0" name="Line 11"/>
            <p:cNvSpPr>
              <a:spLocks noChangeShapeType="1"/>
            </p:cNvSpPr>
            <p:nvPr/>
          </p:nvSpPr>
          <p:spPr bwMode="auto">
            <a:xfrm>
              <a:off x="2545" y="2114"/>
              <a:ext cx="0" cy="7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1" name="Text Box 12"/>
            <p:cNvSpPr txBox="1">
              <a:spLocks noChangeArrowheads="1"/>
            </p:cNvSpPr>
            <p:nvPr/>
          </p:nvSpPr>
          <p:spPr bwMode="auto">
            <a:xfrm>
              <a:off x="2447" y="1920"/>
              <a:ext cx="20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cs typeface="Times New Roman" panose="02020603050405020304" pitchFamily="18" charset="0"/>
                </a:rPr>
                <a:t>•</a:t>
              </a:r>
              <a:endParaRPr lang="en-US" altLang="zh-CN" sz="3200"/>
            </a:p>
          </p:txBody>
        </p:sp>
        <p:sp>
          <p:nvSpPr>
            <p:cNvPr id="4112" name="Text Box 13"/>
            <p:cNvSpPr txBox="1">
              <a:spLocks noChangeArrowheads="1"/>
            </p:cNvSpPr>
            <p:nvPr/>
          </p:nvSpPr>
          <p:spPr bwMode="auto">
            <a:xfrm>
              <a:off x="3187" y="1930"/>
              <a:ext cx="20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cs typeface="Times New Roman" panose="02020603050405020304" pitchFamily="18" charset="0"/>
                </a:rPr>
                <a:t>•</a:t>
              </a:r>
              <a:endParaRPr lang="en-US" altLang="zh-CN" sz="3200"/>
            </a:p>
          </p:txBody>
        </p:sp>
        <p:sp>
          <p:nvSpPr>
            <p:cNvPr id="4113" name="Text Box 14"/>
            <p:cNvSpPr txBox="1">
              <a:spLocks noChangeArrowheads="1"/>
            </p:cNvSpPr>
            <p:nvPr/>
          </p:nvSpPr>
          <p:spPr bwMode="auto">
            <a:xfrm>
              <a:off x="2956" y="2094"/>
              <a:ext cx="20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cs typeface="Times New Roman" panose="02020603050405020304" pitchFamily="18" charset="0"/>
                </a:rPr>
                <a:t>•</a:t>
              </a:r>
              <a:endParaRPr lang="en-US" altLang="zh-CN" sz="3200"/>
            </a:p>
          </p:txBody>
        </p:sp>
        <p:sp>
          <p:nvSpPr>
            <p:cNvPr id="4114" name="Text Box 15"/>
            <p:cNvSpPr txBox="1">
              <a:spLocks noChangeArrowheads="1"/>
            </p:cNvSpPr>
            <p:nvPr/>
          </p:nvSpPr>
          <p:spPr bwMode="auto">
            <a:xfrm>
              <a:off x="2451" y="2618"/>
              <a:ext cx="20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cs typeface="Times New Roman" panose="02020603050405020304" pitchFamily="18" charset="0"/>
                </a:rPr>
                <a:t>•</a:t>
              </a:r>
              <a:endParaRPr lang="en-US" altLang="zh-CN" sz="3200"/>
            </a:p>
          </p:txBody>
        </p:sp>
        <p:sp>
          <p:nvSpPr>
            <p:cNvPr id="4115" name="Text Box 16"/>
            <p:cNvSpPr txBox="1">
              <a:spLocks noChangeArrowheads="1"/>
            </p:cNvSpPr>
            <p:nvPr/>
          </p:nvSpPr>
          <p:spPr bwMode="auto">
            <a:xfrm>
              <a:off x="2208" y="2790"/>
              <a:ext cx="20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cs typeface="Times New Roman" panose="02020603050405020304" pitchFamily="18" charset="0"/>
                </a:rPr>
                <a:t>•</a:t>
              </a:r>
              <a:endParaRPr lang="en-US" altLang="zh-CN" sz="3200"/>
            </a:p>
          </p:txBody>
        </p:sp>
        <p:sp>
          <p:nvSpPr>
            <p:cNvPr id="4116" name="Text Box 17"/>
            <p:cNvSpPr txBox="1">
              <a:spLocks noChangeArrowheads="1"/>
            </p:cNvSpPr>
            <p:nvPr/>
          </p:nvSpPr>
          <p:spPr bwMode="auto">
            <a:xfrm>
              <a:off x="3196" y="2621"/>
              <a:ext cx="20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cs typeface="Times New Roman" panose="02020603050405020304" pitchFamily="18" charset="0"/>
                </a:rPr>
                <a:t>•</a:t>
              </a:r>
              <a:endParaRPr lang="en-US" altLang="zh-CN" sz="3200"/>
            </a:p>
          </p:txBody>
        </p:sp>
        <p:sp>
          <p:nvSpPr>
            <p:cNvPr id="4117" name="Text Box 18"/>
            <p:cNvSpPr txBox="1">
              <a:spLocks noChangeArrowheads="1"/>
            </p:cNvSpPr>
            <p:nvPr/>
          </p:nvSpPr>
          <p:spPr bwMode="auto">
            <a:xfrm>
              <a:off x="2952" y="2790"/>
              <a:ext cx="20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cs typeface="Times New Roman" panose="02020603050405020304" pitchFamily="18" charset="0"/>
                </a:rPr>
                <a:t>•</a:t>
              </a:r>
              <a:endParaRPr lang="en-US" altLang="zh-CN" sz="3200"/>
            </a:p>
          </p:txBody>
        </p:sp>
        <p:sp>
          <p:nvSpPr>
            <p:cNvPr id="4118" name="Text Box 19"/>
            <p:cNvSpPr txBox="1">
              <a:spLocks noChangeArrowheads="1"/>
            </p:cNvSpPr>
            <p:nvPr/>
          </p:nvSpPr>
          <p:spPr bwMode="auto">
            <a:xfrm>
              <a:off x="2698" y="2352"/>
              <a:ext cx="20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cs typeface="Times New Roman" panose="02020603050405020304" pitchFamily="18" charset="0"/>
                </a:rPr>
                <a:t>•</a:t>
              </a:r>
              <a:endParaRPr lang="en-US" altLang="zh-CN" sz="3200"/>
            </a:p>
          </p:txBody>
        </p:sp>
        <p:sp>
          <p:nvSpPr>
            <p:cNvPr id="4119" name="Text Box 20"/>
            <p:cNvSpPr txBox="1">
              <a:spLocks noChangeArrowheads="1"/>
            </p:cNvSpPr>
            <p:nvPr/>
          </p:nvSpPr>
          <p:spPr bwMode="auto">
            <a:xfrm>
              <a:off x="2209" y="2093"/>
              <a:ext cx="206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cs typeface="Times New Roman" panose="02020603050405020304" pitchFamily="18" charset="0"/>
                </a:rPr>
                <a:t>•</a:t>
              </a:r>
              <a:endParaRPr lang="en-US" altLang="zh-CN" sz="3200"/>
            </a:p>
          </p:txBody>
        </p:sp>
        <p:sp>
          <p:nvSpPr>
            <p:cNvPr id="4120" name="Line 21"/>
            <p:cNvSpPr>
              <a:spLocks noChangeAspect="1" noChangeShapeType="1"/>
            </p:cNvSpPr>
            <p:nvPr/>
          </p:nvSpPr>
          <p:spPr bwMode="auto">
            <a:xfrm flipH="1">
              <a:off x="3032" y="2113"/>
              <a:ext cx="256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1" name="Line 22"/>
            <p:cNvSpPr>
              <a:spLocks noChangeAspect="1" noChangeShapeType="1"/>
            </p:cNvSpPr>
            <p:nvPr/>
          </p:nvSpPr>
          <p:spPr bwMode="auto">
            <a:xfrm flipH="1">
              <a:off x="3043" y="2815"/>
              <a:ext cx="256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2" name="Line 23"/>
            <p:cNvSpPr>
              <a:spLocks noChangeAspect="1" noChangeShapeType="1"/>
            </p:cNvSpPr>
            <p:nvPr/>
          </p:nvSpPr>
          <p:spPr bwMode="auto">
            <a:xfrm flipH="1">
              <a:off x="2304" y="2808"/>
              <a:ext cx="256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6462" name="Text Box 78"/>
          <p:cNvSpPr txBox="1">
            <a:spLocks noChangeArrowheads="1"/>
          </p:cNvSpPr>
          <p:nvPr/>
        </p:nvSpPr>
        <p:spPr bwMode="auto">
          <a:xfrm>
            <a:off x="762000" y="4114800"/>
            <a:ext cx="8001000" cy="1370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2</a:t>
            </a:r>
            <a:r>
              <a:rPr lang="zh-CN" altLang="en-US"/>
              <a:t>、</a:t>
            </a:r>
            <a:r>
              <a:rPr lang="en-US" altLang="zh-CN"/>
              <a:t>BCC</a:t>
            </a:r>
            <a:r>
              <a:rPr lang="zh-CN" altLang="en-US"/>
              <a:t>：体心立方      </a:t>
            </a:r>
            <a:r>
              <a:rPr lang="en-US" altLang="zh-CN"/>
              <a:t>Body-Centered Cubic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/>
              <a:t>碱金属（</a:t>
            </a:r>
            <a:r>
              <a:rPr lang="en-US" altLang="zh-CN"/>
              <a:t>alkali metals</a:t>
            </a:r>
            <a:r>
              <a:rPr lang="zh-CN" altLang="en-US"/>
              <a:t>）、耐火金属</a:t>
            </a:r>
            <a:r>
              <a:rPr lang="en-US" altLang="zh-CN"/>
              <a:t>(refractory metals, V</a:t>
            </a:r>
            <a:r>
              <a:rPr lang="zh-CN" altLang="en-US"/>
              <a:t>、</a:t>
            </a:r>
            <a:r>
              <a:rPr lang="en-US" altLang="zh-CN"/>
              <a:t>Nb</a:t>
            </a:r>
            <a:r>
              <a:rPr lang="zh-CN" altLang="en-US"/>
              <a:t>、</a:t>
            </a:r>
            <a:r>
              <a:rPr lang="en-US" altLang="zh-CN"/>
              <a:t>Cr</a:t>
            </a:r>
            <a:r>
              <a:rPr lang="zh-CN" altLang="en-US"/>
              <a:t>、</a:t>
            </a:r>
            <a:r>
              <a:rPr lang="en-US" altLang="zh-CN"/>
              <a:t>Mo</a:t>
            </a:r>
            <a:r>
              <a:rPr lang="zh-CN" altLang="en-US"/>
              <a:t>、</a:t>
            </a:r>
            <a:r>
              <a:rPr lang="en-US" altLang="zh-CN"/>
              <a:t>Ta</a:t>
            </a:r>
            <a:r>
              <a:rPr lang="zh-CN" altLang="en-US"/>
              <a:t>、</a:t>
            </a:r>
            <a:r>
              <a:rPr lang="en-US" altLang="zh-CN"/>
              <a:t>W</a:t>
            </a:r>
            <a:r>
              <a:rPr lang="zh-CN" altLang="en-US"/>
              <a:t>等</a:t>
            </a:r>
            <a:r>
              <a:rPr lang="en-US" altLang="zh-CN"/>
              <a:t>)</a:t>
            </a:r>
            <a:r>
              <a:rPr lang="zh-CN" altLang="en-US"/>
              <a:t>、</a:t>
            </a:r>
            <a:r>
              <a:rPr lang="en-US" altLang="zh-CN">
                <a:cs typeface="Times New Roman" panose="02020603050405020304" pitchFamily="18" charset="0"/>
              </a:rPr>
              <a:t>α-Fe</a:t>
            </a:r>
            <a:r>
              <a:rPr lang="zh-CN" altLang="en-US"/>
              <a:t>（</a:t>
            </a:r>
            <a:r>
              <a:rPr lang="en-US" altLang="zh-CN"/>
              <a:t>&lt;910</a:t>
            </a:r>
            <a:r>
              <a:rPr lang="en-US" altLang="zh-CN">
                <a:cs typeface="Times New Roman" panose="02020603050405020304" pitchFamily="18" charset="0"/>
                <a:sym typeface="Symbol" panose="05050102010706020507" pitchFamily="18" charset="2"/>
              </a:rPr>
              <a:t>C</a:t>
            </a:r>
            <a:r>
              <a:rPr lang="zh-CN" altLang="en-US"/>
              <a:t>）等</a:t>
            </a:r>
          </a:p>
        </p:txBody>
      </p:sp>
      <p:graphicFrame>
        <p:nvGraphicFramePr>
          <p:cNvPr id="16465" name="Object 81"/>
          <p:cNvGraphicFramePr>
            <a:graphicFrameLocks noChangeAspect="1"/>
          </p:cNvGraphicFramePr>
          <p:nvPr/>
        </p:nvGraphicFramePr>
        <p:xfrm>
          <a:off x="3276600" y="838200"/>
          <a:ext cx="2590800" cy="251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7" name="BMP 图象" r:id="rId4" imgW="2591025" imgH="2591025" progId="Paint.Picture">
                  <p:embed/>
                </p:oleObj>
              </mc:Choice>
              <mc:Fallback>
                <p:oleObj name="BMP 图象" r:id="rId4" imgW="2591025" imgH="2591025" progId="Paint.Picture">
                  <p:embed/>
                  <p:pic>
                    <p:nvPicPr>
                      <p:cNvPr id="0" name="Object 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838200"/>
                        <a:ext cx="2590800" cy="2514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66" name="Object 82"/>
          <p:cNvGraphicFramePr>
            <a:graphicFrameLocks noChangeAspect="1"/>
          </p:cNvGraphicFramePr>
          <p:nvPr/>
        </p:nvGraphicFramePr>
        <p:xfrm>
          <a:off x="6248400" y="1066800"/>
          <a:ext cx="2362200" cy="2014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8" name="BMP 图象" r:id="rId6" imgW="1767993" imgH="1508891" progId="Paint.Picture">
                  <p:embed/>
                </p:oleObj>
              </mc:Choice>
              <mc:Fallback>
                <p:oleObj name="BMP 图象" r:id="rId6" imgW="1767993" imgH="1508891" progId="Paint.Picture">
                  <p:embed/>
                  <p:pic>
                    <p:nvPicPr>
                      <p:cNvPr id="0" name="Object 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1066800"/>
                        <a:ext cx="2362200" cy="2014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4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4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4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4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4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4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62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2"/>
          <p:cNvGrpSpPr>
            <a:grpSpLocks/>
          </p:cNvGrpSpPr>
          <p:nvPr/>
        </p:nvGrpSpPr>
        <p:grpSpPr bwMode="auto">
          <a:xfrm>
            <a:off x="762000" y="549275"/>
            <a:ext cx="2101850" cy="2981325"/>
            <a:chOff x="3797" y="1589"/>
            <a:chExt cx="1324" cy="1878"/>
          </a:xfrm>
        </p:grpSpPr>
        <p:grpSp>
          <p:nvGrpSpPr>
            <p:cNvPr id="5126" name="Group 3"/>
            <p:cNvGrpSpPr>
              <a:grpSpLocks noChangeAspect="1"/>
            </p:cNvGrpSpPr>
            <p:nvPr/>
          </p:nvGrpSpPr>
          <p:grpSpPr bwMode="auto">
            <a:xfrm>
              <a:off x="3888" y="1776"/>
              <a:ext cx="1134" cy="1522"/>
              <a:chOff x="4176" y="1821"/>
              <a:chExt cx="646" cy="867"/>
            </a:xfrm>
          </p:grpSpPr>
          <p:sp>
            <p:nvSpPr>
              <p:cNvPr id="5144" name="Line 4"/>
              <p:cNvSpPr>
                <a:spLocks noChangeAspect="1" noChangeShapeType="1"/>
              </p:cNvSpPr>
              <p:nvPr/>
            </p:nvSpPr>
            <p:spPr bwMode="auto">
              <a:xfrm>
                <a:off x="4320" y="1824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45" name="Line 5"/>
              <p:cNvSpPr>
                <a:spLocks noChangeAspect="1" noChangeShapeType="1"/>
              </p:cNvSpPr>
              <p:nvPr/>
            </p:nvSpPr>
            <p:spPr bwMode="auto">
              <a:xfrm>
                <a:off x="4244" y="1991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46" name="Line 6"/>
              <p:cNvSpPr>
                <a:spLocks noChangeAspect="1" noChangeShapeType="1"/>
              </p:cNvSpPr>
              <p:nvPr/>
            </p:nvSpPr>
            <p:spPr bwMode="auto">
              <a:xfrm flipH="1">
                <a:off x="4176" y="1824"/>
                <a:ext cx="144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47" name="Line 7"/>
              <p:cNvSpPr>
                <a:spLocks noChangeAspect="1" noChangeShapeType="1"/>
              </p:cNvSpPr>
              <p:nvPr/>
            </p:nvSpPr>
            <p:spPr bwMode="auto">
              <a:xfrm flipH="1">
                <a:off x="4674" y="1895"/>
                <a:ext cx="144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48" name="Line 8"/>
              <p:cNvSpPr>
                <a:spLocks noChangeAspect="1" noChangeShapeType="1"/>
              </p:cNvSpPr>
              <p:nvPr/>
            </p:nvSpPr>
            <p:spPr bwMode="auto">
              <a:xfrm>
                <a:off x="4176" y="1920"/>
                <a:ext cx="70" cy="7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49" name="Line 9"/>
              <p:cNvSpPr>
                <a:spLocks noChangeAspect="1" noChangeShapeType="1"/>
              </p:cNvSpPr>
              <p:nvPr/>
            </p:nvSpPr>
            <p:spPr bwMode="auto">
              <a:xfrm>
                <a:off x="4752" y="1824"/>
                <a:ext cx="70" cy="7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50" name="Line 10"/>
              <p:cNvSpPr>
                <a:spLocks noChangeAspect="1" noChangeShapeType="1"/>
              </p:cNvSpPr>
              <p:nvPr/>
            </p:nvSpPr>
            <p:spPr bwMode="auto">
              <a:xfrm>
                <a:off x="4320" y="2521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51" name="Line 11"/>
              <p:cNvSpPr>
                <a:spLocks noChangeAspect="1" noChangeShapeType="1"/>
              </p:cNvSpPr>
              <p:nvPr/>
            </p:nvSpPr>
            <p:spPr bwMode="auto">
              <a:xfrm>
                <a:off x="4244" y="2688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52" name="Line 12"/>
              <p:cNvSpPr>
                <a:spLocks noChangeAspect="1" noChangeShapeType="1"/>
              </p:cNvSpPr>
              <p:nvPr/>
            </p:nvSpPr>
            <p:spPr bwMode="auto">
              <a:xfrm flipH="1">
                <a:off x="4176" y="2521"/>
                <a:ext cx="144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53" name="Line 13"/>
              <p:cNvSpPr>
                <a:spLocks noChangeAspect="1" noChangeShapeType="1"/>
              </p:cNvSpPr>
              <p:nvPr/>
            </p:nvSpPr>
            <p:spPr bwMode="auto">
              <a:xfrm flipH="1">
                <a:off x="4674" y="2592"/>
                <a:ext cx="144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54" name="Line 14"/>
              <p:cNvSpPr>
                <a:spLocks noChangeAspect="1" noChangeShapeType="1"/>
              </p:cNvSpPr>
              <p:nvPr/>
            </p:nvSpPr>
            <p:spPr bwMode="auto">
              <a:xfrm>
                <a:off x="4176" y="2617"/>
                <a:ext cx="70" cy="7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55" name="Line 15"/>
              <p:cNvSpPr>
                <a:spLocks noChangeAspect="1" noChangeShapeType="1"/>
              </p:cNvSpPr>
              <p:nvPr/>
            </p:nvSpPr>
            <p:spPr bwMode="auto">
              <a:xfrm>
                <a:off x="4752" y="2521"/>
                <a:ext cx="70" cy="7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56" name="Line 16"/>
              <p:cNvSpPr>
                <a:spLocks noChangeAspect="1" noChangeShapeType="1"/>
              </p:cNvSpPr>
              <p:nvPr/>
            </p:nvSpPr>
            <p:spPr bwMode="auto">
              <a:xfrm>
                <a:off x="4245" y="1986"/>
                <a:ext cx="0" cy="69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57" name="Line 17"/>
              <p:cNvSpPr>
                <a:spLocks noChangeAspect="1" noChangeShapeType="1"/>
              </p:cNvSpPr>
              <p:nvPr/>
            </p:nvSpPr>
            <p:spPr bwMode="auto">
              <a:xfrm>
                <a:off x="4176" y="1924"/>
                <a:ext cx="0" cy="69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58" name="Line 18"/>
              <p:cNvSpPr>
                <a:spLocks noChangeAspect="1" noChangeShapeType="1"/>
              </p:cNvSpPr>
              <p:nvPr/>
            </p:nvSpPr>
            <p:spPr bwMode="auto">
              <a:xfrm>
                <a:off x="4677" y="1987"/>
                <a:ext cx="0" cy="69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59" name="Line 19"/>
              <p:cNvSpPr>
                <a:spLocks noChangeAspect="1" noChangeShapeType="1"/>
              </p:cNvSpPr>
              <p:nvPr/>
            </p:nvSpPr>
            <p:spPr bwMode="auto">
              <a:xfrm>
                <a:off x="4821" y="1890"/>
                <a:ext cx="0" cy="69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60" name="Line 20"/>
              <p:cNvSpPr>
                <a:spLocks noChangeAspect="1" noChangeShapeType="1"/>
              </p:cNvSpPr>
              <p:nvPr/>
            </p:nvSpPr>
            <p:spPr bwMode="auto">
              <a:xfrm>
                <a:off x="4320" y="1824"/>
                <a:ext cx="0" cy="69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61" name="Line 21"/>
              <p:cNvSpPr>
                <a:spLocks noChangeAspect="1" noChangeShapeType="1"/>
              </p:cNvSpPr>
              <p:nvPr/>
            </p:nvSpPr>
            <p:spPr bwMode="auto">
              <a:xfrm>
                <a:off x="4749" y="1821"/>
                <a:ext cx="0" cy="69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62" name="Line 22"/>
              <p:cNvSpPr>
                <a:spLocks noChangeAspect="1" noChangeShapeType="1"/>
              </p:cNvSpPr>
              <p:nvPr/>
            </p:nvSpPr>
            <p:spPr bwMode="auto">
              <a:xfrm flipV="1">
                <a:off x="4176" y="1891"/>
                <a:ext cx="646" cy="3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63" name="Line 23"/>
              <p:cNvSpPr>
                <a:spLocks noChangeAspect="1" noChangeShapeType="1"/>
              </p:cNvSpPr>
              <p:nvPr/>
            </p:nvSpPr>
            <p:spPr bwMode="auto">
              <a:xfrm flipV="1">
                <a:off x="4176" y="2589"/>
                <a:ext cx="646" cy="3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64" name="Line 24"/>
              <p:cNvSpPr>
                <a:spLocks noChangeAspect="1" noChangeShapeType="1"/>
              </p:cNvSpPr>
              <p:nvPr/>
            </p:nvSpPr>
            <p:spPr bwMode="auto">
              <a:xfrm>
                <a:off x="4317" y="1824"/>
                <a:ext cx="363" cy="16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65" name="Line 25"/>
              <p:cNvSpPr>
                <a:spLocks noChangeAspect="1" noChangeShapeType="1"/>
              </p:cNvSpPr>
              <p:nvPr/>
            </p:nvSpPr>
            <p:spPr bwMode="auto">
              <a:xfrm>
                <a:off x="4320" y="2523"/>
                <a:ext cx="363" cy="16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66" name="Line 26"/>
              <p:cNvSpPr>
                <a:spLocks noChangeAspect="1" noChangeShapeType="1"/>
              </p:cNvSpPr>
              <p:nvPr/>
            </p:nvSpPr>
            <p:spPr bwMode="auto">
              <a:xfrm flipH="1">
                <a:off x="4239" y="1827"/>
                <a:ext cx="508" cy="15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5167" name="Group 27"/>
              <p:cNvGrpSpPr>
                <a:grpSpLocks noChangeAspect="1"/>
              </p:cNvGrpSpPr>
              <p:nvPr/>
            </p:nvGrpSpPr>
            <p:grpSpPr bwMode="auto">
              <a:xfrm>
                <a:off x="4176" y="2184"/>
                <a:ext cx="646" cy="167"/>
                <a:chOff x="4874" y="1920"/>
                <a:chExt cx="646" cy="167"/>
              </a:xfrm>
            </p:grpSpPr>
            <p:sp>
              <p:nvSpPr>
                <p:cNvPr id="5170" name="Line 28"/>
                <p:cNvSpPr>
                  <a:spLocks noChangeAspect="1" noChangeShapeType="1"/>
                </p:cNvSpPr>
                <p:nvPr/>
              </p:nvSpPr>
              <p:spPr bwMode="auto">
                <a:xfrm>
                  <a:off x="5018" y="1920"/>
                  <a:ext cx="43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171" name="Line 29"/>
                <p:cNvSpPr>
                  <a:spLocks noChangeAspect="1" noChangeShapeType="1"/>
                </p:cNvSpPr>
                <p:nvPr/>
              </p:nvSpPr>
              <p:spPr bwMode="auto">
                <a:xfrm>
                  <a:off x="4942" y="2087"/>
                  <a:ext cx="43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172" name="Line 30"/>
                <p:cNvSpPr>
                  <a:spLocks noChangeAspect="1" noChangeShapeType="1"/>
                </p:cNvSpPr>
                <p:nvPr/>
              </p:nvSpPr>
              <p:spPr bwMode="auto">
                <a:xfrm flipH="1">
                  <a:off x="4874" y="1920"/>
                  <a:ext cx="144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173" name="Line 31"/>
                <p:cNvSpPr>
                  <a:spLocks noChangeAspect="1" noChangeShapeType="1"/>
                </p:cNvSpPr>
                <p:nvPr/>
              </p:nvSpPr>
              <p:spPr bwMode="auto">
                <a:xfrm flipH="1">
                  <a:off x="5372" y="1991"/>
                  <a:ext cx="144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174" name="Line 32"/>
                <p:cNvSpPr>
                  <a:spLocks noChangeAspect="1" noChangeShapeType="1"/>
                </p:cNvSpPr>
                <p:nvPr/>
              </p:nvSpPr>
              <p:spPr bwMode="auto">
                <a:xfrm>
                  <a:off x="4874" y="2016"/>
                  <a:ext cx="70" cy="7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175" name="Line 33"/>
                <p:cNvSpPr>
                  <a:spLocks noChangeAspect="1" noChangeShapeType="1"/>
                </p:cNvSpPr>
                <p:nvPr/>
              </p:nvSpPr>
              <p:spPr bwMode="auto">
                <a:xfrm>
                  <a:off x="5450" y="1920"/>
                  <a:ext cx="70" cy="7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176" name="Line 34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4874" y="1986"/>
                  <a:ext cx="646" cy="3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177" name="Line 35"/>
                <p:cNvSpPr>
                  <a:spLocks noChangeAspect="1" noChangeShapeType="1"/>
                </p:cNvSpPr>
                <p:nvPr/>
              </p:nvSpPr>
              <p:spPr bwMode="auto">
                <a:xfrm>
                  <a:off x="5015" y="1920"/>
                  <a:ext cx="363" cy="16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178" name="Line 36"/>
                <p:cNvSpPr>
                  <a:spLocks noChangeAspect="1" noChangeShapeType="1"/>
                </p:cNvSpPr>
                <p:nvPr/>
              </p:nvSpPr>
              <p:spPr bwMode="auto">
                <a:xfrm flipH="1">
                  <a:off x="4942" y="1923"/>
                  <a:ext cx="508" cy="15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5168" name="Line 37"/>
              <p:cNvSpPr>
                <a:spLocks noChangeAspect="1" noChangeShapeType="1"/>
              </p:cNvSpPr>
              <p:nvPr/>
            </p:nvSpPr>
            <p:spPr bwMode="auto">
              <a:xfrm flipH="1">
                <a:off x="4244" y="2523"/>
                <a:ext cx="508" cy="15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69" name="Line 38"/>
              <p:cNvSpPr>
                <a:spLocks noChangeAspect="1" noChangeShapeType="1"/>
              </p:cNvSpPr>
              <p:nvPr/>
            </p:nvSpPr>
            <p:spPr bwMode="auto">
              <a:xfrm>
                <a:off x="4497" y="1902"/>
                <a:ext cx="0" cy="69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127" name="Text Box 39"/>
            <p:cNvSpPr txBox="1">
              <a:spLocks noChangeArrowheads="1"/>
            </p:cNvSpPr>
            <p:nvPr/>
          </p:nvSpPr>
          <p:spPr bwMode="auto">
            <a:xfrm>
              <a:off x="4801" y="2813"/>
              <a:ext cx="20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cs typeface="Times New Roman" panose="02020603050405020304" pitchFamily="18" charset="0"/>
                </a:rPr>
                <a:t>•</a:t>
              </a:r>
              <a:endParaRPr lang="en-US" altLang="zh-CN" sz="3200"/>
            </a:p>
          </p:txBody>
        </p:sp>
        <p:sp>
          <p:nvSpPr>
            <p:cNvPr id="5128" name="Text Box 40"/>
            <p:cNvSpPr txBox="1">
              <a:spLocks noChangeArrowheads="1"/>
            </p:cNvSpPr>
            <p:nvPr/>
          </p:nvSpPr>
          <p:spPr bwMode="auto">
            <a:xfrm>
              <a:off x="4353" y="2958"/>
              <a:ext cx="20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cs typeface="Times New Roman" panose="02020603050405020304" pitchFamily="18" charset="0"/>
                </a:rPr>
                <a:t>•</a:t>
              </a:r>
              <a:endParaRPr lang="en-US" altLang="zh-CN" sz="3200"/>
            </a:p>
          </p:txBody>
        </p:sp>
        <p:sp>
          <p:nvSpPr>
            <p:cNvPr id="5129" name="Text Box 41"/>
            <p:cNvSpPr txBox="1">
              <a:spLocks noChangeArrowheads="1"/>
            </p:cNvSpPr>
            <p:nvPr/>
          </p:nvSpPr>
          <p:spPr bwMode="auto">
            <a:xfrm>
              <a:off x="4047" y="2813"/>
              <a:ext cx="20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cs typeface="Times New Roman" panose="02020603050405020304" pitchFamily="18" charset="0"/>
                </a:rPr>
                <a:t>•</a:t>
              </a:r>
              <a:endParaRPr lang="en-US" altLang="zh-CN" sz="3200"/>
            </a:p>
          </p:txBody>
        </p:sp>
        <p:sp>
          <p:nvSpPr>
            <p:cNvPr id="5130" name="Text Box 42"/>
            <p:cNvSpPr txBox="1">
              <a:spLocks noChangeArrowheads="1"/>
            </p:cNvSpPr>
            <p:nvPr/>
          </p:nvSpPr>
          <p:spPr bwMode="auto">
            <a:xfrm>
              <a:off x="3797" y="2975"/>
              <a:ext cx="20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cs typeface="Times New Roman" panose="02020603050405020304" pitchFamily="18" charset="0"/>
                </a:rPr>
                <a:t>•</a:t>
              </a:r>
              <a:endParaRPr lang="en-US" altLang="zh-CN" sz="3200"/>
            </a:p>
          </p:txBody>
        </p:sp>
        <p:sp>
          <p:nvSpPr>
            <p:cNvPr id="5131" name="Text Box 43"/>
            <p:cNvSpPr txBox="1">
              <a:spLocks noChangeArrowheads="1"/>
            </p:cNvSpPr>
            <p:nvPr/>
          </p:nvSpPr>
          <p:spPr bwMode="auto">
            <a:xfrm>
              <a:off x="3918" y="3096"/>
              <a:ext cx="20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cs typeface="Times New Roman" panose="02020603050405020304" pitchFamily="18" charset="0"/>
                </a:rPr>
                <a:t>•</a:t>
              </a:r>
              <a:endParaRPr lang="en-US" altLang="zh-CN" sz="3200"/>
            </a:p>
          </p:txBody>
        </p:sp>
        <p:sp>
          <p:nvSpPr>
            <p:cNvPr id="5132" name="Text Box 44"/>
            <p:cNvSpPr txBox="1">
              <a:spLocks noChangeArrowheads="1"/>
            </p:cNvSpPr>
            <p:nvPr/>
          </p:nvSpPr>
          <p:spPr bwMode="auto">
            <a:xfrm>
              <a:off x="4672" y="3102"/>
              <a:ext cx="20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cs typeface="Times New Roman" panose="02020603050405020304" pitchFamily="18" charset="0"/>
                </a:rPr>
                <a:t>•</a:t>
              </a:r>
              <a:endParaRPr lang="en-US" altLang="zh-CN" sz="3200"/>
            </a:p>
          </p:txBody>
        </p:sp>
        <p:sp>
          <p:nvSpPr>
            <p:cNvPr id="5133" name="Text Box 45"/>
            <p:cNvSpPr txBox="1">
              <a:spLocks noChangeArrowheads="1"/>
            </p:cNvSpPr>
            <p:nvPr/>
          </p:nvSpPr>
          <p:spPr bwMode="auto">
            <a:xfrm>
              <a:off x="4915" y="2933"/>
              <a:ext cx="20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cs typeface="Times New Roman" panose="02020603050405020304" pitchFamily="18" charset="0"/>
                </a:rPr>
                <a:t>•</a:t>
              </a:r>
              <a:endParaRPr lang="en-US" altLang="zh-CN" sz="3200"/>
            </a:p>
          </p:txBody>
        </p:sp>
        <p:sp>
          <p:nvSpPr>
            <p:cNvPr id="5134" name="Text Box 46"/>
            <p:cNvSpPr txBox="1">
              <a:spLocks noChangeArrowheads="1"/>
            </p:cNvSpPr>
            <p:nvPr/>
          </p:nvSpPr>
          <p:spPr bwMode="auto">
            <a:xfrm>
              <a:off x="4801" y="1589"/>
              <a:ext cx="20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cs typeface="Times New Roman" panose="02020603050405020304" pitchFamily="18" charset="0"/>
                </a:rPr>
                <a:t>•</a:t>
              </a:r>
              <a:endParaRPr lang="en-US" altLang="zh-CN" sz="3200"/>
            </a:p>
          </p:txBody>
        </p:sp>
        <p:sp>
          <p:nvSpPr>
            <p:cNvPr id="5135" name="Text Box 47"/>
            <p:cNvSpPr txBox="1">
              <a:spLocks noChangeArrowheads="1"/>
            </p:cNvSpPr>
            <p:nvPr/>
          </p:nvSpPr>
          <p:spPr bwMode="auto">
            <a:xfrm>
              <a:off x="4353" y="1734"/>
              <a:ext cx="20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cs typeface="Times New Roman" panose="02020603050405020304" pitchFamily="18" charset="0"/>
                </a:rPr>
                <a:t>•</a:t>
              </a:r>
              <a:endParaRPr lang="en-US" altLang="zh-CN" sz="3200"/>
            </a:p>
          </p:txBody>
        </p:sp>
        <p:sp>
          <p:nvSpPr>
            <p:cNvPr id="5136" name="Text Box 48"/>
            <p:cNvSpPr txBox="1">
              <a:spLocks noChangeArrowheads="1"/>
            </p:cNvSpPr>
            <p:nvPr/>
          </p:nvSpPr>
          <p:spPr bwMode="auto">
            <a:xfrm>
              <a:off x="4047" y="1589"/>
              <a:ext cx="20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cs typeface="Times New Roman" panose="02020603050405020304" pitchFamily="18" charset="0"/>
                </a:rPr>
                <a:t>•</a:t>
              </a:r>
              <a:endParaRPr lang="en-US" altLang="zh-CN" sz="3200"/>
            </a:p>
          </p:txBody>
        </p:sp>
        <p:sp>
          <p:nvSpPr>
            <p:cNvPr id="5137" name="Text Box 49"/>
            <p:cNvSpPr txBox="1">
              <a:spLocks noChangeArrowheads="1"/>
            </p:cNvSpPr>
            <p:nvPr/>
          </p:nvSpPr>
          <p:spPr bwMode="auto">
            <a:xfrm>
              <a:off x="3797" y="1751"/>
              <a:ext cx="20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cs typeface="Times New Roman" panose="02020603050405020304" pitchFamily="18" charset="0"/>
                </a:rPr>
                <a:t>•</a:t>
              </a:r>
              <a:endParaRPr lang="en-US" altLang="zh-CN" sz="3200"/>
            </a:p>
          </p:txBody>
        </p:sp>
        <p:sp>
          <p:nvSpPr>
            <p:cNvPr id="5138" name="Text Box 50"/>
            <p:cNvSpPr txBox="1">
              <a:spLocks noChangeArrowheads="1"/>
            </p:cNvSpPr>
            <p:nvPr/>
          </p:nvSpPr>
          <p:spPr bwMode="auto">
            <a:xfrm>
              <a:off x="3918" y="1872"/>
              <a:ext cx="20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cs typeface="Times New Roman" panose="02020603050405020304" pitchFamily="18" charset="0"/>
                </a:rPr>
                <a:t>•</a:t>
              </a:r>
              <a:endParaRPr lang="en-US" altLang="zh-CN" sz="3200"/>
            </a:p>
          </p:txBody>
        </p:sp>
        <p:sp>
          <p:nvSpPr>
            <p:cNvPr id="5139" name="Text Box 51"/>
            <p:cNvSpPr txBox="1">
              <a:spLocks noChangeArrowheads="1"/>
            </p:cNvSpPr>
            <p:nvPr/>
          </p:nvSpPr>
          <p:spPr bwMode="auto">
            <a:xfrm>
              <a:off x="4672" y="1878"/>
              <a:ext cx="20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cs typeface="Times New Roman" panose="02020603050405020304" pitchFamily="18" charset="0"/>
                </a:rPr>
                <a:t>•</a:t>
              </a:r>
              <a:endParaRPr lang="en-US" altLang="zh-CN" sz="3200"/>
            </a:p>
          </p:txBody>
        </p:sp>
        <p:sp>
          <p:nvSpPr>
            <p:cNvPr id="5140" name="Text Box 52"/>
            <p:cNvSpPr txBox="1">
              <a:spLocks noChangeArrowheads="1"/>
            </p:cNvSpPr>
            <p:nvPr/>
          </p:nvSpPr>
          <p:spPr bwMode="auto">
            <a:xfrm>
              <a:off x="4915" y="1709"/>
              <a:ext cx="20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cs typeface="Times New Roman" panose="02020603050405020304" pitchFamily="18" charset="0"/>
                </a:rPr>
                <a:t>•</a:t>
              </a:r>
              <a:endParaRPr lang="en-US" altLang="zh-CN" sz="3200"/>
            </a:p>
          </p:txBody>
        </p:sp>
        <p:sp>
          <p:nvSpPr>
            <p:cNvPr id="5141" name="Text Box 53"/>
            <p:cNvSpPr txBox="1">
              <a:spLocks noChangeArrowheads="1"/>
            </p:cNvSpPr>
            <p:nvPr/>
          </p:nvSpPr>
          <p:spPr bwMode="auto">
            <a:xfrm>
              <a:off x="4066" y="2308"/>
              <a:ext cx="20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cs typeface="Times New Roman" panose="02020603050405020304" pitchFamily="18" charset="0"/>
                </a:rPr>
                <a:t>•</a:t>
              </a:r>
              <a:endParaRPr lang="en-US" altLang="zh-CN" sz="3200"/>
            </a:p>
          </p:txBody>
        </p:sp>
        <p:sp>
          <p:nvSpPr>
            <p:cNvPr id="5142" name="Text Box 54"/>
            <p:cNvSpPr txBox="1">
              <a:spLocks noChangeArrowheads="1"/>
            </p:cNvSpPr>
            <p:nvPr/>
          </p:nvSpPr>
          <p:spPr bwMode="auto">
            <a:xfrm>
              <a:off x="4292" y="2462"/>
              <a:ext cx="20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cs typeface="Times New Roman" panose="02020603050405020304" pitchFamily="18" charset="0"/>
                </a:rPr>
                <a:t>•</a:t>
              </a:r>
              <a:endParaRPr lang="en-US" altLang="zh-CN" sz="3200"/>
            </a:p>
          </p:txBody>
        </p:sp>
        <p:sp>
          <p:nvSpPr>
            <p:cNvPr id="5143" name="Text Box 55"/>
            <p:cNvSpPr txBox="1">
              <a:spLocks noChangeArrowheads="1"/>
            </p:cNvSpPr>
            <p:nvPr/>
          </p:nvSpPr>
          <p:spPr bwMode="auto">
            <a:xfrm>
              <a:off x="4724" y="2303"/>
              <a:ext cx="20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cs typeface="Times New Roman" panose="02020603050405020304" pitchFamily="18" charset="0"/>
                </a:rPr>
                <a:t>•</a:t>
              </a:r>
              <a:endParaRPr lang="en-US" altLang="zh-CN" sz="3200"/>
            </a:p>
          </p:txBody>
        </p:sp>
      </p:grpSp>
      <p:sp>
        <p:nvSpPr>
          <p:cNvPr id="17464" name="Text Box 56"/>
          <p:cNvSpPr txBox="1">
            <a:spLocks noChangeArrowheads="1"/>
          </p:cNvSpPr>
          <p:nvPr/>
        </p:nvSpPr>
        <p:spPr bwMode="auto">
          <a:xfrm>
            <a:off x="685800" y="3716338"/>
            <a:ext cx="5029200" cy="269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en-US" altLang="zh-CN" dirty="0"/>
              <a:t>HCP</a:t>
            </a:r>
            <a:r>
              <a:rPr lang="zh-CN" altLang="en-US" dirty="0"/>
              <a:t>：密排六方结构（</a:t>
            </a:r>
            <a:r>
              <a:rPr lang="en-US" altLang="zh-CN" dirty="0"/>
              <a:t>CPH</a:t>
            </a:r>
            <a:r>
              <a:rPr lang="zh-CN" altLang="en-US" dirty="0"/>
              <a:t>）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zh-CN" altLang="en-US" dirty="0"/>
              <a:t>     </a:t>
            </a:r>
            <a:r>
              <a:rPr lang="en-US" altLang="zh-CN" dirty="0"/>
              <a:t>Hexagonal Close-packed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FontTx/>
              <a:buChar char="•"/>
            </a:pPr>
            <a:r>
              <a:rPr lang="en-US" altLang="zh-CN" sz="2000" dirty="0"/>
              <a:t>  Zn (c/a=1.86)</a:t>
            </a:r>
            <a:r>
              <a:rPr lang="zh-CN" altLang="en-US" sz="2000" dirty="0"/>
              <a:t>、</a:t>
            </a:r>
            <a:r>
              <a:rPr lang="en-US" altLang="zh-CN" sz="2000" dirty="0"/>
              <a:t>Cd (1.89)</a:t>
            </a:r>
            <a:r>
              <a:rPr lang="zh-CN" altLang="en-US" sz="2000" dirty="0"/>
              <a:t>；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FontTx/>
              <a:buChar char="•"/>
            </a:pPr>
            <a:r>
              <a:rPr lang="zh-CN" altLang="en-US" sz="2000" dirty="0"/>
              <a:t>  </a:t>
            </a:r>
            <a:r>
              <a:rPr lang="en-US" altLang="zh-CN" sz="2000" dirty="0"/>
              <a:t>Co</a:t>
            </a:r>
            <a:r>
              <a:rPr lang="zh-CN" altLang="en-US" sz="2000" dirty="0"/>
              <a:t>、</a:t>
            </a:r>
            <a:r>
              <a:rPr lang="en-US" altLang="zh-CN" sz="2000" dirty="0"/>
              <a:t>Mg (1.62)</a:t>
            </a:r>
            <a:r>
              <a:rPr lang="zh-CN" altLang="en-US" sz="2000" dirty="0"/>
              <a:t>；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FontTx/>
              <a:buChar char="•"/>
            </a:pPr>
            <a:r>
              <a:rPr lang="zh-CN" altLang="en-US" sz="2000" dirty="0"/>
              <a:t>  </a:t>
            </a:r>
            <a:r>
              <a:rPr lang="en-US" altLang="zh-CN" sz="2000" dirty="0"/>
              <a:t>Be (1.59)</a:t>
            </a:r>
            <a:r>
              <a:rPr lang="zh-CN" altLang="en-US" sz="2000" dirty="0"/>
              <a:t>，</a:t>
            </a:r>
            <a:r>
              <a:rPr lang="en-US" altLang="zh-CN" sz="2000" dirty="0" err="1"/>
              <a:t>Ti</a:t>
            </a:r>
            <a:r>
              <a:rPr lang="zh-CN" altLang="en-US" sz="2000" dirty="0"/>
              <a:t>、</a:t>
            </a:r>
            <a:r>
              <a:rPr lang="en-US" altLang="zh-CN" sz="2000" dirty="0" err="1"/>
              <a:t>Zr</a:t>
            </a:r>
            <a:r>
              <a:rPr lang="zh-CN" altLang="en-US" sz="2000" dirty="0"/>
              <a:t>、</a:t>
            </a:r>
            <a:r>
              <a:rPr lang="en-US" altLang="zh-CN" sz="2000" dirty="0" err="1"/>
              <a:t>Hf</a:t>
            </a:r>
            <a:r>
              <a:rPr lang="en-US" altLang="zh-CN" sz="2000" dirty="0"/>
              <a:t> (1.59)</a:t>
            </a:r>
            <a:r>
              <a:rPr lang="zh-CN" altLang="en-US" sz="2000" dirty="0"/>
              <a:t>；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FontTx/>
              <a:buChar char="•"/>
            </a:pPr>
            <a:r>
              <a:rPr lang="zh-CN" altLang="en-US" sz="2000" dirty="0"/>
              <a:t>  石墨 </a:t>
            </a:r>
            <a:r>
              <a:rPr lang="en-US" altLang="zh-CN" sz="2000" dirty="0"/>
              <a:t>(2.6) 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en-US" altLang="zh-CN" sz="2000" dirty="0"/>
              <a:t>  c/a </a:t>
            </a:r>
            <a:r>
              <a:rPr lang="en-US" altLang="zh-CN" sz="2000" dirty="0">
                <a:sym typeface="Symbol" panose="05050102010706020507" pitchFamily="18" charset="2"/>
              </a:rPr>
              <a:t></a:t>
            </a:r>
            <a:r>
              <a:rPr lang="zh-CN" altLang="en-US" sz="2000" dirty="0">
                <a:sym typeface="Symbol" panose="05050102010706020507" pitchFamily="18" charset="2"/>
              </a:rPr>
              <a:t>，层间结合力由金属键范德华力</a:t>
            </a:r>
            <a:endParaRPr lang="zh-CN" altLang="en-US" sz="2000" dirty="0"/>
          </a:p>
        </p:txBody>
      </p:sp>
      <p:graphicFrame>
        <p:nvGraphicFramePr>
          <p:cNvPr id="17465" name="Object 57"/>
          <p:cNvGraphicFramePr>
            <a:graphicFrameLocks noChangeAspect="1"/>
          </p:cNvGraphicFramePr>
          <p:nvPr/>
        </p:nvGraphicFramePr>
        <p:xfrm>
          <a:off x="3352800" y="806450"/>
          <a:ext cx="2659063" cy="2562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5" name="BMP 图象" r:id="rId4" imgW="1897544" imgH="1828959" progId="Paint.Picture">
                  <p:embed/>
                </p:oleObj>
              </mc:Choice>
              <mc:Fallback>
                <p:oleObj name="BMP 图象" r:id="rId4" imgW="1897544" imgH="1828959" progId="Paint.Picture">
                  <p:embed/>
                  <p:pic>
                    <p:nvPicPr>
                      <p:cNvPr id="0" name="Object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806450"/>
                        <a:ext cx="2659063" cy="2562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66" name="Object 58"/>
          <p:cNvGraphicFramePr>
            <a:graphicFrameLocks noChangeAspect="1"/>
          </p:cNvGraphicFramePr>
          <p:nvPr/>
        </p:nvGraphicFramePr>
        <p:xfrm>
          <a:off x="6202363" y="457200"/>
          <a:ext cx="1951037" cy="416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6" name="BMP 图象" r:id="rId6" imgW="1950889" imgH="4160881" progId="Paint.Picture">
                  <p:embed/>
                </p:oleObj>
              </mc:Choice>
              <mc:Fallback>
                <p:oleObj name="BMP 图象" r:id="rId6" imgW="1950889" imgH="4160881" progId="Paint.Picture">
                  <p:embed/>
                  <p:pic>
                    <p:nvPicPr>
                      <p:cNvPr id="0" name="Object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02363" y="457200"/>
                        <a:ext cx="1951037" cy="4160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4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4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3" dur="500"/>
                                        <p:tgtEl>
                                          <p:spTgt spid="17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74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74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74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74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64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381000" y="620713"/>
            <a:ext cx="87630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3200" b="1">
                <a:solidFill>
                  <a:schemeClr val="accent2"/>
                </a:solidFill>
              </a:rPr>
              <a:t>三、典型晶体结构的几何特征</a:t>
            </a:r>
            <a:r>
              <a:rPr lang="en-US" altLang="zh-CN" sz="3200" b="1">
                <a:solidFill>
                  <a:schemeClr val="accent2"/>
                </a:solidFill>
              </a:rPr>
              <a:t>(</a:t>
            </a:r>
            <a:r>
              <a:rPr lang="en-US" altLang="zh-CN" b="1">
                <a:solidFill>
                  <a:schemeClr val="accent2"/>
                </a:solidFill>
              </a:rPr>
              <a:t>geometrical features)</a:t>
            </a:r>
          </a:p>
        </p:txBody>
      </p:sp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914400" y="2204864"/>
            <a:ext cx="7467600" cy="420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en-US" altLang="zh-CN" dirty="0"/>
              <a:t>  </a:t>
            </a:r>
            <a:r>
              <a:rPr lang="zh-CN" altLang="en-US" b="1" dirty="0">
                <a:solidFill>
                  <a:srgbClr val="FF0000"/>
                </a:solidFill>
              </a:rPr>
              <a:t>每个晶胞中的原子数</a:t>
            </a:r>
            <a:r>
              <a:rPr lang="zh-CN" altLang="en-US" dirty="0"/>
              <a:t>    </a:t>
            </a:r>
            <a:r>
              <a:rPr lang="en-US" altLang="zh-CN" dirty="0"/>
              <a:t>(Number of atoms/unit cell)</a:t>
            </a:r>
            <a:endParaRPr lang="en-US" altLang="zh-CN" sz="2000" dirty="0"/>
          </a:p>
        </p:txBody>
      </p:sp>
      <p:graphicFrame>
        <p:nvGraphicFramePr>
          <p:cNvPr id="307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749174"/>
              </p:ext>
            </p:extLst>
          </p:nvPr>
        </p:nvGraphicFramePr>
        <p:xfrm>
          <a:off x="1676400" y="4544839"/>
          <a:ext cx="3276600" cy="757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5" name="Equation" r:id="rId4" imgW="1816100" imgH="419100" progId="Equation.3">
                  <p:embed/>
                </p:oleObj>
              </mc:Choice>
              <mc:Fallback>
                <p:oleObj name="Equation" r:id="rId4" imgW="1816100" imgH="4191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4544839"/>
                        <a:ext cx="3276600" cy="757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0" name="Rectangle 8"/>
          <p:cNvSpPr>
            <a:spLocks noChangeArrowheads="1"/>
          </p:cNvSpPr>
          <p:nvPr/>
        </p:nvSpPr>
        <p:spPr bwMode="auto">
          <a:xfrm>
            <a:off x="914400" y="2854151"/>
            <a:ext cx="7239000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en-US" altLang="zh-CN" dirty="0"/>
              <a:t>  </a:t>
            </a:r>
            <a:r>
              <a:rPr lang="zh-CN" altLang="en-US" b="1" dirty="0">
                <a:solidFill>
                  <a:srgbClr val="FF0000"/>
                </a:solidFill>
              </a:rPr>
              <a:t>配位数</a:t>
            </a:r>
            <a:r>
              <a:rPr lang="zh-CN" altLang="en-US" dirty="0"/>
              <a:t> </a:t>
            </a:r>
            <a:r>
              <a:rPr lang="en-US" altLang="zh-CN" dirty="0"/>
              <a:t>(C.N. )  (coordination number, </a:t>
            </a:r>
            <a:r>
              <a:rPr lang="zh-CN" altLang="en-US" dirty="0"/>
              <a:t>或 </a:t>
            </a:r>
            <a:r>
              <a:rPr lang="en-US" altLang="zh-CN" dirty="0"/>
              <a:t>ligancy)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 sz="2000" dirty="0"/>
              <a:t>    </a:t>
            </a:r>
            <a:r>
              <a:rPr lang="zh-CN" altLang="en-US" sz="2000" dirty="0"/>
              <a:t>每一个原子周围最近邻的原子数</a:t>
            </a:r>
            <a:endParaRPr lang="zh-CN" altLang="en-US" dirty="0"/>
          </a:p>
        </p:txBody>
      </p:sp>
      <p:sp>
        <p:nvSpPr>
          <p:cNvPr id="3081" name="Rectangle 9"/>
          <p:cNvSpPr>
            <a:spLocks noChangeArrowheads="1"/>
          </p:cNvSpPr>
          <p:nvPr/>
        </p:nvSpPr>
        <p:spPr bwMode="auto">
          <a:xfrm>
            <a:off x="914400" y="3933651"/>
            <a:ext cx="6477000" cy="420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en-US" altLang="zh-CN" dirty="0"/>
              <a:t>  </a:t>
            </a:r>
            <a:r>
              <a:rPr lang="zh-CN" altLang="en-US" b="1" dirty="0">
                <a:solidFill>
                  <a:srgbClr val="FF0000"/>
                </a:solidFill>
              </a:rPr>
              <a:t>堆垛密度</a:t>
            </a:r>
            <a:r>
              <a:rPr lang="zh-CN" altLang="en-US" dirty="0"/>
              <a:t>（</a:t>
            </a:r>
            <a:r>
              <a:rPr lang="zh-CN" altLang="en-US" dirty="0">
                <a:sym typeface="Symbol" panose="05050102010706020507" pitchFamily="18" charset="2"/>
              </a:rPr>
              <a:t></a:t>
            </a:r>
            <a:r>
              <a:rPr lang="zh-CN" altLang="en-US" dirty="0"/>
              <a:t>）</a:t>
            </a:r>
            <a:r>
              <a:rPr lang="en-US" altLang="zh-CN" dirty="0"/>
              <a:t>(packing density)</a:t>
            </a:r>
          </a:p>
        </p:txBody>
      </p:sp>
      <p:sp>
        <p:nvSpPr>
          <p:cNvPr id="3082" name="Rectangle 10"/>
          <p:cNvSpPr>
            <a:spLocks noChangeArrowheads="1"/>
          </p:cNvSpPr>
          <p:nvPr/>
        </p:nvSpPr>
        <p:spPr bwMode="auto">
          <a:xfrm>
            <a:off x="914400" y="5529089"/>
            <a:ext cx="4572000" cy="420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en-US" altLang="zh-CN" dirty="0"/>
              <a:t>  </a:t>
            </a:r>
            <a:r>
              <a:rPr lang="zh-CN" altLang="en-US" b="1" dirty="0">
                <a:solidFill>
                  <a:srgbClr val="FF0000"/>
                </a:solidFill>
              </a:rPr>
              <a:t>间隙</a:t>
            </a:r>
            <a:r>
              <a:rPr lang="zh-CN" altLang="en-US" dirty="0"/>
              <a:t>   </a:t>
            </a:r>
            <a:r>
              <a:rPr lang="en-US" altLang="zh-CN" dirty="0"/>
              <a:t>(interstices)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928844" y="1533526"/>
            <a:ext cx="7467600" cy="420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en-US" altLang="zh-CN" dirty="0"/>
              <a:t>  </a:t>
            </a:r>
            <a:r>
              <a:rPr lang="zh-CN" altLang="en-US" b="1" dirty="0" smtClean="0">
                <a:solidFill>
                  <a:srgbClr val="FF0000"/>
                </a:solidFill>
              </a:rPr>
              <a:t>原子半径</a:t>
            </a:r>
            <a:endParaRPr lang="en-US" altLang="zh-CN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0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0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8" grpId="0" build="p" autoUpdateAnimBg="0"/>
      <p:bldP spid="3080" grpId="0" build="p" autoUpdateAnimBg="0"/>
      <p:bldP spid="3081" grpId="0" autoUpdateAnimBg="0"/>
      <p:bldP spid="3082" grpId="0" autoUpdateAnimBg="0"/>
      <p:bldP spid="8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ext Box 29"/>
          <p:cNvSpPr txBox="1">
            <a:spLocks noChangeArrowheads="1"/>
          </p:cNvSpPr>
          <p:nvPr/>
        </p:nvSpPr>
        <p:spPr bwMode="auto">
          <a:xfrm>
            <a:off x="609600" y="533400"/>
            <a:ext cx="5105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600" b="1" dirty="0">
                <a:solidFill>
                  <a:schemeClr val="accent2"/>
                </a:solidFill>
              </a:rPr>
              <a:t>1</a:t>
            </a:r>
            <a:r>
              <a:rPr lang="zh-CN" altLang="en-US" sz="3600" b="1" dirty="0">
                <a:solidFill>
                  <a:schemeClr val="accent2"/>
                </a:solidFill>
              </a:rPr>
              <a:t>、</a:t>
            </a:r>
            <a:r>
              <a:rPr lang="en-US" altLang="zh-CN" sz="3600" b="1" dirty="0">
                <a:solidFill>
                  <a:schemeClr val="accent2"/>
                </a:solidFill>
              </a:rPr>
              <a:t>FCC </a:t>
            </a:r>
            <a:r>
              <a:rPr lang="zh-CN" altLang="en-US" sz="3600" b="1" dirty="0">
                <a:solidFill>
                  <a:schemeClr val="accent2"/>
                </a:solidFill>
              </a:rPr>
              <a:t>面心立方</a:t>
            </a:r>
          </a:p>
        </p:txBody>
      </p:sp>
      <p:sp>
        <p:nvSpPr>
          <p:cNvPr id="4126" name="Rectangle 30"/>
          <p:cNvSpPr>
            <a:spLocks noChangeArrowheads="1"/>
          </p:cNvSpPr>
          <p:nvPr/>
        </p:nvSpPr>
        <p:spPr bwMode="auto">
          <a:xfrm>
            <a:off x="346575" y="4653136"/>
            <a:ext cx="7467600" cy="420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en-US" altLang="zh-CN" b="1" dirty="0"/>
              <a:t>  </a:t>
            </a:r>
            <a:r>
              <a:rPr lang="en-US" altLang="zh-CN" b="1" dirty="0" smtClean="0"/>
              <a:t>FCC</a:t>
            </a:r>
            <a:r>
              <a:rPr lang="zh-CN" altLang="en-US" b="1" dirty="0" smtClean="0"/>
              <a:t>结构的原子半径：</a:t>
            </a:r>
            <a:endParaRPr lang="zh-CN" altLang="en-US" sz="20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421197" y="1359469"/>
            <a:ext cx="5017759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zh-CN" altLang="en-US" sz="3200" b="1" dirty="0" smtClean="0">
                <a:solidFill>
                  <a:srgbClr val="FF0000"/>
                </a:solidFill>
              </a:rPr>
              <a:t>原子半径</a:t>
            </a:r>
            <a:endParaRPr lang="zh-CN" alt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/>
              <a:t>根据</a:t>
            </a:r>
            <a:r>
              <a:rPr lang="zh-CN" altLang="en-US" dirty="0" smtClean="0">
                <a:solidFill>
                  <a:srgbClr val="FF0000"/>
                </a:solidFill>
              </a:rPr>
              <a:t>钢球模型</a:t>
            </a:r>
            <a:r>
              <a:rPr lang="zh-CN" altLang="en-US" dirty="0" smtClean="0"/>
              <a:t>，原子半径</a:t>
            </a:r>
            <a:r>
              <a:rPr lang="en-US" altLang="zh-CN" dirty="0" smtClean="0"/>
              <a:t>r</a:t>
            </a:r>
            <a:r>
              <a:rPr lang="zh-CN" altLang="en-US" dirty="0" smtClean="0"/>
              <a:t>是</a:t>
            </a:r>
            <a:r>
              <a:rPr lang="zh-CN" altLang="en-US" dirty="0"/>
              <a:t>指晶胞中原子密度最大方向上相邻两原子之间的平衡距离的一半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grpSp>
        <p:nvGrpSpPr>
          <p:cNvPr id="70" name="Group 38"/>
          <p:cNvGrpSpPr>
            <a:grpSpLocks/>
          </p:cNvGrpSpPr>
          <p:nvPr/>
        </p:nvGrpSpPr>
        <p:grpSpPr bwMode="auto">
          <a:xfrm>
            <a:off x="5715000" y="1359469"/>
            <a:ext cx="2982930" cy="2429571"/>
            <a:chOff x="3588" y="2408"/>
            <a:chExt cx="1448" cy="1255"/>
          </a:xfrm>
        </p:grpSpPr>
        <p:sp>
          <p:nvSpPr>
            <p:cNvPr id="71" name="Line 35"/>
            <p:cNvSpPr>
              <a:spLocks noChangeShapeType="1"/>
            </p:cNvSpPr>
            <p:nvPr/>
          </p:nvSpPr>
          <p:spPr bwMode="auto">
            <a:xfrm flipV="1">
              <a:off x="3627" y="3337"/>
              <a:ext cx="412" cy="2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" name="Line 5"/>
            <p:cNvSpPr>
              <a:spLocks noChangeShapeType="1"/>
            </p:cNvSpPr>
            <p:nvPr/>
          </p:nvSpPr>
          <p:spPr bwMode="auto">
            <a:xfrm flipV="1">
              <a:off x="4346" y="2605"/>
              <a:ext cx="0" cy="8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3" name="Line 6"/>
            <p:cNvSpPr>
              <a:spLocks noChangeShapeType="1"/>
            </p:cNvSpPr>
            <p:nvPr/>
          </p:nvSpPr>
          <p:spPr bwMode="auto">
            <a:xfrm>
              <a:off x="3614" y="3652"/>
              <a:ext cx="9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4" name="Line 7"/>
            <p:cNvSpPr>
              <a:spLocks noChangeShapeType="1"/>
            </p:cNvSpPr>
            <p:nvPr/>
          </p:nvSpPr>
          <p:spPr bwMode="auto">
            <a:xfrm>
              <a:off x="3613" y="2735"/>
              <a:ext cx="99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5" name="Line 8"/>
            <p:cNvSpPr>
              <a:spLocks noChangeShapeType="1"/>
            </p:cNvSpPr>
            <p:nvPr/>
          </p:nvSpPr>
          <p:spPr bwMode="auto">
            <a:xfrm flipV="1">
              <a:off x="3609" y="2730"/>
              <a:ext cx="0" cy="91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6" name="Line 9"/>
            <p:cNvSpPr>
              <a:spLocks noChangeShapeType="1"/>
            </p:cNvSpPr>
            <p:nvPr/>
          </p:nvSpPr>
          <p:spPr bwMode="auto">
            <a:xfrm flipV="1">
              <a:off x="4600" y="2736"/>
              <a:ext cx="0" cy="91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7" name="Line 10"/>
            <p:cNvSpPr>
              <a:spLocks noChangeShapeType="1"/>
            </p:cNvSpPr>
            <p:nvPr/>
          </p:nvSpPr>
          <p:spPr bwMode="auto">
            <a:xfrm flipV="1">
              <a:off x="3609" y="2430"/>
              <a:ext cx="412" cy="2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8" name="Line 11"/>
            <p:cNvSpPr>
              <a:spLocks noChangeShapeType="1"/>
            </p:cNvSpPr>
            <p:nvPr/>
          </p:nvSpPr>
          <p:spPr bwMode="auto">
            <a:xfrm>
              <a:off x="4024" y="2429"/>
              <a:ext cx="9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9" name="Line 12"/>
            <p:cNvSpPr>
              <a:spLocks noChangeShapeType="1"/>
            </p:cNvSpPr>
            <p:nvPr/>
          </p:nvSpPr>
          <p:spPr bwMode="auto">
            <a:xfrm flipV="1">
              <a:off x="4612" y="2439"/>
              <a:ext cx="392" cy="2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0" name="Line 13"/>
            <p:cNvSpPr>
              <a:spLocks noChangeShapeType="1"/>
            </p:cNvSpPr>
            <p:nvPr/>
          </p:nvSpPr>
          <p:spPr bwMode="auto">
            <a:xfrm flipV="1">
              <a:off x="5014" y="2430"/>
              <a:ext cx="0" cy="90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1" name="Line 14"/>
            <p:cNvSpPr>
              <a:spLocks noChangeShapeType="1"/>
            </p:cNvSpPr>
            <p:nvPr/>
          </p:nvSpPr>
          <p:spPr bwMode="auto">
            <a:xfrm flipV="1">
              <a:off x="4596" y="3343"/>
              <a:ext cx="423" cy="3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" name="Line 15"/>
            <p:cNvSpPr>
              <a:spLocks noChangeShapeType="1"/>
            </p:cNvSpPr>
            <p:nvPr/>
          </p:nvSpPr>
          <p:spPr bwMode="auto">
            <a:xfrm flipV="1">
              <a:off x="4034" y="2437"/>
              <a:ext cx="0" cy="8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3" name="Line 16"/>
            <p:cNvSpPr>
              <a:spLocks noChangeShapeType="1"/>
            </p:cNvSpPr>
            <p:nvPr/>
          </p:nvSpPr>
          <p:spPr bwMode="auto">
            <a:xfrm>
              <a:off x="4035" y="3345"/>
              <a:ext cx="97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4" name="Oval 18"/>
            <p:cNvSpPr>
              <a:spLocks noChangeArrowheads="1"/>
            </p:cNvSpPr>
            <p:nvPr/>
          </p:nvSpPr>
          <p:spPr bwMode="auto">
            <a:xfrm>
              <a:off x="4323" y="2583"/>
              <a:ext cx="43" cy="43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3200" b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5" name="Oval 19"/>
            <p:cNvSpPr>
              <a:spLocks noChangeArrowheads="1"/>
            </p:cNvSpPr>
            <p:nvPr/>
          </p:nvSpPr>
          <p:spPr bwMode="auto">
            <a:xfrm>
              <a:off x="4320" y="3467"/>
              <a:ext cx="44" cy="44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3200" b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6" name="Oval 20"/>
            <p:cNvSpPr>
              <a:spLocks noChangeArrowheads="1"/>
            </p:cNvSpPr>
            <p:nvPr/>
          </p:nvSpPr>
          <p:spPr bwMode="auto">
            <a:xfrm>
              <a:off x="4788" y="3031"/>
              <a:ext cx="44" cy="44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3200" b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7" name="Oval 21"/>
            <p:cNvSpPr>
              <a:spLocks noChangeArrowheads="1"/>
            </p:cNvSpPr>
            <p:nvPr/>
          </p:nvSpPr>
          <p:spPr bwMode="auto">
            <a:xfrm>
              <a:off x="3818" y="3034"/>
              <a:ext cx="44" cy="44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3200" b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8" name="Oval 22"/>
            <p:cNvSpPr>
              <a:spLocks noChangeArrowheads="1"/>
            </p:cNvSpPr>
            <p:nvPr/>
          </p:nvSpPr>
          <p:spPr bwMode="auto">
            <a:xfrm>
              <a:off x="3594" y="2699"/>
              <a:ext cx="43" cy="43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3200" b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9" name="Oval 23"/>
            <p:cNvSpPr>
              <a:spLocks noChangeArrowheads="1"/>
            </p:cNvSpPr>
            <p:nvPr/>
          </p:nvSpPr>
          <p:spPr bwMode="auto">
            <a:xfrm>
              <a:off x="4014" y="2408"/>
              <a:ext cx="44" cy="43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3200" b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0" name="Oval 24"/>
            <p:cNvSpPr>
              <a:spLocks noChangeArrowheads="1"/>
            </p:cNvSpPr>
            <p:nvPr/>
          </p:nvSpPr>
          <p:spPr bwMode="auto">
            <a:xfrm>
              <a:off x="4990" y="2411"/>
              <a:ext cx="43" cy="43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3200" b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1" name="Oval 25"/>
            <p:cNvSpPr>
              <a:spLocks noChangeArrowheads="1"/>
            </p:cNvSpPr>
            <p:nvPr/>
          </p:nvSpPr>
          <p:spPr bwMode="auto">
            <a:xfrm>
              <a:off x="3588" y="3615"/>
              <a:ext cx="43" cy="43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3200" b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2" name="Oval 26"/>
            <p:cNvSpPr>
              <a:spLocks noChangeArrowheads="1"/>
            </p:cNvSpPr>
            <p:nvPr/>
          </p:nvSpPr>
          <p:spPr bwMode="auto">
            <a:xfrm>
              <a:off x="4580" y="3620"/>
              <a:ext cx="43" cy="43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3200" b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3" name="Oval 27"/>
            <p:cNvSpPr>
              <a:spLocks noChangeArrowheads="1"/>
            </p:cNvSpPr>
            <p:nvPr/>
          </p:nvSpPr>
          <p:spPr bwMode="auto">
            <a:xfrm>
              <a:off x="4992" y="3324"/>
              <a:ext cx="44" cy="43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3200" b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4" name="Oval 28"/>
            <p:cNvSpPr>
              <a:spLocks noChangeArrowheads="1"/>
            </p:cNvSpPr>
            <p:nvPr/>
          </p:nvSpPr>
          <p:spPr bwMode="auto">
            <a:xfrm>
              <a:off x="4008" y="3320"/>
              <a:ext cx="43" cy="44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3200" b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5" name="Oval 29"/>
            <p:cNvSpPr>
              <a:spLocks noChangeArrowheads="1"/>
            </p:cNvSpPr>
            <p:nvPr/>
          </p:nvSpPr>
          <p:spPr bwMode="auto">
            <a:xfrm>
              <a:off x="4575" y="2713"/>
              <a:ext cx="44" cy="43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3200" b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6" name="Line 30"/>
            <p:cNvSpPr>
              <a:spLocks noChangeShapeType="1"/>
            </p:cNvSpPr>
            <p:nvPr/>
          </p:nvSpPr>
          <p:spPr bwMode="auto">
            <a:xfrm>
              <a:off x="3871" y="3057"/>
              <a:ext cx="9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7" name="Line 31"/>
            <p:cNvSpPr>
              <a:spLocks noChangeShapeType="1"/>
            </p:cNvSpPr>
            <p:nvPr/>
          </p:nvSpPr>
          <p:spPr bwMode="auto">
            <a:xfrm flipV="1">
              <a:off x="4152" y="2935"/>
              <a:ext cx="358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8" name="Oval 32"/>
            <p:cNvSpPr>
              <a:spLocks noChangeArrowheads="1"/>
            </p:cNvSpPr>
            <p:nvPr/>
          </p:nvSpPr>
          <p:spPr bwMode="auto">
            <a:xfrm>
              <a:off x="4494" y="2913"/>
              <a:ext cx="44" cy="43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3200" b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9" name="Oval 33"/>
            <p:cNvSpPr>
              <a:spLocks noChangeArrowheads="1"/>
            </p:cNvSpPr>
            <p:nvPr/>
          </p:nvSpPr>
          <p:spPr bwMode="auto">
            <a:xfrm>
              <a:off x="4125" y="3173"/>
              <a:ext cx="44" cy="43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3200" b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421197" y="3216009"/>
            <a:ext cx="48708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 smtClean="0"/>
              <a:t>在</a:t>
            </a:r>
            <a:r>
              <a:rPr lang="zh-CN" altLang="en-US" dirty="0"/>
              <a:t>面心立方晶胞</a:t>
            </a:r>
            <a:r>
              <a:rPr lang="zh-CN" altLang="en-US" dirty="0" smtClean="0"/>
              <a:t>中，</a:t>
            </a:r>
            <a:r>
              <a:rPr lang="zh-CN" altLang="en-US" dirty="0"/>
              <a:t>面对角线晶向</a:t>
            </a:r>
            <a:r>
              <a:rPr lang="zh-CN" altLang="en-US" dirty="0" smtClean="0"/>
              <a:t>上的</a:t>
            </a:r>
            <a:r>
              <a:rPr lang="zh-CN" altLang="en-US" dirty="0"/>
              <a:t>原子彼此</a:t>
            </a:r>
            <a:r>
              <a:rPr lang="zh-CN" altLang="en-US" dirty="0" smtClean="0"/>
              <a:t>相切</a:t>
            </a:r>
            <a:r>
              <a:rPr lang="zh-CN" altLang="en-US" dirty="0"/>
              <a:t>。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9427" y="3953751"/>
            <a:ext cx="3137225" cy="269082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1403648" y="5401879"/>
                <a:ext cx="2619628" cy="7757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648" y="5401879"/>
                <a:ext cx="2619628" cy="77579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1244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26" grpId="0" build="p" autoUpdateAnimBg="0"/>
      <p:bldP spid="3" grpId="0"/>
      <p:bldP spid="4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ext Box 29"/>
          <p:cNvSpPr txBox="1">
            <a:spLocks noChangeArrowheads="1"/>
          </p:cNvSpPr>
          <p:nvPr/>
        </p:nvSpPr>
        <p:spPr bwMode="auto">
          <a:xfrm>
            <a:off x="609600" y="533400"/>
            <a:ext cx="5105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600" b="1" dirty="0">
                <a:solidFill>
                  <a:schemeClr val="accent2"/>
                </a:solidFill>
              </a:rPr>
              <a:t>1</a:t>
            </a:r>
            <a:r>
              <a:rPr lang="zh-CN" altLang="en-US" sz="3600" b="1" dirty="0">
                <a:solidFill>
                  <a:schemeClr val="accent2"/>
                </a:solidFill>
              </a:rPr>
              <a:t>、</a:t>
            </a:r>
            <a:r>
              <a:rPr lang="en-US" altLang="zh-CN" sz="3600" b="1" dirty="0">
                <a:solidFill>
                  <a:schemeClr val="accent2"/>
                </a:solidFill>
              </a:rPr>
              <a:t>FCC </a:t>
            </a:r>
            <a:r>
              <a:rPr lang="zh-CN" altLang="en-US" sz="3600" b="1" dirty="0">
                <a:solidFill>
                  <a:schemeClr val="accent2"/>
                </a:solidFill>
              </a:rPr>
              <a:t>面心立方</a:t>
            </a:r>
          </a:p>
        </p:txBody>
      </p:sp>
      <p:sp>
        <p:nvSpPr>
          <p:cNvPr id="4126" name="Rectangle 30"/>
          <p:cNvSpPr>
            <a:spLocks noChangeArrowheads="1"/>
          </p:cNvSpPr>
          <p:nvPr/>
        </p:nvSpPr>
        <p:spPr bwMode="auto">
          <a:xfrm>
            <a:off x="346575" y="5426114"/>
            <a:ext cx="7467600" cy="420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en-US" altLang="zh-CN" b="1" dirty="0"/>
              <a:t>  </a:t>
            </a:r>
            <a:r>
              <a:rPr lang="en-US" altLang="zh-CN" b="1" dirty="0" smtClean="0"/>
              <a:t>FCC</a:t>
            </a:r>
            <a:r>
              <a:rPr lang="zh-CN" altLang="en-US" b="1" dirty="0" smtClean="0"/>
              <a:t>结构每个</a:t>
            </a:r>
            <a:r>
              <a:rPr lang="zh-CN" altLang="en-US" b="1" dirty="0"/>
              <a:t>晶胞中的原子数：</a:t>
            </a:r>
            <a:endParaRPr lang="zh-CN" altLang="en-US" sz="2000" b="1" dirty="0"/>
          </a:p>
        </p:txBody>
      </p:sp>
      <p:graphicFrame>
        <p:nvGraphicFramePr>
          <p:cNvPr id="4128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0650477"/>
              </p:ext>
            </p:extLst>
          </p:nvPr>
        </p:nvGraphicFramePr>
        <p:xfrm>
          <a:off x="2175375" y="5855461"/>
          <a:ext cx="1905000" cy="738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0" name="Equation" r:id="rId4" imgW="1016000" imgH="393700" progId="Equation.DSMT4">
                  <p:embed/>
                </p:oleObj>
              </mc:Choice>
              <mc:Fallback>
                <p:oleObj name="Equation" r:id="rId4" imgW="1016000" imgH="393700" progId="Equation.DSMT4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5375" y="5855461"/>
                        <a:ext cx="1905000" cy="738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图片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68965" y="4089105"/>
            <a:ext cx="2953139" cy="2631877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21197" y="1359469"/>
            <a:ext cx="5017759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zh-CN" altLang="en-US" sz="3200" b="1" dirty="0" smtClean="0">
                <a:solidFill>
                  <a:srgbClr val="FF0000"/>
                </a:solidFill>
              </a:rPr>
              <a:t>晶胞原子数</a:t>
            </a:r>
            <a:endParaRPr lang="en-US" altLang="zh-CN" sz="3200" b="1" dirty="0" smtClean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 smtClean="0"/>
              <a:t>晶胞</a:t>
            </a:r>
            <a:r>
              <a:rPr lang="zh-CN" altLang="en-US" dirty="0"/>
              <a:t>原子数是指一个晶胞内包含的原子数。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 smtClean="0"/>
              <a:t>立方</a:t>
            </a:r>
            <a:r>
              <a:rPr lang="zh-CN" altLang="en-US" dirty="0"/>
              <a:t>晶胞中，每个顶角上的原子与相邻</a:t>
            </a:r>
            <a:r>
              <a:rPr lang="zh-CN" altLang="en-US" dirty="0" smtClean="0"/>
              <a:t>的</a:t>
            </a:r>
            <a:r>
              <a:rPr lang="en-US" altLang="zh-CN" dirty="0" smtClean="0"/>
              <a:t>8</a:t>
            </a:r>
            <a:r>
              <a:rPr lang="zh-CN" altLang="en-US" dirty="0"/>
              <a:t>个晶胞共有，每个晶胞实际上只占其</a:t>
            </a:r>
            <a:r>
              <a:rPr lang="en-US" altLang="zh-CN" dirty="0" smtClean="0"/>
              <a:t>1/8</a:t>
            </a:r>
            <a:r>
              <a:rPr lang="zh-CN" altLang="en-US" dirty="0" smtClean="0"/>
              <a:t>；位于晶胞棱上的原子为相邻的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个晶胞所共有；每个面心原子为相邻两个晶胞共有；而晶胞中心原子</a:t>
            </a:r>
            <a:r>
              <a:rPr lang="zh-CN" altLang="en-US" dirty="0"/>
              <a:t>为晶胞所独有。</a:t>
            </a:r>
          </a:p>
        </p:txBody>
      </p:sp>
      <p:grpSp>
        <p:nvGrpSpPr>
          <p:cNvPr id="70" name="Group 38"/>
          <p:cNvGrpSpPr>
            <a:grpSpLocks/>
          </p:cNvGrpSpPr>
          <p:nvPr/>
        </p:nvGrpSpPr>
        <p:grpSpPr bwMode="auto">
          <a:xfrm>
            <a:off x="5715000" y="1359469"/>
            <a:ext cx="2982930" cy="2429571"/>
            <a:chOff x="3588" y="2408"/>
            <a:chExt cx="1448" cy="1255"/>
          </a:xfrm>
        </p:grpSpPr>
        <p:sp>
          <p:nvSpPr>
            <p:cNvPr id="71" name="Line 35"/>
            <p:cNvSpPr>
              <a:spLocks noChangeShapeType="1"/>
            </p:cNvSpPr>
            <p:nvPr/>
          </p:nvSpPr>
          <p:spPr bwMode="auto">
            <a:xfrm flipV="1">
              <a:off x="3627" y="3337"/>
              <a:ext cx="412" cy="2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" name="Line 5"/>
            <p:cNvSpPr>
              <a:spLocks noChangeShapeType="1"/>
            </p:cNvSpPr>
            <p:nvPr/>
          </p:nvSpPr>
          <p:spPr bwMode="auto">
            <a:xfrm flipV="1">
              <a:off x="4346" y="2605"/>
              <a:ext cx="0" cy="8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3" name="Line 6"/>
            <p:cNvSpPr>
              <a:spLocks noChangeShapeType="1"/>
            </p:cNvSpPr>
            <p:nvPr/>
          </p:nvSpPr>
          <p:spPr bwMode="auto">
            <a:xfrm>
              <a:off x="3614" y="3652"/>
              <a:ext cx="9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4" name="Line 7"/>
            <p:cNvSpPr>
              <a:spLocks noChangeShapeType="1"/>
            </p:cNvSpPr>
            <p:nvPr/>
          </p:nvSpPr>
          <p:spPr bwMode="auto">
            <a:xfrm>
              <a:off x="3613" y="2735"/>
              <a:ext cx="99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5" name="Line 8"/>
            <p:cNvSpPr>
              <a:spLocks noChangeShapeType="1"/>
            </p:cNvSpPr>
            <p:nvPr/>
          </p:nvSpPr>
          <p:spPr bwMode="auto">
            <a:xfrm flipV="1">
              <a:off x="3609" y="2730"/>
              <a:ext cx="0" cy="91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6" name="Line 9"/>
            <p:cNvSpPr>
              <a:spLocks noChangeShapeType="1"/>
            </p:cNvSpPr>
            <p:nvPr/>
          </p:nvSpPr>
          <p:spPr bwMode="auto">
            <a:xfrm flipV="1">
              <a:off x="4600" y="2736"/>
              <a:ext cx="0" cy="91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7" name="Line 10"/>
            <p:cNvSpPr>
              <a:spLocks noChangeShapeType="1"/>
            </p:cNvSpPr>
            <p:nvPr/>
          </p:nvSpPr>
          <p:spPr bwMode="auto">
            <a:xfrm flipV="1">
              <a:off x="3609" y="2430"/>
              <a:ext cx="412" cy="2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8" name="Line 11"/>
            <p:cNvSpPr>
              <a:spLocks noChangeShapeType="1"/>
            </p:cNvSpPr>
            <p:nvPr/>
          </p:nvSpPr>
          <p:spPr bwMode="auto">
            <a:xfrm>
              <a:off x="4024" y="2429"/>
              <a:ext cx="9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9" name="Line 12"/>
            <p:cNvSpPr>
              <a:spLocks noChangeShapeType="1"/>
            </p:cNvSpPr>
            <p:nvPr/>
          </p:nvSpPr>
          <p:spPr bwMode="auto">
            <a:xfrm flipV="1">
              <a:off x="4612" y="2439"/>
              <a:ext cx="392" cy="2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0" name="Line 13"/>
            <p:cNvSpPr>
              <a:spLocks noChangeShapeType="1"/>
            </p:cNvSpPr>
            <p:nvPr/>
          </p:nvSpPr>
          <p:spPr bwMode="auto">
            <a:xfrm flipV="1">
              <a:off x="5014" y="2430"/>
              <a:ext cx="0" cy="90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1" name="Line 14"/>
            <p:cNvSpPr>
              <a:spLocks noChangeShapeType="1"/>
            </p:cNvSpPr>
            <p:nvPr/>
          </p:nvSpPr>
          <p:spPr bwMode="auto">
            <a:xfrm flipV="1">
              <a:off x="4596" y="3343"/>
              <a:ext cx="423" cy="3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" name="Line 15"/>
            <p:cNvSpPr>
              <a:spLocks noChangeShapeType="1"/>
            </p:cNvSpPr>
            <p:nvPr/>
          </p:nvSpPr>
          <p:spPr bwMode="auto">
            <a:xfrm flipV="1">
              <a:off x="4034" y="2437"/>
              <a:ext cx="0" cy="8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3" name="Line 16"/>
            <p:cNvSpPr>
              <a:spLocks noChangeShapeType="1"/>
            </p:cNvSpPr>
            <p:nvPr/>
          </p:nvSpPr>
          <p:spPr bwMode="auto">
            <a:xfrm>
              <a:off x="4035" y="3345"/>
              <a:ext cx="97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4" name="Oval 18"/>
            <p:cNvSpPr>
              <a:spLocks noChangeArrowheads="1"/>
            </p:cNvSpPr>
            <p:nvPr/>
          </p:nvSpPr>
          <p:spPr bwMode="auto">
            <a:xfrm>
              <a:off x="4323" y="2583"/>
              <a:ext cx="43" cy="43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3200" b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5" name="Oval 19"/>
            <p:cNvSpPr>
              <a:spLocks noChangeArrowheads="1"/>
            </p:cNvSpPr>
            <p:nvPr/>
          </p:nvSpPr>
          <p:spPr bwMode="auto">
            <a:xfrm>
              <a:off x="4320" y="3467"/>
              <a:ext cx="44" cy="44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3200" b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6" name="Oval 20"/>
            <p:cNvSpPr>
              <a:spLocks noChangeArrowheads="1"/>
            </p:cNvSpPr>
            <p:nvPr/>
          </p:nvSpPr>
          <p:spPr bwMode="auto">
            <a:xfrm>
              <a:off x="4788" y="3031"/>
              <a:ext cx="44" cy="44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3200" b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7" name="Oval 21"/>
            <p:cNvSpPr>
              <a:spLocks noChangeArrowheads="1"/>
            </p:cNvSpPr>
            <p:nvPr/>
          </p:nvSpPr>
          <p:spPr bwMode="auto">
            <a:xfrm>
              <a:off x="3818" y="3034"/>
              <a:ext cx="44" cy="44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3200" b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8" name="Oval 22"/>
            <p:cNvSpPr>
              <a:spLocks noChangeArrowheads="1"/>
            </p:cNvSpPr>
            <p:nvPr/>
          </p:nvSpPr>
          <p:spPr bwMode="auto">
            <a:xfrm>
              <a:off x="3594" y="2699"/>
              <a:ext cx="43" cy="43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3200" b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9" name="Oval 23"/>
            <p:cNvSpPr>
              <a:spLocks noChangeArrowheads="1"/>
            </p:cNvSpPr>
            <p:nvPr/>
          </p:nvSpPr>
          <p:spPr bwMode="auto">
            <a:xfrm>
              <a:off x="4014" y="2408"/>
              <a:ext cx="44" cy="43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3200" b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0" name="Oval 24"/>
            <p:cNvSpPr>
              <a:spLocks noChangeArrowheads="1"/>
            </p:cNvSpPr>
            <p:nvPr/>
          </p:nvSpPr>
          <p:spPr bwMode="auto">
            <a:xfrm>
              <a:off x="4990" y="2411"/>
              <a:ext cx="43" cy="43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3200" b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1" name="Oval 25"/>
            <p:cNvSpPr>
              <a:spLocks noChangeArrowheads="1"/>
            </p:cNvSpPr>
            <p:nvPr/>
          </p:nvSpPr>
          <p:spPr bwMode="auto">
            <a:xfrm>
              <a:off x="3588" y="3615"/>
              <a:ext cx="43" cy="43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3200" b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2" name="Oval 26"/>
            <p:cNvSpPr>
              <a:spLocks noChangeArrowheads="1"/>
            </p:cNvSpPr>
            <p:nvPr/>
          </p:nvSpPr>
          <p:spPr bwMode="auto">
            <a:xfrm>
              <a:off x="4580" y="3620"/>
              <a:ext cx="43" cy="43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3200" b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3" name="Oval 27"/>
            <p:cNvSpPr>
              <a:spLocks noChangeArrowheads="1"/>
            </p:cNvSpPr>
            <p:nvPr/>
          </p:nvSpPr>
          <p:spPr bwMode="auto">
            <a:xfrm>
              <a:off x="4992" y="3324"/>
              <a:ext cx="44" cy="43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3200" b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4" name="Oval 28"/>
            <p:cNvSpPr>
              <a:spLocks noChangeArrowheads="1"/>
            </p:cNvSpPr>
            <p:nvPr/>
          </p:nvSpPr>
          <p:spPr bwMode="auto">
            <a:xfrm>
              <a:off x="4008" y="3320"/>
              <a:ext cx="43" cy="44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3200" b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5" name="Oval 29"/>
            <p:cNvSpPr>
              <a:spLocks noChangeArrowheads="1"/>
            </p:cNvSpPr>
            <p:nvPr/>
          </p:nvSpPr>
          <p:spPr bwMode="auto">
            <a:xfrm>
              <a:off x="4575" y="2713"/>
              <a:ext cx="44" cy="43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3200" b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6" name="Line 30"/>
            <p:cNvSpPr>
              <a:spLocks noChangeShapeType="1"/>
            </p:cNvSpPr>
            <p:nvPr/>
          </p:nvSpPr>
          <p:spPr bwMode="auto">
            <a:xfrm>
              <a:off x="3871" y="3057"/>
              <a:ext cx="9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7" name="Line 31"/>
            <p:cNvSpPr>
              <a:spLocks noChangeShapeType="1"/>
            </p:cNvSpPr>
            <p:nvPr/>
          </p:nvSpPr>
          <p:spPr bwMode="auto">
            <a:xfrm flipV="1">
              <a:off x="4152" y="2935"/>
              <a:ext cx="358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8" name="Oval 32"/>
            <p:cNvSpPr>
              <a:spLocks noChangeArrowheads="1"/>
            </p:cNvSpPr>
            <p:nvPr/>
          </p:nvSpPr>
          <p:spPr bwMode="auto">
            <a:xfrm>
              <a:off x="4494" y="2913"/>
              <a:ext cx="44" cy="43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3200" b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9" name="Oval 33"/>
            <p:cNvSpPr>
              <a:spLocks noChangeArrowheads="1"/>
            </p:cNvSpPr>
            <p:nvPr/>
          </p:nvSpPr>
          <p:spPr bwMode="auto">
            <a:xfrm>
              <a:off x="4125" y="3173"/>
              <a:ext cx="44" cy="43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3200" b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26" grpId="0" build="p" autoUpdateAnimBg="0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Group 34"/>
          <p:cNvGrpSpPr>
            <a:grpSpLocks/>
          </p:cNvGrpSpPr>
          <p:nvPr/>
        </p:nvGrpSpPr>
        <p:grpSpPr bwMode="auto">
          <a:xfrm>
            <a:off x="6511301" y="1955006"/>
            <a:ext cx="2448272" cy="2338090"/>
            <a:chOff x="3312" y="288"/>
            <a:chExt cx="1265" cy="1286"/>
          </a:xfrm>
        </p:grpSpPr>
        <p:sp>
          <p:nvSpPr>
            <p:cNvPr id="7186" name="Line 3"/>
            <p:cNvSpPr>
              <a:spLocks noChangeShapeType="1"/>
            </p:cNvSpPr>
            <p:nvPr/>
          </p:nvSpPr>
          <p:spPr bwMode="auto">
            <a:xfrm>
              <a:off x="3722" y="481"/>
              <a:ext cx="7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7" name="Line 4"/>
            <p:cNvSpPr>
              <a:spLocks noChangeShapeType="1"/>
            </p:cNvSpPr>
            <p:nvPr/>
          </p:nvSpPr>
          <p:spPr bwMode="auto">
            <a:xfrm flipH="1">
              <a:off x="3388" y="481"/>
              <a:ext cx="334" cy="2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8" name="Line 5"/>
            <p:cNvSpPr>
              <a:spLocks noChangeShapeType="1"/>
            </p:cNvSpPr>
            <p:nvPr/>
          </p:nvSpPr>
          <p:spPr bwMode="auto">
            <a:xfrm flipH="1">
              <a:off x="4141" y="481"/>
              <a:ext cx="335" cy="2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9" name="Line 6"/>
            <p:cNvSpPr>
              <a:spLocks noChangeShapeType="1"/>
            </p:cNvSpPr>
            <p:nvPr/>
          </p:nvSpPr>
          <p:spPr bwMode="auto">
            <a:xfrm>
              <a:off x="3388" y="706"/>
              <a:ext cx="7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0" name="Line 7"/>
            <p:cNvSpPr>
              <a:spLocks noChangeShapeType="1"/>
            </p:cNvSpPr>
            <p:nvPr/>
          </p:nvSpPr>
          <p:spPr bwMode="auto">
            <a:xfrm>
              <a:off x="3403" y="706"/>
              <a:ext cx="0" cy="7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1" name="Line 8"/>
            <p:cNvSpPr>
              <a:spLocks noChangeShapeType="1"/>
            </p:cNvSpPr>
            <p:nvPr/>
          </p:nvSpPr>
          <p:spPr bwMode="auto">
            <a:xfrm>
              <a:off x="4150" y="706"/>
              <a:ext cx="0" cy="7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2" name="Line 9"/>
            <p:cNvSpPr>
              <a:spLocks noChangeShapeType="1"/>
            </p:cNvSpPr>
            <p:nvPr/>
          </p:nvSpPr>
          <p:spPr bwMode="auto">
            <a:xfrm>
              <a:off x="4476" y="492"/>
              <a:ext cx="0" cy="7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3" name="Line 10"/>
            <p:cNvSpPr>
              <a:spLocks noChangeShapeType="1"/>
            </p:cNvSpPr>
            <p:nvPr/>
          </p:nvSpPr>
          <p:spPr bwMode="auto">
            <a:xfrm>
              <a:off x="3403" y="1404"/>
              <a:ext cx="7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4" name="Line 11"/>
            <p:cNvSpPr>
              <a:spLocks noChangeShapeType="1"/>
            </p:cNvSpPr>
            <p:nvPr/>
          </p:nvSpPr>
          <p:spPr bwMode="auto">
            <a:xfrm>
              <a:off x="3722" y="1180"/>
              <a:ext cx="7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5" name="Line 12"/>
            <p:cNvSpPr>
              <a:spLocks noChangeShapeType="1"/>
            </p:cNvSpPr>
            <p:nvPr/>
          </p:nvSpPr>
          <p:spPr bwMode="auto">
            <a:xfrm>
              <a:off x="3729" y="481"/>
              <a:ext cx="0" cy="7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6" name="Line 13"/>
            <p:cNvSpPr>
              <a:spLocks noChangeShapeType="1"/>
            </p:cNvSpPr>
            <p:nvPr/>
          </p:nvSpPr>
          <p:spPr bwMode="auto">
            <a:xfrm flipH="1">
              <a:off x="4141" y="1179"/>
              <a:ext cx="335" cy="2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7" name="Line 14"/>
            <p:cNvSpPr>
              <a:spLocks noChangeShapeType="1"/>
            </p:cNvSpPr>
            <p:nvPr/>
          </p:nvSpPr>
          <p:spPr bwMode="auto">
            <a:xfrm flipH="1">
              <a:off x="3412" y="1167"/>
              <a:ext cx="335" cy="2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8" name="Text Box 15"/>
            <p:cNvSpPr txBox="1">
              <a:spLocks noChangeArrowheads="1"/>
            </p:cNvSpPr>
            <p:nvPr/>
          </p:nvSpPr>
          <p:spPr bwMode="auto">
            <a:xfrm>
              <a:off x="3636" y="288"/>
              <a:ext cx="20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cs typeface="Times New Roman" panose="02020603050405020304" pitchFamily="18" charset="0"/>
                </a:rPr>
                <a:t>•</a:t>
              </a:r>
              <a:endParaRPr lang="en-US" altLang="zh-CN" sz="3200"/>
            </a:p>
          </p:txBody>
        </p:sp>
        <p:sp>
          <p:nvSpPr>
            <p:cNvPr id="7199" name="Text Box 16"/>
            <p:cNvSpPr txBox="1">
              <a:spLocks noChangeArrowheads="1"/>
            </p:cNvSpPr>
            <p:nvPr/>
          </p:nvSpPr>
          <p:spPr bwMode="auto">
            <a:xfrm>
              <a:off x="4371" y="297"/>
              <a:ext cx="20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cs typeface="Times New Roman" panose="02020603050405020304" pitchFamily="18" charset="0"/>
                </a:rPr>
                <a:t>•</a:t>
              </a:r>
              <a:endParaRPr lang="en-US" altLang="zh-CN" sz="3200"/>
            </a:p>
          </p:txBody>
        </p:sp>
        <p:sp>
          <p:nvSpPr>
            <p:cNvPr id="7200" name="Text Box 17"/>
            <p:cNvSpPr txBox="1">
              <a:spLocks noChangeArrowheads="1"/>
            </p:cNvSpPr>
            <p:nvPr/>
          </p:nvSpPr>
          <p:spPr bwMode="auto">
            <a:xfrm>
              <a:off x="4058" y="509"/>
              <a:ext cx="20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cs typeface="Times New Roman" panose="02020603050405020304" pitchFamily="18" charset="0"/>
                </a:rPr>
                <a:t>•</a:t>
              </a:r>
              <a:endParaRPr lang="en-US" altLang="zh-CN" sz="3200"/>
            </a:p>
          </p:txBody>
        </p:sp>
        <p:sp>
          <p:nvSpPr>
            <p:cNvPr id="7201" name="Text Box 18"/>
            <p:cNvSpPr txBox="1">
              <a:spLocks noChangeArrowheads="1"/>
            </p:cNvSpPr>
            <p:nvPr/>
          </p:nvSpPr>
          <p:spPr bwMode="auto">
            <a:xfrm>
              <a:off x="3628" y="983"/>
              <a:ext cx="20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cs typeface="Times New Roman" panose="02020603050405020304" pitchFamily="18" charset="0"/>
                </a:rPr>
                <a:t>•</a:t>
              </a:r>
              <a:endParaRPr lang="en-US" altLang="zh-CN" sz="3200"/>
            </a:p>
          </p:txBody>
        </p:sp>
        <p:sp>
          <p:nvSpPr>
            <p:cNvPr id="7202" name="Text Box 19"/>
            <p:cNvSpPr txBox="1">
              <a:spLocks noChangeArrowheads="1"/>
            </p:cNvSpPr>
            <p:nvPr/>
          </p:nvSpPr>
          <p:spPr bwMode="auto">
            <a:xfrm>
              <a:off x="3320" y="1209"/>
              <a:ext cx="20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cs typeface="Times New Roman" panose="02020603050405020304" pitchFamily="18" charset="0"/>
                </a:rPr>
                <a:t>•</a:t>
              </a:r>
              <a:endParaRPr lang="en-US" altLang="zh-CN" sz="3200"/>
            </a:p>
          </p:txBody>
        </p:sp>
        <p:sp>
          <p:nvSpPr>
            <p:cNvPr id="7203" name="Text Box 20"/>
            <p:cNvSpPr txBox="1">
              <a:spLocks noChangeArrowheads="1"/>
            </p:cNvSpPr>
            <p:nvPr/>
          </p:nvSpPr>
          <p:spPr bwMode="auto">
            <a:xfrm>
              <a:off x="4369" y="999"/>
              <a:ext cx="20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cs typeface="Times New Roman" panose="02020603050405020304" pitchFamily="18" charset="0"/>
                </a:rPr>
                <a:t>•</a:t>
              </a:r>
              <a:endParaRPr lang="en-US" altLang="zh-CN" sz="3200"/>
            </a:p>
          </p:txBody>
        </p:sp>
        <p:sp>
          <p:nvSpPr>
            <p:cNvPr id="7204" name="Text Box 21"/>
            <p:cNvSpPr txBox="1">
              <a:spLocks noChangeArrowheads="1"/>
            </p:cNvSpPr>
            <p:nvPr/>
          </p:nvSpPr>
          <p:spPr bwMode="auto">
            <a:xfrm>
              <a:off x="4052" y="1209"/>
              <a:ext cx="20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cs typeface="Times New Roman" panose="02020603050405020304" pitchFamily="18" charset="0"/>
                </a:rPr>
                <a:t>•</a:t>
              </a:r>
              <a:endParaRPr lang="en-US" altLang="zh-CN" sz="3200"/>
            </a:p>
          </p:txBody>
        </p:sp>
        <p:sp>
          <p:nvSpPr>
            <p:cNvPr id="7205" name="Text Box 22"/>
            <p:cNvSpPr txBox="1">
              <a:spLocks noChangeArrowheads="1"/>
            </p:cNvSpPr>
            <p:nvPr/>
          </p:nvSpPr>
          <p:spPr bwMode="auto">
            <a:xfrm>
              <a:off x="3827" y="402"/>
              <a:ext cx="206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cs typeface="Times New Roman" panose="02020603050405020304" pitchFamily="18" charset="0"/>
                </a:rPr>
                <a:t>•</a:t>
              </a:r>
              <a:endParaRPr lang="en-US" altLang="zh-CN" sz="3200"/>
            </a:p>
          </p:txBody>
        </p:sp>
        <p:sp>
          <p:nvSpPr>
            <p:cNvPr id="7206" name="Text Box 23"/>
            <p:cNvSpPr txBox="1">
              <a:spLocks noChangeArrowheads="1"/>
            </p:cNvSpPr>
            <p:nvPr/>
          </p:nvSpPr>
          <p:spPr bwMode="auto">
            <a:xfrm>
              <a:off x="3832" y="1104"/>
              <a:ext cx="20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cs typeface="Times New Roman" panose="02020603050405020304" pitchFamily="18" charset="0"/>
                </a:rPr>
                <a:t>•</a:t>
              </a:r>
              <a:endParaRPr lang="en-US" altLang="zh-CN" sz="3200"/>
            </a:p>
          </p:txBody>
        </p:sp>
        <p:sp>
          <p:nvSpPr>
            <p:cNvPr id="7207" name="Text Box 24"/>
            <p:cNvSpPr txBox="1">
              <a:spLocks noChangeArrowheads="1"/>
            </p:cNvSpPr>
            <p:nvPr/>
          </p:nvSpPr>
          <p:spPr bwMode="auto">
            <a:xfrm>
              <a:off x="3312" y="518"/>
              <a:ext cx="206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cs typeface="Times New Roman" panose="02020603050405020304" pitchFamily="18" charset="0"/>
                </a:rPr>
                <a:t>•</a:t>
              </a:r>
              <a:endParaRPr lang="en-US" altLang="zh-CN" sz="3200"/>
            </a:p>
          </p:txBody>
        </p:sp>
        <p:sp>
          <p:nvSpPr>
            <p:cNvPr id="7208" name="Text Box 25"/>
            <p:cNvSpPr txBox="1">
              <a:spLocks noChangeArrowheads="1"/>
            </p:cNvSpPr>
            <p:nvPr/>
          </p:nvSpPr>
          <p:spPr bwMode="auto">
            <a:xfrm>
              <a:off x="4219" y="748"/>
              <a:ext cx="20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cs typeface="Times New Roman" panose="02020603050405020304" pitchFamily="18" charset="0"/>
                </a:rPr>
                <a:t>•</a:t>
              </a:r>
              <a:endParaRPr lang="en-US" altLang="zh-CN" sz="3200"/>
            </a:p>
          </p:txBody>
        </p:sp>
        <p:sp>
          <p:nvSpPr>
            <p:cNvPr id="7209" name="Text Box 26"/>
            <p:cNvSpPr txBox="1">
              <a:spLocks noChangeArrowheads="1"/>
            </p:cNvSpPr>
            <p:nvPr/>
          </p:nvSpPr>
          <p:spPr bwMode="auto">
            <a:xfrm>
              <a:off x="3475" y="787"/>
              <a:ext cx="20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cs typeface="Times New Roman" panose="02020603050405020304" pitchFamily="18" charset="0"/>
                </a:rPr>
                <a:t>•</a:t>
              </a:r>
              <a:endParaRPr lang="en-US" altLang="zh-CN" sz="3200"/>
            </a:p>
          </p:txBody>
        </p:sp>
        <p:sp>
          <p:nvSpPr>
            <p:cNvPr id="7210" name="Text Box 27"/>
            <p:cNvSpPr txBox="1">
              <a:spLocks noChangeArrowheads="1"/>
            </p:cNvSpPr>
            <p:nvPr/>
          </p:nvSpPr>
          <p:spPr bwMode="auto">
            <a:xfrm>
              <a:off x="3691" y="844"/>
              <a:ext cx="20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cs typeface="Times New Roman" panose="02020603050405020304" pitchFamily="18" charset="0"/>
                </a:rPr>
                <a:t>•</a:t>
              </a:r>
              <a:endParaRPr lang="en-US" altLang="zh-CN" sz="3200"/>
            </a:p>
          </p:txBody>
        </p:sp>
        <p:sp>
          <p:nvSpPr>
            <p:cNvPr id="7211" name="Text Box 28"/>
            <p:cNvSpPr txBox="1">
              <a:spLocks noChangeArrowheads="1"/>
            </p:cNvSpPr>
            <p:nvPr/>
          </p:nvSpPr>
          <p:spPr bwMode="auto">
            <a:xfrm>
              <a:off x="3988" y="678"/>
              <a:ext cx="20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 dirty="0">
                  <a:cs typeface="Times New Roman" panose="02020603050405020304" pitchFamily="18" charset="0"/>
                </a:rPr>
                <a:t>•</a:t>
              </a:r>
              <a:endParaRPr lang="en-US" altLang="zh-CN" sz="3200" dirty="0"/>
            </a:p>
          </p:txBody>
        </p:sp>
      </p:grpSp>
      <p:sp>
        <p:nvSpPr>
          <p:cNvPr id="4129" name="Rectangle 33"/>
          <p:cNvSpPr>
            <a:spLocks noChangeArrowheads="1"/>
          </p:cNvSpPr>
          <p:nvPr/>
        </p:nvSpPr>
        <p:spPr bwMode="auto">
          <a:xfrm>
            <a:off x="420764" y="5164508"/>
            <a:ext cx="4021889" cy="424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en-US" altLang="zh-CN" b="1" dirty="0"/>
              <a:t>  </a:t>
            </a:r>
            <a:r>
              <a:rPr lang="en-US" altLang="zh-CN" b="1" dirty="0" smtClean="0"/>
              <a:t>FCC</a:t>
            </a:r>
            <a:r>
              <a:rPr lang="zh-CN" altLang="en-US" b="1" dirty="0" smtClean="0"/>
              <a:t>结构的配位数</a:t>
            </a:r>
            <a:r>
              <a:rPr lang="zh-CN" altLang="en-US" b="1" dirty="0"/>
              <a:t>：</a:t>
            </a:r>
          </a:p>
        </p:txBody>
      </p:sp>
      <p:sp>
        <p:nvSpPr>
          <p:cNvPr id="4131" name="Text Box 35"/>
          <p:cNvSpPr txBox="1">
            <a:spLocks noChangeArrowheads="1"/>
          </p:cNvSpPr>
          <p:nvPr/>
        </p:nvSpPr>
        <p:spPr bwMode="auto">
          <a:xfrm>
            <a:off x="7524328" y="2132856"/>
            <a:ext cx="39869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>
                <a:solidFill>
                  <a:srgbClr val="FF0000"/>
                </a:solidFill>
                <a:cs typeface="Times New Roman" panose="02020603050405020304" pitchFamily="18" charset="0"/>
              </a:rPr>
              <a:t>•</a:t>
            </a:r>
            <a:endParaRPr lang="en-US" altLang="zh-CN" sz="3200">
              <a:solidFill>
                <a:srgbClr val="FF0000"/>
              </a:solidFill>
            </a:endParaRPr>
          </a:p>
        </p:txBody>
      </p:sp>
      <p:grpSp>
        <p:nvGrpSpPr>
          <p:cNvPr id="4136" name="Group 40"/>
          <p:cNvGrpSpPr>
            <a:grpSpLocks/>
          </p:cNvGrpSpPr>
          <p:nvPr/>
        </p:nvGrpSpPr>
        <p:grpSpPr bwMode="auto">
          <a:xfrm>
            <a:off x="6506538" y="1950243"/>
            <a:ext cx="2457950" cy="1085412"/>
            <a:chOff x="3312" y="288"/>
            <a:chExt cx="1270" cy="597"/>
          </a:xfrm>
        </p:grpSpPr>
        <p:sp>
          <p:nvSpPr>
            <p:cNvPr id="7182" name="Text Box 36"/>
            <p:cNvSpPr txBox="1">
              <a:spLocks noChangeArrowheads="1"/>
            </p:cNvSpPr>
            <p:nvPr/>
          </p:nvSpPr>
          <p:spPr bwMode="auto">
            <a:xfrm>
              <a:off x="3312" y="520"/>
              <a:ext cx="20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solidFill>
                    <a:schemeClr val="accent2"/>
                  </a:solidFill>
                  <a:cs typeface="Times New Roman" panose="02020603050405020304" pitchFamily="18" charset="0"/>
                </a:rPr>
                <a:t>•</a:t>
              </a:r>
              <a:endParaRPr lang="en-US" altLang="zh-CN" sz="3200">
                <a:solidFill>
                  <a:schemeClr val="accent2"/>
                </a:solidFill>
              </a:endParaRPr>
            </a:p>
          </p:txBody>
        </p:sp>
        <p:sp>
          <p:nvSpPr>
            <p:cNvPr id="7183" name="Text Box 37"/>
            <p:cNvSpPr txBox="1">
              <a:spLocks noChangeArrowheads="1"/>
            </p:cNvSpPr>
            <p:nvPr/>
          </p:nvSpPr>
          <p:spPr bwMode="auto">
            <a:xfrm>
              <a:off x="3640" y="288"/>
              <a:ext cx="20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solidFill>
                    <a:schemeClr val="accent2"/>
                  </a:solidFill>
                  <a:cs typeface="Times New Roman" panose="02020603050405020304" pitchFamily="18" charset="0"/>
                </a:rPr>
                <a:t>•</a:t>
              </a:r>
              <a:endParaRPr lang="en-US" altLang="zh-CN" sz="3200">
                <a:solidFill>
                  <a:schemeClr val="accent2"/>
                </a:solidFill>
              </a:endParaRPr>
            </a:p>
          </p:txBody>
        </p:sp>
        <p:sp>
          <p:nvSpPr>
            <p:cNvPr id="7184" name="Text Box 38"/>
            <p:cNvSpPr txBox="1">
              <a:spLocks noChangeArrowheads="1"/>
            </p:cNvSpPr>
            <p:nvPr/>
          </p:nvSpPr>
          <p:spPr bwMode="auto">
            <a:xfrm>
              <a:off x="4376" y="296"/>
              <a:ext cx="20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solidFill>
                    <a:schemeClr val="accent2"/>
                  </a:solidFill>
                  <a:cs typeface="Times New Roman" panose="02020603050405020304" pitchFamily="18" charset="0"/>
                </a:rPr>
                <a:t>•</a:t>
              </a:r>
              <a:endParaRPr lang="en-US" altLang="zh-CN" sz="3200">
                <a:solidFill>
                  <a:schemeClr val="accent2"/>
                </a:solidFill>
              </a:endParaRPr>
            </a:p>
          </p:txBody>
        </p:sp>
        <p:sp>
          <p:nvSpPr>
            <p:cNvPr id="7185" name="Text Box 39"/>
            <p:cNvSpPr txBox="1">
              <a:spLocks noChangeArrowheads="1"/>
            </p:cNvSpPr>
            <p:nvPr/>
          </p:nvSpPr>
          <p:spPr bwMode="auto">
            <a:xfrm>
              <a:off x="4064" y="515"/>
              <a:ext cx="20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solidFill>
                    <a:schemeClr val="accent2"/>
                  </a:solidFill>
                  <a:cs typeface="Times New Roman" panose="02020603050405020304" pitchFamily="18" charset="0"/>
                </a:rPr>
                <a:t>•</a:t>
              </a:r>
              <a:endParaRPr lang="en-US" altLang="zh-CN" sz="3200">
                <a:solidFill>
                  <a:schemeClr val="accent2"/>
                </a:solidFill>
              </a:endParaRPr>
            </a:p>
          </p:txBody>
        </p:sp>
      </p:grpSp>
      <p:sp>
        <p:nvSpPr>
          <p:cNvPr id="4137" name="Rectangle 41"/>
          <p:cNvSpPr>
            <a:spLocks noChangeArrowheads="1"/>
          </p:cNvSpPr>
          <p:nvPr/>
        </p:nvSpPr>
        <p:spPr bwMode="auto">
          <a:xfrm>
            <a:off x="1331640" y="5877272"/>
            <a:ext cx="628088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/>
              <a:t>A</a:t>
            </a:r>
            <a:r>
              <a:rPr lang="zh-CN" altLang="en-US" dirty="0"/>
              <a:t>面、</a:t>
            </a:r>
            <a:r>
              <a:rPr lang="en-US" altLang="zh-CN" dirty="0"/>
              <a:t>B</a:t>
            </a:r>
            <a:r>
              <a:rPr lang="zh-CN" altLang="en-US" dirty="0"/>
              <a:t>面、</a:t>
            </a:r>
            <a:r>
              <a:rPr lang="en-US" altLang="zh-CN" dirty="0"/>
              <a:t>C</a:t>
            </a:r>
            <a:r>
              <a:rPr lang="zh-CN" altLang="en-US" dirty="0"/>
              <a:t>面上各</a:t>
            </a:r>
            <a:r>
              <a:rPr lang="en-US" altLang="zh-CN" dirty="0"/>
              <a:t>4</a:t>
            </a:r>
            <a:r>
              <a:rPr lang="zh-CN" altLang="en-US" dirty="0"/>
              <a:t>个，等同点， </a:t>
            </a:r>
            <a:r>
              <a:rPr lang="en-US" altLang="zh-CN" dirty="0"/>
              <a:t>4×3</a:t>
            </a:r>
            <a:r>
              <a:rPr lang="zh-CN" altLang="en-US" dirty="0"/>
              <a:t>＝</a:t>
            </a:r>
            <a:r>
              <a:rPr lang="en-US" altLang="zh-CN" dirty="0"/>
              <a:t>12</a:t>
            </a:r>
          </a:p>
        </p:txBody>
      </p:sp>
      <p:sp>
        <p:nvSpPr>
          <p:cNvPr id="2" name="矩形 1"/>
          <p:cNvSpPr/>
          <p:nvPr/>
        </p:nvSpPr>
        <p:spPr>
          <a:xfrm>
            <a:off x="550110" y="828001"/>
            <a:ext cx="142058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1200"/>
              </a:spcAft>
            </a:pPr>
            <a:r>
              <a:rPr lang="zh-CN" altLang="en-US" sz="3200" b="1" dirty="0">
                <a:solidFill>
                  <a:srgbClr val="FF0000"/>
                </a:solidFill>
              </a:rPr>
              <a:t>配位数</a:t>
            </a:r>
            <a:endParaRPr lang="en-US" altLang="zh-CN" sz="3200" b="1" dirty="0">
              <a:solidFill>
                <a:srgbClr val="FF0000"/>
              </a:solidFill>
            </a:endParaRPr>
          </a:p>
        </p:txBody>
      </p:sp>
      <p:sp>
        <p:nvSpPr>
          <p:cNvPr id="46" name="Text Box 29"/>
          <p:cNvSpPr txBox="1">
            <a:spLocks noChangeArrowheads="1"/>
          </p:cNvSpPr>
          <p:nvPr/>
        </p:nvSpPr>
        <p:spPr bwMode="auto">
          <a:xfrm>
            <a:off x="518215" y="195084"/>
            <a:ext cx="5105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600" b="1" dirty="0">
                <a:solidFill>
                  <a:schemeClr val="accent2"/>
                </a:solidFill>
              </a:rPr>
              <a:t>1</a:t>
            </a:r>
            <a:r>
              <a:rPr lang="zh-CN" altLang="en-US" sz="3600" b="1" dirty="0">
                <a:solidFill>
                  <a:schemeClr val="accent2"/>
                </a:solidFill>
              </a:rPr>
              <a:t>、</a:t>
            </a:r>
            <a:r>
              <a:rPr lang="en-US" altLang="zh-CN" sz="3600" b="1" dirty="0">
                <a:solidFill>
                  <a:schemeClr val="accent2"/>
                </a:solidFill>
              </a:rPr>
              <a:t>FCC </a:t>
            </a:r>
            <a:r>
              <a:rPr lang="zh-CN" altLang="en-US" sz="3600" b="1" dirty="0">
                <a:solidFill>
                  <a:schemeClr val="accent2"/>
                </a:solidFill>
              </a:rPr>
              <a:t>面心立方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95536" y="1481037"/>
            <a:ext cx="54809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 smtClean="0"/>
              <a:t>配位数</a:t>
            </a:r>
            <a:r>
              <a:rPr lang="zh-CN" altLang="en-US" dirty="0"/>
              <a:t>是指晶体结构中任一原子周围最邻近的原子数</a:t>
            </a:r>
            <a:r>
              <a:rPr lang="zh-CN" altLang="en-US" dirty="0" smtClean="0"/>
              <a:t>。常用</a:t>
            </a:r>
            <a:r>
              <a:rPr lang="en-US" altLang="zh-CN" dirty="0" smtClean="0"/>
              <a:t>CN (coordination number)</a:t>
            </a:r>
            <a:r>
              <a:rPr lang="zh-CN" altLang="en-US" dirty="0" smtClean="0"/>
              <a:t>表示。</a:t>
            </a:r>
            <a:endParaRPr lang="en-US" altLang="zh-CN" dirty="0" smtClean="0"/>
          </a:p>
        </p:txBody>
      </p:sp>
      <p:sp>
        <p:nvSpPr>
          <p:cNvPr id="4" name="文本框 3"/>
          <p:cNvSpPr txBox="1"/>
          <p:nvPr/>
        </p:nvSpPr>
        <p:spPr>
          <a:xfrm>
            <a:off x="363590" y="2744721"/>
            <a:ext cx="57606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 smtClean="0"/>
              <a:t>对于多元素晶体，“最近邻”是同种原子比较而言，配位数是一个原子周围的各元素的最近邻原子数之和。</a:t>
            </a:r>
            <a:endParaRPr lang="en-US" altLang="zh-CN" dirty="0" smtClean="0"/>
          </a:p>
        </p:txBody>
      </p:sp>
      <p:sp>
        <p:nvSpPr>
          <p:cNvPr id="5" name="矩形 4"/>
          <p:cNvSpPr/>
          <p:nvPr/>
        </p:nvSpPr>
        <p:spPr>
          <a:xfrm>
            <a:off x="395536" y="3984017"/>
            <a:ext cx="551288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 smtClean="0"/>
              <a:t>晶体结构中每个原子的配位数愈大，晶体中的原子排列就愈紧密。</a:t>
            </a:r>
          </a:p>
        </p:txBody>
      </p:sp>
    </p:spTree>
    <p:extLst>
      <p:ext uri="{BB962C8B-B14F-4D97-AF65-F5344CB8AC3E}">
        <p14:creationId xmlns:p14="http://schemas.microsoft.com/office/powerpoint/2010/main" val="3440118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4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4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29" grpId="0" build="p" autoUpdateAnimBg="0"/>
      <p:bldP spid="4131" grpId="0" autoUpdateAnimBg="0"/>
      <p:bldP spid="4137" grpId="0" autoUpdateAnimBg="0"/>
      <p:bldP spid="4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50110" y="828001"/>
            <a:ext cx="38924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1200"/>
              </a:spcAft>
            </a:pPr>
            <a:r>
              <a:rPr lang="zh-CN" altLang="en-US" sz="3200" b="1" dirty="0">
                <a:solidFill>
                  <a:srgbClr val="FF0000"/>
                </a:solidFill>
              </a:rPr>
              <a:t>堆垛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密度（致密度）</a:t>
            </a:r>
            <a:endParaRPr lang="en-US" altLang="zh-CN" sz="3200" b="1" dirty="0">
              <a:solidFill>
                <a:srgbClr val="FF0000"/>
              </a:solidFill>
            </a:endParaRPr>
          </a:p>
        </p:txBody>
      </p:sp>
      <p:sp>
        <p:nvSpPr>
          <p:cNvPr id="3" name="Text Box 29"/>
          <p:cNvSpPr txBox="1">
            <a:spLocks noChangeArrowheads="1"/>
          </p:cNvSpPr>
          <p:nvPr/>
        </p:nvSpPr>
        <p:spPr bwMode="auto">
          <a:xfrm>
            <a:off x="518215" y="195084"/>
            <a:ext cx="5105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600" b="1" dirty="0">
                <a:solidFill>
                  <a:schemeClr val="accent2"/>
                </a:solidFill>
              </a:rPr>
              <a:t>1</a:t>
            </a:r>
            <a:r>
              <a:rPr lang="zh-CN" altLang="en-US" sz="3600" b="1" dirty="0" smtClean="0">
                <a:solidFill>
                  <a:schemeClr val="accent2"/>
                </a:solidFill>
              </a:rPr>
              <a:t>、</a:t>
            </a:r>
            <a:r>
              <a:rPr lang="en-US" altLang="zh-CN" sz="3600" b="1" dirty="0">
                <a:solidFill>
                  <a:schemeClr val="accent2"/>
                </a:solidFill>
              </a:rPr>
              <a:t>FCC </a:t>
            </a:r>
            <a:r>
              <a:rPr lang="zh-CN" altLang="en-US" sz="3600" b="1" dirty="0">
                <a:solidFill>
                  <a:schemeClr val="accent2"/>
                </a:solidFill>
              </a:rPr>
              <a:t>面心立方</a:t>
            </a:r>
          </a:p>
        </p:txBody>
      </p:sp>
      <p:sp>
        <p:nvSpPr>
          <p:cNvPr id="4" name="Rectangle 42"/>
          <p:cNvSpPr>
            <a:spLocks noChangeArrowheads="1"/>
          </p:cNvSpPr>
          <p:nvPr/>
        </p:nvSpPr>
        <p:spPr bwMode="auto">
          <a:xfrm>
            <a:off x="683568" y="5661248"/>
            <a:ext cx="2952328" cy="480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en-US" altLang="zh-CN" sz="2800" b="1" dirty="0"/>
              <a:t>  </a:t>
            </a:r>
            <a:r>
              <a:rPr lang="en-US" altLang="zh-CN" sz="2800" b="1" dirty="0" smtClean="0"/>
              <a:t>FCC</a:t>
            </a:r>
            <a:r>
              <a:rPr lang="zh-CN" altLang="en-US" sz="2800" b="1" dirty="0" smtClean="0"/>
              <a:t>堆垛密度？</a:t>
            </a:r>
            <a:endParaRPr lang="zh-CN" altLang="en-US" sz="2800" b="1" dirty="0"/>
          </a:p>
        </p:txBody>
      </p:sp>
      <p:graphicFrame>
        <p:nvGraphicFramePr>
          <p:cNvPr id="5" name="Object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289594"/>
              </p:ext>
            </p:extLst>
          </p:nvPr>
        </p:nvGraphicFramePr>
        <p:xfrm>
          <a:off x="4114800" y="5340650"/>
          <a:ext cx="2895600" cy="1135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32" name="Equation" r:id="rId3" imgW="1231366" imgH="482391" progId="Equation.3">
                  <p:embed/>
                </p:oleObj>
              </mc:Choice>
              <mc:Fallback>
                <p:oleObj name="Equation" r:id="rId3" imgW="1231366" imgH="482391" progId="Equation.3">
                  <p:embed/>
                  <p:pic>
                    <p:nvPicPr>
                      <p:cNvPr id="4139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5340650"/>
                        <a:ext cx="2895600" cy="1135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7485494"/>
              </p:ext>
            </p:extLst>
          </p:nvPr>
        </p:nvGraphicFramePr>
        <p:xfrm>
          <a:off x="6156176" y="1934205"/>
          <a:ext cx="2574925" cy="266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33" name="BMP 图象" r:id="rId5" imgW="2149026" imgH="2225233" progId="Paint.Picture">
                  <p:embed/>
                </p:oleObj>
              </mc:Choice>
              <mc:Fallback>
                <p:oleObj name="BMP 图象" r:id="rId5" imgW="2149026" imgH="2225233" progId="Paint.Picture">
                  <p:embed/>
                  <p:pic>
                    <p:nvPicPr>
                      <p:cNvPr id="4141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6176" y="1934205"/>
                        <a:ext cx="2574925" cy="266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381000" y="1488976"/>
            <a:ext cx="5181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堆积密度是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指晶胞体内的原子占据晶胞空间的分数。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380999" y="2367084"/>
                <a:ext cx="5410201" cy="17542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堆积密度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𝜉</m:t>
                    </m:r>
                  </m:oMath>
                </a14:m>
                <a:r>
                  <a:rPr lang="zh-CN" altLang="en-US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是</a:t>
                </a:r>
                <a:r>
                  <a:rPr lang="zh-CN" altLang="en-US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晶胞中含有的全部原子的总体积与该晶胞的体积之比，</a:t>
                </a:r>
                <a:r>
                  <a:rPr lang="zh-CN" altLang="en-US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即</a:t>
                </a:r>
                <a:endParaRPr lang="en-US" altLang="zh-CN" dirty="0" smtClean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  <a:p>
                <a:pPr algn="ctr">
                  <a:spcBef>
                    <a:spcPts val="12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𝜉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晶胞中</m:t>
                          </m:r>
                          <m:r>
                            <a:rPr lang="zh-CN" altLang="en-US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个</m:t>
                          </m:r>
                          <m:r>
                            <a:rPr lang="zh-CN" alt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原子</m:t>
                          </m:r>
                          <m:r>
                            <a:rPr lang="zh-CN" altLang="en-US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体积之和</m:t>
                          </m:r>
                        </m:num>
                        <m:den>
                          <m:r>
                            <a:rPr lang="zh-CN" alt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晶胞</m:t>
                          </m:r>
                          <m:r>
                            <a:rPr lang="zh-CN" altLang="en-US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的</m:t>
                          </m:r>
                          <m:r>
                            <a:rPr lang="zh-CN" alt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体积</m:t>
                          </m:r>
                        </m:den>
                      </m:f>
                    </m:oMath>
                  </m:oMathPara>
                </a14:m>
                <a:endParaRPr lang="zh-CN" altLang="en-US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999" y="2367084"/>
                <a:ext cx="5410201" cy="1754263"/>
              </a:xfrm>
              <a:prstGeom prst="rect">
                <a:avLst/>
              </a:prstGeom>
              <a:blipFill>
                <a:blip r:embed="rId7"/>
                <a:stretch>
                  <a:fillRect l="-1464" t="-2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/>
          <p:cNvSpPr txBox="1"/>
          <p:nvPr/>
        </p:nvSpPr>
        <p:spPr>
          <a:xfrm>
            <a:off x="550110" y="4093378"/>
            <a:ext cx="47419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b="1" dirty="0" smtClean="0"/>
              <a:t>计算堆垛密度时，采用</a:t>
            </a:r>
            <a:r>
              <a:rPr lang="zh-CN" altLang="en-US" b="1" dirty="0" smtClean="0">
                <a:solidFill>
                  <a:srgbClr val="FF0000"/>
                </a:solidFill>
              </a:rPr>
              <a:t>钢球模型</a:t>
            </a:r>
            <a:r>
              <a:rPr lang="zh-CN" altLang="en-US" b="1" dirty="0" smtClean="0"/>
              <a:t>，即假定原子是钢球，且最近邻原子彼此相切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34792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utoUpdateAnimBg="0"/>
      <p:bldP spid="8" grpId="0"/>
      <p:bldP spid="9" grpId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2087</TotalTime>
  <Words>960</Words>
  <Application>Microsoft Office PowerPoint</Application>
  <PresentationFormat>全屏显示(4:3)</PresentationFormat>
  <Paragraphs>186</Paragraphs>
  <Slides>15</Slides>
  <Notes>11</Notes>
  <HiddenSlides>0</HiddenSlides>
  <MMClips>2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15</vt:i4>
      </vt:variant>
    </vt:vector>
  </HeadingPairs>
  <TitlesOfParts>
    <vt:vector size="27" baseType="lpstr">
      <vt:lpstr>华文中宋</vt:lpstr>
      <vt:lpstr>宋体</vt:lpstr>
      <vt:lpstr>Arial</vt:lpstr>
      <vt:lpstr>Cambria Math</vt:lpstr>
      <vt:lpstr>Symbol</vt:lpstr>
      <vt:lpstr>Times New Roman</vt:lpstr>
      <vt:lpstr>Verdana</vt:lpstr>
      <vt:lpstr>Wingdings</vt:lpstr>
      <vt:lpstr>默认设计模板</vt:lpstr>
      <vt:lpstr>BMP 图象</vt:lpstr>
      <vt:lpstr>Equation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</dc:creator>
  <cp:lastModifiedBy>Chunlei Wan</cp:lastModifiedBy>
  <cp:revision>107</cp:revision>
  <dcterms:created xsi:type="dcterms:W3CDTF">2003-02-11T12:43:37Z</dcterms:created>
  <dcterms:modified xsi:type="dcterms:W3CDTF">2019-09-16T23:31:36Z</dcterms:modified>
</cp:coreProperties>
</file>