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6" r:id="rId2"/>
    <p:sldId id="287" r:id="rId3"/>
    <p:sldId id="311" r:id="rId4"/>
    <p:sldId id="312" r:id="rId5"/>
    <p:sldId id="296" r:id="rId6"/>
    <p:sldId id="292" r:id="rId7"/>
    <p:sldId id="313" r:id="rId8"/>
    <p:sldId id="288" r:id="rId9"/>
    <p:sldId id="295" r:id="rId10"/>
    <p:sldId id="291" r:id="rId11"/>
    <p:sldId id="298" r:id="rId12"/>
    <p:sldId id="290" r:id="rId13"/>
    <p:sldId id="297" r:id="rId14"/>
    <p:sldId id="293" r:id="rId15"/>
    <p:sldId id="300" r:id="rId16"/>
    <p:sldId id="268" r:id="rId17"/>
    <p:sldId id="269" r:id="rId18"/>
    <p:sldId id="273" r:id="rId19"/>
    <p:sldId id="275" r:id="rId20"/>
    <p:sldId id="272" r:id="rId21"/>
    <p:sldId id="302" r:id="rId22"/>
    <p:sldId id="308" r:id="rId23"/>
    <p:sldId id="309" r:id="rId24"/>
    <p:sldId id="314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CCFFFF"/>
    <a:srgbClr val="FFFF00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33" autoAdjust="0"/>
    <p:restoredTop sz="94660"/>
  </p:normalViewPr>
  <p:slideViewPr>
    <p:cSldViewPr>
      <p:cViewPr varScale="1">
        <p:scale>
          <a:sx n="68" d="100"/>
          <a:sy n="68" d="100"/>
        </p:scale>
        <p:origin x="131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wmf"/><Relationship Id="rId4" Type="http://schemas.openxmlformats.org/officeDocument/2006/relationships/image" Target="../media/image4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e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emf"/><Relationship Id="rId11" Type="http://schemas.openxmlformats.org/officeDocument/2006/relationships/image" Target="../media/image70.wmf"/><Relationship Id="rId5" Type="http://schemas.openxmlformats.org/officeDocument/2006/relationships/image" Target="../media/image64.emf"/><Relationship Id="rId10" Type="http://schemas.openxmlformats.org/officeDocument/2006/relationships/image" Target="../media/image69.wmf"/><Relationship Id="rId4" Type="http://schemas.openxmlformats.org/officeDocument/2006/relationships/image" Target="../media/image63.emf"/><Relationship Id="rId9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4" Type="http://schemas.openxmlformats.org/officeDocument/2006/relationships/image" Target="../media/image3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wmf"/><Relationship Id="rId1" Type="http://schemas.openxmlformats.org/officeDocument/2006/relationships/image" Target="../media/image39.emf"/><Relationship Id="rId6" Type="http://schemas.openxmlformats.org/officeDocument/2006/relationships/image" Target="../media/image44.w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9335A4-D9A0-4CE5-A370-4E44623E0E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177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8BC750-9691-4AA6-A77F-FF86623B176C}" type="slidenum">
              <a:rPr lang="en-US" altLang="zh-CN" sz="1200"/>
              <a:pPr eaLnBrk="1" hangingPunct="1"/>
              <a:t>16</a:t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7795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2BDAF4-7709-4C60-A48E-94DC2549A0FE}" type="slidenum">
              <a:rPr lang="en-US" altLang="zh-CN" sz="1200"/>
              <a:pPr eaLnBrk="1" hangingPunct="1"/>
              <a:t>17</a:t>
            </a:fld>
            <a:endParaRPr lang="en-US" altLang="zh-CN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6663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E5F779-4160-46B0-81CD-B6FFFD095BAC}" type="slidenum">
              <a:rPr lang="en-US" altLang="zh-CN" sz="1200"/>
              <a:pPr eaLnBrk="1" hangingPunct="1"/>
              <a:t>18</a:t>
            </a:fld>
            <a:endParaRPr lang="en-US" altLang="zh-CN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65520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877645-F2F4-44DC-BDA4-07805E7E3B3B}" type="slidenum">
              <a:rPr lang="en-US" altLang="zh-CN" sz="1200"/>
              <a:pPr eaLnBrk="1" hangingPunct="1"/>
              <a:t>19</a:t>
            </a:fld>
            <a:endParaRPr lang="en-US" altLang="zh-CN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0408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39245A-6E36-45D0-8395-C8F4A64663FE}" type="slidenum">
              <a:rPr lang="en-US" altLang="zh-CN" sz="1200"/>
              <a:pPr eaLnBrk="1" hangingPunct="1"/>
              <a:t>20</a:t>
            </a:fld>
            <a:endParaRPr lang="en-US" altLang="zh-CN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05420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1/3,-1/3, 1/4 6</a:t>
            </a:r>
            <a:r>
              <a:rPr lang="zh-CN" altLang="en-US" smtClean="0"/>
              <a:t>个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 smtClean="0"/>
              <a:t>5/8 2</a:t>
            </a:r>
            <a:r>
              <a:rPr lang="zh-CN" altLang="en-US" smtClean="0"/>
              <a:t>个  </a:t>
            </a:r>
            <a:r>
              <a:rPr lang="en-US" altLang="zh-CN" smtClean="0"/>
              <a:t>2/3, 1/3, 7/8  6</a:t>
            </a:r>
            <a:r>
              <a:rPr lang="zh-CN" altLang="en-US" smtClean="0"/>
              <a:t>个 </a:t>
            </a:r>
            <a:r>
              <a:rPr lang="en-US" altLang="zh-CN" smtClean="0"/>
              <a:t> 1</a:t>
            </a:r>
            <a:r>
              <a:rPr lang="zh-CN" altLang="en-US" smtClean="0"/>
              <a:t>，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 smtClean="0"/>
              <a:t>5/8 12</a:t>
            </a:r>
            <a:r>
              <a:rPr lang="zh-CN" altLang="en-US" smtClean="0"/>
              <a:t>个</a:t>
            </a:r>
            <a:r>
              <a:rPr lang="en-US" altLang="zh-CN" smtClean="0"/>
              <a:t>/3=4</a:t>
            </a:r>
            <a:r>
              <a:rPr lang="zh-CN" altLang="en-US" smtClean="0"/>
              <a:t>个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9DA6C82-ACBD-4B16-BCED-153DB37A882F}" type="slidenum">
              <a:rPr kumimoji="0" lang="zh-CN" altLang="en-US" sz="1200" b="0" smtClean="0"/>
              <a:pPr/>
              <a:t>22</a:t>
            </a:fld>
            <a:endParaRPr kumimoji="0" lang="en-US" altLang="zh-CN" sz="1200" b="0" smtClean="0"/>
          </a:p>
        </p:txBody>
      </p:sp>
    </p:spTree>
    <p:extLst>
      <p:ext uri="{BB962C8B-B14F-4D97-AF65-F5344CB8AC3E}">
        <p14:creationId xmlns:p14="http://schemas.microsoft.com/office/powerpoint/2010/main" val="2287566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6C59D0C-81E2-48BE-AF74-F12FDF50AA46}" type="slidenum">
              <a:rPr kumimoji="0" lang="zh-CN" altLang="en-US" sz="1200" b="0" smtClean="0"/>
              <a:pPr/>
              <a:t>23</a:t>
            </a:fld>
            <a:endParaRPr kumimoji="0" lang="en-US" altLang="zh-CN" sz="1200" b="0" smtClean="0"/>
          </a:p>
        </p:txBody>
      </p:sp>
    </p:spTree>
    <p:extLst>
      <p:ext uri="{BB962C8B-B14F-4D97-AF65-F5344CB8AC3E}">
        <p14:creationId xmlns:p14="http://schemas.microsoft.com/office/powerpoint/2010/main" val="1585984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BCC</a:t>
            </a:r>
          </a:p>
          <a:p>
            <a:pPr eaLnBrk="1" hangingPunct="1"/>
            <a:r>
              <a:rPr lang="en-US" altLang="zh-CN" smtClean="0"/>
              <a:t>4/6   12/2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A04DF6F-6E54-430F-BCF1-51678FEFF765}" type="slidenum">
              <a:rPr kumimoji="0" lang="zh-CN" altLang="en-US" sz="1200" b="0" smtClean="0"/>
              <a:pPr/>
              <a:t>24</a:t>
            </a:fld>
            <a:endParaRPr kumimoji="0" lang="en-US" altLang="zh-CN" sz="1200" b="0" smtClean="0"/>
          </a:p>
        </p:txBody>
      </p:sp>
    </p:spTree>
    <p:extLst>
      <p:ext uri="{BB962C8B-B14F-4D97-AF65-F5344CB8AC3E}">
        <p14:creationId xmlns:p14="http://schemas.microsoft.com/office/powerpoint/2010/main" val="20138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65D8E3-8A21-4F94-A9C7-7C4E7E4B4A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93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75F09-8CAF-4C38-9397-662CD446F5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00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F51B85-1EAC-422D-B341-8D05474904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89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FD8EB-93AC-4781-A5EC-B17FA6E831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00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1B739-0CE6-4AAE-9EA3-91D3CED621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76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FF8238-C744-47EB-A51D-E37950F48A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195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F5BD6-A36C-4D5A-80CE-2FED2095F4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39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8020AF-449B-4944-B23B-36ADE428D6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74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E4D788-AC92-465B-A5F4-03BF7C8B8E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61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1F78C6-A0E4-4D1D-8209-D04433789A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04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88EF3-2F3E-4013-A203-78028C1BB1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05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7AB68CF-F615-4217-82FE-477462F0BC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image" Target="../media/image38.png"/><Relationship Id="rId3" Type="http://schemas.openxmlformats.org/officeDocument/2006/relationships/video" Target="../media/media4.wmv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7.emf"/><Relationship Id="rId2" Type="http://schemas.microsoft.com/office/2007/relationships/media" Target="../media/media4.wmv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6.emf"/><Relationship Id="rId4" Type="http://schemas.openxmlformats.org/officeDocument/2006/relationships/slideLayout" Target="../slideLayouts/slideLayout7.xml"/><Relationship Id="rId9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8.e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2.e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8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7.wmf"/><Relationship Id="rId26" Type="http://schemas.openxmlformats.org/officeDocument/2006/relationships/image" Target="../media/image71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4.e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70.w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10" Type="http://schemas.openxmlformats.org/officeDocument/2006/relationships/image" Target="../media/image63.e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5.emf"/><Relationship Id="rId22" Type="http://schemas.openxmlformats.org/officeDocument/2006/relationships/image" Target="../media/image6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7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video" Target="../media/media1.wmv"/><Relationship Id="rId7" Type="http://schemas.openxmlformats.org/officeDocument/2006/relationships/oleObject" Target="../embeddings/oleObject4.bin"/><Relationship Id="rId2" Type="http://schemas.microsoft.com/office/2007/relationships/media" Target="../media/media1.wmv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7.xml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e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video" Target="../media/media2.wmv"/><Relationship Id="rId7" Type="http://schemas.openxmlformats.org/officeDocument/2006/relationships/oleObject" Target="../embeddings/oleObject13.bin"/><Relationship Id="rId2" Type="http://schemas.microsoft.com/office/2007/relationships/media" Target="../media/media2.wmv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11" Type="http://schemas.openxmlformats.org/officeDocument/2006/relationships/image" Target="../media/image16.png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emf"/><Relationship Id="rId4" Type="http://schemas.openxmlformats.org/officeDocument/2006/relationships/slideLayout" Target="../slideLayouts/slideLayout7.xml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e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6.png"/><Relationship Id="rId3" Type="http://schemas.openxmlformats.org/officeDocument/2006/relationships/video" Target="../media/media3.wmv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emf"/><Relationship Id="rId2" Type="http://schemas.microsoft.com/office/2007/relationships/media" Target="../media/media3.wmv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4.emf"/><Relationship Id="rId4" Type="http://schemas.openxmlformats.org/officeDocument/2006/relationships/slideLayout" Target="../slideLayouts/slideLayout7.xml"/><Relationship Id="rId9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30.e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31838" y="1628775"/>
            <a:ext cx="774541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3200" b="1" dirty="0" smtClean="0">
                <a:latin typeface="+mn-ea"/>
                <a:ea typeface="+mn-ea"/>
                <a:cs typeface="Times New Roman" panose="02020603050405020304" pitchFamily="18" charset="0"/>
              </a:rPr>
              <a:t>定义：</a:t>
            </a:r>
            <a:endParaRPr kumimoji="0" lang="en-US" altLang="zh-CN" sz="3200" b="1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kumimoji="0" lang="zh-CN" altLang="en-US" sz="3200" b="1" dirty="0" smtClean="0">
                <a:latin typeface="+mn-ea"/>
                <a:ea typeface="+mn-ea"/>
                <a:cs typeface="Times New Roman" panose="02020603050405020304" pitchFamily="18" charset="0"/>
              </a:rPr>
              <a:t>由于球形原子无法无缝隙填充整个空间，所以材料中必有间隙。</a:t>
            </a:r>
            <a:endParaRPr kumimoji="0" lang="en-US" altLang="zh-CN" sz="28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§1-4  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典型的晶体结构中的间隙 </a:t>
            </a:r>
          </a:p>
          <a:p>
            <a:pPr>
              <a:defRPr/>
            </a:pP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interstices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1000" y="3933056"/>
            <a:ext cx="8382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Tx/>
              <a:buFontTx/>
              <a:buNone/>
              <a:defRPr kumimoji="0" sz="3200"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金属晶体的间隙内可以容纳较小的原子，形成</a:t>
            </a:r>
            <a:r>
              <a:rPr lang="zh-CN" altLang="en-US" dirty="0">
                <a:solidFill>
                  <a:srgbClr val="FF0000"/>
                </a:solidFill>
              </a:rPr>
              <a:t>间隙固溶体</a:t>
            </a:r>
            <a:r>
              <a:rPr lang="zh-CN" altLang="en-US" dirty="0"/>
              <a:t>，对于材料的性质具有重要影响。例如非金属原子填入金属密堆结构的间隙中，即形成性能不同的</a:t>
            </a:r>
            <a:r>
              <a:rPr lang="zh-CN" altLang="en-US" dirty="0">
                <a:solidFill>
                  <a:srgbClr val="FF0000"/>
                </a:solidFill>
              </a:rPr>
              <a:t>合金材料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3448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15"/>
          <p:cNvSpPr>
            <a:spLocks noChangeShapeType="1"/>
          </p:cNvSpPr>
          <p:nvPr/>
        </p:nvSpPr>
        <p:spPr bwMode="auto">
          <a:xfrm rot="300000" flipV="1">
            <a:off x="1011238" y="2895600"/>
            <a:ext cx="730250" cy="2730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5" name="Line 13"/>
          <p:cNvSpPr>
            <a:spLocks noChangeShapeType="1"/>
          </p:cNvSpPr>
          <p:nvPr/>
        </p:nvSpPr>
        <p:spPr bwMode="auto">
          <a:xfrm>
            <a:off x="1038225" y="3148013"/>
            <a:ext cx="2216150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14"/>
          <p:cNvSpPr>
            <a:spLocks noChangeShapeType="1"/>
          </p:cNvSpPr>
          <p:nvPr/>
        </p:nvSpPr>
        <p:spPr bwMode="auto">
          <a:xfrm>
            <a:off x="1743075" y="2925763"/>
            <a:ext cx="22542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15"/>
          <p:cNvSpPr>
            <a:spLocks noChangeShapeType="1"/>
          </p:cNvSpPr>
          <p:nvPr/>
        </p:nvSpPr>
        <p:spPr bwMode="auto">
          <a:xfrm rot="300000" flipV="1">
            <a:off x="3267075" y="2898775"/>
            <a:ext cx="731838" cy="2730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16"/>
          <p:cNvSpPr>
            <a:spLocks noChangeShapeType="1"/>
          </p:cNvSpPr>
          <p:nvPr/>
        </p:nvSpPr>
        <p:spPr bwMode="auto">
          <a:xfrm>
            <a:off x="1038225" y="3148013"/>
            <a:ext cx="11113" cy="21526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17"/>
          <p:cNvSpPr>
            <a:spLocks noChangeShapeType="1"/>
          </p:cNvSpPr>
          <p:nvPr/>
        </p:nvSpPr>
        <p:spPr bwMode="auto">
          <a:xfrm>
            <a:off x="3255963" y="3149600"/>
            <a:ext cx="3175" cy="2163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18"/>
          <p:cNvSpPr>
            <a:spLocks noChangeShapeType="1"/>
          </p:cNvSpPr>
          <p:nvPr/>
        </p:nvSpPr>
        <p:spPr bwMode="auto">
          <a:xfrm>
            <a:off x="1039813" y="5326063"/>
            <a:ext cx="220186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Line 19"/>
          <p:cNvSpPr>
            <a:spLocks noChangeShapeType="1"/>
          </p:cNvSpPr>
          <p:nvPr/>
        </p:nvSpPr>
        <p:spPr bwMode="auto">
          <a:xfrm>
            <a:off x="4006850" y="2924175"/>
            <a:ext cx="1588" cy="2162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2" name="Line 20"/>
          <p:cNvSpPr>
            <a:spLocks noChangeShapeType="1"/>
          </p:cNvSpPr>
          <p:nvPr/>
        </p:nvSpPr>
        <p:spPr bwMode="auto">
          <a:xfrm flipV="1">
            <a:off x="3255963" y="5091113"/>
            <a:ext cx="750887" cy="2095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3" name="Line 21"/>
          <p:cNvSpPr>
            <a:spLocks noChangeShapeType="1"/>
          </p:cNvSpPr>
          <p:nvPr/>
        </p:nvSpPr>
        <p:spPr bwMode="auto">
          <a:xfrm flipH="1">
            <a:off x="1731963" y="2928938"/>
            <a:ext cx="1587" cy="21463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22"/>
          <p:cNvSpPr>
            <a:spLocks noChangeShapeType="1"/>
          </p:cNvSpPr>
          <p:nvPr/>
        </p:nvSpPr>
        <p:spPr bwMode="auto">
          <a:xfrm flipV="1">
            <a:off x="1076325" y="5065713"/>
            <a:ext cx="701675" cy="2349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23"/>
          <p:cNvSpPr>
            <a:spLocks noChangeShapeType="1"/>
          </p:cNvSpPr>
          <p:nvPr/>
        </p:nvSpPr>
        <p:spPr bwMode="auto">
          <a:xfrm flipV="1">
            <a:off x="1765300" y="5076825"/>
            <a:ext cx="2252663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6" name="Oval 24"/>
          <p:cNvSpPr>
            <a:spLocks noChangeAspect="1" noChangeArrowheads="1"/>
          </p:cNvSpPr>
          <p:nvPr/>
        </p:nvSpPr>
        <p:spPr bwMode="auto">
          <a:xfrm>
            <a:off x="969963" y="5235575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7" name="Oval 25"/>
          <p:cNvSpPr>
            <a:spLocks noChangeAspect="1" noChangeArrowheads="1"/>
          </p:cNvSpPr>
          <p:nvPr/>
        </p:nvSpPr>
        <p:spPr bwMode="auto">
          <a:xfrm>
            <a:off x="974725" y="3084513"/>
            <a:ext cx="144463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8" name="Oval 26"/>
          <p:cNvSpPr>
            <a:spLocks noChangeAspect="1" noChangeArrowheads="1"/>
          </p:cNvSpPr>
          <p:nvPr/>
        </p:nvSpPr>
        <p:spPr bwMode="auto">
          <a:xfrm>
            <a:off x="1641475" y="2851150"/>
            <a:ext cx="144463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9" name="Oval 27"/>
          <p:cNvSpPr>
            <a:spLocks noChangeAspect="1" noChangeArrowheads="1"/>
          </p:cNvSpPr>
          <p:nvPr/>
        </p:nvSpPr>
        <p:spPr bwMode="auto">
          <a:xfrm>
            <a:off x="3913188" y="2851150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00" name="Oval 28"/>
          <p:cNvSpPr>
            <a:spLocks noChangeAspect="1" noChangeArrowheads="1"/>
          </p:cNvSpPr>
          <p:nvPr/>
        </p:nvSpPr>
        <p:spPr bwMode="auto">
          <a:xfrm>
            <a:off x="3176588" y="3070225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01" name="Oval 29"/>
          <p:cNvSpPr>
            <a:spLocks noChangeAspect="1" noChangeArrowheads="1"/>
          </p:cNvSpPr>
          <p:nvPr/>
        </p:nvSpPr>
        <p:spPr bwMode="auto">
          <a:xfrm>
            <a:off x="1666875" y="5003800"/>
            <a:ext cx="144463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02" name="Oval 30"/>
          <p:cNvSpPr>
            <a:spLocks noChangeAspect="1" noChangeArrowheads="1"/>
          </p:cNvSpPr>
          <p:nvPr/>
        </p:nvSpPr>
        <p:spPr bwMode="auto">
          <a:xfrm>
            <a:off x="3184525" y="5246688"/>
            <a:ext cx="144463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03" name="Oval 31"/>
          <p:cNvSpPr>
            <a:spLocks noChangeAspect="1" noChangeArrowheads="1"/>
          </p:cNvSpPr>
          <p:nvPr/>
        </p:nvSpPr>
        <p:spPr bwMode="auto">
          <a:xfrm>
            <a:off x="3941763" y="5011738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04" name="Oval 32"/>
          <p:cNvSpPr>
            <a:spLocks noChangeAspect="1" noChangeArrowheads="1"/>
          </p:cNvSpPr>
          <p:nvPr/>
        </p:nvSpPr>
        <p:spPr bwMode="auto">
          <a:xfrm>
            <a:off x="2513013" y="4014788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43" name="Oval 47"/>
          <p:cNvSpPr>
            <a:spLocks noChangeAspect="1" noChangeArrowheads="1"/>
          </p:cNvSpPr>
          <p:nvPr/>
        </p:nvSpPr>
        <p:spPr bwMode="auto">
          <a:xfrm>
            <a:off x="1944688" y="2989263"/>
            <a:ext cx="85725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06" name="Line 48"/>
          <p:cNvSpPr>
            <a:spLocks noChangeShapeType="1"/>
          </p:cNvSpPr>
          <p:nvPr/>
        </p:nvSpPr>
        <p:spPr bwMode="auto">
          <a:xfrm flipV="1">
            <a:off x="1031875" y="3995738"/>
            <a:ext cx="701675" cy="23495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7" name="Line 49"/>
          <p:cNvSpPr>
            <a:spLocks noChangeAspect="1" noChangeShapeType="1"/>
          </p:cNvSpPr>
          <p:nvPr/>
        </p:nvSpPr>
        <p:spPr bwMode="auto">
          <a:xfrm flipH="1">
            <a:off x="1419225" y="3009900"/>
            <a:ext cx="3175" cy="2182813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8" name="Line 50"/>
          <p:cNvSpPr>
            <a:spLocks noChangeShapeType="1"/>
          </p:cNvSpPr>
          <p:nvPr/>
        </p:nvSpPr>
        <p:spPr bwMode="auto">
          <a:xfrm>
            <a:off x="3675063" y="3033713"/>
            <a:ext cx="3175" cy="2163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9" name="Line 51"/>
          <p:cNvSpPr>
            <a:spLocks noChangeShapeType="1"/>
          </p:cNvSpPr>
          <p:nvPr/>
        </p:nvSpPr>
        <p:spPr bwMode="auto">
          <a:xfrm flipV="1">
            <a:off x="3268663" y="3987800"/>
            <a:ext cx="736600" cy="250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0" name="Line 52"/>
          <p:cNvSpPr>
            <a:spLocks noChangeShapeType="1"/>
          </p:cNvSpPr>
          <p:nvPr/>
        </p:nvSpPr>
        <p:spPr bwMode="auto">
          <a:xfrm>
            <a:off x="1430338" y="3025775"/>
            <a:ext cx="2216150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49" name="Line 53"/>
          <p:cNvSpPr>
            <a:spLocks noChangeShapeType="1"/>
          </p:cNvSpPr>
          <p:nvPr/>
        </p:nvSpPr>
        <p:spPr bwMode="auto">
          <a:xfrm rot="300000" flipV="1">
            <a:off x="2174875" y="2903538"/>
            <a:ext cx="673100" cy="2682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87" name="Group 95"/>
          <p:cNvGrpSpPr>
            <a:grpSpLocks/>
          </p:cNvGrpSpPr>
          <p:nvPr/>
        </p:nvGrpSpPr>
        <p:grpSpPr bwMode="auto">
          <a:xfrm>
            <a:off x="2339975" y="2927350"/>
            <a:ext cx="776288" cy="193675"/>
            <a:chOff x="1474" y="1844"/>
            <a:chExt cx="489" cy="122"/>
          </a:xfrm>
        </p:grpSpPr>
        <p:sp>
          <p:nvSpPr>
            <p:cNvPr id="20563" name="Oval 34"/>
            <p:cNvSpPr>
              <a:spLocks noChangeAspect="1" noChangeArrowheads="1"/>
            </p:cNvSpPr>
            <p:nvPr/>
          </p:nvSpPr>
          <p:spPr bwMode="auto">
            <a:xfrm>
              <a:off x="1474" y="1913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64" name="Oval 35"/>
            <p:cNvSpPr>
              <a:spLocks noChangeAspect="1" noChangeArrowheads="1"/>
            </p:cNvSpPr>
            <p:nvPr/>
          </p:nvSpPr>
          <p:spPr bwMode="auto">
            <a:xfrm>
              <a:off x="1691" y="1844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65" name="Oval 54"/>
            <p:cNvSpPr>
              <a:spLocks noChangeAspect="1" noChangeArrowheads="1"/>
            </p:cNvSpPr>
            <p:nvPr/>
          </p:nvSpPr>
          <p:spPr bwMode="auto">
            <a:xfrm>
              <a:off x="1909" y="1880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513" name="Line 55"/>
          <p:cNvSpPr>
            <a:spLocks noChangeShapeType="1"/>
          </p:cNvSpPr>
          <p:nvPr/>
        </p:nvSpPr>
        <p:spPr bwMode="auto">
          <a:xfrm flipV="1">
            <a:off x="1419225" y="5192713"/>
            <a:ext cx="2252663" cy="1587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84" name="Group 92"/>
          <p:cNvGrpSpPr>
            <a:grpSpLocks/>
          </p:cNvGrpSpPr>
          <p:nvPr/>
        </p:nvGrpSpPr>
        <p:grpSpPr bwMode="auto">
          <a:xfrm>
            <a:off x="1944688" y="5078413"/>
            <a:ext cx="1192212" cy="233362"/>
            <a:chOff x="1225" y="3199"/>
            <a:chExt cx="751" cy="147"/>
          </a:xfrm>
        </p:grpSpPr>
        <p:sp>
          <p:nvSpPr>
            <p:cNvPr id="20558" name="Oval 42"/>
            <p:cNvSpPr>
              <a:spLocks noChangeAspect="1" noChangeArrowheads="1"/>
            </p:cNvSpPr>
            <p:nvPr/>
          </p:nvSpPr>
          <p:spPr bwMode="auto">
            <a:xfrm>
              <a:off x="1439" y="3282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59" name="Oval 43"/>
            <p:cNvSpPr>
              <a:spLocks noChangeAspect="1" noChangeArrowheads="1"/>
            </p:cNvSpPr>
            <p:nvPr/>
          </p:nvSpPr>
          <p:spPr bwMode="auto">
            <a:xfrm>
              <a:off x="1676" y="3206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60" name="Oval 46"/>
            <p:cNvSpPr>
              <a:spLocks noChangeAspect="1" noChangeArrowheads="1"/>
            </p:cNvSpPr>
            <p:nvPr/>
          </p:nvSpPr>
          <p:spPr bwMode="auto">
            <a:xfrm>
              <a:off x="1225" y="3249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61" name="Line 56"/>
            <p:cNvSpPr>
              <a:spLocks noChangeShapeType="1"/>
            </p:cNvSpPr>
            <p:nvPr/>
          </p:nvSpPr>
          <p:spPr bwMode="auto">
            <a:xfrm flipV="1">
              <a:off x="1366" y="3199"/>
              <a:ext cx="452" cy="14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2" name="Oval 58"/>
            <p:cNvSpPr>
              <a:spLocks noChangeAspect="1" noChangeArrowheads="1"/>
            </p:cNvSpPr>
            <p:nvPr/>
          </p:nvSpPr>
          <p:spPr bwMode="auto">
            <a:xfrm>
              <a:off x="1922" y="3246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85" name="Group 93"/>
          <p:cNvGrpSpPr>
            <a:grpSpLocks/>
          </p:cNvGrpSpPr>
          <p:nvPr/>
        </p:nvGrpSpPr>
        <p:grpSpPr bwMode="auto">
          <a:xfrm>
            <a:off x="1203325" y="3624263"/>
            <a:ext cx="522288" cy="1150937"/>
            <a:chOff x="758" y="2283"/>
            <a:chExt cx="329" cy="725"/>
          </a:xfrm>
        </p:grpSpPr>
        <p:sp>
          <p:nvSpPr>
            <p:cNvPr id="20553" name="Oval 38"/>
            <p:cNvSpPr>
              <a:spLocks noChangeAspect="1" noChangeArrowheads="1"/>
            </p:cNvSpPr>
            <p:nvPr/>
          </p:nvSpPr>
          <p:spPr bwMode="auto">
            <a:xfrm>
              <a:off x="758" y="2595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54" name="Oval 39"/>
            <p:cNvSpPr>
              <a:spLocks noChangeAspect="1" noChangeArrowheads="1"/>
            </p:cNvSpPr>
            <p:nvPr/>
          </p:nvSpPr>
          <p:spPr bwMode="auto">
            <a:xfrm>
              <a:off x="954" y="2528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55" name="Oval 40"/>
            <p:cNvSpPr>
              <a:spLocks noChangeAspect="1" noChangeArrowheads="1"/>
            </p:cNvSpPr>
            <p:nvPr/>
          </p:nvSpPr>
          <p:spPr bwMode="auto">
            <a:xfrm>
              <a:off x="870" y="2283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56" name="Oval 45"/>
            <p:cNvSpPr>
              <a:spLocks noChangeAspect="1" noChangeArrowheads="1"/>
            </p:cNvSpPr>
            <p:nvPr/>
          </p:nvSpPr>
          <p:spPr bwMode="auto">
            <a:xfrm>
              <a:off x="866" y="2955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57" name="Oval 60"/>
            <p:cNvSpPr>
              <a:spLocks noChangeAspect="1" noChangeArrowheads="1"/>
            </p:cNvSpPr>
            <p:nvPr/>
          </p:nvSpPr>
          <p:spPr bwMode="auto">
            <a:xfrm>
              <a:off x="1033" y="2650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516" name="Line 62"/>
          <p:cNvSpPr>
            <a:spLocks noChangeShapeType="1"/>
          </p:cNvSpPr>
          <p:nvPr/>
        </p:nvSpPr>
        <p:spPr bwMode="auto">
          <a:xfrm>
            <a:off x="2165350" y="3160713"/>
            <a:ext cx="3175" cy="2163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7" name="Line 63"/>
          <p:cNvSpPr>
            <a:spLocks noChangeShapeType="1"/>
          </p:cNvSpPr>
          <p:nvPr/>
        </p:nvSpPr>
        <p:spPr bwMode="auto">
          <a:xfrm>
            <a:off x="1033463" y="4241800"/>
            <a:ext cx="22161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8" name="Line 64"/>
          <p:cNvSpPr>
            <a:spLocks noChangeShapeType="1"/>
          </p:cNvSpPr>
          <p:nvPr/>
        </p:nvSpPr>
        <p:spPr bwMode="auto">
          <a:xfrm flipH="1">
            <a:off x="2870200" y="2946400"/>
            <a:ext cx="12700" cy="21336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9" name="Line 65"/>
          <p:cNvSpPr>
            <a:spLocks noChangeShapeType="1"/>
          </p:cNvSpPr>
          <p:nvPr/>
        </p:nvSpPr>
        <p:spPr bwMode="auto">
          <a:xfrm>
            <a:off x="1747838" y="3998913"/>
            <a:ext cx="2274887" cy="1587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83" name="Group 91"/>
          <p:cNvGrpSpPr>
            <a:grpSpLocks/>
          </p:cNvGrpSpPr>
          <p:nvPr/>
        </p:nvGrpSpPr>
        <p:grpSpPr bwMode="auto">
          <a:xfrm>
            <a:off x="3354388" y="3595688"/>
            <a:ext cx="509587" cy="1123950"/>
            <a:chOff x="2113" y="2265"/>
            <a:chExt cx="321" cy="708"/>
          </a:xfrm>
        </p:grpSpPr>
        <p:sp>
          <p:nvSpPr>
            <p:cNvPr id="20548" name="Oval 36"/>
            <p:cNvSpPr>
              <a:spLocks noChangeAspect="1" noChangeArrowheads="1"/>
            </p:cNvSpPr>
            <p:nvPr/>
          </p:nvSpPr>
          <p:spPr bwMode="auto">
            <a:xfrm>
              <a:off x="2176" y="2599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9" name="Oval 37"/>
            <p:cNvSpPr>
              <a:spLocks noChangeAspect="1" noChangeArrowheads="1"/>
            </p:cNvSpPr>
            <p:nvPr/>
          </p:nvSpPr>
          <p:spPr bwMode="auto">
            <a:xfrm>
              <a:off x="2380" y="2532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50" name="Oval 41"/>
            <p:cNvSpPr>
              <a:spLocks noChangeAspect="1" noChangeArrowheads="1"/>
            </p:cNvSpPr>
            <p:nvPr/>
          </p:nvSpPr>
          <p:spPr bwMode="auto">
            <a:xfrm>
              <a:off x="2285" y="2265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51" name="Oval 44"/>
            <p:cNvSpPr>
              <a:spLocks noChangeAspect="1" noChangeArrowheads="1"/>
            </p:cNvSpPr>
            <p:nvPr/>
          </p:nvSpPr>
          <p:spPr bwMode="auto">
            <a:xfrm>
              <a:off x="2288" y="2920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52" name="Oval 66"/>
            <p:cNvSpPr>
              <a:spLocks noChangeAspect="1" noChangeArrowheads="1"/>
            </p:cNvSpPr>
            <p:nvPr/>
          </p:nvSpPr>
          <p:spPr bwMode="auto">
            <a:xfrm>
              <a:off x="2113" y="2494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86" name="Group 94"/>
          <p:cNvGrpSpPr>
            <a:grpSpLocks/>
          </p:cNvGrpSpPr>
          <p:nvPr/>
        </p:nvGrpSpPr>
        <p:grpSpPr bwMode="auto">
          <a:xfrm>
            <a:off x="2117725" y="3536950"/>
            <a:ext cx="798513" cy="1292225"/>
            <a:chOff x="1334" y="2228"/>
            <a:chExt cx="503" cy="814"/>
          </a:xfrm>
        </p:grpSpPr>
        <p:sp>
          <p:nvSpPr>
            <p:cNvPr id="20542" name="Oval 57"/>
            <p:cNvSpPr>
              <a:spLocks noChangeAspect="1" noChangeArrowheads="1"/>
            </p:cNvSpPr>
            <p:nvPr/>
          </p:nvSpPr>
          <p:spPr bwMode="auto">
            <a:xfrm>
              <a:off x="1336" y="2989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3" name="Oval 59"/>
            <p:cNvSpPr>
              <a:spLocks noChangeAspect="1" noChangeArrowheads="1"/>
            </p:cNvSpPr>
            <p:nvPr/>
          </p:nvSpPr>
          <p:spPr bwMode="auto">
            <a:xfrm>
              <a:off x="1334" y="2311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4" name="Oval 61"/>
            <p:cNvSpPr>
              <a:spLocks noChangeAspect="1" noChangeArrowheads="1"/>
            </p:cNvSpPr>
            <p:nvPr/>
          </p:nvSpPr>
          <p:spPr bwMode="auto">
            <a:xfrm>
              <a:off x="1713" y="2647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5" name="Oval 67"/>
            <p:cNvSpPr>
              <a:spLocks noChangeAspect="1" noChangeArrowheads="1"/>
            </p:cNvSpPr>
            <p:nvPr/>
          </p:nvSpPr>
          <p:spPr bwMode="auto">
            <a:xfrm>
              <a:off x="1400" y="2497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6" name="Oval 68"/>
            <p:cNvSpPr>
              <a:spLocks noChangeAspect="1" noChangeArrowheads="1"/>
            </p:cNvSpPr>
            <p:nvPr/>
          </p:nvSpPr>
          <p:spPr bwMode="auto">
            <a:xfrm>
              <a:off x="1781" y="2228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7" name="Oval 69"/>
            <p:cNvSpPr>
              <a:spLocks noChangeAspect="1" noChangeArrowheads="1"/>
            </p:cNvSpPr>
            <p:nvPr/>
          </p:nvSpPr>
          <p:spPr bwMode="auto">
            <a:xfrm>
              <a:off x="1783" y="2842"/>
              <a:ext cx="54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88" name="Group 96"/>
          <p:cNvGrpSpPr>
            <a:grpSpLocks/>
          </p:cNvGrpSpPr>
          <p:nvPr/>
        </p:nvGrpSpPr>
        <p:grpSpPr bwMode="auto">
          <a:xfrm>
            <a:off x="1041400" y="1631950"/>
            <a:ext cx="1728788" cy="2513013"/>
            <a:chOff x="656" y="1028"/>
            <a:chExt cx="1089" cy="1583"/>
          </a:xfrm>
        </p:grpSpPr>
        <p:sp>
          <p:nvSpPr>
            <p:cNvPr id="20526" name="Oval 33"/>
            <p:cNvSpPr>
              <a:spLocks noChangeAspect="1" noChangeArrowheads="1"/>
            </p:cNvSpPr>
            <p:nvPr/>
          </p:nvSpPr>
          <p:spPr bwMode="auto">
            <a:xfrm>
              <a:off x="1569" y="1284"/>
              <a:ext cx="91" cy="9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527" name="Group 90"/>
            <p:cNvGrpSpPr>
              <a:grpSpLocks/>
            </p:cNvGrpSpPr>
            <p:nvPr/>
          </p:nvGrpSpPr>
          <p:grpSpPr bwMode="auto">
            <a:xfrm>
              <a:off x="656" y="1028"/>
              <a:ext cx="1089" cy="1583"/>
              <a:chOff x="656" y="1028"/>
              <a:chExt cx="1089" cy="1583"/>
            </a:xfrm>
          </p:grpSpPr>
          <p:grpSp>
            <p:nvGrpSpPr>
              <p:cNvPr id="20528" name="Group 80"/>
              <p:cNvGrpSpPr>
                <a:grpSpLocks/>
              </p:cNvGrpSpPr>
              <p:nvPr/>
            </p:nvGrpSpPr>
            <p:grpSpPr bwMode="auto">
              <a:xfrm>
                <a:off x="656" y="1314"/>
                <a:ext cx="970" cy="1297"/>
                <a:chOff x="656" y="1314"/>
                <a:chExt cx="970" cy="1297"/>
              </a:xfrm>
            </p:grpSpPr>
            <p:sp>
              <p:nvSpPr>
                <p:cNvPr id="20534" name="Line 5"/>
                <p:cNvSpPr>
                  <a:spLocks noChangeShapeType="1"/>
                </p:cNvSpPr>
                <p:nvPr/>
              </p:nvSpPr>
              <p:spPr bwMode="auto">
                <a:xfrm>
                  <a:off x="1252" y="1899"/>
                  <a:ext cx="371" cy="651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35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1250" y="1332"/>
                  <a:ext cx="362" cy="57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36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67" y="1334"/>
                  <a:ext cx="948" cy="648"/>
                </a:xfrm>
                <a:prstGeom prst="line">
                  <a:avLst/>
                </a:prstGeom>
                <a:noFill/>
                <a:ln w="25400">
                  <a:solidFill>
                    <a:srgbClr val="33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37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085" y="1341"/>
                  <a:ext cx="541" cy="491"/>
                </a:xfrm>
                <a:prstGeom prst="line">
                  <a:avLst/>
                </a:prstGeom>
                <a:noFill/>
                <a:ln w="25400">
                  <a:solidFill>
                    <a:srgbClr val="33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38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612" y="1314"/>
                  <a:ext cx="4" cy="1297"/>
                </a:xfrm>
                <a:prstGeom prst="line">
                  <a:avLst/>
                </a:prstGeom>
                <a:noFill/>
                <a:ln w="25400">
                  <a:solidFill>
                    <a:srgbClr val="33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39" name="Line 10"/>
                <p:cNvSpPr>
                  <a:spLocks noChangeShapeType="1"/>
                </p:cNvSpPr>
                <p:nvPr/>
              </p:nvSpPr>
              <p:spPr bwMode="auto">
                <a:xfrm>
                  <a:off x="1068" y="1840"/>
                  <a:ext cx="535" cy="701"/>
                </a:xfrm>
                <a:prstGeom prst="line">
                  <a:avLst/>
                </a:prstGeom>
                <a:noFill/>
                <a:ln w="25400">
                  <a:solidFill>
                    <a:srgbClr val="33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40" name="Line 11"/>
                <p:cNvSpPr>
                  <a:spLocks noChangeShapeType="1"/>
                </p:cNvSpPr>
                <p:nvPr/>
              </p:nvSpPr>
              <p:spPr bwMode="auto">
                <a:xfrm>
                  <a:off x="658" y="1990"/>
                  <a:ext cx="966" cy="574"/>
                </a:xfrm>
                <a:prstGeom prst="line">
                  <a:avLst/>
                </a:prstGeom>
                <a:noFill/>
                <a:ln w="25400">
                  <a:solidFill>
                    <a:srgbClr val="33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41" name="Line 12"/>
                <p:cNvSpPr>
                  <a:spLocks noChangeShapeType="1"/>
                </p:cNvSpPr>
                <p:nvPr/>
              </p:nvSpPr>
              <p:spPr bwMode="auto">
                <a:xfrm rot="300000" flipV="1">
                  <a:off x="656" y="1821"/>
                  <a:ext cx="438" cy="176"/>
                </a:xfrm>
                <a:prstGeom prst="line">
                  <a:avLst/>
                </a:prstGeom>
                <a:noFill/>
                <a:ln w="25400">
                  <a:solidFill>
                    <a:srgbClr val="33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0529" name="Object 70"/>
              <p:cNvGraphicFramePr>
                <a:graphicFrameLocks noChangeAspect="1"/>
              </p:cNvGraphicFramePr>
              <p:nvPr/>
            </p:nvGraphicFramePr>
            <p:xfrm>
              <a:off x="692" y="1323"/>
              <a:ext cx="348" cy="4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58" name="公式" r:id="rId5" imgW="347490" imgH="424060" progId="Equation.3">
                      <p:embed/>
                    </p:oleObj>
                  </mc:Choice>
                  <mc:Fallback>
                    <p:oleObj name="公式" r:id="rId5" imgW="347490" imgH="424060" progId="Equation.3">
                      <p:embed/>
                      <p:pic>
                        <p:nvPicPr>
                          <p:cNvPr id="20529" name="Object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2" y="1323"/>
                            <a:ext cx="348" cy="4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30" name="Object 71"/>
              <p:cNvGraphicFramePr>
                <a:graphicFrameLocks noChangeAspect="1"/>
              </p:cNvGraphicFramePr>
              <p:nvPr/>
            </p:nvGraphicFramePr>
            <p:xfrm>
              <a:off x="1125" y="1028"/>
              <a:ext cx="338" cy="4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59" name="Equation" r:id="rId7" imgW="347490" imgH="424060" progId="Equation.3">
                      <p:embed/>
                    </p:oleObj>
                  </mc:Choice>
                  <mc:Fallback>
                    <p:oleObj name="Equation" r:id="rId7" imgW="347490" imgH="424060" progId="Equation.3">
                      <p:embed/>
                      <p:pic>
                        <p:nvPicPr>
                          <p:cNvPr id="2053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25" y="1028"/>
                            <a:ext cx="338" cy="4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31" name="Object 72"/>
              <p:cNvGraphicFramePr>
                <a:graphicFrameLocks noChangeAspect="1"/>
              </p:cNvGraphicFramePr>
              <p:nvPr/>
            </p:nvGraphicFramePr>
            <p:xfrm>
              <a:off x="1618" y="1624"/>
              <a:ext cx="127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60" name="公式" r:id="rId9" imgW="119070" imgH="128638" progId="Equation.3">
                      <p:embed/>
                    </p:oleObj>
                  </mc:Choice>
                  <mc:Fallback>
                    <p:oleObj name="公式" r:id="rId9" imgW="119070" imgH="128638" progId="Equation.3">
                      <p:embed/>
                      <p:pic>
                        <p:nvPicPr>
                          <p:cNvPr id="20531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8" y="1624"/>
                            <a:ext cx="127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32" name="Line 73"/>
              <p:cNvSpPr>
                <a:spLocks noChangeShapeType="1"/>
              </p:cNvSpPr>
              <p:nvPr/>
            </p:nvSpPr>
            <p:spPr bwMode="auto">
              <a:xfrm>
                <a:off x="971" y="1622"/>
                <a:ext cx="78" cy="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3" name="Line 74"/>
              <p:cNvSpPr>
                <a:spLocks noChangeShapeType="1"/>
              </p:cNvSpPr>
              <p:nvPr/>
            </p:nvSpPr>
            <p:spPr bwMode="auto">
              <a:xfrm>
                <a:off x="1310" y="1377"/>
                <a:ext cx="158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8270" name="Object 59"/>
          <p:cNvGraphicFramePr>
            <a:graphicFrameLocks noChangeAspect="1"/>
          </p:cNvGraphicFramePr>
          <p:nvPr/>
        </p:nvGraphicFramePr>
        <p:xfrm>
          <a:off x="1717675" y="5372100"/>
          <a:ext cx="18034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1" name="Equation" r:id="rId11" imgW="814455" imgH="385915" progId="Equation.DSMT4">
                  <p:embed/>
                </p:oleObj>
              </mc:Choice>
              <mc:Fallback>
                <p:oleObj name="Equation" r:id="rId11" imgW="814455" imgH="385915" progId="Equation.DSMT4">
                  <p:embed/>
                  <p:pic>
                    <p:nvPicPr>
                      <p:cNvPr id="827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5372100"/>
                        <a:ext cx="18034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1" name="AutoShape 79"/>
          <p:cNvSpPr>
            <a:spLocks noChangeArrowheads="1"/>
          </p:cNvSpPr>
          <p:nvPr/>
        </p:nvSpPr>
        <p:spPr bwMode="auto">
          <a:xfrm>
            <a:off x="817563" y="5853113"/>
            <a:ext cx="844550" cy="561975"/>
          </a:xfrm>
          <a:prstGeom prst="wedgeRoundRectCallout">
            <a:avLst>
              <a:gd name="adj1" fmla="val 112407"/>
              <a:gd name="adj2" fmla="val -40676"/>
              <a:gd name="adj3" fmla="val 16667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0" dirty="0"/>
              <a:t>面心</a:t>
            </a:r>
            <a:endParaRPr lang="en-US" altLang="zh-CN" sz="2000" b="0" dirty="0"/>
          </a:p>
        </p:txBody>
      </p:sp>
      <p:sp>
        <p:nvSpPr>
          <p:cNvPr id="86" name="Text Box 2"/>
          <p:cNvSpPr txBox="1">
            <a:spLocks noChangeArrowheads="1"/>
          </p:cNvSpPr>
          <p:nvPr/>
        </p:nvSpPr>
        <p:spPr bwMode="auto">
          <a:xfrm>
            <a:off x="652475" y="869568"/>
            <a:ext cx="57086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</a:rPr>
              <a:t>4</a:t>
            </a:r>
            <a:r>
              <a:rPr lang="en-US" altLang="zh-CN" sz="3600" b="1" dirty="0" smtClean="0">
                <a:solidFill>
                  <a:schemeClr val="accent2"/>
                </a:solidFill>
              </a:rPr>
              <a:t>. </a:t>
            </a:r>
            <a:r>
              <a:rPr lang="en-US" altLang="zh-CN" sz="3600" b="1" dirty="0">
                <a:solidFill>
                  <a:schemeClr val="accent2"/>
                </a:solidFill>
              </a:rPr>
              <a:t>BCC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结构</a:t>
            </a:r>
            <a:r>
              <a:rPr lang="en-US" altLang="zh-CN" sz="3600" b="1" dirty="0" smtClean="0">
                <a:solidFill>
                  <a:schemeClr val="accent2"/>
                </a:solidFill>
              </a:rPr>
              <a:t>—</a:t>
            </a:r>
            <a:r>
              <a:rPr lang="zh-CN" altLang="en-US" sz="3600" b="1" dirty="0">
                <a:solidFill>
                  <a:schemeClr val="accent2"/>
                </a:solidFill>
              </a:rPr>
              <a:t>四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面体间隙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416468" y="5638154"/>
            <a:ext cx="363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Cyrl-AZ" altLang="zh-CN" dirty="0" smtClean="0">
                <a:solidFill>
                  <a:srgbClr val="FF0000"/>
                </a:solidFill>
              </a:rPr>
              <a:t>→</a:t>
            </a:r>
            <a:r>
              <a:rPr lang="zh-CN" altLang="en-US" dirty="0" smtClean="0">
                <a:solidFill>
                  <a:srgbClr val="FF0000"/>
                </a:solidFill>
              </a:rPr>
              <a:t>相当于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原子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Less4-5 BCC四面体间隙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068888" y="2457255"/>
            <a:ext cx="3047206" cy="289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53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4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8243" grpId="0" animBg="1"/>
      <p:bldP spid="8243" grpId="1" animBg="1"/>
      <p:bldP spid="8271" grpId="0" animBg="1"/>
      <p:bldP spid="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714375" y="1819275"/>
            <a:ext cx="20764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CN" sz="2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For BCC</a:t>
            </a:r>
          </a:p>
        </p:txBody>
      </p:sp>
      <p:graphicFrame>
        <p:nvGraphicFramePr>
          <p:cNvPr id="27652" name="Object 6"/>
          <p:cNvGraphicFramePr>
            <a:graphicFrameLocks noChangeAspect="1"/>
          </p:cNvGraphicFramePr>
          <p:nvPr/>
        </p:nvGraphicFramePr>
        <p:xfrm>
          <a:off x="2640013" y="4764088"/>
          <a:ext cx="3565525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9" name="Equation" r:id="rId3" imgW="1528875" imgH="652524" progId="Equation.DSMT4">
                  <p:embed/>
                </p:oleObj>
              </mc:Choice>
              <mc:Fallback>
                <p:oleObj name="Equation" r:id="rId3" imgW="1528875" imgH="652524" progId="Equation.DSMT4">
                  <p:embed/>
                  <p:pic>
                    <p:nvPicPr>
                      <p:cNvPr id="2765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4764088"/>
                        <a:ext cx="3565525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3" name="Group 93"/>
          <p:cNvGrpSpPr>
            <a:grpSpLocks/>
          </p:cNvGrpSpPr>
          <p:nvPr/>
        </p:nvGrpSpPr>
        <p:grpSpPr bwMode="auto">
          <a:xfrm>
            <a:off x="6191250" y="2025650"/>
            <a:ext cx="1960563" cy="2347913"/>
            <a:chOff x="3900" y="717"/>
            <a:chExt cx="1235" cy="1479"/>
          </a:xfrm>
        </p:grpSpPr>
        <p:sp>
          <p:nvSpPr>
            <p:cNvPr id="27662" name="Line 13"/>
            <p:cNvSpPr>
              <a:spLocks noChangeAspect="1" noChangeShapeType="1"/>
            </p:cNvSpPr>
            <p:nvPr/>
          </p:nvSpPr>
          <p:spPr bwMode="auto">
            <a:xfrm>
              <a:off x="4307" y="1150"/>
              <a:ext cx="235" cy="45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14"/>
            <p:cNvSpPr>
              <a:spLocks noChangeAspect="1" noChangeShapeType="1"/>
            </p:cNvSpPr>
            <p:nvPr/>
          </p:nvSpPr>
          <p:spPr bwMode="auto">
            <a:xfrm flipV="1">
              <a:off x="4305" y="751"/>
              <a:ext cx="231" cy="40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15"/>
            <p:cNvSpPr>
              <a:spLocks noChangeAspect="1" noChangeShapeType="1"/>
            </p:cNvSpPr>
            <p:nvPr/>
          </p:nvSpPr>
          <p:spPr bwMode="auto">
            <a:xfrm flipH="1">
              <a:off x="3936" y="753"/>
              <a:ext cx="601" cy="455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16"/>
            <p:cNvSpPr>
              <a:spLocks noChangeAspect="1" noChangeShapeType="1"/>
            </p:cNvSpPr>
            <p:nvPr/>
          </p:nvSpPr>
          <p:spPr bwMode="auto">
            <a:xfrm flipH="1">
              <a:off x="4201" y="757"/>
              <a:ext cx="343" cy="346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Line 17"/>
            <p:cNvSpPr>
              <a:spLocks noChangeAspect="1" noChangeShapeType="1"/>
            </p:cNvSpPr>
            <p:nvPr/>
          </p:nvSpPr>
          <p:spPr bwMode="auto">
            <a:xfrm flipH="1">
              <a:off x="4536" y="738"/>
              <a:ext cx="2" cy="914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Line 18"/>
            <p:cNvSpPr>
              <a:spLocks noChangeAspect="1" noChangeShapeType="1"/>
            </p:cNvSpPr>
            <p:nvPr/>
          </p:nvSpPr>
          <p:spPr bwMode="auto">
            <a:xfrm>
              <a:off x="4190" y="1108"/>
              <a:ext cx="340" cy="494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Line 19"/>
            <p:cNvSpPr>
              <a:spLocks noChangeAspect="1" noChangeShapeType="1"/>
            </p:cNvSpPr>
            <p:nvPr/>
          </p:nvSpPr>
          <p:spPr bwMode="auto">
            <a:xfrm>
              <a:off x="3930" y="1214"/>
              <a:ext cx="613" cy="404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Line 20"/>
            <p:cNvSpPr>
              <a:spLocks noChangeAspect="1" noChangeShapeType="1"/>
            </p:cNvSpPr>
            <p:nvPr/>
          </p:nvSpPr>
          <p:spPr bwMode="auto">
            <a:xfrm rot="300000" flipV="1">
              <a:off x="3928" y="1095"/>
              <a:ext cx="279" cy="124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Line 21"/>
            <p:cNvSpPr>
              <a:spLocks noChangeAspect="1" noChangeShapeType="1"/>
            </p:cNvSpPr>
            <p:nvPr/>
          </p:nvSpPr>
          <p:spPr bwMode="auto">
            <a:xfrm>
              <a:off x="3927" y="1209"/>
              <a:ext cx="88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Line 22"/>
            <p:cNvSpPr>
              <a:spLocks noChangeAspect="1" noChangeShapeType="1"/>
            </p:cNvSpPr>
            <p:nvPr/>
          </p:nvSpPr>
          <p:spPr bwMode="auto">
            <a:xfrm>
              <a:off x="4209" y="1111"/>
              <a:ext cx="90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23"/>
            <p:cNvSpPr>
              <a:spLocks noChangeAspect="1" noChangeShapeType="1"/>
            </p:cNvSpPr>
            <p:nvPr/>
          </p:nvSpPr>
          <p:spPr bwMode="auto">
            <a:xfrm rot="300000" flipV="1">
              <a:off x="4818" y="1098"/>
              <a:ext cx="293" cy="12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24"/>
            <p:cNvSpPr>
              <a:spLocks noChangeAspect="1" noChangeShapeType="1"/>
            </p:cNvSpPr>
            <p:nvPr/>
          </p:nvSpPr>
          <p:spPr bwMode="auto">
            <a:xfrm>
              <a:off x="3927" y="1209"/>
              <a:ext cx="4" cy="95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Line 25"/>
            <p:cNvSpPr>
              <a:spLocks noChangeAspect="1" noChangeShapeType="1"/>
            </p:cNvSpPr>
            <p:nvPr/>
          </p:nvSpPr>
          <p:spPr bwMode="auto">
            <a:xfrm>
              <a:off x="4814" y="1210"/>
              <a:ext cx="1" cy="95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Line 26"/>
            <p:cNvSpPr>
              <a:spLocks noChangeAspect="1" noChangeShapeType="1"/>
            </p:cNvSpPr>
            <p:nvPr/>
          </p:nvSpPr>
          <p:spPr bwMode="auto">
            <a:xfrm>
              <a:off x="3928" y="2175"/>
              <a:ext cx="8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6" name="Line 27"/>
            <p:cNvSpPr>
              <a:spLocks noChangeAspect="1" noChangeShapeType="1"/>
            </p:cNvSpPr>
            <p:nvPr/>
          </p:nvSpPr>
          <p:spPr bwMode="auto">
            <a:xfrm>
              <a:off x="5115" y="1110"/>
              <a:ext cx="0" cy="95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Line 28"/>
            <p:cNvSpPr>
              <a:spLocks noChangeAspect="1" noChangeShapeType="1"/>
            </p:cNvSpPr>
            <p:nvPr/>
          </p:nvSpPr>
          <p:spPr bwMode="auto">
            <a:xfrm flipV="1">
              <a:off x="4814" y="2071"/>
              <a:ext cx="301" cy="9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Line 29"/>
            <p:cNvSpPr>
              <a:spLocks noChangeAspect="1" noChangeShapeType="1"/>
            </p:cNvSpPr>
            <p:nvPr/>
          </p:nvSpPr>
          <p:spPr bwMode="auto">
            <a:xfrm flipH="1">
              <a:off x="4204" y="1112"/>
              <a:ext cx="1" cy="95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9" name="Line 30"/>
            <p:cNvSpPr>
              <a:spLocks noChangeAspect="1" noChangeShapeType="1"/>
            </p:cNvSpPr>
            <p:nvPr/>
          </p:nvSpPr>
          <p:spPr bwMode="auto">
            <a:xfrm flipV="1">
              <a:off x="3943" y="2060"/>
              <a:ext cx="280" cy="10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0" name="Line 31"/>
            <p:cNvSpPr>
              <a:spLocks noChangeAspect="1" noChangeShapeType="1"/>
            </p:cNvSpPr>
            <p:nvPr/>
          </p:nvSpPr>
          <p:spPr bwMode="auto">
            <a:xfrm flipV="1">
              <a:off x="4218" y="2064"/>
              <a:ext cx="90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1" name="Oval 32"/>
            <p:cNvSpPr>
              <a:spLocks noChangeAspect="1" noChangeArrowheads="1"/>
            </p:cNvSpPr>
            <p:nvPr/>
          </p:nvSpPr>
          <p:spPr bwMode="auto">
            <a:xfrm>
              <a:off x="3900" y="2135"/>
              <a:ext cx="46" cy="5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82" name="Oval 33"/>
            <p:cNvSpPr>
              <a:spLocks noChangeAspect="1" noChangeArrowheads="1"/>
            </p:cNvSpPr>
            <p:nvPr/>
          </p:nvSpPr>
          <p:spPr bwMode="auto">
            <a:xfrm>
              <a:off x="3902" y="1181"/>
              <a:ext cx="58" cy="6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83" name="Oval 34"/>
            <p:cNvSpPr>
              <a:spLocks noChangeAspect="1" noChangeArrowheads="1"/>
            </p:cNvSpPr>
            <p:nvPr/>
          </p:nvSpPr>
          <p:spPr bwMode="auto">
            <a:xfrm>
              <a:off x="4168" y="1078"/>
              <a:ext cx="58" cy="6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84" name="Oval 35"/>
            <p:cNvSpPr>
              <a:spLocks noChangeAspect="1" noChangeArrowheads="1"/>
            </p:cNvSpPr>
            <p:nvPr/>
          </p:nvSpPr>
          <p:spPr bwMode="auto">
            <a:xfrm>
              <a:off x="5077" y="1078"/>
              <a:ext cx="58" cy="6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85" name="Oval 36"/>
            <p:cNvSpPr>
              <a:spLocks noChangeAspect="1" noChangeArrowheads="1"/>
            </p:cNvSpPr>
            <p:nvPr/>
          </p:nvSpPr>
          <p:spPr bwMode="auto">
            <a:xfrm>
              <a:off x="4783" y="1174"/>
              <a:ext cx="57" cy="6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86" name="Oval 37"/>
            <p:cNvSpPr>
              <a:spLocks noChangeAspect="1" noChangeArrowheads="1"/>
            </p:cNvSpPr>
            <p:nvPr/>
          </p:nvSpPr>
          <p:spPr bwMode="auto">
            <a:xfrm>
              <a:off x="4179" y="2032"/>
              <a:ext cx="46" cy="5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87" name="Oval 38"/>
            <p:cNvSpPr>
              <a:spLocks noChangeAspect="1" noChangeArrowheads="1"/>
            </p:cNvSpPr>
            <p:nvPr/>
          </p:nvSpPr>
          <p:spPr bwMode="auto">
            <a:xfrm>
              <a:off x="4786" y="2139"/>
              <a:ext cx="50" cy="5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88" name="Oval 39"/>
            <p:cNvSpPr>
              <a:spLocks noChangeAspect="1" noChangeArrowheads="1"/>
            </p:cNvSpPr>
            <p:nvPr/>
          </p:nvSpPr>
          <p:spPr bwMode="auto">
            <a:xfrm>
              <a:off x="5088" y="2036"/>
              <a:ext cx="46" cy="5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89" name="Oval 40"/>
            <p:cNvSpPr>
              <a:spLocks noChangeAspect="1" noChangeArrowheads="1"/>
            </p:cNvSpPr>
            <p:nvPr/>
          </p:nvSpPr>
          <p:spPr bwMode="auto">
            <a:xfrm>
              <a:off x="4517" y="1593"/>
              <a:ext cx="58" cy="6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90" name="Oval 41"/>
            <p:cNvSpPr>
              <a:spLocks noChangeAspect="1" noChangeArrowheads="1"/>
            </p:cNvSpPr>
            <p:nvPr/>
          </p:nvSpPr>
          <p:spPr bwMode="auto">
            <a:xfrm>
              <a:off x="4508" y="717"/>
              <a:ext cx="58" cy="6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91" name="Oval 42"/>
            <p:cNvSpPr>
              <a:spLocks noChangeAspect="1" noChangeArrowheads="1"/>
            </p:cNvSpPr>
            <p:nvPr/>
          </p:nvSpPr>
          <p:spPr bwMode="auto">
            <a:xfrm>
              <a:off x="4447" y="1160"/>
              <a:ext cx="35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92" name="Oval 43"/>
            <p:cNvSpPr>
              <a:spLocks noChangeAspect="1" noChangeArrowheads="1"/>
            </p:cNvSpPr>
            <p:nvPr/>
          </p:nvSpPr>
          <p:spPr bwMode="auto">
            <a:xfrm>
              <a:off x="4586" y="1112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93" name="Oval 44"/>
            <p:cNvSpPr>
              <a:spLocks noChangeAspect="1" noChangeArrowheads="1"/>
            </p:cNvSpPr>
            <p:nvPr/>
          </p:nvSpPr>
          <p:spPr bwMode="auto">
            <a:xfrm>
              <a:off x="4893" y="1643"/>
              <a:ext cx="35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94" name="Oval 45"/>
            <p:cNvSpPr>
              <a:spLocks noChangeAspect="1" noChangeArrowheads="1"/>
            </p:cNvSpPr>
            <p:nvPr/>
          </p:nvSpPr>
          <p:spPr bwMode="auto">
            <a:xfrm>
              <a:off x="5023" y="1595"/>
              <a:ext cx="34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95" name="Oval 46"/>
            <p:cNvSpPr>
              <a:spLocks noChangeAspect="1" noChangeArrowheads="1"/>
            </p:cNvSpPr>
            <p:nvPr/>
          </p:nvSpPr>
          <p:spPr bwMode="auto">
            <a:xfrm>
              <a:off x="3994" y="1640"/>
              <a:ext cx="34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96" name="Oval 47"/>
            <p:cNvSpPr>
              <a:spLocks noChangeAspect="1" noChangeArrowheads="1"/>
            </p:cNvSpPr>
            <p:nvPr/>
          </p:nvSpPr>
          <p:spPr bwMode="auto">
            <a:xfrm>
              <a:off x="4118" y="1592"/>
              <a:ext cx="34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97" name="Oval 48"/>
            <p:cNvSpPr>
              <a:spLocks noChangeAspect="1" noChangeArrowheads="1"/>
            </p:cNvSpPr>
            <p:nvPr/>
          </p:nvSpPr>
          <p:spPr bwMode="auto">
            <a:xfrm>
              <a:off x="4065" y="1421"/>
              <a:ext cx="34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98" name="Oval 49"/>
            <p:cNvSpPr>
              <a:spLocks noChangeAspect="1" noChangeArrowheads="1"/>
            </p:cNvSpPr>
            <p:nvPr/>
          </p:nvSpPr>
          <p:spPr bwMode="auto">
            <a:xfrm>
              <a:off x="4963" y="1408"/>
              <a:ext cx="34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99" name="Oval 50"/>
            <p:cNvSpPr>
              <a:spLocks noChangeAspect="1" noChangeArrowheads="1"/>
            </p:cNvSpPr>
            <p:nvPr/>
          </p:nvSpPr>
          <p:spPr bwMode="auto">
            <a:xfrm>
              <a:off x="4426" y="2123"/>
              <a:ext cx="34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00" name="Oval 51"/>
            <p:cNvSpPr>
              <a:spLocks noChangeAspect="1" noChangeArrowheads="1"/>
            </p:cNvSpPr>
            <p:nvPr/>
          </p:nvSpPr>
          <p:spPr bwMode="auto">
            <a:xfrm>
              <a:off x="4576" y="2070"/>
              <a:ext cx="35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01" name="Oval 52"/>
            <p:cNvSpPr>
              <a:spLocks noChangeAspect="1" noChangeArrowheads="1"/>
            </p:cNvSpPr>
            <p:nvPr/>
          </p:nvSpPr>
          <p:spPr bwMode="auto">
            <a:xfrm>
              <a:off x="4964" y="1869"/>
              <a:ext cx="35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02" name="Oval 53"/>
            <p:cNvSpPr>
              <a:spLocks noChangeAspect="1" noChangeArrowheads="1"/>
            </p:cNvSpPr>
            <p:nvPr/>
          </p:nvSpPr>
          <p:spPr bwMode="auto">
            <a:xfrm>
              <a:off x="4062" y="1893"/>
              <a:ext cx="34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03" name="Oval 55"/>
            <p:cNvSpPr>
              <a:spLocks noChangeAspect="1" noChangeArrowheads="1"/>
            </p:cNvSpPr>
            <p:nvPr/>
          </p:nvSpPr>
          <p:spPr bwMode="auto">
            <a:xfrm>
              <a:off x="4290" y="1139"/>
              <a:ext cx="34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04" name="Line 56"/>
            <p:cNvSpPr>
              <a:spLocks noChangeAspect="1" noChangeShapeType="1"/>
            </p:cNvSpPr>
            <p:nvPr/>
          </p:nvSpPr>
          <p:spPr bwMode="auto">
            <a:xfrm flipV="1">
              <a:off x="3925" y="1585"/>
              <a:ext cx="280" cy="10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5" name="Line 57"/>
            <p:cNvSpPr>
              <a:spLocks noChangeAspect="1" noChangeShapeType="1"/>
            </p:cNvSpPr>
            <p:nvPr/>
          </p:nvSpPr>
          <p:spPr bwMode="auto">
            <a:xfrm flipH="1">
              <a:off x="4079" y="1148"/>
              <a:ext cx="2" cy="9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6" name="Line 58"/>
            <p:cNvSpPr>
              <a:spLocks noChangeAspect="1" noChangeShapeType="1"/>
            </p:cNvSpPr>
            <p:nvPr/>
          </p:nvSpPr>
          <p:spPr bwMode="auto">
            <a:xfrm>
              <a:off x="4981" y="1158"/>
              <a:ext cx="2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7" name="Line 59"/>
            <p:cNvSpPr>
              <a:spLocks noChangeAspect="1" noChangeShapeType="1"/>
            </p:cNvSpPr>
            <p:nvPr/>
          </p:nvSpPr>
          <p:spPr bwMode="auto">
            <a:xfrm flipV="1">
              <a:off x="4819" y="1583"/>
              <a:ext cx="296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8" name="Line 60"/>
            <p:cNvSpPr>
              <a:spLocks noChangeAspect="1" noChangeShapeType="1"/>
            </p:cNvSpPr>
            <p:nvPr/>
          </p:nvSpPr>
          <p:spPr bwMode="auto">
            <a:xfrm>
              <a:off x="4084" y="1155"/>
              <a:ext cx="88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9" name="Line 61"/>
            <p:cNvSpPr>
              <a:spLocks noChangeAspect="1" noChangeShapeType="1"/>
            </p:cNvSpPr>
            <p:nvPr/>
          </p:nvSpPr>
          <p:spPr bwMode="auto">
            <a:xfrm rot="300000" flipV="1">
              <a:off x="4382" y="1101"/>
              <a:ext cx="269" cy="1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0" name="Oval 62"/>
            <p:cNvSpPr>
              <a:spLocks noChangeAspect="1" noChangeArrowheads="1"/>
            </p:cNvSpPr>
            <p:nvPr/>
          </p:nvSpPr>
          <p:spPr bwMode="auto">
            <a:xfrm>
              <a:off x="4724" y="1137"/>
              <a:ext cx="34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11" name="Line 63"/>
            <p:cNvSpPr>
              <a:spLocks noChangeAspect="1" noChangeShapeType="1"/>
            </p:cNvSpPr>
            <p:nvPr/>
          </p:nvSpPr>
          <p:spPr bwMode="auto">
            <a:xfrm flipV="1">
              <a:off x="4079" y="2116"/>
              <a:ext cx="90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2" name="Line 64"/>
            <p:cNvSpPr>
              <a:spLocks noChangeAspect="1" noChangeShapeType="1"/>
            </p:cNvSpPr>
            <p:nvPr/>
          </p:nvSpPr>
          <p:spPr bwMode="auto">
            <a:xfrm flipV="1">
              <a:off x="4379" y="2065"/>
              <a:ext cx="287" cy="10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3" name="Oval 65"/>
            <p:cNvSpPr>
              <a:spLocks noChangeAspect="1" noChangeArrowheads="1"/>
            </p:cNvSpPr>
            <p:nvPr/>
          </p:nvSpPr>
          <p:spPr bwMode="auto">
            <a:xfrm>
              <a:off x="4360" y="1917"/>
              <a:ext cx="34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14" name="Oval 66"/>
            <p:cNvSpPr>
              <a:spLocks noChangeAspect="1" noChangeArrowheads="1"/>
            </p:cNvSpPr>
            <p:nvPr/>
          </p:nvSpPr>
          <p:spPr bwMode="auto">
            <a:xfrm>
              <a:off x="4733" y="2098"/>
              <a:ext cx="33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15" name="Oval 67"/>
            <p:cNvSpPr>
              <a:spLocks noChangeAspect="1" noChangeArrowheads="1"/>
            </p:cNvSpPr>
            <p:nvPr/>
          </p:nvSpPr>
          <p:spPr bwMode="auto">
            <a:xfrm>
              <a:off x="4359" y="1440"/>
              <a:ext cx="34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16" name="Oval 68"/>
            <p:cNvSpPr>
              <a:spLocks noChangeAspect="1" noChangeArrowheads="1"/>
            </p:cNvSpPr>
            <p:nvPr/>
          </p:nvSpPr>
          <p:spPr bwMode="auto">
            <a:xfrm>
              <a:off x="4168" y="1678"/>
              <a:ext cx="34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17" name="Oval 69"/>
            <p:cNvSpPr>
              <a:spLocks noChangeAspect="1" noChangeArrowheads="1"/>
            </p:cNvSpPr>
            <p:nvPr/>
          </p:nvSpPr>
          <p:spPr bwMode="auto">
            <a:xfrm>
              <a:off x="4599" y="1677"/>
              <a:ext cx="35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18" name="Line 70"/>
            <p:cNvSpPr>
              <a:spLocks noChangeAspect="1" noChangeShapeType="1"/>
            </p:cNvSpPr>
            <p:nvPr/>
          </p:nvSpPr>
          <p:spPr bwMode="auto">
            <a:xfrm>
              <a:off x="4378" y="1215"/>
              <a:ext cx="1" cy="95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9" name="Line 71"/>
            <p:cNvSpPr>
              <a:spLocks noChangeAspect="1" noChangeShapeType="1"/>
            </p:cNvSpPr>
            <p:nvPr/>
          </p:nvSpPr>
          <p:spPr bwMode="auto">
            <a:xfrm>
              <a:off x="3925" y="1695"/>
              <a:ext cx="88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0" name="Line 72"/>
            <p:cNvSpPr>
              <a:spLocks noChangeAspect="1" noChangeShapeType="1"/>
            </p:cNvSpPr>
            <p:nvPr/>
          </p:nvSpPr>
          <p:spPr bwMode="auto">
            <a:xfrm flipH="1">
              <a:off x="4661" y="1120"/>
              <a:ext cx="4" cy="9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1" name="Line 73"/>
            <p:cNvSpPr>
              <a:spLocks noChangeAspect="1" noChangeShapeType="1"/>
            </p:cNvSpPr>
            <p:nvPr/>
          </p:nvSpPr>
          <p:spPr bwMode="auto">
            <a:xfrm>
              <a:off x="4211" y="1586"/>
              <a:ext cx="91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2" name="Oval 74"/>
            <p:cNvSpPr>
              <a:spLocks noChangeAspect="1" noChangeArrowheads="1"/>
            </p:cNvSpPr>
            <p:nvPr/>
          </p:nvSpPr>
          <p:spPr bwMode="auto">
            <a:xfrm>
              <a:off x="4854" y="1569"/>
              <a:ext cx="34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23" name="Oval 75"/>
            <p:cNvSpPr>
              <a:spLocks noChangeAspect="1" noChangeArrowheads="1"/>
            </p:cNvSpPr>
            <p:nvPr/>
          </p:nvSpPr>
          <p:spPr bwMode="auto">
            <a:xfrm>
              <a:off x="4401" y="1571"/>
              <a:ext cx="34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24" name="Oval 76"/>
            <p:cNvSpPr>
              <a:spLocks noChangeAspect="1" noChangeArrowheads="1"/>
            </p:cNvSpPr>
            <p:nvPr/>
          </p:nvSpPr>
          <p:spPr bwMode="auto">
            <a:xfrm>
              <a:off x="4643" y="1381"/>
              <a:ext cx="34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25" name="Oval 77"/>
            <p:cNvSpPr>
              <a:spLocks noChangeAspect="1" noChangeArrowheads="1"/>
            </p:cNvSpPr>
            <p:nvPr/>
          </p:nvSpPr>
          <p:spPr bwMode="auto">
            <a:xfrm>
              <a:off x="4644" y="1814"/>
              <a:ext cx="34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26" name="Oval 84"/>
            <p:cNvSpPr>
              <a:spLocks noChangeAspect="1" noChangeArrowheads="1"/>
            </p:cNvSpPr>
            <p:nvPr/>
          </p:nvSpPr>
          <p:spPr bwMode="auto">
            <a:xfrm>
              <a:off x="3902" y="1181"/>
              <a:ext cx="46" cy="5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27" name="Oval 85"/>
            <p:cNvSpPr>
              <a:spLocks noChangeAspect="1" noChangeArrowheads="1"/>
            </p:cNvSpPr>
            <p:nvPr/>
          </p:nvSpPr>
          <p:spPr bwMode="auto">
            <a:xfrm>
              <a:off x="4168" y="1078"/>
              <a:ext cx="46" cy="5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28" name="Oval 86"/>
            <p:cNvSpPr>
              <a:spLocks noChangeAspect="1" noChangeArrowheads="1"/>
            </p:cNvSpPr>
            <p:nvPr/>
          </p:nvSpPr>
          <p:spPr bwMode="auto">
            <a:xfrm>
              <a:off x="5077" y="1078"/>
              <a:ext cx="46" cy="5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29" name="Oval 87"/>
            <p:cNvSpPr>
              <a:spLocks noChangeAspect="1" noChangeArrowheads="1"/>
            </p:cNvSpPr>
            <p:nvPr/>
          </p:nvSpPr>
          <p:spPr bwMode="auto">
            <a:xfrm>
              <a:off x="4783" y="1174"/>
              <a:ext cx="46" cy="5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30" name="Oval 88"/>
            <p:cNvSpPr>
              <a:spLocks noChangeAspect="1" noChangeArrowheads="1"/>
            </p:cNvSpPr>
            <p:nvPr/>
          </p:nvSpPr>
          <p:spPr bwMode="auto">
            <a:xfrm>
              <a:off x="4517" y="1593"/>
              <a:ext cx="46" cy="5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31" name="Oval 89"/>
            <p:cNvSpPr>
              <a:spLocks noChangeAspect="1" noChangeArrowheads="1"/>
            </p:cNvSpPr>
            <p:nvPr/>
          </p:nvSpPr>
          <p:spPr bwMode="auto">
            <a:xfrm>
              <a:off x="4508" y="717"/>
              <a:ext cx="46" cy="5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32" name="Oval 90"/>
            <p:cNvSpPr>
              <a:spLocks noChangeAspect="1" noChangeArrowheads="1"/>
            </p:cNvSpPr>
            <p:nvPr/>
          </p:nvSpPr>
          <p:spPr bwMode="auto">
            <a:xfrm>
              <a:off x="4964" y="1869"/>
              <a:ext cx="35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33" name="Oval 91"/>
            <p:cNvSpPr>
              <a:spLocks noChangeAspect="1" noChangeArrowheads="1"/>
            </p:cNvSpPr>
            <p:nvPr/>
          </p:nvSpPr>
          <p:spPr bwMode="auto">
            <a:xfrm>
              <a:off x="4733" y="2098"/>
              <a:ext cx="33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34" name="Oval 92"/>
            <p:cNvSpPr>
              <a:spLocks noChangeAspect="1" noChangeArrowheads="1"/>
            </p:cNvSpPr>
            <p:nvPr/>
          </p:nvSpPr>
          <p:spPr bwMode="auto">
            <a:xfrm>
              <a:off x="4292" y="2145"/>
              <a:ext cx="46" cy="5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7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012205"/>
              </p:ext>
            </p:extLst>
          </p:nvPr>
        </p:nvGraphicFramePr>
        <p:xfrm>
          <a:off x="367508" y="2550161"/>
          <a:ext cx="4408487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0" name="Equation" r:id="rId5" imgW="2743200" imgH="736560" progId="Equation.DSMT4">
                  <p:embed/>
                </p:oleObj>
              </mc:Choice>
              <mc:Fallback>
                <p:oleObj name="Equation" r:id="rId5" imgW="2743200" imgH="736560" progId="Equation.DSMT4">
                  <p:embed/>
                  <p:pic>
                    <p:nvPicPr>
                      <p:cNvPr id="27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8" y="2550161"/>
                        <a:ext cx="4408487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AutoShape 124"/>
          <p:cNvSpPr>
            <a:spLocks noChangeArrowheads="1"/>
          </p:cNvSpPr>
          <p:nvPr/>
        </p:nvSpPr>
        <p:spPr bwMode="auto">
          <a:xfrm>
            <a:off x="984250" y="5416550"/>
            <a:ext cx="1238250" cy="168275"/>
          </a:xfrm>
          <a:prstGeom prst="notchedRightArrow">
            <a:avLst>
              <a:gd name="adj1" fmla="val 50000"/>
              <a:gd name="adj2" fmla="val 183962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7656" name="Line 125"/>
          <p:cNvSpPr>
            <a:spLocks noChangeShapeType="1"/>
          </p:cNvSpPr>
          <p:nvPr/>
        </p:nvSpPr>
        <p:spPr bwMode="auto">
          <a:xfrm>
            <a:off x="6107113" y="2349500"/>
            <a:ext cx="406400" cy="2238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657" name="Object 3"/>
          <p:cNvGraphicFramePr>
            <a:graphicFrameLocks noChangeAspect="1"/>
          </p:cNvGraphicFramePr>
          <p:nvPr/>
        </p:nvGraphicFramePr>
        <p:xfrm>
          <a:off x="5554663" y="1822450"/>
          <a:ext cx="7112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1" name="Equation" r:id="rId7" imgW="347490" imgH="424060" progId="Equation.DSMT4">
                  <p:embed/>
                </p:oleObj>
              </mc:Choice>
              <mc:Fallback>
                <p:oleObj name="Equation" r:id="rId7" imgW="347490" imgH="424060" progId="Equation.DSMT4">
                  <p:embed/>
                  <p:pic>
                    <p:nvPicPr>
                      <p:cNvPr id="2765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4663" y="1822450"/>
                        <a:ext cx="7112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Line 127"/>
          <p:cNvSpPr>
            <a:spLocks noChangeShapeType="1"/>
          </p:cNvSpPr>
          <p:nvPr/>
        </p:nvSpPr>
        <p:spPr bwMode="auto">
          <a:xfrm flipH="1" flipV="1">
            <a:off x="6875463" y="2098675"/>
            <a:ext cx="125412" cy="6175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659" name="Object 3"/>
          <p:cNvGraphicFramePr>
            <a:graphicFrameLocks noChangeAspect="1"/>
          </p:cNvGraphicFramePr>
          <p:nvPr/>
        </p:nvGraphicFramePr>
        <p:xfrm>
          <a:off x="6613525" y="1430338"/>
          <a:ext cx="32067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2" name="Equation" r:id="rId9" imgW="142965" imgH="385915" progId="Equation.DSMT4">
                  <p:embed/>
                </p:oleObj>
              </mc:Choice>
              <mc:Fallback>
                <p:oleObj name="Equation" r:id="rId9" imgW="142965" imgH="385915" progId="Equation.DSMT4">
                  <p:embed/>
                  <p:pic>
                    <p:nvPicPr>
                      <p:cNvPr id="276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525" y="1430338"/>
                        <a:ext cx="320675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Line 129"/>
          <p:cNvSpPr>
            <a:spLocks noChangeShapeType="1"/>
          </p:cNvSpPr>
          <p:nvPr/>
        </p:nvSpPr>
        <p:spPr bwMode="auto">
          <a:xfrm flipV="1">
            <a:off x="7202488" y="2349500"/>
            <a:ext cx="266700" cy="69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661" name="Object 3"/>
          <p:cNvGraphicFramePr>
            <a:graphicFrameLocks noChangeAspect="1"/>
          </p:cNvGraphicFramePr>
          <p:nvPr/>
        </p:nvGraphicFramePr>
        <p:xfrm>
          <a:off x="7469188" y="2198688"/>
          <a:ext cx="26670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3" name="Equation" r:id="rId11" imgW="119070" imgH="128638" progId="Equation.DSMT4">
                  <p:embed/>
                </p:oleObj>
              </mc:Choice>
              <mc:Fallback>
                <p:oleObj name="Equation" r:id="rId11" imgW="119070" imgH="128638" progId="Equation.DSMT4">
                  <p:embed/>
                  <p:pic>
                    <p:nvPicPr>
                      <p:cNvPr id="2766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9188" y="2198688"/>
                        <a:ext cx="266700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658838" y="581038"/>
            <a:ext cx="57086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</a:rPr>
              <a:t>2</a:t>
            </a:r>
            <a:r>
              <a:rPr lang="en-US" altLang="zh-CN" sz="3600" b="1" dirty="0" smtClean="0">
                <a:solidFill>
                  <a:schemeClr val="accent2"/>
                </a:solidFill>
              </a:rPr>
              <a:t>. </a:t>
            </a:r>
            <a:r>
              <a:rPr lang="zh-CN" altLang="en-US" sz="3600" b="1" dirty="0">
                <a:solidFill>
                  <a:schemeClr val="accent2"/>
                </a:solidFill>
              </a:rPr>
              <a:t>四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面体间隙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214737"/>
              </p:ext>
            </p:extLst>
          </p:nvPr>
        </p:nvGraphicFramePr>
        <p:xfrm>
          <a:off x="1835696" y="3878579"/>
          <a:ext cx="1224136" cy="851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4" name="Equation" r:id="rId13" imgW="876240" imgH="609480" progId="Equation.DSMT4">
                  <p:embed/>
                </p:oleObj>
              </mc:Choice>
              <mc:Fallback>
                <p:oleObj name="Equation" r:id="rId13" imgW="8762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35696" y="3878579"/>
                        <a:ext cx="1224136" cy="851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大括号 2"/>
          <p:cNvSpPr/>
          <p:nvPr/>
        </p:nvSpPr>
        <p:spPr bwMode="auto">
          <a:xfrm>
            <a:off x="5004048" y="3079750"/>
            <a:ext cx="360040" cy="121285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0" name="Text Box 66"/>
          <p:cNvSpPr txBox="1">
            <a:spLocks noChangeArrowheads="1"/>
          </p:cNvSpPr>
          <p:nvPr/>
        </p:nvSpPr>
        <p:spPr bwMode="auto">
          <a:xfrm>
            <a:off x="5466519" y="5737225"/>
            <a:ext cx="30941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问题：</a:t>
            </a:r>
            <a:r>
              <a:rPr lang="zh-CN" altLang="en-US" b="1" dirty="0">
                <a:solidFill>
                  <a:srgbClr val="FF0000"/>
                </a:solidFill>
              </a:rPr>
              <a:t>此处的四面体间隙是否为正四面体？</a:t>
            </a:r>
          </a:p>
        </p:txBody>
      </p:sp>
    </p:spTree>
    <p:extLst>
      <p:ext uri="{BB962C8B-B14F-4D97-AF65-F5344CB8AC3E}">
        <p14:creationId xmlns:p14="http://schemas.microsoft.com/office/powerpoint/2010/main" val="3403931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  <p:bldP spid="3" grpId="0" animBg="1"/>
      <p:bldP spid="9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75"/>
          <p:cNvSpPr>
            <a:spLocks noChangeShapeType="1"/>
          </p:cNvSpPr>
          <p:nvPr/>
        </p:nvSpPr>
        <p:spPr bwMode="auto">
          <a:xfrm rot="300000" flipH="1" flipV="1">
            <a:off x="5143252" y="3963566"/>
            <a:ext cx="566737" cy="1746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Line 97"/>
          <p:cNvSpPr>
            <a:spLocks noChangeShapeType="1"/>
          </p:cNvSpPr>
          <p:nvPr/>
        </p:nvSpPr>
        <p:spPr bwMode="auto">
          <a:xfrm flipV="1">
            <a:off x="6041777" y="2163341"/>
            <a:ext cx="1141412" cy="4286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1" name="Line 96"/>
          <p:cNvSpPr>
            <a:spLocks noChangeShapeType="1"/>
          </p:cNvSpPr>
          <p:nvPr/>
        </p:nvSpPr>
        <p:spPr bwMode="auto">
          <a:xfrm>
            <a:off x="6078289" y="2579266"/>
            <a:ext cx="17192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Line 82"/>
          <p:cNvSpPr>
            <a:spLocks noChangeShapeType="1"/>
          </p:cNvSpPr>
          <p:nvPr/>
        </p:nvSpPr>
        <p:spPr bwMode="auto">
          <a:xfrm>
            <a:off x="5205164" y="3934991"/>
            <a:ext cx="1628775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86"/>
          <p:cNvSpPr>
            <a:spLocks noChangeShapeType="1"/>
          </p:cNvSpPr>
          <p:nvPr/>
        </p:nvSpPr>
        <p:spPr bwMode="auto">
          <a:xfrm flipV="1">
            <a:off x="5743327" y="3949279"/>
            <a:ext cx="1143000" cy="2063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Line 74"/>
          <p:cNvSpPr>
            <a:spLocks noChangeShapeType="1"/>
          </p:cNvSpPr>
          <p:nvPr/>
        </p:nvSpPr>
        <p:spPr bwMode="auto">
          <a:xfrm rot="300000" flipV="1">
            <a:off x="4408239" y="2091904"/>
            <a:ext cx="1255713" cy="5318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5" name="Line 75"/>
          <p:cNvSpPr>
            <a:spLocks noChangeShapeType="1"/>
          </p:cNvSpPr>
          <p:nvPr/>
        </p:nvSpPr>
        <p:spPr bwMode="auto">
          <a:xfrm rot="300000" flipH="1" flipV="1">
            <a:off x="7168902" y="2185566"/>
            <a:ext cx="627062" cy="35401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Line 76"/>
          <p:cNvSpPr>
            <a:spLocks noChangeShapeType="1"/>
          </p:cNvSpPr>
          <p:nvPr/>
        </p:nvSpPr>
        <p:spPr bwMode="auto">
          <a:xfrm rot="300000" flipH="1" flipV="1">
            <a:off x="4370139" y="5441529"/>
            <a:ext cx="627063" cy="35401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Line 79"/>
          <p:cNvSpPr>
            <a:spLocks noChangeShapeType="1"/>
          </p:cNvSpPr>
          <p:nvPr/>
        </p:nvSpPr>
        <p:spPr bwMode="auto">
          <a:xfrm rot="300000" flipH="1" flipV="1">
            <a:off x="7140327" y="5025604"/>
            <a:ext cx="627062" cy="35401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Line 77"/>
          <p:cNvSpPr>
            <a:spLocks noChangeShapeType="1"/>
          </p:cNvSpPr>
          <p:nvPr/>
        </p:nvSpPr>
        <p:spPr bwMode="auto">
          <a:xfrm rot="300000" flipV="1">
            <a:off x="6541839" y="5374854"/>
            <a:ext cx="1255713" cy="5318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9" name="Line 78"/>
          <p:cNvSpPr>
            <a:spLocks noChangeShapeType="1"/>
          </p:cNvSpPr>
          <p:nvPr/>
        </p:nvSpPr>
        <p:spPr bwMode="auto">
          <a:xfrm rot="300000" flipV="1">
            <a:off x="4420939" y="4944641"/>
            <a:ext cx="1255713" cy="5318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0" name="Line 18"/>
          <p:cNvSpPr>
            <a:spLocks noChangeShapeType="1"/>
          </p:cNvSpPr>
          <p:nvPr/>
        </p:nvSpPr>
        <p:spPr bwMode="auto">
          <a:xfrm>
            <a:off x="5019427" y="2995191"/>
            <a:ext cx="1490662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1" name="Line 19"/>
          <p:cNvSpPr>
            <a:spLocks noChangeShapeType="1"/>
          </p:cNvSpPr>
          <p:nvPr/>
        </p:nvSpPr>
        <p:spPr bwMode="auto">
          <a:xfrm>
            <a:off x="5697289" y="2150641"/>
            <a:ext cx="1490663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2" name="Line 22"/>
          <p:cNvSpPr>
            <a:spLocks noChangeShapeType="1"/>
          </p:cNvSpPr>
          <p:nvPr/>
        </p:nvSpPr>
        <p:spPr bwMode="auto">
          <a:xfrm rot="300000" flipV="1">
            <a:off x="6529139" y="2522116"/>
            <a:ext cx="1255713" cy="5318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23"/>
          <p:cNvSpPr>
            <a:spLocks noChangeShapeType="1"/>
          </p:cNvSpPr>
          <p:nvPr/>
        </p:nvSpPr>
        <p:spPr bwMode="auto">
          <a:xfrm>
            <a:off x="6510089" y="2998366"/>
            <a:ext cx="3175" cy="28225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4" name="Line 24"/>
          <p:cNvSpPr>
            <a:spLocks noChangeShapeType="1"/>
          </p:cNvSpPr>
          <p:nvPr/>
        </p:nvSpPr>
        <p:spPr bwMode="auto">
          <a:xfrm>
            <a:off x="5017839" y="5820941"/>
            <a:ext cx="1476375" cy="3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5" name="Line 25"/>
          <p:cNvSpPr>
            <a:spLocks noChangeShapeType="1"/>
          </p:cNvSpPr>
          <p:nvPr/>
        </p:nvSpPr>
        <p:spPr bwMode="auto">
          <a:xfrm>
            <a:off x="7756277" y="2595141"/>
            <a:ext cx="0" cy="28209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6" name="Line 26"/>
          <p:cNvSpPr>
            <a:spLocks noChangeShapeType="1"/>
          </p:cNvSpPr>
          <p:nvPr/>
        </p:nvSpPr>
        <p:spPr bwMode="auto">
          <a:xfrm flipH="1">
            <a:off x="5652839" y="2115716"/>
            <a:ext cx="1588" cy="2924175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7" name="Line 27"/>
          <p:cNvSpPr>
            <a:spLocks noChangeShapeType="1"/>
          </p:cNvSpPr>
          <p:nvPr/>
        </p:nvSpPr>
        <p:spPr bwMode="auto">
          <a:xfrm flipV="1">
            <a:off x="5046414" y="5020841"/>
            <a:ext cx="2111375" cy="785813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8" name="Line 28"/>
          <p:cNvSpPr>
            <a:spLocks noChangeShapeType="1"/>
          </p:cNvSpPr>
          <p:nvPr/>
        </p:nvSpPr>
        <p:spPr bwMode="auto">
          <a:xfrm flipV="1">
            <a:off x="4438402" y="5427241"/>
            <a:ext cx="3300412" cy="1588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9" name="Line 29"/>
          <p:cNvSpPr>
            <a:spLocks noChangeShapeType="1"/>
          </p:cNvSpPr>
          <p:nvPr/>
        </p:nvSpPr>
        <p:spPr bwMode="auto">
          <a:xfrm>
            <a:off x="5024189" y="2998366"/>
            <a:ext cx="3175" cy="28225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0" name="Line 34"/>
          <p:cNvSpPr>
            <a:spLocks noChangeShapeType="1"/>
          </p:cNvSpPr>
          <p:nvPr/>
        </p:nvSpPr>
        <p:spPr bwMode="auto">
          <a:xfrm>
            <a:off x="4406652" y="2615779"/>
            <a:ext cx="1587" cy="28225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1" name="Line 35"/>
          <p:cNvSpPr>
            <a:spLocks noChangeShapeType="1"/>
          </p:cNvSpPr>
          <p:nvPr/>
        </p:nvSpPr>
        <p:spPr bwMode="auto">
          <a:xfrm>
            <a:off x="7138739" y="2125241"/>
            <a:ext cx="3175" cy="285115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2" name="Line 37"/>
          <p:cNvSpPr>
            <a:spLocks noChangeShapeType="1"/>
          </p:cNvSpPr>
          <p:nvPr/>
        </p:nvSpPr>
        <p:spPr bwMode="auto">
          <a:xfrm>
            <a:off x="5630614" y="5003379"/>
            <a:ext cx="1474788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3" name="Line 40"/>
          <p:cNvSpPr>
            <a:spLocks noChangeShapeType="1"/>
          </p:cNvSpPr>
          <p:nvPr/>
        </p:nvSpPr>
        <p:spPr bwMode="auto">
          <a:xfrm rot="300000" flipH="1" flipV="1">
            <a:off x="5636964" y="2182391"/>
            <a:ext cx="901700" cy="7699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4" name="Line 41"/>
          <p:cNvSpPr>
            <a:spLocks noChangeShapeType="1"/>
          </p:cNvSpPr>
          <p:nvPr/>
        </p:nvSpPr>
        <p:spPr bwMode="auto">
          <a:xfrm rot="300000" flipH="1" flipV="1">
            <a:off x="5665539" y="5060529"/>
            <a:ext cx="874713" cy="741362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5" name="Oval 46"/>
          <p:cNvSpPr>
            <a:spLocks noChangeArrowheads="1"/>
          </p:cNvSpPr>
          <p:nvPr/>
        </p:nvSpPr>
        <p:spPr bwMode="auto">
          <a:xfrm>
            <a:off x="4325689" y="5347866"/>
            <a:ext cx="133350" cy="13335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86" name="Oval 47"/>
          <p:cNvSpPr>
            <a:spLocks noChangeArrowheads="1"/>
          </p:cNvSpPr>
          <p:nvPr/>
        </p:nvSpPr>
        <p:spPr bwMode="auto">
          <a:xfrm>
            <a:off x="7086352" y="4927179"/>
            <a:ext cx="133350" cy="13335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87" name="Oval 48"/>
          <p:cNvSpPr>
            <a:spLocks noChangeArrowheads="1"/>
          </p:cNvSpPr>
          <p:nvPr/>
        </p:nvSpPr>
        <p:spPr bwMode="auto">
          <a:xfrm>
            <a:off x="4336802" y="2496716"/>
            <a:ext cx="133350" cy="13335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88" name="Oval 49"/>
          <p:cNvSpPr>
            <a:spLocks noChangeArrowheads="1"/>
          </p:cNvSpPr>
          <p:nvPr/>
        </p:nvSpPr>
        <p:spPr bwMode="auto">
          <a:xfrm>
            <a:off x="6017964" y="2491954"/>
            <a:ext cx="133350" cy="13335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89" name="Oval 50"/>
          <p:cNvSpPr>
            <a:spLocks noChangeArrowheads="1"/>
          </p:cNvSpPr>
          <p:nvPr/>
        </p:nvSpPr>
        <p:spPr bwMode="auto">
          <a:xfrm>
            <a:off x="6827589" y="3873079"/>
            <a:ext cx="133350" cy="13335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90" name="Oval 51"/>
          <p:cNvSpPr>
            <a:spLocks noChangeArrowheads="1"/>
          </p:cNvSpPr>
          <p:nvPr/>
        </p:nvSpPr>
        <p:spPr bwMode="auto">
          <a:xfrm>
            <a:off x="4949577" y="5747916"/>
            <a:ext cx="133350" cy="13335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91" name="Oval 52"/>
          <p:cNvSpPr>
            <a:spLocks noChangeArrowheads="1"/>
          </p:cNvSpPr>
          <p:nvPr/>
        </p:nvSpPr>
        <p:spPr bwMode="auto">
          <a:xfrm>
            <a:off x="5649664" y="4073104"/>
            <a:ext cx="133350" cy="13335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92" name="Oval 53"/>
          <p:cNvSpPr>
            <a:spLocks noChangeArrowheads="1"/>
          </p:cNvSpPr>
          <p:nvPr/>
        </p:nvSpPr>
        <p:spPr bwMode="auto">
          <a:xfrm>
            <a:off x="6460877" y="5762204"/>
            <a:ext cx="133350" cy="13335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93" name="Oval 54"/>
          <p:cNvSpPr>
            <a:spLocks noChangeArrowheads="1"/>
          </p:cNvSpPr>
          <p:nvPr/>
        </p:nvSpPr>
        <p:spPr bwMode="auto">
          <a:xfrm>
            <a:off x="7087939" y="2088729"/>
            <a:ext cx="133350" cy="13335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94" name="Oval 55"/>
          <p:cNvSpPr>
            <a:spLocks noChangeArrowheads="1"/>
          </p:cNvSpPr>
          <p:nvPr/>
        </p:nvSpPr>
        <p:spPr bwMode="auto">
          <a:xfrm>
            <a:off x="4962277" y="2911054"/>
            <a:ext cx="133350" cy="13335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95" name="Oval 56"/>
          <p:cNvSpPr>
            <a:spLocks noChangeArrowheads="1"/>
          </p:cNvSpPr>
          <p:nvPr/>
        </p:nvSpPr>
        <p:spPr bwMode="auto">
          <a:xfrm>
            <a:off x="6435477" y="2923754"/>
            <a:ext cx="133350" cy="13335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96" name="Oval 57"/>
          <p:cNvSpPr>
            <a:spLocks noChangeArrowheads="1"/>
          </p:cNvSpPr>
          <p:nvPr/>
        </p:nvSpPr>
        <p:spPr bwMode="auto">
          <a:xfrm>
            <a:off x="5576639" y="2074441"/>
            <a:ext cx="133350" cy="13335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97" name="Oval 58"/>
          <p:cNvSpPr>
            <a:spLocks noChangeArrowheads="1"/>
          </p:cNvSpPr>
          <p:nvPr/>
        </p:nvSpPr>
        <p:spPr bwMode="auto">
          <a:xfrm>
            <a:off x="7695952" y="2493541"/>
            <a:ext cx="133350" cy="13335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98" name="Oval 59"/>
          <p:cNvSpPr>
            <a:spLocks noChangeArrowheads="1"/>
          </p:cNvSpPr>
          <p:nvPr/>
        </p:nvSpPr>
        <p:spPr bwMode="auto">
          <a:xfrm>
            <a:off x="5101977" y="3865141"/>
            <a:ext cx="133350" cy="13335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99" name="Oval 61"/>
          <p:cNvSpPr>
            <a:spLocks noChangeArrowheads="1"/>
          </p:cNvSpPr>
          <p:nvPr/>
        </p:nvSpPr>
        <p:spPr bwMode="auto">
          <a:xfrm>
            <a:off x="7692777" y="5358979"/>
            <a:ext cx="133350" cy="13335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00" name="Oval 62"/>
          <p:cNvSpPr>
            <a:spLocks noChangeArrowheads="1"/>
          </p:cNvSpPr>
          <p:nvPr/>
        </p:nvSpPr>
        <p:spPr bwMode="auto">
          <a:xfrm>
            <a:off x="5594102" y="4933529"/>
            <a:ext cx="133350" cy="13335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33" name="Oval 64"/>
          <p:cNvSpPr>
            <a:spLocks noChangeAspect="1" noChangeArrowheads="1"/>
          </p:cNvSpPr>
          <p:nvPr/>
        </p:nvSpPr>
        <p:spPr bwMode="auto">
          <a:xfrm>
            <a:off x="5051177" y="4817641"/>
            <a:ext cx="88900" cy="904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34" name="Oval 65"/>
          <p:cNvSpPr>
            <a:spLocks noChangeAspect="1" noChangeArrowheads="1"/>
          </p:cNvSpPr>
          <p:nvPr/>
        </p:nvSpPr>
        <p:spPr bwMode="auto">
          <a:xfrm>
            <a:off x="6098927" y="4517604"/>
            <a:ext cx="88900" cy="904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35" name="Oval 66"/>
          <p:cNvSpPr>
            <a:spLocks noChangeAspect="1" noChangeArrowheads="1"/>
          </p:cNvSpPr>
          <p:nvPr/>
        </p:nvSpPr>
        <p:spPr bwMode="auto">
          <a:xfrm>
            <a:off x="6716464" y="4800179"/>
            <a:ext cx="88900" cy="904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36" name="Oval 67"/>
          <p:cNvSpPr>
            <a:spLocks noChangeAspect="1" noChangeArrowheads="1"/>
          </p:cNvSpPr>
          <p:nvPr/>
        </p:nvSpPr>
        <p:spPr bwMode="auto">
          <a:xfrm>
            <a:off x="6098927" y="3063454"/>
            <a:ext cx="88900" cy="904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37" name="Oval 68"/>
          <p:cNvSpPr>
            <a:spLocks noChangeAspect="1" noChangeArrowheads="1"/>
          </p:cNvSpPr>
          <p:nvPr/>
        </p:nvSpPr>
        <p:spPr bwMode="auto">
          <a:xfrm>
            <a:off x="6711702" y="3393654"/>
            <a:ext cx="88900" cy="904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06" name="Oval 73"/>
          <p:cNvSpPr>
            <a:spLocks noChangeArrowheads="1"/>
          </p:cNvSpPr>
          <p:nvPr/>
        </p:nvSpPr>
        <p:spPr bwMode="auto">
          <a:xfrm>
            <a:off x="6014789" y="5349454"/>
            <a:ext cx="133350" cy="13335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243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947290"/>
              </p:ext>
            </p:extLst>
          </p:nvPr>
        </p:nvGraphicFramePr>
        <p:xfrm>
          <a:off x="622920" y="3605721"/>
          <a:ext cx="3090866" cy="601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4" name="Equation" r:id="rId3" imgW="634680" imgH="203040" progId="Equation.DSMT4">
                  <p:embed/>
                </p:oleObj>
              </mc:Choice>
              <mc:Fallback>
                <p:oleObj name="Equation" r:id="rId3" imgW="634680" imgH="203040" progId="Equation.DSMT4">
                  <p:embed/>
                  <p:pic>
                    <p:nvPicPr>
                      <p:cNvPr id="7243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20" y="3605721"/>
                        <a:ext cx="3090866" cy="601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4" name="AutoShape 76"/>
          <p:cNvSpPr>
            <a:spLocks noChangeArrowheads="1"/>
          </p:cNvSpPr>
          <p:nvPr/>
        </p:nvSpPr>
        <p:spPr bwMode="auto">
          <a:xfrm>
            <a:off x="951286" y="4845422"/>
            <a:ext cx="1223963" cy="379413"/>
          </a:xfrm>
          <a:prstGeom prst="wedgeRoundRectCallout">
            <a:avLst>
              <a:gd name="adj1" fmla="val 34435"/>
              <a:gd name="adj2" fmla="val -158370"/>
              <a:gd name="adj3" fmla="val 16667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0" dirty="0" smtClean="0"/>
              <a:t>在晶胞内</a:t>
            </a:r>
            <a:endParaRPr lang="en-US" altLang="zh-CN" b="0" dirty="0"/>
          </a:p>
        </p:txBody>
      </p:sp>
      <p:sp>
        <p:nvSpPr>
          <p:cNvPr id="19509" name="Line 75"/>
          <p:cNvSpPr>
            <a:spLocks noChangeShapeType="1"/>
          </p:cNvSpPr>
          <p:nvPr/>
        </p:nvSpPr>
        <p:spPr bwMode="auto">
          <a:xfrm rot="300000" flipH="1" flipV="1">
            <a:off x="4351089" y="2576091"/>
            <a:ext cx="627063" cy="35401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10" name="Line 97"/>
          <p:cNvSpPr>
            <a:spLocks noChangeShapeType="1"/>
          </p:cNvSpPr>
          <p:nvPr/>
        </p:nvSpPr>
        <p:spPr bwMode="auto">
          <a:xfrm flipV="1">
            <a:off x="5025777" y="2539579"/>
            <a:ext cx="1141412" cy="4286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11" name="Line 96"/>
          <p:cNvSpPr>
            <a:spLocks noChangeShapeType="1"/>
          </p:cNvSpPr>
          <p:nvPr/>
        </p:nvSpPr>
        <p:spPr bwMode="auto">
          <a:xfrm>
            <a:off x="4401889" y="2576091"/>
            <a:ext cx="17192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260" name="Group 92"/>
          <p:cNvGrpSpPr>
            <a:grpSpLocks/>
          </p:cNvGrpSpPr>
          <p:nvPr/>
        </p:nvGrpSpPr>
        <p:grpSpPr bwMode="auto">
          <a:xfrm>
            <a:off x="3935164" y="1772816"/>
            <a:ext cx="2166938" cy="2424113"/>
            <a:chOff x="205" y="125"/>
            <a:chExt cx="1365" cy="1527"/>
          </a:xfrm>
        </p:grpSpPr>
        <p:sp>
          <p:nvSpPr>
            <p:cNvPr id="19521" name="Line 100"/>
            <p:cNvSpPr>
              <a:spLocks noChangeShapeType="1"/>
            </p:cNvSpPr>
            <p:nvPr/>
          </p:nvSpPr>
          <p:spPr bwMode="auto">
            <a:xfrm rot="300000" flipH="1" flipV="1">
              <a:off x="984" y="1488"/>
              <a:ext cx="312" cy="90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2" name="Line 99"/>
            <p:cNvSpPr>
              <a:spLocks noChangeShapeType="1"/>
            </p:cNvSpPr>
            <p:nvPr/>
          </p:nvSpPr>
          <p:spPr bwMode="auto">
            <a:xfrm flipV="1">
              <a:off x="998" y="657"/>
              <a:ext cx="528" cy="793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3" name="Line 98"/>
            <p:cNvSpPr>
              <a:spLocks noChangeShapeType="1"/>
            </p:cNvSpPr>
            <p:nvPr/>
          </p:nvSpPr>
          <p:spPr bwMode="auto">
            <a:xfrm flipV="1">
              <a:off x="1330" y="614"/>
              <a:ext cx="240" cy="967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4" name="Line 88"/>
            <p:cNvSpPr>
              <a:spLocks noChangeShapeType="1"/>
            </p:cNvSpPr>
            <p:nvPr/>
          </p:nvSpPr>
          <p:spPr bwMode="auto">
            <a:xfrm flipV="1">
              <a:off x="266" y="901"/>
              <a:ext cx="606" cy="706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5" name="Line 89"/>
            <p:cNvSpPr>
              <a:spLocks noChangeShapeType="1"/>
            </p:cNvSpPr>
            <p:nvPr/>
          </p:nvSpPr>
          <p:spPr bwMode="auto">
            <a:xfrm flipV="1">
              <a:off x="256" y="621"/>
              <a:ext cx="231" cy="994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6" name="Line 81"/>
            <p:cNvSpPr>
              <a:spLocks noChangeShapeType="1"/>
            </p:cNvSpPr>
            <p:nvPr/>
          </p:nvSpPr>
          <p:spPr bwMode="auto">
            <a:xfrm rot="300000">
              <a:off x="870" y="881"/>
              <a:ext cx="465" cy="688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7" name="Line 83"/>
            <p:cNvSpPr>
              <a:spLocks noChangeShapeType="1"/>
            </p:cNvSpPr>
            <p:nvPr/>
          </p:nvSpPr>
          <p:spPr bwMode="auto">
            <a:xfrm>
              <a:off x="257" y="1607"/>
              <a:ext cx="1026" cy="1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8" name="Line 87"/>
            <p:cNvSpPr>
              <a:spLocks noChangeShapeType="1"/>
            </p:cNvSpPr>
            <p:nvPr/>
          </p:nvSpPr>
          <p:spPr bwMode="auto">
            <a:xfrm flipV="1">
              <a:off x="238" y="1469"/>
              <a:ext cx="746" cy="140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9" name="Line 20"/>
            <p:cNvSpPr>
              <a:spLocks noChangeShapeType="1"/>
            </p:cNvSpPr>
            <p:nvPr/>
          </p:nvSpPr>
          <p:spPr bwMode="auto">
            <a:xfrm rot="300000" flipH="1" flipV="1">
              <a:off x="499" y="630"/>
              <a:ext cx="402" cy="205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0" name="Line 21"/>
            <p:cNvSpPr>
              <a:spLocks noChangeShapeType="1"/>
            </p:cNvSpPr>
            <p:nvPr/>
          </p:nvSpPr>
          <p:spPr bwMode="auto">
            <a:xfrm>
              <a:off x="511" y="616"/>
              <a:ext cx="1022" cy="0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1" name="Line 30"/>
            <p:cNvSpPr>
              <a:spLocks noChangeShapeType="1"/>
            </p:cNvSpPr>
            <p:nvPr/>
          </p:nvSpPr>
          <p:spPr bwMode="auto">
            <a:xfrm rot="300000">
              <a:off x="457" y="633"/>
              <a:ext cx="547" cy="790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2" name="Line 39"/>
            <p:cNvSpPr>
              <a:spLocks noChangeShapeType="1"/>
            </p:cNvSpPr>
            <p:nvPr/>
          </p:nvSpPr>
          <p:spPr bwMode="auto">
            <a:xfrm flipV="1">
              <a:off x="898" y="621"/>
              <a:ext cx="641" cy="241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3" name="Oval 84"/>
            <p:cNvSpPr>
              <a:spLocks noChangeArrowheads="1"/>
            </p:cNvSpPr>
            <p:nvPr/>
          </p:nvSpPr>
          <p:spPr bwMode="auto">
            <a:xfrm>
              <a:off x="205" y="1568"/>
              <a:ext cx="84" cy="8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534" name="Object 103"/>
            <p:cNvGraphicFramePr>
              <a:graphicFrameLocks noChangeAspect="1"/>
            </p:cNvGraphicFramePr>
            <p:nvPr/>
          </p:nvGraphicFramePr>
          <p:xfrm>
            <a:off x="763" y="125"/>
            <a:ext cx="13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5" name="Equation" r:id="rId5" imgW="119070" imgH="128638" progId="Equation.DSMT4">
                    <p:embed/>
                  </p:oleObj>
                </mc:Choice>
                <mc:Fallback>
                  <p:oleObj name="Equation" r:id="rId5" imgW="119070" imgH="128638" progId="Equation.DSMT4">
                    <p:embed/>
                    <p:pic>
                      <p:nvPicPr>
                        <p:cNvPr id="19534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" y="125"/>
                          <a:ext cx="13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35" name="Line 104"/>
            <p:cNvSpPr>
              <a:spLocks noChangeShapeType="1"/>
            </p:cNvSpPr>
            <p:nvPr/>
          </p:nvSpPr>
          <p:spPr bwMode="auto">
            <a:xfrm flipV="1">
              <a:off x="597" y="256"/>
              <a:ext cx="214" cy="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6" name="Line 87"/>
            <p:cNvSpPr>
              <a:spLocks noChangeShapeType="1"/>
            </p:cNvSpPr>
            <p:nvPr/>
          </p:nvSpPr>
          <p:spPr bwMode="auto">
            <a:xfrm flipV="1">
              <a:off x="275" y="633"/>
              <a:ext cx="1273" cy="9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7" name="Line 88"/>
            <p:cNvSpPr>
              <a:spLocks noChangeShapeType="1"/>
            </p:cNvSpPr>
            <p:nvPr/>
          </p:nvSpPr>
          <p:spPr bwMode="auto">
            <a:xfrm>
              <a:off x="498" y="605"/>
              <a:ext cx="798" cy="9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8" name="Line 89"/>
            <p:cNvSpPr>
              <a:spLocks noChangeShapeType="1"/>
            </p:cNvSpPr>
            <p:nvPr/>
          </p:nvSpPr>
          <p:spPr bwMode="auto">
            <a:xfrm>
              <a:off x="888" y="865"/>
              <a:ext cx="83" cy="6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38" name="Oval 72"/>
          <p:cNvSpPr>
            <a:spLocks noChangeAspect="1" noChangeArrowheads="1"/>
          </p:cNvSpPr>
          <p:nvPr/>
        </p:nvSpPr>
        <p:spPr bwMode="auto">
          <a:xfrm>
            <a:off x="5036889" y="3311104"/>
            <a:ext cx="88900" cy="904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61" name="Line 93"/>
          <p:cNvSpPr>
            <a:spLocks noChangeShapeType="1"/>
          </p:cNvSpPr>
          <p:nvPr/>
        </p:nvSpPr>
        <p:spPr bwMode="auto">
          <a:xfrm>
            <a:off x="7751514" y="5439941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62" name="Line 94"/>
          <p:cNvSpPr>
            <a:spLocks noChangeShapeType="1"/>
          </p:cNvSpPr>
          <p:nvPr/>
        </p:nvSpPr>
        <p:spPr bwMode="auto">
          <a:xfrm>
            <a:off x="6768852" y="4830341"/>
            <a:ext cx="1454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263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565058"/>
              </p:ext>
            </p:extLst>
          </p:nvPr>
        </p:nvGraphicFramePr>
        <p:xfrm>
          <a:off x="7951539" y="4820816"/>
          <a:ext cx="37623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6" name="Equation" r:id="rId7" imgW="233280" imgH="385915" progId="Equation.DSMT4">
                  <p:embed/>
                </p:oleObj>
              </mc:Choice>
              <mc:Fallback>
                <p:oleObj name="Equation" r:id="rId7" imgW="233280" imgH="385915" progId="Equation.DSMT4">
                  <p:embed/>
                  <p:pic>
                    <p:nvPicPr>
                      <p:cNvPr id="7263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1539" y="4820816"/>
                        <a:ext cx="376238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4" name="Line 96"/>
          <p:cNvSpPr>
            <a:spLocks noChangeShapeType="1"/>
          </p:cNvSpPr>
          <p:nvPr/>
        </p:nvSpPr>
        <p:spPr bwMode="auto">
          <a:xfrm>
            <a:off x="7905502" y="4816054"/>
            <a:ext cx="0" cy="6254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65" name="Line 97"/>
          <p:cNvSpPr>
            <a:spLocks noChangeShapeType="1"/>
          </p:cNvSpPr>
          <p:nvPr/>
        </p:nvSpPr>
        <p:spPr bwMode="auto">
          <a:xfrm>
            <a:off x="6795839" y="3417466"/>
            <a:ext cx="1925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66" name="Line 98"/>
          <p:cNvSpPr>
            <a:spLocks noChangeShapeType="1"/>
          </p:cNvSpPr>
          <p:nvPr/>
        </p:nvSpPr>
        <p:spPr bwMode="auto">
          <a:xfrm>
            <a:off x="8376989" y="3442866"/>
            <a:ext cx="0" cy="19970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267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183812"/>
              </p:ext>
            </p:extLst>
          </p:nvPr>
        </p:nvGraphicFramePr>
        <p:xfrm>
          <a:off x="8365877" y="4182641"/>
          <a:ext cx="37623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7" name="Equation" r:id="rId9" imgW="233280" imgH="385915" progId="Equation.DSMT4">
                  <p:embed/>
                </p:oleObj>
              </mc:Choice>
              <mc:Fallback>
                <p:oleObj name="Equation" r:id="rId9" imgW="233280" imgH="385915" progId="Equation.DSMT4">
                  <p:embed/>
                  <p:pic>
                    <p:nvPicPr>
                      <p:cNvPr id="7267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5877" y="4182641"/>
                        <a:ext cx="376237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 Box 2"/>
          <p:cNvSpPr txBox="1">
            <a:spLocks noChangeArrowheads="1"/>
          </p:cNvSpPr>
          <p:nvPr/>
        </p:nvSpPr>
        <p:spPr bwMode="auto">
          <a:xfrm>
            <a:off x="652475" y="869568"/>
            <a:ext cx="57086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 smtClean="0">
                <a:solidFill>
                  <a:schemeClr val="accent2"/>
                </a:solidFill>
              </a:rPr>
              <a:t>3. HCP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结构</a:t>
            </a:r>
            <a:r>
              <a:rPr lang="en-US" altLang="zh-CN" sz="3600" b="1" dirty="0" smtClean="0">
                <a:solidFill>
                  <a:schemeClr val="accent2"/>
                </a:solidFill>
              </a:rPr>
              <a:t>—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八面体间隙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41921" y="5536009"/>
            <a:ext cx="363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Cyrl-AZ" altLang="zh-CN" dirty="0" smtClean="0">
                <a:solidFill>
                  <a:srgbClr val="FF0000"/>
                </a:solidFill>
              </a:rPr>
              <a:t>→</a:t>
            </a:r>
            <a:r>
              <a:rPr lang="zh-CN" altLang="en-US" dirty="0" smtClean="0">
                <a:solidFill>
                  <a:srgbClr val="FF0000"/>
                </a:solidFill>
              </a:rPr>
              <a:t>相当于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原子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471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3" grpId="0" animBg="1"/>
      <p:bldP spid="7234" grpId="0" animBg="1"/>
      <p:bldP spid="7235" grpId="0" animBg="1"/>
      <p:bldP spid="7236" grpId="0" animBg="1"/>
      <p:bldP spid="7237" grpId="0" animBg="1"/>
      <p:bldP spid="7244" grpId="0" animBg="1"/>
      <p:bldP spid="7238" grpId="0" animBg="1"/>
      <p:bldP spid="7238" grpId="1" animBg="1"/>
      <p:bldP spid="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3888" y="1035050"/>
            <a:ext cx="1831975" cy="49244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CN" sz="2600" kern="1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 HCP</a:t>
            </a:r>
            <a:endParaRPr kumimoji="0" lang="zh-CN" altLang="en-US" sz="2600" kern="12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61020"/>
              </p:ext>
            </p:extLst>
          </p:nvPr>
        </p:nvGraphicFramePr>
        <p:xfrm>
          <a:off x="354806" y="3519489"/>
          <a:ext cx="237013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9" name="Equation" r:id="rId3" imgW="863280" imgH="253800" progId="Equation.DSMT4">
                  <p:embed/>
                </p:oleObj>
              </mc:Choice>
              <mc:Fallback>
                <p:oleObj name="Equation" r:id="rId3" imgW="863280" imgH="253800" progId="Equation.DSMT4">
                  <p:embed/>
                  <p:pic>
                    <p:nvPicPr>
                      <p:cNvPr id="2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" y="3519489"/>
                        <a:ext cx="237013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65"/>
          <p:cNvGraphicFramePr>
            <a:graphicFrameLocks noChangeAspect="1"/>
          </p:cNvGraphicFramePr>
          <p:nvPr/>
        </p:nvGraphicFramePr>
        <p:xfrm>
          <a:off x="2520950" y="4967288"/>
          <a:ext cx="27876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0" name="Equation" r:id="rId5" imgW="1143000" imgH="431800" progId="Equation.DSMT4">
                  <p:embed/>
                </p:oleObj>
              </mc:Choice>
              <mc:Fallback>
                <p:oleObj name="Equation" r:id="rId5" imgW="1143000" imgH="431800" progId="Equation.DSMT4">
                  <p:embed/>
                  <p:pic>
                    <p:nvPicPr>
                      <p:cNvPr id="26628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4967288"/>
                        <a:ext cx="278765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AutoShape 66"/>
          <p:cNvSpPr>
            <a:spLocks noChangeArrowheads="1"/>
          </p:cNvSpPr>
          <p:nvPr/>
        </p:nvSpPr>
        <p:spPr bwMode="auto">
          <a:xfrm>
            <a:off x="1209675" y="5326063"/>
            <a:ext cx="1025525" cy="184150"/>
          </a:xfrm>
          <a:prstGeom prst="notchedRightArrow">
            <a:avLst>
              <a:gd name="adj1" fmla="val 50000"/>
              <a:gd name="adj2" fmla="val 139224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26630" name="Group 153"/>
          <p:cNvGrpSpPr>
            <a:grpSpLocks/>
          </p:cNvGrpSpPr>
          <p:nvPr/>
        </p:nvGrpSpPr>
        <p:grpSpPr bwMode="auto">
          <a:xfrm>
            <a:off x="5468938" y="1998663"/>
            <a:ext cx="2844800" cy="2803525"/>
            <a:chOff x="3472" y="1064"/>
            <a:chExt cx="1792" cy="1766"/>
          </a:xfrm>
        </p:grpSpPr>
        <p:sp>
          <p:nvSpPr>
            <p:cNvPr id="26633" name="Line 75"/>
            <p:cNvSpPr>
              <a:spLocks noChangeShapeType="1"/>
            </p:cNvSpPr>
            <p:nvPr/>
          </p:nvSpPr>
          <p:spPr bwMode="auto">
            <a:xfrm rot="300000" flipH="1" flipV="1">
              <a:off x="4127" y="2007"/>
              <a:ext cx="240" cy="7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Line 97"/>
            <p:cNvSpPr>
              <a:spLocks noChangeShapeType="1"/>
            </p:cNvSpPr>
            <p:nvPr/>
          </p:nvSpPr>
          <p:spPr bwMode="auto">
            <a:xfrm flipV="1">
              <a:off x="4507" y="1245"/>
              <a:ext cx="483" cy="18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Line 96"/>
            <p:cNvSpPr>
              <a:spLocks noChangeShapeType="1"/>
            </p:cNvSpPr>
            <p:nvPr/>
          </p:nvSpPr>
          <p:spPr bwMode="auto">
            <a:xfrm>
              <a:off x="4523" y="1421"/>
              <a:ext cx="72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82"/>
            <p:cNvSpPr>
              <a:spLocks noChangeShapeType="1"/>
            </p:cNvSpPr>
            <p:nvPr/>
          </p:nvSpPr>
          <p:spPr bwMode="auto">
            <a:xfrm>
              <a:off x="4153" y="1995"/>
              <a:ext cx="68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86"/>
            <p:cNvSpPr>
              <a:spLocks noChangeShapeType="1"/>
            </p:cNvSpPr>
            <p:nvPr/>
          </p:nvSpPr>
          <p:spPr bwMode="auto">
            <a:xfrm flipV="1">
              <a:off x="4381" y="2001"/>
              <a:ext cx="484" cy="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74"/>
            <p:cNvSpPr>
              <a:spLocks noChangeShapeType="1"/>
            </p:cNvSpPr>
            <p:nvPr/>
          </p:nvSpPr>
          <p:spPr bwMode="auto">
            <a:xfrm rot="300000" flipV="1">
              <a:off x="3815" y="1214"/>
              <a:ext cx="532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Line 75"/>
            <p:cNvSpPr>
              <a:spLocks noChangeShapeType="1"/>
            </p:cNvSpPr>
            <p:nvPr/>
          </p:nvSpPr>
          <p:spPr bwMode="auto">
            <a:xfrm rot="300000" flipH="1" flipV="1">
              <a:off x="4984" y="1254"/>
              <a:ext cx="266" cy="1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Line 76"/>
            <p:cNvSpPr>
              <a:spLocks noChangeShapeType="1"/>
            </p:cNvSpPr>
            <p:nvPr/>
          </p:nvSpPr>
          <p:spPr bwMode="auto">
            <a:xfrm rot="300000" flipH="1" flipV="1">
              <a:off x="3799" y="2633"/>
              <a:ext cx="266" cy="1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Line 79"/>
            <p:cNvSpPr>
              <a:spLocks noChangeShapeType="1"/>
            </p:cNvSpPr>
            <p:nvPr/>
          </p:nvSpPr>
          <p:spPr bwMode="auto">
            <a:xfrm rot="300000" flipH="1" flipV="1">
              <a:off x="4972" y="2457"/>
              <a:ext cx="266" cy="1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77"/>
            <p:cNvSpPr>
              <a:spLocks noChangeShapeType="1"/>
            </p:cNvSpPr>
            <p:nvPr/>
          </p:nvSpPr>
          <p:spPr bwMode="auto">
            <a:xfrm rot="300000" flipV="1">
              <a:off x="4719" y="2605"/>
              <a:ext cx="532" cy="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Line 78"/>
            <p:cNvSpPr>
              <a:spLocks noChangeShapeType="1"/>
            </p:cNvSpPr>
            <p:nvPr/>
          </p:nvSpPr>
          <p:spPr bwMode="auto">
            <a:xfrm rot="300000" flipV="1">
              <a:off x="3821" y="2423"/>
              <a:ext cx="531" cy="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Line 18"/>
            <p:cNvSpPr>
              <a:spLocks noChangeShapeType="1"/>
            </p:cNvSpPr>
            <p:nvPr/>
          </p:nvSpPr>
          <p:spPr bwMode="auto">
            <a:xfrm>
              <a:off x="4074" y="1597"/>
              <a:ext cx="63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Line 19"/>
            <p:cNvSpPr>
              <a:spLocks noChangeShapeType="1"/>
            </p:cNvSpPr>
            <p:nvPr/>
          </p:nvSpPr>
          <p:spPr bwMode="auto">
            <a:xfrm>
              <a:off x="4361" y="1239"/>
              <a:ext cx="63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 rot="300000" flipV="1">
              <a:off x="4713" y="1397"/>
              <a:ext cx="532" cy="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4705" y="1598"/>
              <a:ext cx="2" cy="11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>
              <a:off x="4073" y="2794"/>
              <a:ext cx="62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>
              <a:off x="5233" y="1428"/>
              <a:ext cx="0" cy="119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H="1">
              <a:off x="4342" y="1224"/>
              <a:ext cx="1" cy="123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 flipV="1">
              <a:off x="4086" y="2455"/>
              <a:ext cx="894" cy="33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 flipV="1">
              <a:off x="3828" y="2627"/>
              <a:ext cx="1398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>
              <a:off x="4076" y="1598"/>
              <a:ext cx="1" cy="11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Line 34"/>
            <p:cNvSpPr>
              <a:spLocks noChangeShapeType="1"/>
            </p:cNvSpPr>
            <p:nvPr/>
          </p:nvSpPr>
          <p:spPr bwMode="auto">
            <a:xfrm>
              <a:off x="3815" y="1436"/>
              <a:ext cx="0" cy="11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Line 35"/>
            <p:cNvSpPr>
              <a:spLocks noChangeShapeType="1"/>
            </p:cNvSpPr>
            <p:nvPr/>
          </p:nvSpPr>
          <p:spPr bwMode="auto">
            <a:xfrm>
              <a:off x="4972" y="1229"/>
              <a:ext cx="1" cy="120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Line 37"/>
            <p:cNvSpPr>
              <a:spLocks noChangeShapeType="1"/>
            </p:cNvSpPr>
            <p:nvPr/>
          </p:nvSpPr>
          <p:spPr bwMode="auto">
            <a:xfrm>
              <a:off x="4333" y="2447"/>
              <a:ext cx="624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Line 40"/>
            <p:cNvSpPr>
              <a:spLocks noChangeShapeType="1"/>
            </p:cNvSpPr>
            <p:nvPr/>
          </p:nvSpPr>
          <p:spPr bwMode="auto">
            <a:xfrm rot="300000" flipH="1" flipV="1">
              <a:off x="4336" y="1253"/>
              <a:ext cx="381" cy="3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41"/>
            <p:cNvSpPr>
              <a:spLocks noChangeShapeType="1"/>
            </p:cNvSpPr>
            <p:nvPr/>
          </p:nvSpPr>
          <p:spPr bwMode="auto">
            <a:xfrm rot="300000" flipH="1" flipV="1">
              <a:off x="4348" y="2472"/>
              <a:ext cx="370" cy="31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Oval 46"/>
            <p:cNvSpPr>
              <a:spLocks noChangeArrowheads="1"/>
            </p:cNvSpPr>
            <p:nvPr/>
          </p:nvSpPr>
          <p:spPr bwMode="auto">
            <a:xfrm>
              <a:off x="3780" y="2593"/>
              <a:ext cx="57" cy="5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60" name="Oval 47"/>
            <p:cNvSpPr>
              <a:spLocks noChangeArrowheads="1"/>
            </p:cNvSpPr>
            <p:nvPr/>
          </p:nvSpPr>
          <p:spPr bwMode="auto">
            <a:xfrm>
              <a:off x="4949" y="2415"/>
              <a:ext cx="57" cy="5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61" name="Oval 48"/>
            <p:cNvSpPr>
              <a:spLocks noChangeArrowheads="1"/>
            </p:cNvSpPr>
            <p:nvPr/>
          </p:nvSpPr>
          <p:spPr bwMode="auto">
            <a:xfrm>
              <a:off x="3785" y="1386"/>
              <a:ext cx="57" cy="5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62" name="Oval 49"/>
            <p:cNvSpPr>
              <a:spLocks noChangeArrowheads="1"/>
            </p:cNvSpPr>
            <p:nvPr/>
          </p:nvSpPr>
          <p:spPr bwMode="auto">
            <a:xfrm>
              <a:off x="4497" y="1384"/>
              <a:ext cx="56" cy="5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63" name="Oval 50"/>
            <p:cNvSpPr>
              <a:spLocks noChangeArrowheads="1"/>
            </p:cNvSpPr>
            <p:nvPr/>
          </p:nvSpPr>
          <p:spPr bwMode="auto">
            <a:xfrm>
              <a:off x="4840" y="1969"/>
              <a:ext cx="56" cy="5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64" name="Oval 51"/>
            <p:cNvSpPr>
              <a:spLocks noChangeArrowheads="1"/>
            </p:cNvSpPr>
            <p:nvPr/>
          </p:nvSpPr>
          <p:spPr bwMode="auto">
            <a:xfrm>
              <a:off x="4045" y="2763"/>
              <a:ext cx="56" cy="5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65" name="Oval 52"/>
            <p:cNvSpPr>
              <a:spLocks noChangeArrowheads="1"/>
            </p:cNvSpPr>
            <p:nvPr/>
          </p:nvSpPr>
          <p:spPr bwMode="auto">
            <a:xfrm>
              <a:off x="4341" y="2053"/>
              <a:ext cx="56" cy="5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66" name="Oval 53"/>
            <p:cNvSpPr>
              <a:spLocks noChangeArrowheads="1"/>
            </p:cNvSpPr>
            <p:nvPr/>
          </p:nvSpPr>
          <p:spPr bwMode="auto">
            <a:xfrm>
              <a:off x="4685" y="2769"/>
              <a:ext cx="56" cy="5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67" name="Oval 54"/>
            <p:cNvSpPr>
              <a:spLocks noChangeArrowheads="1"/>
            </p:cNvSpPr>
            <p:nvPr/>
          </p:nvSpPr>
          <p:spPr bwMode="auto">
            <a:xfrm>
              <a:off x="4950" y="1213"/>
              <a:ext cx="57" cy="5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68" name="Oval 55"/>
            <p:cNvSpPr>
              <a:spLocks noChangeArrowheads="1"/>
            </p:cNvSpPr>
            <p:nvPr/>
          </p:nvSpPr>
          <p:spPr bwMode="auto">
            <a:xfrm>
              <a:off x="4050" y="1561"/>
              <a:ext cx="56" cy="5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69" name="Oval 56"/>
            <p:cNvSpPr>
              <a:spLocks noChangeArrowheads="1"/>
            </p:cNvSpPr>
            <p:nvPr/>
          </p:nvSpPr>
          <p:spPr bwMode="auto">
            <a:xfrm>
              <a:off x="4674" y="1567"/>
              <a:ext cx="56" cy="5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70" name="Oval 57"/>
            <p:cNvSpPr>
              <a:spLocks noChangeArrowheads="1"/>
            </p:cNvSpPr>
            <p:nvPr/>
          </p:nvSpPr>
          <p:spPr bwMode="auto">
            <a:xfrm>
              <a:off x="4310" y="1207"/>
              <a:ext cx="57" cy="5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71" name="Oval 58"/>
            <p:cNvSpPr>
              <a:spLocks noChangeArrowheads="1"/>
            </p:cNvSpPr>
            <p:nvPr/>
          </p:nvSpPr>
          <p:spPr bwMode="auto">
            <a:xfrm>
              <a:off x="5208" y="1385"/>
              <a:ext cx="56" cy="5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72" name="Oval 59"/>
            <p:cNvSpPr>
              <a:spLocks noChangeArrowheads="1"/>
            </p:cNvSpPr>
            <p:nvPr/>
          </p:nvSpPr>
          <p:spPr bwMode="auto">
            <a:xfrm>
              <a:off x="4109" y="1965"/>
              <a:ext cx="57" cy="5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73" name="Oval 61"/>
            <p:cNvSpPr>
              <a:spLocks noChangeArrowheads="1"/>
            </p:cNvSpPr>
            <p:nvPr/>
          </p:nvSpPr>
          <p:spPr bwMode="auto">
            <a:xfrm>
              <a:off x="5206" y="2598"/>
              <a:ext cx="57" cy="5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74" name="Oval 62"/>
            <p:cNvSpPr>
              <a:spLocks noChangeArrowheads="1"/>
            </p:cNvSpPr>
            <p:nvPr/>
          </p:nvSpPr>
          <p:spPr bwMode="auto">
            <a:xfrm>
              <a:off x="4317" y="2418"/>
              <a:ext cx="57" cy="5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75" name="Oval 64"/>
            <p:cNvSpPr>
              <a:spLocks noChangeAspect="1" noChangeArrowheads="1"/>
            </p:cNvSpPr>
            <p:nvPr/>
          </p:nvSpPr>
          <p:spPr bwMode="auto">
            <a:xfrm>
              <a:off x="4112" y="2369"/>
              <a:ext cx="37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76" name="Oval 65"/>
            <p:cNvSpPr>
              <a:spLocks noChangeAspect="1" noChangeArrowheads="1"/>
            </p:cNvSpPr>
            <p:nvPr/>
          </p:nvSpPr>
          <p:spPr bwMode="auto">
            <a:xfrm>
              <a:off x="4531" y="2242"/>
              <a:ext cx="38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77" name="Oval 66"/>
            <p:cNvSpPr>
              <a:spLocks noChangeAspect="1" noChangeArrowheads="1"/>
            </p:cNvSpPr>
            <p:nvPr/>
          </p:nvSpPr>
          <p:spPr bwMode="auto">
            <a:xfrm>
              <a:off x="4793" y="2361"/>
              <a:ext cx="37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78" name="Oval 67"/>
            <p:cNvSpPr>
              <a:spLocks noChangeAspect="1" noChangeArrowheads="1"/>
            </p:cNvSpPr>
            <p:nvPr/>
          </p:nvSpPr>
          <p:spPr bwMode="auto">
            <a:xfrm>
              <a:off x="4531" y="1626"/>
              <a:ext cx="38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79" name="Oval 68"/>
            <p:cNvSpPr>
              <a:spLocks noChangeAspect="1" noChangeArrowheads="1"/>
            </p:cNvSpPr>
            <p:nvPr/>
          </p:nvSpPr>
          <p:spPr bwMode="auto">
            <a:xfrm>
              <a:off x="4791" y="1766"/>
              <a:ext cx="37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80" name="Oval 72"/>
            <p:cNvSpPr>
              <a:spLocks noChangeAspect="1" noChangeArrowheads="1"/>
            </p:cNvSpPr>
            <p:nvPr/>
          </p:nvSpPr>
          <p:spPr bwMode="auto">
            <a:xfrm>
              <a:off x="4118" y="1756"/>
              <a:ext cx="38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81" name="Oval 73"/>
            <p:cNvSpPr>
              <a:spLocks noChangeArrowheads="1"/>
            </p:cNvSpPr>
            <p:nvPr/>
          </p:nvSpPr>
          <p:spPr bwMode="auto">
            <a:xfrm>
              <a:off x="4496" y="2594"/>
              <a:ext cx="56" cy="5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682" name="Group 121"/>
            <p:cNvGrpSpPr>
              <a:grpSpLocks/>
            </p:cNvGrpSpPr>
            <p:nvPr/>
          </p:nvGrpSpPr>
          <p:grpSpPr bwMode="auto">
            <a:xfrm>
              <a:off x="3619" y="1402"/>
              <a:ext cx="918" cy="711"/>
              <a:chOff x="1660" y="1626"/>
              <a:chExt cx="1365" cy="1057"/>
            </a:xfrm>
          </p:grpSpPr>
          <p:grpSp>
            <p:nvGrpSpPr>
              <p:cNvPr id="26690" name="Group 122"/>
              <p:cNvGrpSpPr>
                <a:grpSpLocks/>
              </p:cNvGrpSpPr>
              <p:nvPr/>
            </p:nvGrpSpPr>
            <p:grpSpPr bwMode="auto">
              <a:xfrm>
                <a:off x="1693" y="1626"/>
                <a:ext cx="1332" cy="1020"/>
                <a:chOff x="204" y="633"/>
                <a:chExt cx="1332" cy="1020"/>
              </a:xfrm>
            </p:grpSpPr>
            <p:sp>
              <p:nvSpPr>
                <p:cNvPr id="26692" name="Line 93"/>
                <p:cNvSpPr>
                  <a:spLocks noChangeShapeType="1"/>
                </p:cNvSpPr>
                <p:nvPr/>
              </p:nvSpPr>
              <p:spPr bwMode="auto">
                <a:xfrm>
                  <a:off x="938" y="1199"/>
                  <a:ext cx="310" cy="42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93" name="Line 100"/>
                <p:cNvSpPr>
                  <a:spLocks noChangeShapeType="1"/>
                </p:cNvSpPr>
                <p:nvPr/>
              </p:nvSpPr>
              <p:spPr bwMode="auto">
                <a:xfrm rot="300000" flipH="1" flipV="1">
                  <a:off x="950" y="1526"/>
                  <a:ext cx="312" cy="90"/>
                </a:xfrm>
                <a:prstGeom prst="line">
                  <a:avLst/>
                </a:prstGeom>
                <a:noFill/>
                <a:ln w="25400">
                  <a:solidFill>
                    <a:srgbClr val="33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6694" name="Group 125"/>
                <p:cNvGrpSpPr>
                  <a:grpSpLocks/>
                </p:cNvGrpSpPr>
                <p:nvPr/>
              </p:nvGrpSpPr>
              <p:grpSpPr bwMode="auto">
                <a:xfrm>
                  <a:off x="204" y="633"/>
                  <a:ext cx="1332" cy="1020"/>
                  <a:chOff x="1693" y="1634"/>
                  <a:chExt cx="1332" cy="1020"/>
                </a:xfrm>
              </p:grpSpPr>
              <p:sp>
                <p:nvSpPr>
                  <p:cNvPr id="26695" name="Line 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53" y="1696"/>
                    <a:ext cx="528" cy="793"/>
                  </a:xfrm>
                  <a:prstGeom prst="line">
                    <a:avLst/>
                  </a:prstGeom>
                  <a:noFill/>
                  <a:ln w="25400">
                    <a:solidFill>
                      <a:srgbClr val="33CC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96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85" y="1653"/>
                    <a:ext cx="240" cy="967"/>
                  </a:xfrm>
                  <a:prstGeom prst="line">
                    <a:avLst/>
                  </a:prstGeom>
                  <a:noFill/>
                  <a:ln w="25400">
                    <a:solidFill>
                      <a:srgbClr val="33CC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97" name="Line 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36" y="1669"/>
                    <a:ext cx="563" cy="506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98" name="Line 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54" y="2183"/>
                    <a:ext cx="677" cy="445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99" name="Line 9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968" y="1634"/>
                    <a:ext cx="467" cy="558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00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2348" y="1930"/>
                    <a:ext cx="84" cy="262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01" name="Line 9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431" y="2175"/>
                    <a:ext cx="3" cy="322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02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21" y="1940"/>
                    <a:ext cx="606" cy="706"/>
                  </a:xfrm>
                  <a:prstGeom prst="line">
                    <a:avLst/>
                  </a:prstGeom>
                  <a:noFill/>
                  <a:ln w="25400">
                    <a:solidFill>
                      <a:srgbClr val="33CC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03" name="Lin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11" y="1660"/>
                    <a:ext cx="231" cy="994"/>
                  </a:xfrm>
                  <a:prstGeom prst="line">
                    <a:avLst/>
                  </a:prstGeom>
                  <a:noFill/>
                  <a:ln w="25400">
                    <a:solidFill>
                      <a:srgbClr val="33CC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04" name="Line 81"/>
                  <p:cNvSpPr>
                    <a:spLocks noChangeShapeType="1"/>
                  </p:cNvSpPr>
                  <p:nvPr/>
                </p:nvSpPr>
                <p:spPr bwMode="auto">
                  <a:xfrm rot="300000">
                    <a:off x="2325" y="1920"/>
                    <a:ext cx="465" cy="688"/>
                  </a:xfrm>
                  <a:prstGeom prst="line">
                    <a:avLst/>
                  </a:prstGeom>
                  <a:noFill/>
                  <a:ln w="25400">
                    <a:solidFill>
                      <a:srgbClr val="33CC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05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1712" y="2646"/>
                    <a:ext cx="1026" cy="1"/>
                  </a:xfrm>
                  <a:prstGeom prst="line">
                    <a:avLst/>
                  </a:prstGeom>
                  <a:noFill/>
                  <a:ln w="25400">
                    <a:solidFill>
                      <a:srgbClr val="33CC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06" name="Line 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93" y="2508"/>
                    <a:ext cx="746" cy="140"/>
                  </a:xfrm>
                  <a:prstGeom prst="line">
                    <a:avLst/>
                  </a:prstGeom>
                  <a:noFill/>
                  <a:ln w="25400">
                    <a:solidFill>
                      <a:srgbClr val="33CC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07" name="Line 20"/>
                  <p:cNvSpPr>
                    <a:spLocks noChangeShapeType="1"/>
                  </p:cNvSpPr>
                  <p:nvPr/>
                </p:nvSpPr>
                <p:spPr bwMode="auto">
                  <a:xfrm rot="300000" flipH="1" flipV="1">
                    <a:off x="1954" y="1669"/>
                    <a:ext cx="402" cy="205"/>
                  </a:xfrm>
                  <a:prstGeom prst="line">
                    <a:avLst/>
                  </a:prstGeom>
                  <a:noFill/>
                  <a:ln w="25400">
                    <a:solidFill>
                      <a:srgbClr val="33CC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0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966" y="1655"/>
                    <a:ext cx="102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33CC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09" name="Line 30"/>
                  <p:cNvSpPr>
                    <a:spLocks noChangeShapeType="1"/>
                  </p:cNvSpPr>
                  <p:nvPr/>
                </p:nvSpPr>
                <p:spPr bwMode="auto">
                  <a:xfrm rot="300000">
                    <a:off x="1912" y="1672"/>
                    <a:ext cx="547" cy="790"/>
                  </a:xfrm>
                  <a:prstGeom prst="line">
                    <a:avLst/>
                  </a:prstGeom>
                  <a:noFill/>
                  <a:ln w="25400">
                    <a:solidFill>
                      <a:srgbClr val="33CC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10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53" y="1660"/>
                    <a:ext cx="641" cy="241"/>
                  </a:xfrm>
                  <a:prstGeom prst="line">
                    <a:avLst/>
                  </a:prstGeom>
                  <a:noFill/>
                  <a:ln w="25400">
                    <a:solidFill>
                      <a:srgbClr val="33CC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6691" name="Oval 84"/>
              <p:cNvSpPr>
                <a:spLocks noChangeArrowheads="1"/>
              </p:cNvSpPr>
              <p:nvPr/>
            </p:nvSpPr>
            <p:spPr bwMode="auto">
              <a:xfrm>
                <a:off x="1660" y="2599"/>
                <a:ext cx="84" cy="84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683" name="Line 104"/>
            <p:cNvSpPr>
              <a:spLocks noChangeShapeType="1"/>
            </p:cNvSpPr>
            <p:nvPr/>
          </p:nvSpPr>
          <p:spPr bwMode="auto">
            <a:xfrm flipH="1" flipV="1">
              <a:off x="3964" y="1209"/>
              <a:ext cx="16" cy="31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4" name="Line 75"/>
            <p:cNvSpPr>
              <a:spLocks noChangeShapeType="1"/>
            </p:cNvSpPr>
            <p:nvPr/>
          </p:nvSpPr>
          <p:spPr bwMode="auto">
            <a:xfrm rot="300000" flipH="1" flipV="1">
              <a:off x="3791" y="1419"/>
              <a:ext cx="266" cy="1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5" name="Line 97"/>
            <p:cNvSpPr>
              <a:spLocks noChangeShapeType="1"/>
            </p:cNvSpPr>
            <p:nvPr/>
          </p:nvSpPr>
          <p:spPr bwMode="auto">
            <a:xfrm flipV="1">
              <a:off x="4077" y="1404"/>
              <a:ext cx="483" cy="18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6" name="Line 96"/>
            <p:cNvSpPr>
              <a:spLocks noChangeShapeType="1"/>
            </p:cNvSpPr>
            <p:nvPr/>
          </p:nvSpPr>
          <p:spPr bwMode="auto">
            <a:xfrm>
              <a:off x="3813" y="1419"/>
              <a:ext cx="72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87" name="Object 3"/>
            <p:cNvGraphicFramePr>
              <a:graphicFrameLocks noChangeAspect="1"/>
            </p:cNvGraphicFramePr>
            <p:nvPr/>
          </p:nvGraphicFramePr>
          <p:xfrm>
            <a:off x="3864" y="1064"/>
            <a:ext cx="179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21" name="Equation" r:id="rId7" imgW="119070" imgH="128638" progId="Equation.DSMT4">
                    <p:embed/>
                  </p:oleObj>
                </mc:Choice>
                <mc:Fallback>
                  <p:oleObj name="Equation" r:id="rId7" imgW="119070" imgH="128638" progId="Equation.DSMT4">
                    <p:embed/>
                    <p:pic>
                      <p:nvPicPr>
                        <p:cNvPr id="2668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4" y="1064"/>
                          <a:ext cx="179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88" name="Line 150"/>
            <p:cNvSpPr>
              <a:spLocks noChangeShapeType="1"/>
            </p:cNvSpPr>
            <p:nvPr/>
          </p:nvSpPr>
          <p:spPr bwMode="auto">
            <a:xfrm flipH="1" flipV="1">
              <a:off x="3624" y="1489"/>
              <a:ext cx="302" cy="14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89" name="Object 3"/>
            <p:cNvGraphicFramePr>
              <a:graphicFrameLocks noChangeAspect="1"/>
            </p:cNvGraphicFramePr>
            <p:nvPr/>
          </p:nvGraphicFramePr>
          <p:xfrm>
            <a:off x="3472" y="1364"/>
            <a:ext cx="179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22" name="Equation" r:id="rId9" imgW="119070" imgH="128638" progId="Equation.DSMT4">
                    <p:embed/>
                  </p:oleObj>
                </mc:Choice>
                <mc:Fallback>
                  <p:oleObj name="Equation" r:id="rId9" imgW="119070" imgH="128638" progId="Equation.DSMT4">
                    <p:embed/>
                    <p:pic>
                      <p:nvPicPr>
                        <p:cNvPr id="2668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2" y="1364"/>
                          <a:ext cx="179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709605" y="1872744"/>
            <a:ext cx="4389438" cy="1482149"/>
            <a:chOff x="534050" y="1708726"/>
            <a:chExt cx="4389438" cy="1482149"/>
          </a:xfrm>
        </p:grpSpPr>
        <p:graphicFrame>
          <p:nvGraphicFramePr>
            <p:cNvPr id="2663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2890714"/>
                </p:ext>
              </p:extLst>
            </p:nvPr>
          </p:nvGraphicFramePr>
          <p:xfrm>
            <a:off x="3214240" y="2711450"/>
            <a:ext cx="933450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23" name="Equation" r:id="rId11" imgW="409455" imgH="233334" progId="Equation.DSMT4">
                    <p:embed/>
                  </p:oleObj>
                </mc:Choice>
                <mc:Fallback>
                  <p:oleObj name="Equation" r:id="rId11" imgW="409455" imgH="233334" progId="Equation.DSMT4">
                    <p:embed/>
                    <p:pic>
                      <p:nvPicPr>
                        <p:cNvPr id="2663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240" y="2711450"/>
                          <a:ext cx="933450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Text Box 184"/>
            <p:cNvSpPr txBox="1">
              <a:spLocks noChangeArrowheads="1"/>
            </p:cNvSpPr>
            <p:nvPr/>
          </p:nvSpPr>
          <p:spPr bwMode="auto">
            <a:xfrm>
              <a:off x="534050" y="1708726"/>
              <a:ext cx="4389438" cy="1384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 dirty="0" smtClean="0"/>
                <a:t>观察：</a:t>
              </a:r>
              <a:endParaRPr lang="en-US" altLang="zh-CN" sz="2400" b="0" dirty="0"/>
            </a:p>
            <a:p>
              <a:pPr marL="342900" indent="-342900" eaLnBrk="1" hangingPunct="1">
                <a:spcBef>
                  <a:spcPct val="50000"/>
                </a:spcBef>
                <a:buFont typeface="Wingdings" panose="05000000000000000000" pitchFamily="2" charset="2"/>
                <a:buChar char="ü"/>
              </a:pPr>
              <a:r>
                <a:rPr lang="zh-CN" altLang="en-US" sz="2400" b="0" dirty="0" smtClean="0"/>
                <a:t>间隙原子在八面体对角线上与晶格原子相切</a:t>
              </a:r>
              <a:endParaRPr lang="en-US" altLang="zh-CN" sz="2400" b="0" dirty="0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80195"/>
              </p:ext>
            </p:extLst>
          </p:nvPr>
        </p:nvGraphicFramePr>
        <p:xfrm>
          <a:off x="827584" y="4259793"/>
          <a:ext cx="1061594" cy="579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4" name="Equation" r:id="rId13" imgW="419040" imgH="228600" progId="Equation.DSMT4">
                  <p:embed/>
                </p:oleObj>
              </mc:Choice>
              <mc:Fallback>
                <p:oleObj name="Equation" r:id="rId13" imgW="419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7584" y="4259793"/>
                        <a:ext cx="1061594" cy="579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大括号 3"/>
          <p:cNvSpPr/>
          <p:nvPr/>
        </p:nvSpPr>
        <p:spPr bwMode="auto">
          <a:xfrm>
            <a:off x="2771800" y="3795713"/>
            <a:ext cx="432048" cy="900113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576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Line 86"/>
          <p:cNvSpPr>
            <a:spLocks noChangeAspect="1" noChangeShapeType="1"/>
          </p:cNvSpPr>
          <p:nvPr/>
        </p:nvSpPr>
        <p:spPr bwMode="auto">
          <a:xfrm>
            <a:off x="4251325" y="3043238"/>
            <a:ext cx="10795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Line 4"/>
          <p:cNvSpPr>
            <a:spLocks noChangeAspect="1" noChangeShapeType="1"/>
          </p:cNvSpPr>
          <p:nvPr/>
        </p:nvSpPr>
        <p:spPr bwMode="auto">
          <a:xfrm>
            <a:off x="4138613" y="2573338"/>
            <a:ext cx="1587" cy="1820862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3" name="Line 5"/>
          <p:cNvSpPr>
            <a:spLocks noChangeAspect="1" noChangeShapeType="1"/>
          </p:cNvSpPr>
          <p:nvPr/>
        </p:nvSpPr>
        <p:spPr bwMode="auto">
          <a:xfrm>
            <a:off x="2006600" y="2597150"/>
            <a:ext cx="211137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4" name="Line 6"/>
          <p:cNvSpPr>
            <a:spLocks noChangeAspect="1" noChangeShapeType="1"/>
          </p:cNvSpPr>
          <p:nvPr/>
        </p:nvSpPr>
        <p:spPr bwMode="auto">
          <a:xfrm>
            <a:off x="2771775" y="4105275"/>
            <a:ext cx="13652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Line 7"/>
          <p:cNvSpPr>
            <a:spLocks noChangeAspect="1" noChangeShapeType="1"/>
          </p:cNvSpPr>
          <p:nvPr/>
        </p:nvSpPr>
        <p:spPr bwMode="auto">
          <a:xfrm>
            <a:off x="1982788" y="4406900"/>
            <a:ext cx="2133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Line 8"/>
          <p:cNvSpPr>
            <a:spLocks noChangeAspect="1" noChangeShapeType="1"/>
          </p:cNvSpPr>
          <p:nvPr/>
        </p:nvSpPr>
        <p:spPr bwMode="auto">
          <a:xfrm>
            <a:off x="5559425" y="4538663"/>
            <a:ext cx="14081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7" name="Line 16"/>
          <p:cNvSpPr>
            <a:spLocks noChangeAspect="1" noChangeShapeType="1"/>
          </p:cNvSpPr>
          <p:nvPr/>
        </p:nvSpPr>
        <p:spPr bwMode="auto">
          <a:xfrm flipV="1">
            <a:off x="3806825" y="3057525"/>
            <a:ext cx="1517650" cy="84455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Line 17"/>
          <p:cNvSpPr>
            <a:spLocks noChangeAspect="1" noChangeShapeType="1"/>
          </p:cNvSpPr>
          <p:nvPr/>
        </p:nvSpPr>
        <p:spPr bwMode="auto">
          <a:xfrm rot="300000" flipH="1" flipV="1">
            <a:off x="4214813" y="3059113"/>
            <a:ext cx="674687" cy="796925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Line 18"/>
          <p:cNvSpPr>
            <a:spLocks noChangeAspect="1" noChangeShapeType="1"/>
          </p:cNvSpPr>
          <p:nvPr/>
        </p:nvSpPr>
        <p:spPr bwMode="auto">
          <a:xfrm flipV="1">
            <a:off x="3567113" y="3490913"/>
            <a:ext cx="1995487" cy="1587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0" name="Line 19"/>
          <p:cNvSpPr>
            <a:spLocks noChangeAspect="1" noChangeShapeType="1"/>
          </p:cNvSpPr>
          <p:nvPr/>
        </p:nvSpPr>
        <p:spPr bwMode="auto">
          <a:xfrm rot="300000" flipV="1">
            <a:off x="3579813" y="3006725"/>
            <a:ext cx="657225" cy="5000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Line 20"/>
          <p:cNvSpPr>
            <a:spLocks noChangeAspect="1" noChangeShapeType="1"/>
          </p:cNvSpPr>
          <p:nvPr/>
        </p:nvSpPr>
        <p:spPr bwMode="auto">
          <a:xfrm rot="300000" flipV="1">
            <a:off x="4884738" y="3452813"/>
            <a:ext cx="657225" cy="5016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2" name="Line 21"/>
          <p:cNvSpPr>
            <a:spLocks noChangeAspect="1" noChangeShapeType="1"/>
          </p:cNvSpPr>
          <p:nvPr/>
        </p:nvSpPr>
        <p:spPr bwMode="auto">
          <a:xfrm>
            <a:off x="3778250" y="2870200"/>
            <a:ext cx="1079500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Line 22"/>
          <p:cNvSpPr>
            <a:spLocks noChangeAspect="1" noChangeShapeType="1"/>
          </p:cNvSpPr>
          <p:nvPr/>
        </p:nvSpPr>
        <p:spPr bwMode="auto">
          <a:xfrm>
            <a:off x="4238625" y="2005013"/>
            <a:ext cx="10795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Line 23"/>
          <p:cNvSpPr>
            <a:spLocks noChangeAspect="1" noChangeShapeType="1"/>
          </p:cNvSpPr>
          <p:nvPr/>
        </p:nvSpPr>
        <p:spPr bwMode="auto">
          <a:xfrm rot="300000" flipH="1" flipV="1">
            <a:off x="3529013" y="2443163"/>
            <a:ext cx="271462" cy="4095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Line 24"/>
          <p:cNvSpPr>
            <a:spLocks noChangeAspect="1" noChangeShapeType="1"/>
          </p:cNvSpPr>
          <p:nvPr/>
        </p:nvSpPr>
        <p:spPr bwMode="auto">
          <a:xfrm>
            <a:off x="3560763" y="2439988"/>
            <a:ext cx="2006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6" name="Line 25"/>
          <p:cNvSpPr>
            <a:spLocks noChangeAspect="1" noChangeShapeType="1"/>
          </p:cNvSpPr>
          <p:nvPr/>
        </p:nvSpPr>
        <p:spPr bwMode="auto">
          <a:xfrm rot="300000" flipV="1">
            <a:off x="4876800" y="2413000"/>
            <a:ext cx="658813" cy="4905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7" name="Line 26"/>
          <p:cNvSpPr>
            <a:spLocks noChangeAspect="1" noChangeShapeType="1"/>
          </p:cNvSpPr>
          <p:nvPr/>
        </p:nvSpPr>
        <p:spPr bwMode="auto">
          <a:xfrm>
            <a:off x="4857750" y="2873375"/>
            <a:ext cx="1588" cy="20780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" name="Line 27"/>
          <p:cNvSpPr>
            <a:spLocks noChangeAspect="1" noChangeShapeType="1"/>
          </p:cNvSpPr>
          <p:nvPr/>
        </p:nvSpPr>
        <p:spPr bwMode="auto">
          <a:xfrm>
            <a:off x="3778250" y="4951413"/>
            <a:ext cx="1068388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9" name="Line 28"/>
          <p:cNvSpPr>
            <a:spLocks noChangeAspect="1" noChangeShapeType="1"/>
          </p:cNvSpPr>
          <p:nvPr/>
        </p:nvSpPr>
        <p:spPr bwMode="auto">
          <a:xfrm>
            <a:off x="5559425" y="2452688"/>
            <a:ext cx="0" cy="20780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0" name="Line 29"/>
          <p:cNvSpPr>
            <a:spLocks noChangeAspect="1" noChangeShapeType="1"/>
          </p:cNvSpPr>
          <p:nvPr/>
        </p:nvSpPr>
        <p:spPr bwMode="auto">
          <a:xfrm flipH="1">
            <a:off x="4237038" y="2017713"/>
            <a:ext cx="1587" cy="2062162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Line 30"/>
          <p:cNvSpPr>
            <a:spLocks noChangeAspect="1" noChangeShapeType="1"/>
          </p:cNvSpPr>
          <p:nvPr/>
        </p:nvSpPr>
        <p:spPr bwMode="auto">
          <a:xfrm flipV="1">
            <a:off x="3798888" y="4095750"/>
            <a:ext cx="1517650" cy="84455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2" name="Line 31"/>
          <p:cNvSpPr>
            <a:spLocks noChangeAspect="1" noChangeShapeType="1"/>
          </p:cNvSpPr>
          <p:nvPr/>
        </p:nvSpPr>
        <p:spPr bwMode="auto">
          <a:xfrm flipV="1">
            <a:off x="3549650" y="4529138"/>
            <a:ext cx="1997075" cy="1587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3" name="Line 32"/>
          <p:cNvSpPr>
            <a:spLocks noChangeAspect="1" noChangeShapeType="1"/>
          </p:cNvSpPr>
          <p:nvPr/>
        </p:nvSpPr>
        <p:spPr bwMode="auto">
          <a:xfrm>
            <a:off x="3783013" y="2873375"/>
            <a:ext cx="1587" cy="20780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4" name="Line 33"/>
          <p:cNvSpPr>
            <a:spLocks noChangeAspect="1" noChangeShapeType="1"/>
          </p:cNvSpPr>
          <p:nvPr/>
        </p:nvSpPr>
        <p:spPr bwMode="auto">
          <a:xfrm rot="300000" flipV="1">
            <a:off x="3563938" y="1965325"/>
            <a:ext cx="657225" cy="5000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5" name="Line 34"/>
          <p:cNvSpPr>
            <a:spLocks noChangeAspect="1" noChangeShapeType="1"/>
          </p:cNvSpPr>
          <p:nvPr/>
        </p:nvSpPr>
        <p:spPr bwMode="auto">
          <a:xfrm rot="300000" flipH="1" flipV="1">
            <a:off x="5308600" y="2022475"/>
            <a:ext cx="271463" cy="4079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6" name="Line 35"/>
          <p:cNvSpPr>
            <a:spLocks noChangeAspect="1" noChangeShapeType="1"/>
          </p:cNvSpPr>
          <p:nvPr/>
        </p:nvSpPr>
        <p:spPr bwMode="auto">
          <a:xfrm rot="300000" flipV="1">
            <a:off x="4876800" y="4498975"/>
            <a:ext cx="658813" cy="4889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7" name="Line 36"/>
          <p:cNvSpPr>
            <a:spLocks noChangeAspect="1" noChangeShapeType="1"/>
          </p:cNvSpPr>
          <p:nvPr/>
        </p:nvSpPr>
        <p:spPr bwMode="auto">
          <a:xfrm rot="300000" flipH="1" flipV="1">
            <a:off x="3527425" y="4529138"/>
            <a:ext cx="271463" cy="4095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8" name="Line 37"/>
          <p:cNvSpPr>
            <a:spLocks noChangeAspect="1" noChangeShapeType="1"/>
          </p:cNvSpPr>
          <p:nvPr/>
        </p:nvSpPr>
        <p:spPr bwMode="auto">
          <a:xfrm>
            <a:off x="3544888" y="2438400"/>
            <a:ext cx="1587" cy="20780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9" name="Line 38"/>
          <p:cNvSpPr>
            <a:spLocks noChangeAspect="1" noChangeShapeType="1"/>
          </p:cNvSpPr>
          <p:nvPr/>
        </p:nvSpPr>
        <p:spPr bwMode="auto">
          <a:xfrm>
            <a:off x="5313363" y="2016125"/>
            <a:ext cx="1587" cy="2078038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0" name="Line 39"/>
          <p:cNvSpPr>
            <a:spLocks noChangeAspect="1" noChangeShapeType="1"/>
          </p:cNvSpPr>
          <p:nvPr/>
        </p:nvSpPr>
        <p:spPr bwMode="auto">
          <a:xfrm rot="300000" flipV="1">
            <a:off x="3575050" y="4062413"/>
            <a:ext cx="657225" cy="4905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1" name="Line 40"/>
          <p:cNvSpPr>
            <a:spLocks noChangeAspect="1" noChangeShapeType="1"/>
          </p:cNvSpPr>
          <p:nvPr/>
        </p:nvSpPr>
        <p:spPr bwMode="auto">
          <a:xfrm>
            <a:off x="4252913" y="4094163"/>
            <a:ext cx="1066800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2" name="Line 41"/>
          <p:cNvSpPr>
            <a:spLocks noChangeAspect="1" noChangeShapeType="1"/>
          </p:cNvSpPr>
          <p:nvPr/>
        </p:nvSpPr>
        <p:spPr bwMode="auto">
          <a:xfrm rot="300000" flipH="1" flipV="1">
            <a:off x="5305425" y="4119563"/>
            <a:ext cx="269875" cy="4095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3" name="Line 42"/>
          <p:cNvSpPr>
            <a:spLocks noChangeAspect="1" noChangeShapeType="1"/>
          </p:cNvSpPr>
          <p:nvPr/>
        </p:nvSpPr>
        <p:spPr bwMode="auto">
          <a:xfrm flipV="1">
            <a:off x="3797300" y="2009775"/>
            <a:ext cx="1517650" cy="8429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4" name="Line 44"/>
          <p:cNvSpPr>
            <a:spLocks noChangeAspect="1" noChangeShapeType="1"/>
          </p:cNvSpPr>
          <p:nvPr/>
        </p:nvSpPr>
        <p:spPr bwMode="auto">
          <a:xfrm rot="300000" flipH="1" flipV="1">
            <a:off x="4217988" y="4138613"/>
            <a:ext cx="673100" cy="796925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5" name="Line 46"/>
          <p:cNvSpPr>
            <a:spLocks noChangeAspect="1" noChangeShapeType="1"/>
          </p:cNvSpPr>
          <p:nvPr/>
        </p:nvSpPr>
        <p:spPr bwMode="auto">
          <a:xfrm>
            <a:off x="3784600" y="3922713"/>
            <a:ext cx="1079500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6" name="Line 47"/>
          <p:cNvSpPr>
            <a:spLocks noChangeAspect="1" noChangeShapeType="1"/>
          </p:cNvSpPr>
          <p:nvPr/>
        </p:nvSpPr>
        <p:spPr bwMode="auto">
          <a:xfrm rot="300000" flipH="1" flipV="1">
            <a:off x="5299075" y="3055938"/>
            <a:ext cx="271463" cy="4095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7" name="Line 48"/>
          <p:cNvSpPr>
            <a:spLocks noChangeAspect="1" noChangeShapeType="1"/>
          </p:cNvSpPr>
          <p:nvPr/>
        </p:nvSpPr>
        <p:spPr bwMode="auto">
          <a:xfrm rot="300000" flipH="1" flipV="1">
            <a:off x="3524250" y="3497263"/>
            <a:ext cx="271463" cy="4079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8" name="Oval 49"/>
          <p:cNvSpPr>
            <a:spLocks noChangeAspect="1" noChangeArrowheads="1"/>
          </p:cNvSpPr>
          <p:nvPr/>
        </p:nvSpPr>
        <p:spPr bwMode="auto">
          <a:xfrm>
            <a:off x="3475038" y="4476750"/>
            <a:ext cx="106362" cy="109538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69" name="Oval 50"/>
          <p:cNvSpPr>
            <a:spLocks noChangeAspect="1" noChangeArrowheads="1"/>
          </p:cNvSpPr>
          <p:nvPr/>
        </p:nvSpPr>
        <p:spPr bwMode="auto">
          <a:xfrm>
            <a:off x="5233988" y="4025900"/>
            <a:ext cx="106362" cy="109538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70" name="Oval 51"/>
          <p:cNvSpPr>
            <a:spLocks noChangeAspect="1" noChangeArrowheads="1"/>
          </p:cNvSpPr>
          <p:nvPr/>
        </p:nvSpPr>
        <p:spPr bwMode="auto">
          <a:xfrm>
            <a:off x="3494088" y="2382838"/>
            <a:ext cx="98425" cy="100012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71" name="Oval 54"/>
          <p:cNvSpPr>
            <a:spLocks noChangeAspect="1" noChangeArrowheads="1"/>
          </p:cNvSpPr>
          <p:nvPr/>
        </p:nvSpPr>
        <p:spPr bwMode="auto">
          <a:xfrm>
            <a:off x="3725863" y="4900613"/>
            <a:ext cx="98425" cy="100012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72" name="Oval 56"/>
          <p:cNvSpPr>
            <a:spLocks noChangeAspect="1" noChangeArrowheads="1"/>
          </p:cNvSpPr>
          <p:nvPr/>
        </p:nvSpPr>
        <p:spPr bwMode="auto">
          <a:xfrm>
            <a:off x="4802188" y="4905375"/>
            <a:ext cx="98425" cy="9842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73" name="Oval 57"/>
          <p:cNvSpPr>
            <a:spLocks noChangeAspect="1" noChangeArrowheads="1"/>
          </p:cNvSpPr>
          <p:nvPr/>
        </p:nvSpPr>
        <p:spPr bwMode="auto">
          <a:xfrm>
            <a:off x="5268913" y="1952625"/>
            <a:ext cx="98425" cy="9842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74" name="Oval 58"/>
          <p:cNvSpPr>
            <a:spLocks noChangeAspect="1" noChangeArrowheads="1"/>
          </p:cNvSpPr>
          <p:nvPr/>
        </p:nvSpPr>
        <p:spPr bwMode="auto">
          <a:xfrm>
            <a:off x="3730625" y="2809875"/>
            <a:ext cx="98425" cy="100013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75" name="Oval 61"/>
          <p:cNvSpPr>
            <a:spLocks noChangeAspect="1" noChangeArrowheads="1"/>
          </p:cNvSpPr>
          <p:nvPr/>
        </p:nvSpPr>
        <p:spPr bwMode="auto">
          <a:xfrm>
            <a:off x="5513388" y="2382838"/>
            <a:ext cx="98425" cy="100012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76" name="Oval 64"/>
          <p:cNvSpPr>
            <a:spLocks noChangeAspect="1" noChangeArrowheads="1"/>
          </p:cNvSpPr>
          <p:nvPr/>
        </p:nvSpPr>
        <p:spPr bwMode="auto">
          <a:xfrm>
            <a:off x="5497513" y="4471988"/>
            <a:ext cx="106362" cy="109537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77" name="Oval 65"/>
          <p:cNvSpPr>
            <a:spLocks noChangeAspect="1" noChangeArrowheads="1"/>
          </p:cNvSpPr>
          <p:nvPr/>
        </p:nvSpPr>
        <p:spPr bwMode="auto">
          <a:xfrm>
            <a:off x="4173538" y="4021138"/>
            <a:ext cx="98425" cy="100012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7" name="Oval 68"/>
          <p:cNvSpPr>
            <a:spLocks noChangeAspect="1" noChangeArrowheads="1"/>
          </p:cNvSpPr>
          <p:nvPr/>
        </p:nvSpPr>
        <p:spPr bwMode="auto">
          <a:xfrm>
            <a:off x="4522788" y="3157538"/>
            <a:ext cx="85725" cy="87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8" name="Oval 69"/>
          <p:cNvSpPr>
            <a:spLocks noChangeAspect="1" noChangeArrowheads="1"/>
          </p:cNvSpPr>
          <p:nvPr/>
        </p:nvSpPr>
        <p:spPr bwMode="auto">
          <a:xfrm>
            <a:off x="4090988" y="2541588"/>
            <a:ext cx="85725" cy="87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80" name="Line 70"/>
          <p:cNvSpPr>
            <a:spLocks noChangeAspect="1" noChangeShapeType="1"/>
          </p:cNvSpPr>
          <p:nvPr/>
        </p:nvSpPr>
        <p:spPr bwMode="auto">
          <a:xfrm flipH="1">
            <a:off x="4548188" y="2476500"/>
            <a:ext cx="1587" cy="2062163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1" name="Line 71"/>
          <p:cNvSpPr>
            <a:spLocks noChangeAspect="1" noChangeShapeType="1"/>
          </p:cNvSpPr>
          <p:nvPr/>
        </p:nvSpPr>
        <p:spPr bwMode="auto">
          <a:xfrm>
            <a:off x="4568825" y="3865563"/>
            <a:ext cx="170973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2" name="Line 72"/>
          <p:cNvSpPr>
            <a:spLocks noChangeAspect="1" noChangeShapeType="1"/>
          </p:cNvSpPr>
          <p:nvPr/>
        </p:nvSpPr>
        <p:spPr bwMode="auto">
          <a:xfrm>
            <a:off x="4594225" y="3205163"/>
            <a:ext cx="23304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3" name="Line 73"/>
          <p:cNvSpPr>
            <a:spLocks noChangeShapeType="1"/>
          </p:cNvSpPr>
          <p:nvPr/>
        </p:nvSpPr>
        <p:spPr bwMode="auto">
          <a:xfrm>
            <a:off x="2209800" y="2598738"/>
            <a:ext cx="0" cy="18129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4" name="Line 74"/>
          <p:cNvSpPr>
            <a:spLocks noChangeShapeType="1"/>
          </p:cNvSpPr>
          <p:nvPr/>
        </p:nvSpPr>
        <p:spPr bwMode="auto">
          <a:xfrm>
            <a:off x="2843213" y="4105275"/>
            <a:ext cx="0" cy="3032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arrow" w="med" len="lg"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5" name="Line 75"/>
          <p:cNvSpPr>
            <a:spLocks noChangeShapeType="1"/>
          </p:cNvSpPr>
          <p:nvPr/>
        </p:nvSpPr>
        <p:spPr bwMode="auto">
          <a:xfrm>
            <a:off x="6748463" y="3205163"/>
            <a:ext cx="0" cy="13255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6" name="Line 76"/>
          <p:cNvSpPr>
            <a:spLocks noChangeShapeType="1"/>
          </p:cNvSpPr>
          <p:nvPr/>
        </p:nvSpPr>
        <p:spPr bwMode="auto">
          <a:xfrm>
            <a:off x="6089650" y="3867150"/>
            <a:ext cx="0" cy="6524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arrow" w="med" len="lg"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7" name="Oval 80"/>
          <p:cNvSpPr>
            <a:spLocks noChangeAspect="1" noChangeArrowheads="1"/>
          </p:cNvSpPr>
          <p:nvPr/>
        </p:nvSpPr>
        <p:spPr bwMode="auto">
          <a:xfrm>
            <a:off x="4511675" y="4476750"/>
            <a:ext cx="98425" cy="9842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07" name="Oval 81"/>
          <p:cNvSpPr>
            <a:spLocks noChangeAspect="1" noChangeArrowheads="1"/>
          </p:cNvSpPr>
          <p:nvPr/>
        </p:nvSpPr>
        <p:spPr bwMode="auto">
          <a:xfrm>
            <a:off x="4087813" y="4056063"/>
            <a:ext cx="85725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89" name="Line 9"/>
          <p:cNvSpPr>
            <a:spLocks noChangeAspect="1" noChangeShapeType="1"/>
          </p:cNvSpPr>
          <p:nvPr/>
        </p:nvSpPr>
        <p:spPr bwMode="auto">
          <a:xfrm>
            <a:off x="4135438" y="3321050"/>
            <a:ext cx="1011237" cy="1588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0" name="Line 11"/>
          <p:cNvSpPr>
            <a:spLocks noChangeShapeType="1"/>
          </p:cNvSpPr>
          <p:nvPr/>
        </p:nvSpPr>
        <p:spPr bwMode="auto">
          <a:xfrm flipH="1">
            <a:off x="4460875" y="2435225"/>
            <a:ext cx="92075" cy="1293813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1" name="Line 12"/>
          <p:cNvSpPr>
            <a:spLocks noChangeShapeType="1"/>
          </p:cNvSpPr>
          <p:nvPr/>
        </p:nvSpPr>
        <p:spPr bwMode="auto">
          <a:xfrm flipH="1">
            <a:off x="4143375" y="2405063"/>
            <a:ext cx="419100" cy="889000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2" name="Line 13"/>
          <p:cNvSpPr>
            <a:spLocks noChangeShapeType="1"/>
          </p:cNvSpPr>
          <p:nvPr/>
        </p:nvSpPr>
        <p:spPr bwMode="auto">
          <a:xfrm flipH="1">
            <a:off x="4470400" y="3333750"/>
            <a:ext cx="661988" cy="385763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3" name="Line 14"/>
          <p:cNvSpPr>
            <a:spLocks noChangeShapeType="1"/>
          </p:cNvSpPr>
          <p:nvPr/>
        </p:nvSpPr>
        <p:spPr bwMode="auto">
          <a:xfrm>
            <a:off x="4568825" y="2460625"/>
            <a:ext cx="530225" cy="860425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4" name="Line 15"/>
          <p:cNvSpPr>
            <a:spLocks noChangeShapeType="1"/>
          </p:cNvSpPr>
          <p:nvPr/>
        </p:nvSpPr>
        <p:spPr bwMode="auto">
          <a:xfrm>
            <a:off x="4148138" y="3330575"/>
            <a:ext cx="303212" cy="379413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5" name="Oval 53"/>
          <p:cNvSpPr>
            <a:spLocks noChangeAspect="1" noChangeArrowheads="1"/>
          </p:cNvSpPr>
          <p:nvPr/>
        </p:nvSpPr>
        <p:spPr bwMode="auto">
          <a:xfrm>
            <a:off x="5089525" y="3268663"/>
            <a:ext cx="98425" cy="100012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96" name="Line 43"/>
          <p:cNvSpPr>
            <a:spLocks noChangeAspect="1" noChangeShapeType="1"/>
          </p:cNvSpPr>
          <p:nvPr/>
        </p:nvSpPr>
        <p:spPr bwMode="auto">
          <a:xfrm rot="300000" flipH="1" flipV="1">
            <a:off x="4217988" y="2038350"/>
            <a:ext cx="668337" cy="7953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7" name="Oval 60"/>
          <p:cNvSpPr>
            <a:spLocks noChangeAspect="1" noChangeArrowheads="1"/>
          </p:cNvSpPr>
          <p:nvPr/>
        </p:nvSpPr>
        <p:spPr bwMode="auto">
          <a:xfrm>
            <a:off x="4195763" y="1955800"/>
            <a:ext cx="98425" cy="100013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98" name="Oval 59"/>
          <p:cNvSpPr>
            <a:spLocks noChangeAspect="1" noChangeArrowheads="1"/>
          </p:cNvSpPr>
          <p:nvPr/>
        </p:nvSpPr>
        <p:spPr bwMode="auto">
          <a:xfrm>
            <a:off x="4797425" y="2811463"/>
            <a:ext cx="98425" cy="100012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99" name="Oval 52"/>
          <p:cNvSpPr>
            <a:spLocks noChangeAspect="1" noChangeArrowheads="1"/>
          </p:cNvSpPr>
          <p:nvPr/>
        </p:nvSpPr>
        <p:spPr bwMode="auto">
          <a:xfrm>
            <a:off x="4495800" y="2389188"/>
            <a:ext cx="98425" cy="1016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00" name="Oval 55"/>
          <p:cNvSpPr>
            <a:spLocks noChangeAspect="1" noChangeArrowheads="1"/>
          </p:cNvSpPr>
          <p:nvPr/>
        </p:nvSpPr>
        <p:spPr bwMode="auto">
          <a:xfrm>
            <a:off x="4422775" y="3663950"/>
            <a:ext cx="98425" cy="1016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01" name="Oval 62"/>
          <p:cNvSpPr>
            <a:spLocks noChangeAspect="1" noChangeArrowheads="1"/>
          </p:cNvSpPr>
          <p:nvPr/>
        </p:nvSpPr>
        <p:spPr bwMode="auto">
          <a:xfrm>
            <a:off x="4054475" y="3268663"/>
            <a:ext cx="98425" cy="1016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602" name="Object 70"/>
          <p:cNvGraphicFramePr>
            <a:graphicFrameLocks noChangeAspect="1"/>
          </p:cNvGraphicFramePr>
          <p:nvPr/>
        </p:nvGraphicFramePr>
        <p:xfrm>
          <a:off x="1755775" y="3244850"/>
          <a:ext cx="3746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3" name="Equation" r:id="rId3" imgW="233280" imgH="385915" progId="Equation.3">
                  <p:embed/>
                </p:oleObj>
              </mc:Choice>
              <mc:Fallback>
                <p:oleObj name="Equation" r:id="rId3" imgW="233280" imgH="385915" progId="Equation.3">
                  <p:embed/>
                  <p:pic>
                    <p:nvPicPr>
                      <p:cNvPr id="22602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3244850"/>
                        <a:ext cx="37465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3" name="Object 70"/>
          <p:cNvGraphicFramePr>
            <a:graphicFrameLocks noChangeAspect="1"/>
          </p:cNvGraphicFramePr>
          <p:nvPr/>
        </p:nvGraphicFramePr>
        <p:xfrm>
          <a:off x="2457450" y="3836988"/>
          <a:ext cx="3556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4" name="Equation" r:id="rId5" imgW="219105" imgH="385915" progId="Equation.3">
                  <p:embed/>
                </p:oleObj>
              </mc:Choice>
              <mc:Fallback>
                <p:oleObj name="Equation" r:id="rId5" imgW="219105" imgH="385915" progId="Equation.3">
                  <p:embed/>
                  <p:pic>
                    <p:nvPicPr>
                      <p:cNvPr id="22603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3836988"/>
                        <a:ext cx="3556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4" name="Object 70"/>
          <p:cNvGraphicFramePr>
            <a:graphicFrameLocks noChangeAspect="1"/>
          </p:cNvGraphicFramePr>
          <p:nvPr/>
        </p:nvGraphicFramePr>
        <p:xfrm>
          <a:off x="6138863" y="3908425"/>
          <a:ext cx="3556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5" name="Equation" r:id="rId7" imgW="219105" imgH="385915" progId="Equation.3">
                  <p:embed/>
                </p:oleObj>
              </mc:Choice>
              <mc:Fallback>
                <p:oleObj name="Equation" r:id="rId7" imgW="219105" imgH="385915" progId="Equation.3">
                  <p:embed/>
                  <p:pic>
                    <p:nvPicPr>
                      <p:cNvPr id="22604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3" y="3908425"/>
                        <a:ext cx="3556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5" name="Object 70"/>
          <p:cNvGraphicFramePr>
            <a:graphicFrameLocks noChangeAspect="1"/>
          </p:cNvGraphicFramePr>
          <p:nvPr/>
        </p:nvGraphicFramePr>
        <p:xfrm>
          <a:off x="6821488" y="3562350"/>
          <a:ext cx="3556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6" name="Equation" r:id="rId9" imgW="219105" imgH="385915" progId="Equation.3">
                  <p:embed/>
                </p:oleObj>
              </mc:Choice>
              <mc:Fallback>
                <p:oleObj name="Equation" r:id="rId9" imgW="219105" imgH="385915" progId="Equation.3">
                  <p:embed/>
                  <p:pic>
                    <p:nvPicPr>
                      <p:cNvPr id="22605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488" y="3562350"/>
                        <a:ext cx="3556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04" name="Group 164"/>
          <p:cNvGrpSpPr>
            <a:grpSpLocks/>
          </p:cNvGrpSpPr>
          <p:nvPr/>
        </p:nvGrpSpPr>
        <p:grpSpPr bwMode="auto">
          <a:xfrm rot="10800000">
            <a:off x="3554413" y="2009775"/>
            <a:ext cx="1011237" cy="1323975"/>
            <a:chOff x="4517" y="397"/>
            <a:chExt cx="637" cy="834"/>
          </a:xfrm>
        </p:grpSpPr>
        <p:sp>
          <p:nvSpPr>
            <p:cNvPr id="22643" name="Line 9"/>
            <p:cNvSpPr>
              <a:spLocks noChangeAspect="1" noChangeShapeType="1"/>
            </p:cNvSpPr>
            <p:nvPr/>
          </p:nvSpPr>
          <p:spPr bwMode="auto">
            <a:xfrm>
              <a:off x="4517" y="974"/>
              <a:ext cx="637" cy="1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Line 11"/>
            <p:cNvSpPr>
              <a:spLocks noChangeShapeType="1"/>
            </p:cNvSpPr>
            <p:nvPr/>
          </p:nvSpPr>
          <p:spPr bwMode="auto">
            <a:xfrm flipH="1">
              <a:off x="4722" y="416"/>
              <a:ext cx="58" cy="815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5" name="Line 12"/>
            <p:cNvSpPr>
              <a:spLocks noChangeShapeType="1"/>
            </p:cNvSpPr>
            <p:nvPr/>
          </p:nvSpPr>
          <p:spPr bwMode="auto">
            <a:xfrm flipH="1">
              <a:off x="4522" y="397"/>
              <a:ext cx="264" cy="56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6" name="Line 13"/>
            <p:cNvSpPr>
              <a:spLocks noChangeShapeType="1"/>
            </p:cNvSpPr>
            <p:nvPr/>
          </p:nvSpPr>
          <p:spPr bwMode="auto">
            <a:xfrm flipH="1">
              <a:off x="4728" y="982"/>
              <a:ext cx="417" cy="243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7" name="Line 14"/>
            <p:cNvSpPr>
              <a:spLocks noChangeShapeType="1"/>
            </p:cNvSpPr>
            <p:nvPr/>
          </p:nvSpPr>
          <p:spPr bwMode="auto">
            <a:xfrm>
              <a:off x="4790" y="432"/>
              <a:ext cx="334" cy="542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5"/>
            <p:cNvSpPr>
              <a:spLocks noChangeShapeType="1"/>
            </p:cNvSpPr>
            <p:nvPr/>
          </p:nvSpPr>
          <p:spPr bwMode="auto">
            <a:xfrm>
              <a:off x="4525" y="980"/>
              <a:ext cx="191" cy="239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14" name="Oval 81"/>
          <p:cNvSpPr>
            <a:spLocks noChangeAspect="1" noChangeArrowheads="1"/>
          </p:cNvSpPr>
          <p:nvPr/>
        </p:nvSpPr>
        <p:spPr bwMode="auto">
          <a:xfrm>
            <a:off x="5287963" y="2654300"/>
            <a:ext cx="85725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34" name="Group 194"/>
          <p:cNvGrpSpPr>
            <a:grpSpLocks/>
          </p:cNvGrpSpPr>
          <p:nvPr/>
        </p:nvGrpSpPr>
        <p:grpSpPr bwMode="auto">
          <a:xfrm>
            <a:off x="3511550" y="2613025"/>
            <a:ext cx="2114550" cy="1651000"/>
            <a:chOff x="4428" y="539"/>
            <a:chExt cx="1332" cy="1040"/>
          </a:xfrm>
        </p:grpSpPr>
        <p:sp>
          <p:nvSpPr>
            <p:cNvPr id="22630" name="Oval 67"/>
            <p:cNvSpPr>
              <a:spLocks noChangeAspect="1" noChangeArrowheads="1"/>
            </p:cNvSpPr>
            <p:nvPr/>
          </p:nvSpPr>
          <p:spPr bwMode="auto">
            <a:xfrm>
              <a:off x="5067" y="1287"/>
              <a:ext cx="54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31" name="Oval 81"/>
            <p:cNvSpPr>
              <a:spLocks noChangeAspect="1" noChangeArrowheads="1"/>
            </p:cNvSpPr>
            <p:nvPr/>
          </p:nvSpPr>
          <p:spPr bwMode="auto">
            <a:xfrm>
              <a:off x="5256" y="1152"/>
              <a:ext cx="54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32" name="Oval 81"/>
            <p:cNvSpPr>
              <a:spLocks noChangeAspect="1" noChangeArrowheads="1"/>
            </p:cNvSpPr>
            <p:nvPr/>
          </p:nvSpPr>
          <p:spPr bwMode="auto">
            <a:xfrm>
              <a:off x="5254" y="1523"/>
              <a:ext cx="54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33" name="Oval 81"/>
            <p:cNvSpPr>
              <a:spLocks noChangeAspect="1" noChangeArrowheads="1"/>
            </p:cNvSpPr>
            <p:nvPr/>
          </p:nvSpPr>
          <p:spPr bwMode="auto">
            <a:xfrm>
              <a:off x="5706" y="839"/>
              <a:ext cx="54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34" name="Oval 81"/>
            <p:cNvSpPr>
              <a:spLocks noChangeAspect="1" noChangeArrowheads="1"/>
            </p:cNvSpPr>
            <p:nvPr/>
          </p:nvSpPr>
          <p:spPr bwMode="auto">
            <a:xfrm>
              <a:off x="5704" y="1201"/>
              <a:ext cx="54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35" name="Oval 81"/>
            <p:cNvSpPr>
              <a:spLocks noChangeAspect="1" noChangeArrowheads="1"/>
            </p:cNvSpPr>
            <p:nvPr/>
          </p:nvSpPr>
          <p:spPr bwMode="auto">
            <a:xfrm>
              <a:off x="4580" y="1149"/>
              <a:ext cx="54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36" name="Oval 81"/>
            <p:cNvSpPr>
              <a:spLocks noChangeAspect="1" noChangeArrowheads="1"/>
            </p:cNvSpPr>
            <p:nvPr/>
          </p:nvSpPr>
          <p:spPr bwMode="auto">
            <a:xfrm>
              <a:off x="4578" y="1520"/>
              <a:ext cx="54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37" name="Oval 81"/>
            <p:cNvSpPr>
              <a:spLocks noChangeAspect="1" noChangeArrowheads="1"/>
            </p:cNvSpPr>
            <p:nvPr/>
          </p:nvSpPr>
          <p:spPr bwMode="auto">
            <a:xfrm>
              <a:off x="4430" y="857"/>
              <a:ext cx="54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38" name="Oval 81"/>
            <p:cNvSpPr>
              <a:spLocks noChangeAspect="1" noChangeArrowheads="1"/>
            </p:cNvSpPr>
            <p:nvPr/>
          </p:nvSpPr>
          <p:spPr bwMode="auto">
            <a:xfrm>
              <a:off x="4428" y="1228"/>
              <a:ext cx="54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39" name="Oval 81"/>
            <p:cNvSpPr>
              <a:spLocks noChangeAspect="1" noChangeArrowheads="1"/>
            </p:cNvSpPr>
            <p:nvPr/>
          </p:nvSpPr>
          <p:spPr bwMode="auto">
            <a:xfrm>
              <a:off x="5545" y="936"/>
              <a:ext cx="54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640" name="Group 178"/>
            <p:cNvGrpSpPr>
              <a:grpSpLocks/>
            </p:cNvGrpSpPr>
            <p:nvPr/>
          </p:nvGrpSpPr>
          <p:grpSpPr bwMode="auto">
            <a:xfrm>
              <a:off x="4852" y="539"/>
              <a:ext cx="56" cy="427"/>
              <a:chOff x="3144" y="2382"/>
              <a:chExt cx="56" cy="427"/>
            </a:xfrm>
          </p:grpSpPr>
          <p:sp>
            <p:nvSpPr>
              <p:cNvPr id="22641" name="Oval 81"/>
              <p:cNvSpPr>
                <a:spLocks noChangeAspect="1" noChangeArrowheads="1"/>
              </p:cNvSpPr>
              <p:nvPr/>
            </p:nvSpPr>
            <p:spPr bwMode="auto">
              <a:xfrm>
                <a:off x="3146" y="2382"/>
                <a:ext cx="54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42" name="Oval 81"/>
              <p:cNvSpPr>
                <a:spLocks noChangeAspect="1" noChangeArrowheads="1"/>
              </p:cNvSpPr>
              <p:nvPr/>
            </p:nvSpPr>
            <p:spPr bwMode="auto">
              <a:xfrm>
                <a:off x="3144" y="2753"/>
                <a:ext cx="54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433" name="Group 193"/>
          <p:cNvGrpSpPr>
            <a:grpSpLocks/>
          </p:cNvGrpSpPr>
          <p:nvPr/>
        </p:nvGrpSpPr>
        <p:grpSpPr bwMode="auto">
          <a:xfrm>
            <a:off x="4852988" y="1966913"/>
            <a:ext cx="1063625" cy="1365250"/>
            <a:chOff x="3057" y="1239"/>
            <a:chExt cx="670" cy="860"/>
          </a:xfrm>
        </p:grpSpPr>
        <p:grpSp>
          <p:nvGrpSpPr>
            <p:cNvPr id="22622" name="Group 191"/>
            <p:cNvGrpSpPr>
              <a:grpSpLocks/>
            </p:cNvGrpSpPr>
            <p:nvPr/>
          </p:nvGrpSpPr>
          <p:grpSpPr bwMode="auto">
            <a:xfrm>
              <a:off x="3057" y="1239"/>
              <a:ext cx="659" cy="860"/>
              <a:chOff x="4802" y="848"/>
              <a:chExt cx="659" cy="860"/>
            </a:xfrm>
          </p:grpSpPr>
          <p:sp>
            <p:nvSpPr>
              <p:cNvPr id="22624" name="Line 9"/>
              <p:cNvSpPr>
                <a:spLocks noChangeAspect="1" noChangeShapeType="1"/>
              </p:cNvSpPr>
              <p:nvPr/>
            </p:nvSpPr>
            <p:spPr bwMode="auto">
              <a:xfrm>
                <a:off x="4824" y="1425"/>
                <a:ext cx="637" cy="1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5" name="Line 11"/>
              <p:cNvSpPr>
                <a:spLocks noChangeShapeType="1"/>
              </p:cNvSpPr>
              <p:nvPr/>
            </p:nvSpPr>
            <p:spPr bwMode="auto">
              <a:xfrm flipH="1">
                <a:off x="4967" y="867"/>
                <a:ext cx="120" cy="841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6" name="Line 12"/>
              <p:cNvSpPr>
                <a:spLocks noChangeShapeType="1"/>
              </p:cNvSpPr>
              <p:nvPr/>
            </p:nvSpPr>
            <p:spPr bwMode="auto">
              <a:xfrm flipH="1">
                <a:off x="4802" y="848"/>
                <a:ext cx="291" cy="587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7" name="Line 13"/>
              <p:cNvSpPr>
                <a:spLocks noChangeShapeType="1"/>
              </p:cNvSpPr>
              <p:nvPr/>
            </p:nvSpPr>
            <p:spPr bwMode="auto">
              <a:xfrm flipH="1">
                <a:off x="4964" y="1433"/>
                <a:ext cx="488" cy="269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8" name="Line 14"/>
              <p:cNvSpPr>
                <a:spLocks noChangeShapeType="1"/>
              </p:cNvSpPr>
              <p:nvPr/>
            </p:nvSpPr>
            <p:spPr bwMode="auto">
              <a:xfrm>
                <a:off x="5097" y="883"/>
                <a:ext cx="334" cy="542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9" name="Line 15"/>
              <p:cNvSpPr>
                <a:spLocks noChangeShapeType="1"/>
              </p:cNvSpPr>
              <p:nvPr/>
            </p:nvSpPr>
            <p:spPr bwMode="auto">
              <a:xfrm>
                <a:off x="4805" y="1422"/>
                <a:ext cx="164" cy="284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623" name="Oval 61"/>
            <p:cNvSpPr>
              <a:spLocks noChangeAspect="1" noChangeArrowheads="1"/>
            </p:cNvSpPr>
            <p:nvPr/>
          </p:nvSpPr>
          <p:spPr bwMode="auto">
            <a:xfrm>
              <a:off x="3665" y="1800"/>
              <a:ext cx="62" cy="6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44" name="Group 204"/>
          <p:cNvGrpSpPr>
            <a:grpSpLocks/>
          </p:cNvGrpSpPr>
          <p:nvPr/>
        </p:nvGrpSpPr>
        <p:grpSpPr bwMode="auto">
          <a:xfrm>
            <a:off x="4422775" y="2903538"/>
            <a:ext cx="88900" cy="1870075"/>
            <a:chOff x="4983" y="1608"/>
            <a:chExt cx="56" cy="1178"/>
          </a:xfrm>
        </p:grpSpPr>
        <p:sp>
          <p:nvSpPr>
            <p:cNvPr id="22619" name="Oval 69"/>
            <p:cNvSpPr>
              <a:spLocks noChangeAspect="1" noChangeArrowheads="1"/>
            </p:cNvSpPr>
            <p:nvPr/>
          </p:nvSpPr>
          <p:spPr bwMode="auto">
            <a:xfrm>
              <a:off x="4985" y="1608"/>
              <a:ext cx="54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20" name="Oval 81"/>
            <p:cNvSpPr>
              <a:spLocks noChangeAspect="1" noChangeArrowheads="1"/>
            </p:cNvSpPr>
            <p:nvPr/>
          </p:nvSpPr>
          <p:spPr bwMode="auto">
            <a:xfrm>
              <a:off x="4983" y="2562"/>
              <a:ext cx="54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21" name="Line 4"/>
            <p:cNvSpPr>
              <a:spLocks noChangeAspect="1" noChangeShapeType="1"/>
            </p:cNvSpPr>
            <p:nvPr/>
          </p:nvSpPr>
          <p:spPr bwMode="auto">
            <a:xfrm>
              <a:off x="5015" y="1639"/>
              <a:ext cx="1" cy="114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43" name="Group 203"/>
          <p:cNvGrpSpPr>
            <a:grpSpLocks/>
          </p:cNvGrpSpPr>
          <p:nvPr/>
        </p:nvGrpSpPr>
        <p:grpSpPr bwMode="auto">
          <a:xfrm>
            <a:off x="5095875" y="2505075"/>
            <a:ext cx="88900" cy="1855788"/>
            <a:chOff x="5372" y="1889"/>
            <a:chExt cx="56" cy="1169"/>
          </a:xfrm>
        </p:grpSpPr>
        <p:sp>
          <p:nvSpPr>
            <p:cNvPr id="22616" name="Oval 69"/>
            <p:cNvSpPr>
              <a:spLocks noChangeAspect="1" noChangeArrowheads="1"/>
            </p:cNvSpPr>
            <p:nvPr/>
          </p:nvSpPr>
          <p:spPr bwMode="auto">
            <a:xfrm>
              <a:off x="5374" y="1889"/>
              <a:ext cx="54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17" name="Oval 81"/>
            <p:cNvSpPr>
              <a:spLocks noChangeAspect="1" noChangeArrowheads="1"/>
            </p:cNvSpPr>
            <p:nvPr/>
          </p:nvSpPr>
          <p:spPr bwMode="auto">
            <a:xfrm>
              <a:off x="5372" y="2843"/>
              <a:ext cx="54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18" name="Line 4"/>
            <p:cNvSpPr>
              <a:spLocks noChangeAspect="1" noChangeShapeType="1"/>
            </p:cNvSpPr>
            <p:nvPr/>
          </p:nvSpPr>
          <p:spPr bwMode="auto">
            <a:xfrm>
              <a:off x="5404" y="1911"/>
              <a:ext cx="1" cy="114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0448" name="Object 59"/>
          <p:cNvGraphicFramePr>
            <a:graphicFrameLocks noChangeAspect="1"/>
          </p:cNvGraphicFramePr>
          <p:nvPr/>
        </p:nvGraphicFramePr>
        <p:xfrm>
          <a:off x="2970213" y="5076825"/>
          <a:ext cx="31067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7" name="Equation" r:id="rId11" imgW="1414260" imgH="385915" progId="Equation.DSMT4">
                  <p:embed/>
                </p:oleObj>
              </mc:Choice>
              <mc:Fallback>
                <p:oleObj name="Equation" r:id="rId11" imgW="1414260" imgH="385915" progId="Equation.DSMT4">
                  <p:embed/>
                  <p:pic>
                    <p:nvPicPr>
                      <p:cNvPr id="10448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5076825"/>
                        <a:ext cx="310673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9" name="AutoShape 209"/>
          <p:cNvSpPr>
            <a:spLocks noChangeArrowheads="1"/>
          </p:cNvSpPr>
          <p:nvPr/>
        </p:nvSpPr>
        <p:spPr bwMode="auto">
          <a:xfrm>
            <a:off x="1919288" y="5767388"/>
            <a:ext cx="776287" cy="392112"/>
          </a:xfrm>
          <a:prstGeom prst="wedgeRoundRectCallout">
            <a:avLst>
              <a:gd name="adj1" fmla="val 94171"/>
              <a:gd name="adj2" fmla="val -90079"/>
              <a:gd name="adj3" fmla="val 16667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0" dirty="0"/>
              <a:t>C </a:t>
            </a:r>
            <a:r>
              <a:rPr lang="zh-CN" altLang="en-US" b="0" dirty="0"/>
              <a:t>轴</a:t>
            </a:r>
            <a:endParaRPr lang="en-US" altLang="zh-CN" b="0" dirty="0"/>
          </a:p>
        </p:txBody>
      </p:sp>
      <p:sp>
        <p:nvSpPr>
          <p:cNvPr id="10450" name="AutoShape 210"/>
          <p:cNvSpPr>
            <a:spLocks noChangeArrowheads="1"/>
          </p:cNvSpPr>
          <p:nvPr/>
        </p:nvSpPr>
        <p:spPr bwMode="auto">
          <a:xfrm>
            <a:off x="2941638" y="5776913"/>
            <a:ext cx="776287" cy="392112"/>
          </a:xfrm>
          <a:prstGeom prst="wedgeRoundRectCallout">
            <a:avLst>
              <a:gd name="adj1" fmla="val 94171"/>
              <a:gd name="adj2" fmla="val -90079"/>
              <a:gd name="adj3" fmla="val 16667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0" dirty="0"/>
              <a:t>棱</a:t>
            </a:r>
            <a:endParaRPr lang="en-US" altLang="zh-CN" b="0" dirty="0"/>
          </a:p>
        </p:txBody>
      </p:sp>
      <p:sp>
        <p:nvSpPr>
          <p:cNvPr id="10451" name="AutoShape 211"/>
          <p:cNvSpPr>
            <a:spLocks noChangeArrowheads="1"/>
          </p:cNvSpPr>
          <p:nvPr/>
        </p:nvSpPr>
        <p:spPr bwMode="auto">
          <a:xfrm>
            <a:off x="5657850" y="5791200"/>
            <a:ext cx="1268413" cy="377825"/>
          </a:xfrm>
          <a:prstGeom prst="wedgeRoundRectCallout">
            <a:avLst>
              <a:gd name="adj1" fmla="val -92551"/>
              <a:gd name="adj2" fmla="val -91597"/>
              <a:gd name="adj3" fmla="val 16667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0" dirty="0" smtClean="0"/>
              <a:t>晶胞内</a:t>
            </a:r>
            <a:endParaRPr lang="en-US" altLang="zh-CN" b="0" dirty="0"/>
          </a:p>
        </p:txBody>
      </p:sp>
      <p:sp>
        <p:nvSpPr>
          <p:cNvPr id="121" name="Text Box 2"/>
          <p:cNvSpPr txBox="1">
            <a:spLocks noChangeArrowheads="1"/>
          </p:cNvSpPr>
          <p:nvPr/>
        </p:nvSpPr>
        <p:spPr bwMode="auto">
          <a:xfrm>
            <a:off x="652475" y="869568"/>
            <a:ext cx="57086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 smtClean="0">
                <a:solidFill>
                  <a:schemeClr val="accent2"/>
                </a:solidFill>
              </a:rPr>
              <a:t>6. HCP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结构</a:t>
            </a:r>
            <a:r>
              <a:rPr lang="en-US" altLang="zh-CN" sz="3600" b="1" dirty="0" smtClean="0">
                <a:solidFill>
                  <a:schemeClr val="accent2"/>
                </a:solidFill>
              </a:rPr>
              <a:t>—</a:t>
            </a:r>
            <a:r>
              <a:rPr lang="zh-CN" altLang="en-US" sz="3600" b="1" dirty="0">
                <a:solidFill>
                  <a:schemeClr val="accent2"/>
                </a:solidFill>
              </a:rPr>
              <a:t>四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面体间隙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2890922" y="6268241"/>
            <a:ext cx="363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Cyrl-AZ" altLang="zh-CN" dirty="0" smtClean="0">
                <a:solidFill>
                  <a:srgbClr val="FF0000"/>
                </a:solidFill>
              </a:rPr>
              <a:t>→</a:t>
            </a:r>
            <a:r>
              <a:rPr lang="zh-CN" altLang="en-US" dirty="0" smtClean="0">
                <a:solidFill>
                  <a:srgbClr val="FF0000"/>
                </a:solidFill>
              </a:rPr>
              <a:t>相当于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原子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116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7" grpId="0" animBg="1"/>
      <p:bldP spid="10297" grpId="1" animBg="1"/>
      <p:bldP spid="10298" grpId="0" animBg="1"/>
      <p:bldP spid="10298" grpId="1" animBg="1"/>
      <p:bldP spid="10307" grpId="0" animBg="1"/>
      <p:bldP spid="10414" grpId="0" animBg="1"/>
      <p:bldP spid="10414" grpId="1" animBg="1"/>
      <p:bldP spid="10449" grpId="0" animBg="1"/>
      <p:bldP spid="10450" grpId="0" animBg="1"/>
      <p:bldP spid="10451" grpId="0" animBg="1"/>
      <p:bldP spid="1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3888" y="1035050"/>
            <a:ext cx="1831975" cy="49244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CN" sz="2600" kern="1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 HCP</a:t>
            </a:r>
            <a:endParaRPr kumimoji="0" lang="zh-CN" altLang="en-US" sz="2600" kern="12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167334"/>
              </p:ext>
            </p:extLst>
          </p:nvPr>
        </p:nvGraphicFramePr>
        <p:xfrm>
          <a:off x="252008" y="2072481"/>
          <a:ext cx="28892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0" name="Equation" r:id="rId3" imgW="1054080" imgH="393480" progId="Equation.DSMT4">
                  <p:embed/>
                </p:oleObj>
              </mc:Choice>
              <mc:Fallback>
                <p:oleObj name="Equation" r:id="rId3" imgW="1054080" imgH="393480" progId="Equation.DSMT4">
                  <p:embed/>
                  <p:pic>
                    <p:nvPicPr>
                      <p:cNvPr id="296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08" y="2072481"/>
                        <a:ext cx="288925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374900" y="4921250"/>
          <a:ext cx="279558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1" name="Equation" r:id="rId5" imgW="1180588" imgH="469696" progId="Equation.DSMT4">
                  <p:embed/>
                </p:oleObj>
              </mc:Choice>
              <mc:Fallback>
                <p:oleObj name="Equation" r:id="rId5" imgW="1180588" imgH="469696" progId="Equation.DSMT4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4921250"/>
                        <a:ext cx="2795588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1109663" y="5326063"/>
            <a:ext cx="1025525" cy="184150"/>
          </a:xfrm>
          <a:prstGeom prst="notchedRightArrow">
            <a:avLst>
              <a:gd name="adj1" fmla="val 50000"/>
              <a:gd name="adj2" fmla="val 139224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29702" name="Group 328"/>
          <p:cNvGrpSpPr>
            <a:grpSpLocks/>
          </p:cNvGrpSpPr>
          <p:nvPr/>
        </p:nvGrpSpPr>
        <p:grpSpPr bwMode="auto">
          <a:xfrm>
            <a:off x="4425950" y="1643063"/>
            <a:ext cx="4521200" cy="2544762"/>
            <a:chOff x="2752" y="1160"/>
            <a:chExt cx="2848" cy="1603"/>
          </a:xfrm>
        </p:grpSpPr>
        <p:sp>
          <p:nvSpPr>
            <p:cNvPr id="29730" name="Line 86"/>
            <p:cNvSpPr>
              <a:spLocks noChangeAspect="1" noChangeShapeType="1"/>
            </p:cNvSpPr>
            <p:nvPr/>
          </p:nvSpPr>
          <p:spPr bwMode="auto">
            <a:xfrm>
              <a:off x="4063" y="1733"/>
              <a:ext cx="56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1" name="Line 4"/>
            <p:cNvSpPr>
              <a:spLocks noChangeAspect="1" noChangeShapeType="1"/>
            </p:cNvSpPr>
            <p:nvPr/>
          </p:nvSpPr>
          <p:spPr bwMode="auto">
            <a:xfrm>
              <a:off x="4004" y="1486"/>
              <a:ext cx="1" cy="95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2" name="Line 5"/>
            <p:cNvSpPr>
              <a:spLocks noChangeAspect="1" noChangeShapeType="1"/>
            </p:cNvSpPr>
            <p:nvPr/>
          </p:nvSpPr>
          <p:spPr bwMode="auto">
            <a:xfrm>
              <a:off x="2884" y="1499"/>
              <a:ext cx="11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3" name="Line 6"/>
            <p:cNvSpPr>
              <a:spLocks noChangeAspect="1" noChangeShapeType="1"/>
            </p:cNvSpPr>
            <p:nvPr/>
          </p:nvSpPr>
          <p:spPr bwMode="auto">
            <a:xfrm>
              <a:off x="3286" y="2291"/>
              <a:ext cx="71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4" name="Line 7"/>
            <p:cNvSpPr>
              <a:spLocks noChangeAspect="1" noChangeShapeType="1"/>
            </p:cNvSpPr>
            <p:nvPr/>
          </p:nvSpPr>
          <p:spPr bwMode="auto">
            <a:xfrm>
              <a:off x="2871" y="2449"/>
              <a:ext cx="112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Line 8"/>
            <p:cNvSpPr>
              <a:spLocks noChangeAspect="1" noChangeShapeType="1"/>
            </p:cNvSpPr>
            <p:nvPr/>
          </p:nvSpPr>
          <p:spPr bwMode="auto">
            <a:xfrm>
              <a:off x="4750" y="2519"/>
              <a:ext cx="7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Line 16"/>
            <p:cNvSpPr>
              <a:spLocks noChangeAspect="1" noChangeShapeType="1"/>
            </p:cNvSpPr>
            <p:nvPr/>
          </p:nvSpPr>
          <p:spPr bwMode="auto">
            <a:xfrm flipV="1">
              <a:off x="3829" y="1740"/>
              <a:ext cx="798" cy="4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Line 17"/>
            <p:cNvSpPr>
              <a:spLocks noChangeAspect="1" noChangeShapeType="1"/>
            </p:cNvSpPr>
            <p:nvPr/>
          </p:nvSpPr>
          <p:spPr bwMode="auto">
            <a:xfrm rot="300000" flipH="1" flipV="1">
              <a:off x="4044" y="1741"/>
              <a:ext cx="354" cy="4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8" name="Line 18"/>
            <p:cNvSpPr>
              <a:spLocks noChangeAspect="1" noChangeShapeType="1"/>
            </p:cNvSpPr>
            <p:nvPr/>
          </p:nvSpPr>
          <p:spPr bwMode="auto">
            <a:xfrm flipV="1">
              <a:off x="3704" y="1968"/>
              <a:ext cx="1048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9" name="Line 19"/>
            <p:cNvSpPr>
              <a:spLocks noChangeAspect="1" noChangeShapeType="1"/>
            </p:cNvSpPr>
            <p:nvPr/>
          </p:nvSpPr>
          <p:spPr bwMode="auto">
            <a:xfrm rot="300000" flipV="1">
              <a:off x="3710" y="1714"/>
              <a:ext cx="345" cy="2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0" name="Line 20"/>
            <p:cNvSpPr>
              <a:spLocks noChangeAspect="1" noChangeShapeType="1"/>
            </p:cNvSpPr>
            <p:nvPr/>
          </p:nvSpPr>
          <p:spPr bwMode="auto">
            <a:xfrm rot="300000" flipV="1">
              <a:off x="4396" y="1948"/>
              <a:ext cx="345" cy="2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1" name="Line 21"/>
            <p:cNvSpPr>
              <a:spLocks noChangeAspect="1" noChangeShapeType="1"/>
            </p:cNvSpPr>
            <p:nvPr/>
          </p:nvSpPr>
          <p:spPr bwMode="auto">
            <a:xfrm>
              <a:off x="3814" y="1642"/>
              <a:ext cx="568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2" name="Line 22"/>
            <p:cNvSpPr>
              <a:spLocks noChangeAspect="1" noChangeShapeType="1"/>
            </p:cNvSpPr>
            <p:nvPr/>
          </p:nvSpPr>
          <p:spPr bwMode="auto">
            <a:xfrm>
              <a:off x="4056" y="1188"/>
              <a:ext cx="56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3" name="Line 23"/>
            <p:cNvSpPr>
              <a:spLocks noChangeAspect="1" noChangeShapeType="1"/>
            </p:cNvSpPr>
            <p:nvPr/>
          </p:nvSpPr>
          <p:spPr bwMode="auto">
            <a:xfrm rot="300000" flipH="1" flipV="1">
              <a:off x="3684" y="1418"/>
              <a:ext cx="142" cy="21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4" name="Line 24"/>
            <p:cNvSpPr>
              <a:spLocks noChangeAspect="1" noChangeShapeType="1"/>
            </p:cNvSpPr>
            <p:nvPr/>
          </p:nvSpPr>
          <p:spPr bwMode="auto">
            <a:xfrm>
              <a:off x="3700" y="1416"/>
              <a:ext cx="105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5" name="Line 25"/>
            <p:cNvSpPr>
              <a:spLocks noChangeAspect="1" noChangeShapeType="1"/>
            </p:cNvSpPr>
            <p:nvPr/>
          </p:nvSpPr>
          <p:spPr bwMode="auto">
            <a:xfrm rot="300000" flipV="1">
              <a:off x="4392" y="1402"/>
              <a:ext cx="346" cy="25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6" name="Line 26"/>
            <p:cNvSpPr>
              <a:spLocks noChangeAspect="1" noChangeShapeType="1"/>
            </p:cNvSpPr>
            <p:nvPr/>
          </p:nvSpPr>
          <p:spPr bwMode="auto">
            <a:xfrm>
              <a:off x="4382" y="1644"/>
              <a:ext cx="0" cy="10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Line 27"/>
            <p:cNvSpPr>
              <a:spLocks noChangeAspect="1" noChangeShapeType="1"/>
            </p:cNvSpPr>
            <p:nvPr/>
          </p:nvSpPr>
          <p:spPr bwMode="auto">
            <a:xfrm>
              <a:off x="3814" y="2735"/>
              <a:ext cx="562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8" name="Line 28"/>
            <p:cNvSpPr>
              <a:spLocks noChangeAspect="1" noChangeShapeType="1"/>
            </p:cNvSpPr>
            <p:nvPr/>
          </p:nvSpPr>
          <p:spPr bwMode="auto">
            <a:xfrm>
              <a:off x="4750" y="1423"/>
              <a:ext cx="0" cy="10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Line 29"/>
            <p:cNvSpPr>
              <a:spLocks noChangeAspect="1" noChangeShapeType="1"/>
            </p:cNvSpPr>
            <p:nvPr/>
          </p:nvSpPr>
          <p:spPr bwMode="auto">
            <a:xfrm flipH="1">
              <a:off x="4055" y="1194"/>
              <a:ext cx="1" cy="10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0" name="Line 30"/>
            <p:cNvSpPr>
              <a:spLocks noChangeAspect="1" noChangeShapeType="1"/>
            </p:cNvSpPr>
            <p:nvPr/>
          </p:nvSpPr>
          <p:spPr bwMode="auto">
            <a:xfrm flipV="1">
              <a:off x="3825" y="2286"/>
              <a:ext cx="798" cy="4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1" name="Line 31"/>
            <p:cNvSpPr>
              <a:spLocks noChangeAspect="1" noChangeShapeType="1"/>
            </p:cNvSpPr>
            <p:nvPr/>
          </p:nvSpPr>
          <p:spPr bwMode="auto">
            <a:xfrm flipV="1">
              <a:off x="3694" y="2514"/>
              <a:ext cx="10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2" name="Line 32"/>
            <p:cNvSpPr>
              <a:spLocks noChangeAspect="1" noChangeShapeType="1"/>
            </p:cNvSpPr>
            <p:nvPr/>
          </p:nvSpPr>
          <p:spPr bwMode="auto">
            <a:xfrm>
              <a:off x="3817" y="1644"/>
              <a:ext cx="1" cy="10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3" name="Line 33"/>
            <p:cNvSpPr>
              <a:spLocks noChangeAspect="1" noChangeShapeType="1"/>
            </p:cNvSpPr>
            <p:nvPr/>
          </p:nvSpPr>
          <p:spPr bwMode="auto">
            <a:xfrm rot="300000" flipV="1">
              <a:off x="3702" y="1167"/>
              <a:ext cx="345" cy="26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4" name="Line 34"/>
            <p:cNvSpPr>
              <a:spLocks noChangeAspect="1" noChangeShapeType="1"/>
            </p:cNvSpPr>
            <p:nvPr/>
          </p:nvSpPr>
          <p:spPr bwMode="auto">
            <a:xfrm rot="300000" flipH="1" flipV="1">
              <a:off x="4618" y="1197"/>
              <a:ext cx="143" cy="21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5" name="Line 35"/>
            <p:cNvSpPr>
              <a:spLocks noChangeAspect="1" noChangeShapeType="1"/>
            </p:cNvSpPr>
            <p:nvPr/>
          </p:nvSpPr>
          <p:spPr bwMode="auto">
            <a:xfrm rot="300000" flipV="1">
              <a:off x="4392" y="2498"/>
              <a:ext cx="346" cy="25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6" name="Line 36"/>
            <p:cNvSpPr>
              <a:spLocks noChangeAspect="1" noChangeShapeType="1"/>
            </p:cNvSpPr>
            <p:nvPr/>
          </p:nvSpPr>
          <p:spPr bwMode="auto">
            <a:xfrm rot="300000" flipH="1" flipV="1">
              <a:off x="3683" y="2514"/>
              <a:ext cx="142" cy="21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7" name="Line 37"/>
            <p:cNvSpPr>
              <a:spLocks noChangeAspect="1" noChangeShapeType="1"/>
            </p:cNvSpPr>
            <p:nvPr/>
          </p:nvSpPr>
          <p:spPr bwMode="auto">
            <a:xfrm>
              <a:off x="3692" y="1415"/>
              <a:ext cx="1" cy="10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8" name="Line 38"/>
            <p:cNvSpPr>
              <a:spLocks noChangeAspect="1" noChangeShapeType="1"/>
            </p:cNvSpPr>
            <p:nvPr/>
          </p:nvSpPr>
          <p:spPr bwMode="auto">
            <a:xfrm>
              <a:off x="4621" y="1193"/>
              <a:ext cx="1" cy="10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9" name="Line 39"/>
            <p:cNvSpPr>
              <a:spLocks noChangeAspect="1" noChangeShapeType="1"/>
            </p:cNvSpPr>
            <p:nvPr/>
          </p:nvSpPr>
          <p:spPr bwMode="auto">
            <a:xfrm rot="300000" flipV="1">
              <a:off x="3708" y="2268"/>
              <a:ext cx="345" cy="25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0" name="Line 40"/>
            <p:cNvSpPr>
              <a:spLocks noChangeAspect="1" noChangeShapeType="1"/>
            </p:cNvSpPr>
            <p:nvPr/>
          </p:nvSpPr>
          <p:spPr bwMode="auto">
            <a:xfrm>
              <a:off x="4064" y="2285"/>
              <a:ext cx="56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1" name="Line 41"/>
            <p:cNvSpPr>
              <a:spLocks noChangeAspect="1" noChangeShapeType="1"/>
            </p:cNvSpPr>
            <p:nvPr/>
          </p:nvSpPr>
          <p:spPr bwMode="auto">
            <a:xfrm rot="300000" flipH="1" flipV="1">
              <a:off x="4617" y="2298"/>
              <a:ext cx="142" cy="2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2" name="Line 42"/>
            <p:cNvSpPr>
              <a:spLocks noChangeAspect="1" noChangeShapeType="1"/>
            </p:cNvSpPr>
            <p:nvPr/>
          </p:nvSpPr>
          <p:spPr bwMode="auto">
            <a:xfrm flipV="1">
              <a:off x="3824" y="1190"/>
              <a:ext cx="798" cy="44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3" name="Line 44"/>
            <p:cNvSpPr>
              <a:spLocks noChangeAspect="1" noChangeShapeType="1"/>
            </p:cNvSpPr>
            <p:nvPr/>
          </p:nvSpPr>
          <p:spPr bwMode="auto">
            <a:xfrm rot="300000" flipH="1" flipV="1">
              <a:off x="4045" y="2308"/>
              <a:ext cx="354" cy="4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4" name="Line 46"/>
            <p:cNvSpPr>
              <a:spLocks noChangeAspect="1" noChangeShapeType="1"/>
            </p:cNvSpPr>
            <p:nvPr/>
          </p:nvSpPr>
          <p:spPr bwMode="auto">
            <a:xfrm>
              <a:off x="3818" y="2195"/>
              <a:ext cx="567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5" name="Line 47"/>
            <p:cNvSpPr>
              <a:spLocks noChangeAspect="1" noChangeShapeType="1"/>
            </p:cNvSpPr>
            <p:nvPr/>
          </p:nvSpPr>
          <p:spPr bwMode="auto">
            <a:xfrm rot="300000" flipH="1" flipV="1">
              <a:off x="4613" y="1740"/>
              <a:ext cx="143" cy="21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6" name="Line 48"/>
            <p:cNvSpPr>
              <a:spLocks noChangeAspect="1" noChangeShapeType="1"/>
            </p:cNvSpPr>
            <p:nvPr/>
          </p:nvSpPr>
          <p:spPr bwMode="auto">
            <a:xfrm rot="300000" flipH="1" flipV="1">
              <a:off x="3681" y="1972"/>
              <a:ext cx="143" cy="21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7" name="Oval 49"/>
            <p:cNvSpPr>
              <a:spLocks noChangeAspect="1" noChangeArrowheads="1"/>
            </p:cNvSpPr>
            <p:nvPr/>
          </p:nvSpPr>
          <p:spPr bwMode="auto">
            <a:xfrm>
              <a:off x="3655" y="2486"/>
              <a:ext cx="56" cy="5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68" name="Oval 50"/>
            <p:cNvSpPr>
              <a:spLocks noChangeAspect="1" noChangeArrowheads="1"/>
            </p:cNvSpPr>
            <p:nvPr/>
          </p:nvSpPr>
          <p:spPr bwMode="auto">
            <a:xfrm>
              <a:off x="4579" y="2249"/>
              <a:ext cx="56" cy="5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69" name="Oval 51"/>
            <p:cNvSpPr>
              <a:spLocks noChangeAspect="1" noChangeArrowheads="1"/>
            </p:cNvSpPr>
            <p:nvPr/>
          </p:nvSpPr>
          <p:spPr bwMode="auto">
            <a:xfrm>
              <a:off x="3665" y="1386"/>
              <a:ext cx="52" cy="5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70" name="Oval 54"/>
            <p:cNvSpPr>
              <a:spLocks noChangeAspect="1" noChangeArrowheads="1"/>
            </p:cNvSpPr>
            <p:nvPr/>
          </p:nvSpPr>
          <p:spPr bwMode="auto">
            <a:xfrm>
              <a:off x="3787" y="2709"/>
              <a:ext cx="52" cy="5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71" name="Oval 56"/>
            <p:cNvSpPr>
              <a:spLocks noChangeAspect="1" noChangeArrowheads="1"/>
            </p:cNvSpPr>
            <p:nvPr/>
          </p:nvSpPr>
          <p:spPr bwMode="auto">
            <a:xfrm>
              <a:off x="4352" y="2711"/>
              <a:ext cx="52" cy="5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72" name="Oval 57"/>
            <p:cNvSpPr>
              <a:spLocks noChangeAspect="1" noChangeArrowheads="1"/>
            </p:cNvSpPr>
            <p:nvPr/>
          </p:nvSpPr>
          <p:spPr bwMode="auto">
            <a:xfrm>
              <a:off x="4598" y="1160"/>
              <a:ext cx="51" cy="5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73" name="Oval 58"/>
            <p:cNvSpPr>
              <a:spLocks noChangeAspect="1" noChangeArrowheads="1"/>
            </p:cNvSpPr>
            <p:nvPr/>
          </p:nvSpPr>
          <p:spPr bwMode="auto">
            <a:xfrm>
              <a:off x="3789" y="1610"/>
              <a:ext cx="52" cy="5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74" name="Oval 61"/>
            <p:cNvSpPr>
              <a:spLocks noChangeAspect="1" noChangeArrowheads="1"/>
            </p:cNvSpPr>
            <p:nvPr/>
          </p:nvSpPr>
          <p:spPr bwMode="auto">
            <a:xfrm>
              <a:off x="4726" y="1386"/>
              <a:ext cx="52" cy="5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75" name="Oval 64"/>
            <p:cNvSpPr>
              <a:spLocks noChangeAspect="1" noChangeArrowheads="1"/>
            </p:cNvSpPr>
            <p:nvPr/>
          </p:nvSpPr>
          <p:spPr bwMode="auto">
            <a:xfrm>
              <a:off x="4718" y="2484"/>
              <a:ext cx="56" cy="5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76" name="Oval 65"/>
            <p:cNvSpPr>
              <a:spLocks noChangeAspect="1" noChangeArrowheads="1"/>
            </p:cNvSpPr>
            <p:nvPr/>
          </p:nvSpPr>
          <p:spPr bwMode="auto">
            <a:xfrm>
              <a:off x="4022" y="2247"/>
              <a:ext cx="52" cy="5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77" name="Oval 68"/>
            <p:cNvSpPr>
              <a:spLocks noChangeAspect="1" noChangeArrowheads="1"/>
            </p:cNvSpPr>
            <p:nvPr/>
          </p:nvSpPr>
          <p:spPr bwMode="auto">
            <a:xfrm>
              <a:off x="4206" y="1793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78" name="Oval 69"/>
            <p:cNvSpPr>
              <a:spLocks noChangeAspect="1" noChangeArrowheads="1"/>
            </p:cNvSpPr>
            <p:nvPr/>
          </p:nvSpPr>
          <p:spPr bwMode="auto">
            <a:xfrm>
              <a:off x="3979" y="1469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79" name="Line 70"/>
            <p:cNvSpPr>
              <a:spLocks noChangeAspect="1" noChangeShapeType="1"/>
            </p:cNvSpPr>
            <p:nvPr/>
          </p:nvSpPr>
          <p:spPr bwMode="auto">
            <a:xfrm flipH="1">
              <a:off x="4219" y="1435"/>
              <a:ext cx="1" cy="10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0" name="Line 71"/>
            <p:cNvSpPr>
              <a:spLocks noChangeAspect="1" noChangeShapeType="1"/>
            </p:cNvSpPr>
            <p:nvPr/>
          </p:nvSpPr>
          <p:spPr bwMode="auto">
            <a:xfrm>
              <a:off x="4230" y="2165"/>
              <a:ext cx="8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1" name="Line 72"/>
            <p:cNvSpPr>
              <a:spLocks noChangeAspect="1" noChangeShapeType="1"/>
            </p:cNvSpPr>
            <p:nvPr/>
          </p:nvSpPr>
          <p:spPr bwMode="auto">
            <a:xfrm>
              <a:off x="4243" y="1818"/>
              <a:ext cx="12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2" name="Line 73"/>
            <p:cNvSpPr>
              <a:spLocks noChangeShapeType="1"/>
            </p:cNvSpPr>
            <p:nvPr/>
          </p:nvSpPr>
          <p:spPr bwMode="auto">
            <a:xfrm>
              <a:off x="2991" y="1499"/>
              <a:ext cx="0" cy="95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3" name="Line 74"/>
            <p:cNvSpPr>
              <a:spLocks noChangeShapeType="1"/>
            </p:cNvSpPr>
            <p:nvPr/>
          </p:nvSpPr>
          <p:spPr bwMode="auto">
            <a:xfrm>
              <a:off x="3323" y="2291"/>
              <a:ext cx="0" cy="15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arrow" w="med" len="lg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4" name="Line 75"/>
            <p:cNvSpPr>
              <a:spLocks noChangeShapeType="1"/>
            </p:cNvSpPr>
            <p:nvPr/>
          </p:nvSpPr>
          <p:spPr bwMode="auto">
            <a:xfrm>
              <a:off x="5375" y="1818"/>
              <a:ext cx="0" cy="6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5" name="Line 76"/>
            <p:cNvSpPr>
              <a:spLocks noChangeShapeType="1"/>
            </p:cNvSpPr>
            <p:nvPr/>
          </p:nvSpPr>
          <p:spPr bwMode="auto">
            <a:xfrm>
              <a:off x="5029" y="2166"/>
              <a:ext cx="0" cy="34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arrow" w="med" len="lg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6" name="Oval 80"/>
            <p:cNvSpPr>
              <a:spLocks noChangeAspect="1" noChangeArrowheads="1"/>
            </p:cNvSpPr>
            <p:nvPr/>
          </p:nvSpPr>
          <p:spPr bwMode="auto">
            <a:xfrm>
              <a:off x="4200" y="2486"/>
              <a:ext cx="51" cy="5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87" name="Oval 81"/>
            <p:cNvSpPr>
              <a:spLocks noChangeAspect="1" noChangeArrowheads="1"/>
            </p:cNvSpPr>
            <p:nvPr/>
          </p:nvSpPr>
          <p:spPr bwMode="auto">
            <a:xfrm>
              <a:off x="3977" y="2265"/>
              <a:ext cx="45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88" name="Line 9"/>
            <p:cNvSpPr>
              <a:spLocks noChangeAspect="1" noChangeShapeType="1"/>
            </p:cNvSpPr>
            <p:nvPr/>
          </p:nvSpPr>
          <p:spPr bwMode="auto">
            <a:xfrm>
              <a:off x="4002" y="1879"/>
              <a:ext cx="531" cy="1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9" name="Line 11"/>
            <p:cNvSpPr>
              <a:spLocks noChangeShapeType="1"/>
            </p:cNvSpPr>
            <p:nvPr/>
          </p:nvSpPr>
          <p:spPr bwMode="auto">
            <a:xfrm flipH="1">
              <a:off x="4173" y="1414"/>
              <a:ext cx="48" cy="679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0" name="Line 12"/>
            <p:cNvSpPr>
              <a:spLocks noChangeShapeType="1"/>
            </p:cNvSpPr>
            <p:nvPr/>
          </p:nvSpPr>
          <p:spPr bwMode="auto">
            <a:xfrm flipH="1">
              <a:off x="4006" y="1398"/>
              <a:ext cx="220" cy="467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1" name="Line 13"/>
            <p:cNvSpPr>
              <a:spLocks noChangeShapeType="1"/>
            </p:cNvSpPr>
            <p:nvPr/>
          </p:nvSpPr>
          <p:spPr bwMode="auto">
            <a:xfrm flipH="1">
              <a:off x="4178" y="1886"/>
              <a:ext cx="348" cy="202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2" name="Line 14"/>
            <p:cNvSpPr>
              <a:spLocks noChangeShapeType="1"/>
            </p:cNvSpPr>
            <p:nvPr/>
          </p:nvSpPr>
          <p:spPr bwMode="auto">
            <a:xfrm>
              <a:off x="4230" y="1427"/>
              <a:ext cx="278" cy="452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3" name="Line 15"/>
            <p:cNvSpPr>
              <a:spLocks noChangeShapeType="1"/>
            </p:cNvSpPr>
            <p:nvPr/>
          </p:nvSpPr>
          <p:spPr bwMode="auto">
            <a:xfrm>
              <a:off x="4009" y="1884"/>
              <a:ext cx="159" cy="199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4" name="Oval 53"/>
            <p:cNvSpPr>
              <a:spLocks noChangeAspect="1" noChangeArrowheads="1"/>
            </p:cNvSpPr>
            <p:nvPr/>
          </p:nvSpPr>
          <p:spPr bwMode="auto">
            <a:xfrm>
              <a:off x="4503" y="1851"/>
              <a:ext cx="52" cy="5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5" name="Line 43"/>
            <p:cNvSpPr>
              <a:spLocks noChangeAspect="1" noChangeShapeType="1"/>
            </p:cNvSpPr>
            <p:nvPr/>
          </p:nvSpPr>
          <p:spPr bwMode="auto">
            <a:xfrm rot="300000" flipH="1" flipV="1">
              <a:off x="4045" y="1205"/>
              <a:ext cx="352" cy="4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6" name="Oval 60"/>
            <p:cNvSpPr>
              <a:spLocks noChangeAspect="1" noChangeArrowheads="1"/>
            </p:cNvSpPr>
            <p:nvPr/>
          </p:nvSpPr>
          <p:spPr bwMode="auto">
            <a:xfrm>
              <a:off x="4034" y="1162"/>
              <a:ext cx="52" cy="5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7" name="Oval 59"/>
            <p:cNvSpPr>
              <a:spLocks noChangeAspect="1" noChangeArrowheads="1"/>
            </p:cNvSpPr>
            <p:nvPr/>
          </p:nvSpPr>
          <p:spPr bwMode="auto">
            <a:xfrm>
              <a:off x="4350" y="1611"/>
              <a:ext cx="52" cy="5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8" name="Oval 52"/>
            <p:cNvSpPr>
              <a:spLocks noChangeAspect="1" noChangeArrowheads="1"/>
            </p:cNvSpPr>
            <p:nvPr/>
          </p:nvSpPr>
          <p:spPr bwMode="auto">
            <a:xfrm>
              <a:off x="4191" y="1389"/>
              <a:ext cx="52" cy="5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" name="Oval 55"/>
            <p:cNvSpPr>
              <a:spLocks noChangeAspect="1" noChangeArrowheads="1"/>
            </p:cNvSpPr>
            <p:nvPr/>
          </p:nvSpPr>
          <p:spPr bwMode="auto">
            <a:xfrm>
              <a:off x="4153" y="2059"/>
              <a:ext cx="52" cy="5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" name="Oval 62"/>
            <p:cNvSpPr>
              <a:spLocks noChangeAspect="1" noChangeArrowheads="1"/>
            </p:cNvSpPr>
            <p:nvPr/>
          </p:nvSpPr>
          <p:spPr bwMode="auto">
            <a:xfrm>
              <a:off x="3960" y="1851"/>
              <a:ext cx="51" cy="5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9801" name="Object 70"/>
            <p:cNvGraphicFramePr>
              <a:graphicFrameLocks noChangeAspect="1"/>
            </p:cNvGraphicFramePr>
            <p:nvPr/>
          </p:nvGraphicFramePr>
          <p:xfrm>
            <a:off x="2752" y="1839"/>
            <a:ext cx="197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2" name="Equation" r:id="rId7" imgW="233280" imgH="385915" progId="Equation.3">
                    <p:embed/>
                  </p:oleObj>
                </mc:Choice>
                <mc:Fallback>
                  <p:oleObj name="Equation" r:id="rId7" imgW="233280" imgH="385915" progId="Equation.3">
                    <p:embed/>
                    <p:pic>
                      <p:nvPicPr>
                        <p:cNvPr id="29801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2" y="1839"/>
                          <a:ext cx="197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802" name="Object 70"/>
            <p:cNvGraphicFramePr>
              <a:graphicFrameLocks noChangeAspect="1"/>
            </p:cNvGraphicFramePr>
            <p:nvPr/>
          </p:nvGraphicFramePr>
          <p:xfrm>
            <a:off x="3121" y="2150"/>
            <a:ext cx="18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3" name="Equation" r:id="rId9" imgW="219105" imgH="385915" progId="Equation.3">
                    <p:embed/>
                  </p:oleObj>
                </mc:Choice>
                <mc:Fallback>
                  <p:oleObj name="Equation" r:id="rId9" imgW="219105" imgH="385915" progId="Equation.3">
                    <p:embed/>
                    <p:pic>
                      <p:nvPicPr>
                        <p:cNvPr id="29802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1" y="2150"/>
                          <a:ext cx="186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803" name="Object 70"/>
            <p:cNvGraphicFramePr>
              <a:graphicFrameLocks noChangeAspect="1"/>
            </p:cNvGraphicFramePr>
            <p:nvPr/>
          </p:nvGraphicFramePr>
          <p:xfrm>
            <a:off x="5055" y="2188"/>
            <a:ext cx="18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4" name="Equation" r:id="rId11" imgW="219105" imgH="385915" progId="Equation.3">
                    <p:embed/>
                  </p:oleObj>
                </mc:Choice>
                <mc:Fallback>
                  <p:oleObj name="Equation" r:id="rId11" imgW="219105" imgH="385915" progId="Equation.3">
                    <p:embed/>
                    <p:pic>
                      <p:nvPicPr>
                        <p:cNvPr id="29803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" y="2188"/>
                          <a:ext cx="186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804" name="Object 70"/>
            <p:cNvGraphicFramePr>
              <a:graphicFrameLocks noChangeAspect="1"/>
            </p:cNvGraphicFramePr>
            <p:nvPr/>
          </p:nvGraphicFramePr>
          <p:xfrm>
            <a:off x="5413" y="2006"/>
            <a:ext cx="187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5" name="Equation" r:id="rId13" imgW="219105" imgH="385915" progId="Equation.3">
                    <p:embed/>
                  </p:oleObj>
                </mc:Choice>
                <mc:Fallback>
                  <p:oleObj name="Equation" r:id="rId13" imgW="219105" imgH="385915" progId="Equation.3">
                    <p:embed/>
                    <p:pic>
                      <p:nvPicPr>
                        <p:cNvPr id="29804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3" y="2006"/>
                          <a:ext cx="187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805" name="Oval 81"/>
            <p:cNvSpPr>
              <a:spLocks noChangeAspect="1" noChangeArrowheads="1"/>
            </p:cNvSpPr>
            <p:nvPr/>
          </p:nvSpPr>
          <p:spPr bwMode="auto">
            <a:xfrm>
              <a:off x="4608" y="1529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806" name="Group 170"/>
            <p:cNvGrpSpPr>
              <a:grpSpLocks/>
            </p:cNvGrpSpPr>
            <p:nvPr/>
          </p:nvGrpSpPr>
          <p:grpSpPr bwMode="auto">
            <a:xfrm>
              <a:off x="3674" y="1507"/>
              <a:ext cx="1111" cy="867"/>
              <a:chOff x="4428" y="539"/>
              <a:chExt cx="1332" cy="1040"/>
            </a:xfrm>
          </p:grpSpPr>
          <p:sp>
            <p:nvSpPr>
              <p:cNvPr id="29815" name="Oval 67"/>
              <p:cNvSpPr>
                <a:spLocks noChangeAspect="1" noChangeArrowheads="1"/>
              </p:cNvSpPr>
              <p:nvPr/>
            </p:nvSpPr>
            <p:spPr bwMode="auto">
              <a:xfrm>
                <a:off x="5067" y="1287"/>
                <a:ext cx="54" cy="5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16" name="Oval 81"/>
              <p:cNvSpPr>
                <a:spLocks noChangeAspect="1" noChangeArrowheads="1"/>
              </p:cNvSpPr>
              <p:nvPr/>
            </p:nvSpPr>
            <p:spPr bwMode="auto">
              <a:xfrm>
                <a:off x="5256" y="1152"/>
                <a:ext cx="54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17" name="Oval 81"/>
              <p:cNvSpPr>
                <a:spLocks noChangeAspect="1" noChangeArrowheads="1"/>
              </p:cNvSpPr>
              <p:nvPr/>
            </p:nvSpPr>
            <p:spPr bwMode="auto">
              <a:xfrm>
                <a:off x="5254" y="1523"/>
                <a:ext cx="54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18" name="Oval 81"/>
              <p:cNvSpPr>
                <a:spLocks noChangeAspect="1" noChangeArrowheads="1"/>
              </p:cNvSpPr>
              <p:nvPr/>
            </p:nvSpPr>
            <p:spPr bwMode="auto">
              <a:xfrm>
                <a:off x="5706" y="839"/>
                <a:ext cx="54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19" name="Oval 81"/>
              <p:cNvSpPr>
                <a:spLocks noChangeAspect="1" noChangeArrowheads="1"/>
              </p:cNvSpPr>
              <p:nvPr/>
            </p:nvSpPr>
            <p:spPr bwMode="auto">
              <a:xfrm>
                <a:off x="5704" y="1201"/>
                <a:ext cx="54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20" name="Oval 81"/>
              <p:cNvSpPr>
                <a:spLocks noChangeAspect="1" noChangeArrowheads="1"/>
              </p:cNvSpPr>
              <p:nvPr/>
            </p:nvSpPr>
            <p:spPr bwMode="auto">
              <a:xfrm>
                <a:off x="4580" y="1149"/>
                <a:ext cx="54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21" name="Oval 81"/>
              <p:cNvSpPr>
                <a:spLocks noChangeAspect="1" noChangeArrowheads="1"/>
              </p:cNvSpPr>
              <p:nvPr/>
            </p:nvSpPr>
            <p:spPr bwMode="auto">
              <a:xfrm>
                <a:off x="4578" y="1520"/>
                <a:ext cx="54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22" name="Oval 81"/>
              <p:cNvSpPr>
                <a:spLocks noChangeAspect="1" noChangeArrowheads="1"/>
              </p:cNvSpPr>
              <p:nvPr/>
            </p:nvSpPr>
            <p:spPr bwMode="auto">
              <a:xfrm>
                <a:off x="4430" y="857"/>
                <a:ext cx="54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23" name="Oval 81"/>
              <p:cNvSpPr>
                <a:spLocks noChangeAspect="1" noChangeArrowheads="1"/>
              </p:cNvSpPr>
              <p:nvPr/>
            </p:nvSpPr>
            <p:spPr bwMode="auto">
              <a:xfrm>
                <a:off x="4428" y="1228"/>
                <a:ext cx="54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24" name="Oval 81"/>
              <p:cNvSpPr>
                <a:spLocks noChangeAspect="1" noChangeArrowheads="1"/>
              </p:cNvSpPr>
              <p:nvPr/>
            </p:nvSpPr>
            <p:spPr bwMode="auto">
              <a:xfrm>
                <a:off x="5545" y="936"/>
                <a:ext cx="54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25" name="Group 181"/>
              <p:cNvGrpSpPr>
                <a:grpSpLocks/>
              </p:cNvGrpSpPr>
              <p:nvPr/>
            </p:nvGrpSpPr>
            <p:grpSpPr bwMode="auto">
              <a:xfrm>
                <a:off x="4852" y="539"/>
                <a:ext cx="56" cy="427"/>
                <a:chOff x="3144" y="2382"/>
                <a:chExt cx="56" cy="427"/>
              </a:xfrm>
            </p:grpSpPr>
            <p:sp>
              <p:nvSpPr>
                <p:cNvPr id="29826" name="Oval 81"/>
                <p:cNvSpPr>
                  <a:spLocks noChangeAspect="1" noChangeArrowheads="1"/>
                </p:cNvSpPr>
                <p:nvPr/>
              </p:nvSpPr>
              <p:spPr bwMode="auto">
                <a:xfrm>
                  <a:off x="3146" y="2382"/>
                  <a:ext cx="54" cy="5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0" lang="zh-CN" altLang="en-US" sz="2400" b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27" name="Oval 81"/>
                <p:cNvSpPr>
                  <a:spLocks noChangeAspect="1" noChangeArrowheads="1"/>
                </p:cNvSpPr>
                <p:nvPr/>
              </p:nvSpPr>
              <p:spPr bwMode="auto">
                <a:xfrm>
                  <a:off x="3144" y="2753"/>
                  <a:ext cx="54" cy="5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0" lang="zh-CN" altLang="en-US" sz="2400" b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807" name="Group 193"/>
            <p:cNvGrpSpPr>
              <a:grpSpLocks/>
            </p:cNvGrpSpPr>
            <p:nvPr/>
          </p:nvGrpSpPr>
          <p:grpSpPr bwMode="auto">
            <a:xfrm>
              <a:off x="4153" y="1660"/>
              <a:ext cx="47" cy="982"/>
              <a:chOff x="4983" y="1608"/>
              <a:chExt cx="56" cy="1178"/>
            </a:xfrm>
          </p:grpSpPr>
          <p:sp>
            <p:nvSpPr>
              <p:cNvPr id="29812" name="Oval 69"/>
              <p:cNvSpPr>
                <a:spLocks noChangeAspect="1" noChangeArrowheads="1"/>
              </p:cNvSpPr>
              <p:nvPr/>
            </p:nvSpPr>
            <p:spPr bwMode="auto">
              <a:xfrm>
                <a:off x="4985" y="1608"/>
                <a:ext cx="54" cy="5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13" name="Oval 81"/>
              <p:cNvSpPr>
                <a:spLocks noChangeAspect="1" noChangeArrowheads="1"/>
              </p:cNvSpPr>
              <p:nvPr/>
            </p:nvSpPr>
            <p:spPr bwMode="auto">
              <a:xfrm>
                <a:off x="4983" y="2562"/>
                <a:ext cx="54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14" name="Line 4"/>
              <p:cNvSpPr>
                <a:spLocks noChangeAspect="1" noChangeShapeType="1"/>
              </p:cNvSpPr>
              <p:nvPr/>
            </p:nvSpPr>
            <p:spPr bwMode="auto">
              <a:xfrm>
                <a:off x="5015" y="1639"/>
                <a:ext cx="1" cy="114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808" name="Group 197"/>
            <p:cNvGrpSpPr>
              <a:grpSpLocks/>
            </p:cNvGrpSpPr>
            <p:nvPr/>
          </p:nvGrpSpPr>
          <p:grpSpPr bwMode="auto">
            <a:xfrm>
              <a:off x="4507" y="1450"/>
              <a:ext cx="46" cy="975"/>
              <a:chOff x="5372" y="1889"/>
              <a:chExt cx="56" cy="1169"/>
            </a:xfrm>
          </p:grpSpPr>
          <p:sp>
            <p:nvSpPr>
              <p:cNvPr id="29809" name="Oval 69"/>
              <p:cNvSpPr>
                <a:spLocks noChangeAspect="1" noChangeArrowheads="1"/>
              </p:cNvSpPr>
              <p:nvPr/>
            </p:nvSpPr>
            <p:spPr bwMode="auto">
              <a:xfrm>
                <a:off x="5374" y="1889"/>
                <a:ext cx="54" cy="5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10" name="Oval 81"/>
              <p:cNvSpPr>
                <a:spLocks noChangeAspect="1" noChangeArrowheads="1"/>
              </p:cNvSpPr>
              <p:nvPr/>
            </p:nvSpPr>
            <p:spPr bwMode="auto">
              <a:xfrm>
                <a:off x="5372" y="2843"/>
                <a:ext cx="54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11" name="Line 4"/>
              <p:cNvSpPr>
                <a:spLocks noChangeAspect="1" noChangeShapeType="1"/>
              </p:cNvSpPr>
              <p:nvPr/>
            </p:nvSpPr>
            <p:spPr bwMode="auto">
              <a:xfrm>
                <a:off x="5404" y="1911"/>
                <a:ext cx="1" cy="114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9703" name="Group 340"/>
          <p:cNvGrpSpPr>
            <a:grpSpLocks/>
          </p:cNvGrpSpPr>
          <p:nvPr/>
        </p:nvGrpSpPr>
        <p:grpSpPr bwMode="auto">
          <a:xfrm>
            <a:off x="5849938" y="4440238"/>
            <a:ext cx="2498725" cy="1792287"/>
            <a:chOff x="3836" y="2823"/>
            <a:chExt cx="1574" cy="1129"/>
          </a:xfrm>
        </p:grpSpPr>
        <p:grpSp>
          <p:nvGrpSpPr>
            <p:cNvPr id="29704" name="Group 185"/>
            <p:cNvGrpSpPr>
              <a:grpSpLocks/>
            </p:cNvGrpSpPr>
            <p:nvPr/>
          </p:nvGrpSpPr>
          <p:grpSpPr bwMode="auto">
            <a:xfrm>
              <a:off x="4128" y="2878"/>
              <a:ext cx="713" cy="930"/>
              <a:chOff x="4802" y="848"/>
              <a:chExt cx="659" cy="860"/>
            </a:xfrm>
          </p:grpSpPr>
          <p:sp>
            <p:nvSpPr>
              <p:cNvPr id="29724" name="Line 9"/>
              <p:cNvSpPr>
                <a:spLocks noChangeAspect="1" noChangeShapeType="1"/>
              </p:cNvSpPr>
              <p:nvPr/>
            </p:nvSpPr>
            <p:spPr bwMode="auto">
              <a:xfrm>
                <a:off x="4824" y="1425"/>
                <a:ext cx="637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5" name="Line 11"/>
              <p:cNvSpPr>
                <a:spLocks noChangeShapeType="1"/>
              </p:cNvSpPr>
              <p:nvPr/>
            </p:nvSpPr>
            <p:spPr bwMode="auto">
              <a:xfrm flipH="1">
                <a:off x="4967" y="867"/>
                <a:ext cx="120" cy="8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6" name="Line 12"/>
              <p:cNvSpPr>
                <a:spLocks noChangeShapeType="1"/>
              </p:cNvSpPr>
              <p:nvPr/>
            </p:nvSpPr>
            <p:spPr bwMode="auto">
              <a:xfrm flipH="1">
                <a:off x="4802" y="848"/>
                <a:ext cx="291" cy="5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7" name="Line 13"/>
              <p:cNvSpPr>
                <a:spLocks noChangeShapeType="1"/>
              </p:cNvSpPr>
              <p:nvPr/>
            </p:nvSpPr>
            <p:spPr bwMode="auto">
              <a:xfrm flipH="1">
                <a:off x="4964" y="1433"/>
                <a:ext cx="488" cy="26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8" name="Line 14"/>
              <p:cNvSpPr>
                <a:spLocks noChangeShapeType="1"/>
              </p:cNvSpPr>
              <p:nvPr/>
            </p:nvSpPr>
            <p:spPr bwMode="auto">
              <a:xfrm>
                <a:off x="5097" y="883"/>
                <a:ext cx="334" cy="5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9" name="Line 15"/>
              <p:cNvSpPr>
                <a:spLocks noChangeShapeType="1"/>
              </p:cNvSpPr>
              <p:nvPr/>
            </p:nvSpPr>
            <p:spPr bwMode="auto">
              <a:xfrm>
                <a:off x="4805" y="1422"/>
                <a:ext cx="164" cy="2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05" name="Oval 61"/>
            <p:cNvSpPr>
              <a:spLocks noChangeAspect="1" noChangeArrowheads="1"/>
            </p:cNvSpPr>
            <p:nvPr/>
          </p:nvSpPr>
          <p:spPr bwMode="auto">
            <a:xfrm>
              <a:off x="4786" y="3485"/>
              <a:ext cx="67" cy="6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6" name="Oval 61"/>
            <p:cNvSpPr>
              <a:spLocks noChangeAspect="1" noChangeArrowheads="1"/>
            </p:cNvSpPr>
            <p:nvPr/>
          </p:nvSpPr>
          <p:spPr bwMode="auto">
            <a:xfrm>
              <a:off x="4277" y="3734"/>
              <a:ext cx="68" cy="6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7" name="Oval 61"/>
            <p:cNvSpPr>
              <a:spLocks noChangeAspect="1" noChangeArrowheads="1"/>
            </p:cNvSpPr>
            <p:nvPr/>
          </p:nvSpPr>
          <p:spPr bwMode="auto">
            <a:xfrm>
              <a:off x="4101" y="3456"/>
              <a:ext cx="67" cy="6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8" name="Oval 61"/>
            <p:cNvSpPr>
              <a:spLocks noChangeAspect="1" noChangeArrowheads="1"/>
            </p:cNvSpPr>
            <p:nvPr/>
          </p:nvSpPr>
          <p:spPr bwMode="auto">
            <a:xfrm>
              <a:off x="4398" y="2879"/>
              <a:ext cx="67" cy="6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9" name="Oval 68"/>
            <p:cNvSpPr>
              <a:spLocks noChangeAspect="1" noChangeArrowheads="1"/>
            </p:cNvSpPr>
            <p:nvPr/>
          </p:nvSpPr>
          <p:spPr bwMode="auto">
            <a:xfrm>
              <a:off x="4417" y="3341"/>
              <a:ext cx="59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0" name="Line 4"/>
            <p:cNvSpPr>
              <a:spLocks noChangeAspect="1" noChangeShapeType="1"/>
            </p:cNvSpPr>
            <p:nvPr/>
          </p:nvSpPr>
          <p:spPr bwMode="auto">
            <a:xfrm>
              <a:off x="4448" y="2951"/>
              <a:ext cx="0" cy="6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Line 325"/>
            <p:cNvSpPr>
              <a:spLocks noChangeShapeType="1"/>
            </p:cNvSpPr>
            <p:nvPr/>
          </p:nvSpPr>
          <p:spPr bwMode="auto">
            <a:xfrm flipH="1">
              <a:off x="4446" y="3512"/>
              <a:ext cx="358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Line 326"/>
            <p:cNvSpPr>
              <a:spLocks noChangeShapeType="1"/>
            </p:cNvSpPr>
            <p:nvPr/>
          </p:nvSpPr>
          <p:spPr bwMode="auto">
            <a:xfrm>
              <a:off x="4448" y="3363"/>
              <a:ext cx="356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Line 329"/>
            <p:cNvSpPr>
              <a:spLocks noChangeShapeType="1"/>
            </p:cNvSpPr>
            <p:nvPr/>
          </p:nvSpPr>
          <p:spPr bwMode="auto">
            <a:xfrm flipH="1">
              <a:off x="3837" y="3588"/>
              <a:ext cx="6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Line 330"/>
            <p:cNvSpPr>
              <a:spLocks noChangeShapeType="1"/>
            </p:cNvSpPr>
            <p:nvPr/>
          </p:nvSpPr>
          <p:spPr bwMode="auto">
            <a:xfrm flipH="1">
              <a:off x="3862" y="2913"/>
              <a:ext cx="5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Line 331"/>
            <p:cNvSpPr>
              <a:spLocks noChangeShapeType="1"/>
            </p:cNvSpPr>
            <p:nvPr/>
          </p:nvSpPr>
          <p:spPr bwMode="auto">
            <a:xfrm>
              <a:off x="4041" y="2907"/>
              <a:ext cx="0" cy="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16" name="Object 332"/>
            <p:cNvGraphicFramePr>
              <a:graphicFrameLocks noChangeAspect="1"/>
            </p:cNvGraphicFramePr>
            <p:nvPr/>
          </p:nvGraphicFramePr>
          <p:xfrm>
            <a:off x="3836" y="3006"/>
            <a:ext cx="186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6" name="Equation" r:id="rId15" imgW="152334" imgH="393529" progId="Equation.DSMT4">
                    <p:embed/>
                  </p:oleObj>
                </mc:Choice>
                <mc:Fallback>
                  <p:oleObj name="Equation" r:id="rId15" imgW="152334" imgH="393529" progId="Equation.DSMT4">
                    <p:embed/>
                    <p:pic>
                      <p:nvPicPr>
                        <p:cNvPr id="29716" name="Object 3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3006"/>
                          <a:ext cx="186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7" name="Line 333"/>
            <p:cNvSpPr>
              <a:spLocks noChangeShapeType="1"/>
            </p:cNvSpPr>
            <p:nvPr/>
          </p:nvSpPr>
          <p:spPr bwMode="auto">
            <a:xfrm flipV="1">
              <a:off x="4457" y="3128"/>
              <a:ext cx="408" cy="13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18" name="Object 334"/>
            <p:cNvGraphicFramePr>
              <a:graphicFrameLocks noChangeAspect="1"/>
            </p:cNvGraphicFramePr>
            <p:nvPr/>
          </p:nvGraphicFramePr>
          <p:xfrm>
            <a:off x="4850" y="2823"/>
            <a:ext cx="560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7" name="Equation" r:id="rId17" imgW="457002" imgH="393529" progId="Equation.DSMT4">
                    <p:embed/>
                  </p:oleObj>
                </mc:Choice>
                <mc:Fallback>
                  <p:oleObj name="Equation" r:id="rId17" imgW="457002" imgH="393529" progId="Equation.DSMT4">
                    <p:embed/>
                    <p:pic>
                      <p:nvPicPr>
                        <p:cNvPr id="29718" name="Object 3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0" y="2823"/>
                          <a:ext cx="560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9" name="Line 335"/>
            <p:cNvSpPr>
              <a:spLocks noChangeShapeType="1"/>
            </p:cNvSpPr>
            <p:nvPr/>
          </p:nvSpPr>
          <p:spPr bwMode="auto">
            <a:xfrm flipV="1">
              <a:off x="4671" y="3146"/>
              <a:ext cx="238" cy="3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Line 336"/>
            <p:cNvSpPr>
              <a:spLocks noChangeShapeType="1"/>
            </p:cNvSpPr>
            <p:nvPr/>
          </p:nvSpPr>
          <p:spPr bwMode="auto">
            <a:xfrm>
              <a:off x="4573" y="3562"/>
              <a:ext cx="319" cy="1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21" name="Object 337"/>
            <p:cNvGraphicFramePr>
              <a:graphicFrameLocks noChangeAspect="1"/>
            </p:cNvGraphicFramePr>
            <p:nvPr/>
          </p:nvGraphicFramePr>
          <p:xfrm>
            <a:off x="4848" y="3415"/>
            <a:ext cx="443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8" name="Equation" r:id="rId19" imgW="355446" imgH="431613" progId="Equation.DSMT4">
                    <p:embed/>
                  </p:oleObj>
                </mc:Choice>
                <mc:Fallback>
                  <p:oleObj name="Equation" r:id="rId19" imgW="355446" imgH="431613" progId="Equation.DSMT4">
                    <p:embed/>
                    <p:pic>
                      <p:nvPicPr>
                        <p:cNvPr id="29721" name="Object 3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415"/>
                          <a:ext cx="443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2" name="Line 338"/>
            <p:cNvSpPr>
              <a:spLocks noChangeShapeType="1"/>
            </p:cNvSpPr>
            <p:nvPr/>
          </p:nvSpPr>
          <p:spPr bwMode="auto">
            <a:xfrm flipH="1">
              <a:off x="4546" y="2988"/>
              <a:ext cx="106" cy="10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23" name="Object 339"/>
            <p:cNvGraphicFramePr>
              <a:graphicFrameLocks noChangeAspect="1"/>
            </p:cNvGraphicFramePr>
            <p:nvPr/>
          </p:nvGraphicFramePr>
          <p:xfrm>
            <a:off x="4639" y="2840"/>
            <a:ext cx="16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9" name="Equation" r:id="rId21" imgW="126835" imgH="139518" progId="Equation.DSMT4">
                    <p:embed/>
                  </p:oleObj>
                </mc:Choice>
                <mc:Fallback>
                  <p:oleObj name="Equation" r:id="rId21" imgW="126835" imgH="139518" progId="Equation.DSMT4">
                    <p:embed/>
                    <p:pic>
                      <p:nvPicPr>
                        <p:cNvPr id="29723" name="Object 3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9" y="2840"/>
                          <a:ext cx="16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2" name="右大括号 131"/>
          <p:cNvSpPr/>
          <p:nvPr/>
        </p:nvSpPr>
        <p:spPr bwMode="auto">
          <a:xfrm>
            <a:off x="3245400" y="2662238"/>
            <a:ext cx="445132" cy="170286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188181"/>
              </p:ext>
            </p:extLst>
          </p:nvPr>
        </p:nvGraphicFramePr>
        <p:xfrm>
          <a:off x="1209432" y="4133772"/>
          <a:ext cx="806330" cy="43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0" name="Equation" r:id="rId23" imgW="419040" imgH="228600" progId="Equation.DSMT4">
                  <p:embed/>
                </p:oleObj>
              </mc:Choice>
              <mc:Fallback>
                <p:oleObj name="Equation" r:id="rId23" imgW="419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09432" y="4133772"/>
                        <a:ext cx="806330" cy="439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429980"/>
              </p:ext>
            </p:extLst>
          </p:nvPr>
        </p:nvGraphicFramePr>
        <p:xfrm>
          <a:off x="1122363" y="3109242"/>
          <a:ext cx="1000124" cy="875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1" name="Equation" r:id="rId25" imgW="507960" imgH="444240" progId="Equation.DSMT4">
                  <p:embed/>
                </p:oleObj>
              </mc:Choice>
              <mc:Fallback>
                <p:oleObj name="Equation" r:id="rId25" imgW="507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22363" y="3109242"/>
                        <a:ext cx="1000124" cy="875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631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  <p:bldP spid="1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04800" y="533400"/>
            <a:ext cx="746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chemeClr val="accent2"/>
                </a:solidFill>
              </a:rPr>
              <a:t>Summary</a:t>
            </a:r>
            <a:r>
              <a:rPr lang="zh-CN" altLang="en-US" sz="3600" b="1">
                <a:solidFill>
                  <a:schemeClr val="accent2"/>
                </a:solidFill>
              </a:rPr>
              <a:t>：</a:t>
            </a:r>
            <a:r>
              <a:rPr lang="zh-CN" altLang="en-US" sz="2800" b="1">
                <a:solidFill>
                  <a:schemeClr val="accent2"/>
                </a:solidFill>
              </a:rPr>
              <a:t>典型的晶体结构的几何特征</a:t>
            </a:r>
          </a:p>
        </p:txBody>
      </p:sp>
      <p:graphicFrame>
        <p:nvGraphicFramePr>
          <p:cNvPr id="14453" name="Group 117"/>
          <p:cNvGraphicFramePr>
            <a:graphicFrameLocks noGrp="1"/>
          </p:cNvGraphicFramePr>
          <p:nvPr/>
        </p:nvGraphicFramePr>
        <p:xfrm>
          <a:off x="381000" y="1524000"/>
          <a:ext cx="8382000" cy="4013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87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晶体结构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每个晶胞中的原子数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配位数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堆垛系数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八面体间隙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四面体间隙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2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数量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原子数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大小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r/R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数量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原子数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大小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r/R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FCC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0.74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4/4=1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8/4=2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BCC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0.68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6/2=3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12/2=6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0.291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HCP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0.74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6/6=1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12/6=2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09600" y="65405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chemeClr val="accent2"/>
                </a:solidFill>
              </a:rPr>
              <a:t>讨论：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76300" y="2645568"/>
            <a:ext cx="556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/>
              <a:t>密排结构，原子堆垛方式非常相似，单看每层原子，没有区别（参考教材</a:t>
            </a:r>
            <a:r>
              <a:rPr lang="en-US" altLang="zh-CN" sz="2000" dirty="0"/>
              <a:t>p23 </a:t>
            </a:r>
            <a:r>
              <a:rPr lang="en-US" altLang="zh-CN" sz="2000" dirty="0">
                <a:cs typeface="Times New Roman" panose="02020603050405020304" pitchFamily="18" charset="0"/>
              </a:rPr>
              <a:t>§1.5</a:t>
            </a:r>
            <a:r>
              <a:rPr lang="zh-CN" altLang="en-US" sz="2000" dirty="0"/>
              <a:t>）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09600" y="1866900"/>
            <a:ext cx="60960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zh-CN" altLang="en-US" b="1" dirty="0"/>
              <a:t>为什么</a:t>
            </a:r>
            <a:r>
              <a:rPr lang="en-US" altLang="zh-CN" b="1" dirty="0"/>
              <a:t>FCC</a:t>
            </a:r>
            <a:r>
              <a:rPr lang="zh-CN" altLang="en-US" b="1" dirty="0"/>
              <a:t>和</a:t>
            </a:r>
            <a:r>
              <a:rPr lang="en-US" altLang="zh-CN" b="1" dirty="0"/>
              <a:t>HCP</a:t>
            </a:r>
            <a:r>
              <a:rPr lang="zh-CN" altLang="en-US" b="1" dirty="0"/>
              <a:t>如此相似？</a:t>
            </a:r>
          </a:p>
        </p:txBody>
      </p:sp>
      <p:grpSp>
        <p:nvGrpSpPr>
          <p:cNvPr id="15378" name="Group 18"/>
          <p:cNvGrpSpPr>
            <a:grpSpLocks/>
          </p:cNvGrpSpPr>
          <p:nvPr/>
        </p:nvGrpSpPr>
        <p:grpSpPr bwMode="auto">
          <a:xfrm>
            <a:off x="1187450" y="3860800"/>
            <a:ext cx="2384425" cy="2617788"/>
            <a:chOff x="748" y="2432"/>
            <a:chExt cx="1502" cy="1649"/>
          </a:xfrm>
        </p:grpSpPr>
        <p:pic>
          <p:nvPicPr>
            <p:cNvPr id="1844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2432"/>
              <a:ext cx="1502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4" name="Text Box 16"/>
            <p:cNvSpPr txBox="1">
              <a:spLocks noChangeArrowheads="1"/>
            </p:cNvSpPr>
            <p:nvPr/>
          </p:nvSpPr>
          <p:spPr bwMode="auto">
            <a:xfrm>
              <a:off x="1247" y="3793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FCC</a:t>
              </a:r>
            </a:p>
          </p:txBody>
        </p:sp>
      </p:grpSp>
      <p:grpSp>
        <p:nvGrpSpPr>
          <p:cNvPr id="15379" name="Group 19"/>
          <p:cNvGrpSpPr>
            <a:grpSpLocks/>
          </p:cNvGrpSpPr>
          <p:nvPr/>
        </p:nvGrpSpPr>
        <p:grpSpPr bwMode="auto">
          <a:xfrm>
            <a:off x="4427538" y="3644900"/>
            <a:ext cx="2659062" cy="3049588"/>
            <a:chOff x="2789" y="2296"/>
            <a:chExt cx="1675" cy="1921"/>
          </a:xfrm>
        </p:grpSpPr>
        <p:pic>
          <p:nvPicPr>
            <p:cNvPr id="18441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" y="2296"/>
              <a:ext cx="1675" cy="1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" name="Text Box 17"/>
            <p:cNvSpPr txBox="1">
              <a:spLocks noChangeArrowheads="1"/>
            </p:cNvSpPr>
            <p:nvPr/>
          </p:nvSpPr>
          <p:spPr bwMode="auto">
            <a:xfrm>
              <a:off x="3334" y="3929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HCP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762000" y="936625"/>
            <a:ext cx="74676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en-US" b="1" dirty="0"/>
              <a:t>为什么</a:t>
            </a:r>
            <a:r>
              <a:rPr lang="en-US" altLang="zh-CN" b="1" dirty="0"/>
              <a:t>BCC</a:t>
            </a:r>
            <a:r>
              <a:rPr lang="zh-CN" altLang="en-US" b="1" dirty="0"/>
              <a:t>比</a:t>
            </a:r>
            <a:r>
              <a:rPr lang="en-US" altLang="zh-CN" b="1" dirty="0"/>
              <a:t>FCC</a:t>
            </a:r>
            <a:r>
              <a:rPr lang="zh-CN" altLang="en-US" b="1" dirty="0"/>
              <a:t>结构更疏松，而八面体间隙尺寸反而比四面体间隙尺寸更小？</a:t>
            </a: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2195513" y="2133600"/>
          <a:ext cx="12954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" name="公式" r:id="rId4" imgW="609336" imgH="393529" progId="Equation.3">
                  <p:embed/>
                </p:oleObj>
              </mc:Choice>
              <mc:Fallback>
                <p:oleObj name="公式" r:id="rId4" imgW="609336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133600"/>
                        <a:ext cx="12954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5508625" y="2133600"/>
          <a:ext cx="16383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" name="公式" r:id="rId6" imgW="787400" imgH="431800" progId="Equation.3">
                  <p:embed/>
                </p:oleObj>
              </mc:Choice>
              <mc:Fallback>
                <p:oleObj name="公式" r:id="rId6" imgW="7874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133600"/>
                        <a:ext cx="16383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042988" y="2205038"/>
            <a:ext cx="1008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八面体间隙：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4284663" y="2205038"/>
            <a:ext cx="1008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四面体间隙：</a:t>
            </a:r>
          </a:p>
        </p:txBody>
      </p:sp>
      <p:grpSp>
        <p:nvGrpSpPr>
          <p:cNvPr id="19561" name="Group 105"/>
          <p:cNvGrpSpPr>
            <a:grpSpLocks/>
          </p:cNvGrpSpPr>
          <p:nvPr/>
        </p:nvGrpSpPr>
        <p:grpSpPr bwMode="auto">
          <a:xfrm>
            <a:off x="2662238" y="3284538"/>
            <a:ext cx="2289175" cy="2420937"/>
            <a:chOff x="1677" y="2069"/>
            <a:chExt cx="1442" cy="1525"/>
          </a:xfrm>
        </p:grpSpPr>
        <p:grpSp>
          <p:nvGrpSpPr>
            <p:cNvPr id="2" name="Group 60"/>
            <p:cNvGrpSpPr>
              <a:grpSpLocks/>
            </p:cNvGrpSpPr>
            <p:nvPr/>
          </p:nvGrpSpPr>
          <p:grpSpPr bwMode="auto">
            <a:xfrm>
              <a:off x="1925" y="2359"/>
              <a:ext cx="1194" cy="1235"/>
              <a:chOff x="2208" y="1920"/>
              <a:chExt cx="1194" cy="1235"/>
            </a:xfrm>
          </p:grpSpPr>
          <p:sp>
            <p:nvSpPr>
              <p:cNvPr id="19488" name="Line 61"/>
              <p:cNvSpPr>
                <a:spLocks noChangeShapeType="1"/>
              </p:cNvSpPr>
              <p:nvPr/>
            </p:nvSpPr>
            <p:spPr bwMode="auto">
              <a:xfrm>
                <a:off x="2538" y="2114"/>
                <a:ext cx="7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9" name="Line 62"/>
              <p:cNvSpPr>
                <a:spLocks noChangeAspect="1" noChangeShapeType="1"/>
              </p:cNvSpPr>
              <p:nvPr/>
            </p:nvSpPr>
            <p:spPr bwMode="auto">
              <a:xfrm flipH="1">
                <a:off x="2286" y="2114"/>
                <a:ext cx="256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0" name="Line 63"/>
              <p:cNvSpPr>
                <a:spLocks noChangeShapeType="1"/>
              </p:cNvSpPr>
              <p:nvPr/>
            </p:nvSpPr>
            <p:spPr bwMode="auto">
              <a:xfrm>
                <a:off x="2299" y="2285"/>
                <a:ext cx="7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1" name="Line 64"/>
              <p:cNvSpPr>
                <a:spLocks noChangeShapeType="1"/>
              </p:cNvSpPr>
              <p:nvPr/>
            </p:nvSpPr>
            <p:spPr bwMode="auto">
              <a:xfrm>
                <a:off x="2299" y="2290"/>
                <a:ext cx="0" cy="7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2" name="Line 65"/>
              <p:cNvSpPr>
                <a:spLocks noChangeShapeType="1"/>
              </p:cNvSpPr>
              <p:nvPr/>
            </p:nvSpPr>
            <p:spPr bwMode="auto">
              <a:xfrm>
                <a:off x="3046" y="2280"/>
                <a:ext cx="0" cy="7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3" name="Line 66"/>
              <p:cNvSpPr>
                <a:spLocks noChangeShapeType="1"/>
              </p:cNvSpPr>
              <p:nvPr/>
            </p:nvSpPr>
            <p:spPr bwMode="auto">
              <a:xfrm>
                <a:off x="3292" y="2125"/>
                <a:ext cx="0" cy="7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4" name="Line 67"/>
              <p:cNvSpPr>
                <a:spLocks noChangeShapeType="1"/>
              </p:cNvSpPr>
              <p:nvPr/>
            </p:nvSpPr>
            <p:spPr bwMode="auto">
              <a:xfrm>
                <a:off x="2298" y="2993"/>
                <a:ext cx="7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5" name="Line 68"/>
              <p:cNvSpPr>
                <a:spLocks noChangeShapeType="1"/>
              </p:cNvSpPr>
              <p:nvPr/>
            </p:nvSpPr>
            <p:spPr bwMode="auto">
              <a:xfrm>
                <a:off x="2538" y="2813"/>
                <a:ext cx="7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6" name="Line 69"/>
              <p:cNvSpPr>
                <a:spLocks noChangeShapeType="1"/>
              </p:cNvSpPr>
              <p:nvPr/>
            </p:nvSpPr>
            <p:spPr bwMode="auto">
              <a:xfrm>
                <a:off x="2545" y="2114"/>
                <a:ext cx="0" cy="7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7" name="Text Box 70"/>
              <p:cNvSpPr txBox="1">
                <a:spLocks noChangeArrowheads="1"/>
              </p:cNvSpPr>
              <p:nvPr/>
            </p:nvSpPr>
            <p:spPr bwMode="auto">
              <a:xfrm>
                <a:off x="2447" y="1920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19498" name="Text Box 71"/>
              <p:cNvSpPr txBox="1">
                <a:spLocks noChangeArrowheads="1"/>
              </p:cNvSpPr>
              <p:nvPr/>
            </p:nvSpPr>
            <p:spPr bwMode="auto">
              <a:xfrm>
                <a:off x="3187" y="1930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19499" name="Text Box 72"/>
              <p:cNvSpPr txBox="1">
                <a:spLocks noChangeArrowheads="1"/>
              </p:cNvSpPr>
              <p:nvPr/>
            </p:nvSpPr>
            <p:spPr bwMode="auto">
              <a:xfrm>
                <a:off x="2956" y="2094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19500" name="Text Box 73"/>
              <p:cNvSpPr txBox="1">
                <a:spLocks noChangeArrowheads="1"/>
              </p:cNvSpPr>
              <p:nvPr/>
            </p:nvSpPr>
            <p:spPr bwMode="auto">
              <a:xfrm>
                <a:off x="2451" y="2618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19501" name="Text Box 74"/>
              <p:cNvSpPr txBox="1">
                <a:spLocks noChangeArrowheads="1"/>
              </p:cNvSpPr>
              <p:nvPr/>
            </p:nvSpPr>
            <p:spPr bwMode="auto">
              <a:xfrm>
                <a:off x="2208" y="2790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19502" name="Text Box 75"/>
              <p:cNvSpPr txBox="1">
                <a:spLocks noChangeArrowheads="1"/>
              </p:cNvSpPr>
              <p:nvPr/>
            </p:nvSpPr>
            <p:spPr bwMode="auto">
              <a:xfrm>
                <a:off x="3196" y="2621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19503" name="Text Box 76"/>
              <p:cNvSpPr txBox="1">
                <a:spLocks noChangeArrowheads="1"/>
              </p:cNvSpPr>
              <p:nvPr/>
            </p:nvSpPr>
            <p:spPr bwMode="auto">
              <a:xfrm>
                <a:off x="2952" y="2790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19504" name="Text Box 77"/>
              <p:cNvSpPr txBox="1">
                <a:spLocks noChangeArrowheads="1"/>
              </p:cNvSpPr>
              <p:nvPr/>
            </p:nvSpPr>
            <p:spPr bwMode="auto">
              <a:xfrm>
                <a:off x="2698" y="2352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19505" name="Text Box 78"/>
              <p:cNvSpPr txBox="1">
                <a:spLocks noChangeArrowheads="1"/>
              </p:cNvSpPr>
              <p:nvPr/>
            </p:nvSpPr>
            <p:spPr bwMode="auto">
              <a:xfrm>
                <a:off x="2209" y="2093"/>
                <a:ext cx="206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19506" name="Line 79"/>
              <p:cNvSpPr>
                <a:spLocks noChangeAspect="1" noChangeShapeType="1"/>
              </p:cNvSpPr>
              <p:nvPr/>
            </p:nvSpPr>
            <p:spPr bwMode="auto">
              <a:xfrm flipH="1">
                <a:off x="3032" y="2113"/>
                <a:ext cx="256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7" name="Line 80"/>
              <p:cNvSpPr>
                <a:spLocks noChangeAspect="1" noChangeShapeType="1"/>
              </p:cNvSpPr>
              <p:nvPr/>
            </p:nvSpPr>
            <p:spPr bwMode="auto">
              <a:xfrm flipH="1">
                <a:off x="3043" y="2815"/>
                <a:ext cx="256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8" name="Line 81"/>
              <p:cNvSpPr>
                <a:spLocks noChangeAspect="1" noChangeShapeType="1"/>
              </p:cNvSpPr>
              <p:nvPr/>
            </p:nvSpPr>
            <p:spPr bwMode="auto">
              <a:xfrm flipH="1">
                <a:off x="2304" y="2808"/>
                <a:ext cx="256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" name="Group 82"/>
            <p:cNvGrpSpPr>
              <a:grpSpLocks/>
            </p:cNvGrpSpPr>
            <p:nvPr/>
          </p:nvGrpSpPr>
          <p:grpSpPr bwMode="auto">
            <a:xfrm>
              <a:off x="2018" y="2069"/>
              <a:ext cx="996" cy="922"/>
              <a:chOff x="4029" y="336"/>
              <a:chExt cx="996" cy="922"/>
            </a:xfrm>
          </p:grpSpPr>
          <p:sp>
            <p:nvSpPr>
              <p:cNvPr id="19476" name="Rectangle 83"/>
              <p:cNvSpPr>
                <a:spLocks noChangeArrowheads="1"/>
              </p:cNvSpPr>
              <p:nvPr/>
            </p:nvSpPr>
            <p:spPr bwMode="auto">
              <a:xfrm>
                <a:off x="4432" y="336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</a:p>
            </p:txBody>
          </p:sp>
          <p:grpSp>
            <p:nvGrpSpPr>
              <p:cNvPr id="19477" name="Group 84"/>
              <p:cNvGrpSpPr>
                <a:grpSpLocks/>
              </p:cNvGrpSpPr>
              <p:nvPr/>
            </p:nvGrpSpPr>
            <p:grpSpPr bwMode="auto">
              <a:xfrm>
                <a:off x="4029" y="496"/>
                <a:ext cx="996" cy="762"/>
                <a:chOff x="4029" y="496"/>
                <a:chExt cx="996" cy="762"/>
              </a:xfrm>
            </p:grpSpPr>
            <p:sp>
              <p:nvSpPr>
                <p:cNvPr id="19478" name="Line 8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524" y="824"/>
                  <a:ext cx="501" cy="434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9479" name="Group 86"/>
                <p:cNvGrpSpPr>
                  <a:grpSpLocks/>
                </p:cNvGrpSpPr>
                <p:nvPr/>
              </p:nvGrpSpPr>
              <p:grpSpPr bwMode="auto">
                <a:xfrm>
                  <a:off x="4029" y="496"/>
                  <a:ext cx="990" cy="744"/>
                  <a:chOff x="4029" y="496"/>
                  <a:chExt cx="990" cy="744"/>
                </a:xfrm>
              </p:grpSpPr>
              <p:sp>
                <p:nvSpPr>
                  <p:cNvPr id="19480" name="Line 8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272" y="528"/>
                    <a:ext cx="249" cy="29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1" name="Line 8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528" y="520"/>
                    <a:ext cx="249" cy="458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2" name="Line 8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520" y="512"/>
                    <a:ext cx="499" cy="318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3" name="Line 90"/>
                  <p:cNvSpPr>
                    <a:spLocks noChangeShapeType="1"/>
                  </p:cNvSpPr>
                  <p:nvPr/>
                </p:nvSpPr>
                <p:spPr bwMode="auto">
                  <a:xfrm rot="71523" flipH="1">
                    <a:off x="4032" y="496"/>
                    <a:ext cx="480" cy="48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4" name="Line 9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280" y="816"/>
                    <a:ext cx="243" cy="415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5" name="Line 9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029" y="992"/>
                    <a:ext cx="496" cy="248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6" name="Line 9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528" y="992"/>
                    <a:ext cx="243" cy="243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7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784"/>
                    <a:ext cx="228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800">
                        <a:solidFill>
                          <a:srgbClr val="FF0000"/>
                        </a:solidFill>
                      </a:rPr>
                      <a:t>*</a:t>
                    </a:r>
                  </a:p>
                </p:txBody>
              </p:sp>
            </p:grpSp>
          </p:grpSp>
        </p:grpSp>
        <p:grpSp>
          <p:nvGrpSpPr>
            <p:cNvPr id="4" name="Group 95"/>
            <p:cNvGrpSpPr>
              <a:grpSpLocks/>
            </p:cNvGrpSpPr>
            <p:nvPr/>
          </p:nvGrpSpPr>
          <p:grpSpPr bwMode="auto">
            <a:xfrm>
              <a:off x="1677" y="2552"/>
              <a:ext cx="830" cy="616"/>
              <a:chOff x="3690" y="816"/>
              <a:chExt cx="830" cy="616"/>
            </a:xfrm>
          </p:grpSpPr>
          <p:sp>
            <p:nvSpPr>
              <p:cNvPr id="19467" name="Rectangle 96"/>
              <p:cNvSpPr>
                <a:spLocks noChangeArrowheads="1"/>
              </p:cNvSpPr>
              <p:nvPr/>
            </p:nvSpPr>
            <p:spPr bwMode="auto">
              <a:xfrm>
                <a:off x="3690" y="106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</a:p>
            </p:txBody>
          </p:sp>
          <p:grpSp>
            <p:nvGrpSpPr>
              <p:cNvPr id="19468" name="Group 97"/>
              <p:cNvGrpSpPr>
                <a:grpSpLocks/>
              </p:cNvGrpSpPr>
              <p:nvPr/>
            </p:nvGrpSpPr>
            <p:grpSpPr bwMode="auto">
              <a:xfrm>
                <a:off x="3760" y="816"/>
                <a:ext cx="760" cy="435"/>
                <a:chOff x="3760" y="816"/>
                <a:chExt cx="760" cy="435"/>
              </a:xfrm>
            </p:grpSpPr>
            <p:sp>
              <p:nvSpPr>
                <p:cNvPr id="19469" name="Line 98"/>
                <p:cNvSpPr>
                  <a:spLocks noChangeShapeType="1"/>
                </p:cNvSpPr>
                <p:nvPr/>
              </p:nvSpPr>
              <p:spPr bwMode="auto">
                <a:xfrm>
                  <a:off x="3760" y="1251"/>
                  <a:ext cx="750" cy="0"/>
                </a:xfrm>
                <a:prstGeom prst="line">
                  <a:avLst/>
                </a:prstGeom>
                <a:noFill/>
                <a:ln w="12700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70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3792" y="816"/>
                  <a:ext cx="480" cy="432"/>
                </a:xfrm>
                <a:prstGeom prst="line">
                  <a:avLst/>
                </a:prstGeom>
                <a:noFill/>
                <a:ln w="12700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71" name="Line 10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790" y="984"/>
                  <a:ext cx="234" cy="257"/>
                </a:xfrm>
                <a:prstGeom prst="line">
                  <a:avLst/>
                </a:prstGeom>
                <a:noFill/>
                <a:ln w="12700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72" name="Line 101"/>
                <p:cNvSpPr>
                  <a:spLocks noChangeShapeType="1"/>
                </p:cNvSpPr>
                <p:nvPr/>
              </p:nvSpPr>
              <p:spPr bwMode="auto">
                <a:xfrm>
                  <a:off x="4280" y="816"/>
                  <a:ext cx="240" cy="432"/>
                </a:xfrm>
                <a:prstGeom prst="line">
                  <a:avLst/>
                </a:prstGeom>
                <a:noFill/>
                <a:ln w="12700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73" name="Line 102"/>
                <p:cNvSpPr>
                  <a:spLocks noChangeShapeType="1"/>
                </p:cNvSpPr>
                <p:nvPr/>
              </p:nvSpPr>
              <p:spPr bwMode="auto">
                <a:xfrm>
                  <a:off x="4040" y="1000"/>
                  <a:ext cx="480" cy="240"/>
                </a:xfrm>
                <a:prstGeom prst="line">
                  <a:avLst/>
                </a:prstGeom>
                <a:noFill/>
                <a:ln w="12700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74" name="Oval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4112" y="1056"/>
                  <a:ext cx="73" cy="7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/>
                </a:p>
              </p:txBody>
            </p:sp>
            <p:sp>
              <p:nvSpPr>
                <p:cNvPr id="19475" name="Line 10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027" y="816"/>
                  <a:ext cx="229" cy="178"/>
                </a:xfrm>
                <a:prstGeom prst="line">
                  <a:avLst/>
                </a:prstGeom>
                <a:noFill/>
                <a:ln w="12700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/>
      <p:bldP spid="194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042988" y="1916113"/>
            <a:ext cx="5562600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ym typeface="Symbol" panose="05050102010706020507" pitchFamily="18" charset="2"/>
              </a:rPr>
              <a:t>-Fe</a:t>
            </a:r>
            <a:r>
              <a:rPr lang="zh-CN" altLang="en-US">
                <a:sym typeface="Symbol" panose="05050102010706020507" pitchFamily="18" charset="2"/>
              </a:rPr>
              <a:t>：</a:t>
            </a:r>
            <a:r>
              <a:rPr lang="en-US" altLang="zh-CN">
                <a:sym typeface="Symbol" panose="05050102010706020507" pitchFamily="18" charset="2"/>
              </a:rPr>
              <a:t>BCC</a:t>
            </a:r>
            <a:r>
              <a:rPr lang="zh-CN" altLang="en-US">
                <a:sym typeface="Symbol" panose="05050102010706020507" pitchFamily="18" charset="2"/>
              </a:rPr>
              <a:t>结构，八面体间隙小，</a:t>
            </a:r>
            <a:r>
              <a:rPr lang="en-US" altLang="zh-CN">
                <a:sym typeface="Symbol" panose="05050102010706020507" pitchFamily="18" charset="2"/>
              </a:rPr>
              <a:t>0.155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ym typeface="Symbol" panose="05050102010706020507" pitchFamily="18" charset="2"/>
              </a:rPr>
              <a:t> -Fe</a:t>
            </a:r>
            <a:r>
              <a:rPr lang="zh-CN" altLang="en-US">
                <a:sym typeface="Symbol" panose="05050102010706020507" pitchFamily="18" charset="2"/>
              </a:rPr>
              <a:t>：</a:t>
            </a:r>
            <a:r>
              <a:rPr lang="en-US" altLang="zh-CN">
                <a:sym typeface="Symbol" panose="05050102010706020507" pitchFamily="18" charset="2"/>
              </a:rPr>
              <a:t>FCC</a:t>
            </a:r>
            <a:r>
              <a:rPr lang="zh-CN" altLang="en-US">
                <a:sym typeface="Symbol" panose="05050102010706020507" pitchFamily="18" charset="2"/>
              </a:rPr>
              <a:t>结构，八面体间隙大，</a:t>
            </a:r>
            <a:r>
              <a:rPr lang="en-US" altLang="zh-CN">
                <a:sym typeface="Symbol" panose="05050102010706020507" pitchFamily="18" charset="2"/>
              </a:rPr>
              <a:t>0.414</a:t>
            </a:r>
            <a:endParaRPr lang="en-US" altLang="zh-CN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611188" y="908050"/>
            <a:ext cx="83058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zh-CN" altLang="en-US" b="1" dirty="0"/>
              <a:t>为什么</a:t>
            </a:r>
            <a:r>
              <a:rPr lang="en-US" altLang="zh-CN" b="1" dirty="0"/>
              <a:t>C</a:t>
            </a:r>
            <a:r>
              <a:rPr lang="zh-CN" altLang="en-US" b="1" dirty="0"/>
              <a:t>（碳）在</a:t>
            </a:r>
            <a:r>
              <a:rPr lang="zh-CN" altLang="en-US" b="1" dirty="0">
                <a:sym typeface="Symbol" panose="05050102010706020507" pitchFamily="18" charset="2"/>
              </a:rPr>
              <a:t></a:t>
            </a:r>
            <a:r>
              <a:rPr lang="en-US" altLang="zh-CN" b="1" dirty="0">
                <a:sym typeface="Symbol" panose="05050102010706020507" pitchFamily="18" charset="2"/>
              </a:rPr>
              <a:t>-Fe</a:t>
            </a:r>
            <a:r>
              <a:rPr lang="zh-CN" altLang="en-US" b="1" dirty="0">
                <a:sym typeface="Symbol" panose="05050102010706020507" pitchFamily="18" charset="2"/>
              </a:rPr>
              <a:t>中的固溶度比在</a:t>
            </a:r>
            <a:r>
              <a:rPr lang="en-US" altLang="zh-CN" b="1" dirty="0">
                <a:sym typeface="Symbol" panose="05050102010706020507" pitchFamily="18" charset="2"/>
              </a:rPr>
              <a:t>-Fe</a:t>
            </a:r>
            <a:r>
              <a:rPr lang="zh-CN" altLang="en-US" b="1" dirty="0">
                <a:sym typeface="Symbol" panose="05050102010706020507" pitchFamily="18" charset="2"/>
              </a:rPr>
              <a:t>中要小很多</a:t>
            </a:r>
            <a:r>
              <a:rPr lang="zh-CN" altLang="en-US" b="1" dirty="0"/>
              <a:t>？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55650" y="3357563"/>
            <a:ext cx="7777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问题：</a:t>
            </a:r>
            <a:r>
              <a:rPr lang="zh-CN" altLang="en-US" b="1" dirty="0">
                <a:solidFill>
                  <a:srgbClr val="FF0000"/>
                </a:solidFill>
              </a:rPr>
              <a:t>对</a:t>
            </a:r>
            <a:r>
              <a:rPr lang="en-US" altLang="zh-CN" b="1" dirty="0">
                <a:solidFill>
                  <a:srgbClr val="FF0000"/>
                </a:solidFill>
              </a:rPr>
              <a:t>BCC</a:t>
            </a:r>
            <a:r>
              <a:rPr lang="zh-CN" altLang="en-US" b="1" dirty="0">
                <a:solidFill>
                  <a:srgbClr val="FF0000"/>
                </a:solidFill>
              </a:rPr>
              <a:t>结构来说，间隙原子到底排在什么位置？</a:t>
            </a:r>
          </a:p>
        </p:txBody>
      </p:sp>
      <p:grpSp>
        <p:nvGrpSpPr>
          <p:cNvPr id="22535" name="Group 7"/>
          <p:cNvGrpSpPr>
            <a:grpSpLocks/>
          </p:cNvGrpSpPr>
          <p:nvPr/>
        </p:nvGrpSpPr>
        <p:grpSpPr bwMode="auto">
          <a:xfrm>
            <a:off x="2843213" y="3933825"/>
            <a:ext cx="2289175" cy="2420938"/>
            <a:chOff x="1677" y="2069"/>
            <a:chExt cx="1442" cy="1525"/>
          </a:xfrm>
        </p:grpSpPr>
        <p:grpSp>
          <p:nvGrpSpPr>
            <p:cNvPr id="20486" name="Group 8"/>
            <p:cNvGrpSpPr>
              <a:grpSpLocks/>
            </p:cNvGrpSpPr>
            <p:nvPr/>
          </p:nvGrpSpPr>
          <p:grpSpPr bwMode="auto">
            <a:xfrm>
              <a:off x="1925" y="2359"/>
              <a:ext cx="1194" cy="1235"/>
              <a:chOff x="2208" y="1920"/>
              <a:chExt cx="1194" cy="1235"/>
            </a:xfrm>
          </p:grpSpPr>
          <p:sp>
            <p:nvSpPr>
              <p:cNvPr id="20510" name="Line 9"/>
              <p:cNvSpPr>
                <a:spLocks noChangeShapeType="1"/>
              </p:cNvSpPr>
              <p:nvPr/>
            </p:nvSpPr>
            <p:spPr bwMode="auto">
              <a:xfrm>
                <a:off x="2538" y="2114"/>
                <a:ext cx="7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1" name="Line 10"/>
              <p:cNvSpPr>
                <a:spLocks noChangeAspect="1" noChangeShapeType="1"/>
              </p:cNvSpPr>
              <p:nvPr/>
            </p:nvSpPr>
            <p:spPr bwMode="auto">
              <a:xfrm flipH="1">
                <a:off x="2286" y="2114"/>
                <a:ext cx="256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2" name="Line 11"/>
              <p:cNvSpPr>
                <a:spLocks noChangeShapeType="1"/>
              </p:cNvSpPr>
              <p:nvPr/>
            </p:nvSpPr>
            <p:spPr bwMode="auto">
              <a:xfrm>
                <a:off x="2299" y="2285"/>
                <a:ext cx="7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3" name="Line 12"/>
              <p:cNvSpPr>
                <a:spLocks noChangeShapeType="1"/>
              </p:cNvSpPr>
              <p:nvPr/>
            </p:nvSpPr>
            <p:spPr bwMode="auto">
              <a:xfrm>
                <a:off x="2299" y="2290"/>
                <a:ext cx="0" cy="7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4" name="Line 13"/>
              <p:cNvSpPr>
                <a:spLocks noChangeShapeType="1"/>
              </p:cNvSpPr>
              <p:nvPr/>
            </p:nvSpPr>
            <p:spPr bwMode="auto">
              <a:xfrm>
                <a:off x="3046" y="2280"/>
                <a:ext cx="0" cy="7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5" name="Line 14"/>
              <p:cNvSpPr>
                <a:spLocks noChangeShapeType="1"/>
              </p:cNvSpPr>
              <p:nvPr/>
            </p:nvSpPr>
            <p:spPr bwMode="auto">
              <a:xfrm>
                <a:off x="3292" y="2125"/>
                <a:ext cx="0" cy="7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6" name="Line 15"/>
              <p:cNvSpPr>
                <a:spLocks noChangeShapeType="1"/>
              </p:cNvSpPr>
              <p:nvPr/>
            </p:nvSpPr>
            <p:spPr bwMode="auto">
              <a:xfrm>
                <a:off x="2298" y="2993"/>
                <a:ext cx="7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Line 16"/>
              <p:cNvSpPr>
                <a:spLocks noChangeShapeType="1"/>
              </p:cNvSpPr>
              <p:nvPr/>
            </p:nvSpPr>
            <p:spPr bwMode="auto">
              <a:xfrm>
                <a:off x="2538" y="2813"/>
                <a:ext cx="7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8" name="Line 17"/>
              <p:cNvSpPr>
                <a:spLocks noChangeShapeType="1"/>
              </p:cNvSpPr>
              <p:nvPr/>
            </p:nvSpPr>
            <p:spPr bwMode="auto">
              <a:xfrm>
                <a:off x="2545" y="2114"/>
                <a:ext cx="0" cy="7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9" name="Text Box 18"/>
              <p:cNvSpPr txBox="1">
                <a:spLocks noChangeArrowheads="1"/>
              </p:cNvSpPr>
              <p:nvPr/>
            </p:nvSpPr>
            <p:spPr bwMode="auto">
              <a:xfrm>
                <a:off x="2447" y="1920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20520" name="Text Box 19"/>
              <p:cNvSpPr txBox="1">
                <a:spLocks noChangeArrowheads="1"/>
              </p:cNvSpPr>
              <p:nvPr/>
            </p:nvSpPr>
            <p:spPr bwMode="auto">
              <a:xfrm>
                <a:off x="3187" y="1930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20521" name="Text Box 20"/>
              <p:cNvSpPr txBox="1">
                <a:spLocks noChangeArrowheads="1"/>
              </p:cNvSpPr>
              <p:nvPr/>
            </p:nvSpPr>
            <p:spPr bwMode="auto">
              <a:xfrm>
                <a:off x="2956" y="2094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20522" name="Text Box 21"/>
              <p:cNvSpPr txBox="1">
                <a:spLocks noChangeArrowheads="1"/>
              </p:cNvSpPr>
              <p:nvPr/>
            </p:nvSpPr>
            <p:spPr bwMode="auto">
              <a:xfrm>
                <a:off x="2451" y="2618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20523" name="Text Box 22"/>
              <p:cNvSpPr txBox="1">
                <a:spLocks noChangeArrowheads="1"/>
              </p:cNvSpPr>
              <p:nvPr/>
            </p:nvSpPr>
            <p:spPr bwMode="auto">
              <a:xfrm>
                <a:off x="2208" y="2790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20524" name="Text Box 23"/>
              <p:cNvSpPr txBox="1">
                <a:spLocks noChangeArrowheads="1"/>
              </p:cNvSpPr>
              <p:nvPr/>
            </p:nvSpPr>
            <p:spPr bwMode="auto">
              <a:xfrm>
                <a:off x="3196" y="2621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20525" name="Text Box 24"/>
              <p:cNvSpPr txBox="1">
                <a:spLocks noChangeArrowheads="1"/>
              </p:cNvSpPr>
              <p:nvPr/>
            </p:nvSpPr>
            <p:spPr bwMode="auto">
              <a:xfrm>
                <a:off x="2952" y="2790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20526" name="Text Box 25"/>
              <p:cNvSpPr txBox="1">
                <a:spLocks noChangeArrowheads="1"/>
              </p:cNvSpPr>
              <p:nvPr/>
            </p:nvSpPr>
            <p:spPr bwMode="auto">
              <a:xfrm>
                <a:off x="2698" y="2352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20527" name="Text Box 26"/>
              <p:cNvSpPr txBox="1">
                <a:spLocks noChangeArrowheads="1"/>
              </p:cNvSpPr>
              <p:nvPr/>
            </p:nvSpPr>
            <p:spPr bwMode="auto">
              <a:xfrm>
                <a:off x="2209" y="2093"/>
                <a:ext cx="206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  <a:endParaRPr lang="en-US" altLang="zh-CN" sz="3200"/>
              </a:p>
            </p:txBody>
          </p:sp>
          <p:sp>
            <p:nvSpPr>
              <p:cNvPr id="20528" name="Line 27"/>
              <p:cNvSpPr>
                <a:spLocks noChangeAspect="1" noChangeShapeType="1"/>
              </p:cNvSpPr>
              <p:nvPr/>
            </p:nvSpPr>
            <p:spPr bwMode="auto">
              <a:xfrm flipH="1">
                <a:off x="3032" y="2113"/>
                <a:ext cx="256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9" name="Line 28"/>
              <p:cNvSpPr>
                <a:spLocks noChangeAspect="1" noChangeShapeType="1"/>
              </p:cNvSpPr>
              <p:nvPr/>
            </p:nvSpPr>
            <p:spPr bwMode="auto">
              <a:xfrm flipH="1">
                <a:off x="3043" y="2815"/>
                <a:ext cx="256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0" name="Line 29"/>
              <p:cNvSpPr>
                <a:spLocks noChangeAspect="1" noChangeShapeType="1"/>
              </p:cNvSpPr>
              <p:nvPr/>
            </p:nvSpPr>
            <p:spPr bwMode="auto">
              <a:xfrm flipH="1">
                <a:off x="2304" y="2808"/>
                <a:ext cx="256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487" name="Group 30"/>
            <p:cNvGrpSpPr>
              <a:grpSpLocks/>
            </p:cNvGrpSpPr>
            <p:nvPr/>
          </p:nvGrpSpPr>
          <p:grpSpPr bwMode="auto">
            <a:xfrm>
              <a:off x="2018" y="2069"/>
              <a:ext cx="996" cy="922"/>
              <a:chOff x="4029" y="336"/>
              <a:chExt cx="996" cy="922"/>
            </a:xfrm>
          </p:grpSpPr>
          <p:sp>
            <p:nvSpPr>
              <p:cNvPr id="20498" name="Rectangle 31"/>
              <p:cNvSpPr>
                <a:spLocks noChangeArrowheads="1"/>
              </p:cNvSpPr>
              <p:nvPr/>
            </p:nvSpPr>
            <p:spPr bwMode="auto">
              <a:xfrm>
                <a:off x="4432" y="336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</a:p>
            </p:txBody>
          </p:sp>
          <p:grpSp>
            <p:nvGrpSpPr>
              <p:cNvPr id="20499" name="Group 32"/>
              <p:cNvGrpSpPr>
                <a:grpSpLocks/>
              </p:cNvGrpSpPr>
              <p:nvPr/>
            </p:nvGrpSpPr>
            <p:grpSpPr bwMode="auto">
              <a:xfrm>
                <a:off x="4029" y="496"/>
                <a:ext cx="996" cy="762"/>
                <a:chOff x="4029" y="496"/>
                <a:chExt cx="996" cy="762"/>
              </a:xfrm>
            </p:grpSpPr>
            <p:sp>
              <p:nvSpPr>
                <p:cNvPr id="20500" name="Line 3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524" y="824"/>
                  <a:ext cx="501" cy="434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0501" name="Group 34"/>
                <p:cNvGrpSpPr>
                  <a:grpSpLocks/>
                </p:cNvGrpSpPr>
                <p:nvPr/>
              </p:nvGrpSpPr>
              <p:grpSpPr bwMode="auto">
                <a:xfrm>
                  <a:off x="4029" y="496"/>
                  <a:ext cx="990" cy="744"/>
                  <a:chOff x="4029" y="496"/>
                  <a:chExt cx="990" cy="744"/>
                </a:xfrm>
              </p:grpSpPr>
              <p:sp>
                <p:nvSpPr>
                  <p:cNvPr id="20502" name="Line 3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272" y="528"/>
                    <a:ext cx="249" cy="29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3" name="Line 3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528" y="520"/>
                    <a:ext cx="249" cy="458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4" name="Line 3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520" y="512"/>
                    <a:ext cx="499" cy="318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5" name="Line 38"/>
                  <p:cNvSpPr>
                    <a:spLocks noChangeShapeType="1"/>
                  </p:cNvSpPr>
                  <p:nvPr/>
                </p:nvSpPr>
                <p:spPr bwMode="auto">
                  <a:xfrm rot="71523" flipH="1">
                    <a:off x="4032" y="496"/>
                    <a:ext cx="480" cy="48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6" name="Line 3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280" y="816"/>
                    <a:ext cx="243" cy="415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7" name="Line 4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029" y="992"/>
                    <a:ext cx="496" cy="248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8" name="Line 41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528" y="992"/>
                    <a:ext cx="243" cy="243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9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784"/>
                    <a:ext cx="228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800">
                        <a:solidFill>
                          <a:srgbClr val="FF0000"/>
                        </a:solidFill>
                      </a:rPr>
                      <a:t>*</a:t>
                    </a:r>
                  </a:p>
                </p:txBody>
              </p:sp>
            </p:grpSp>
          </p:grpSp>
        </p:grpSp>
        <p:grpSp>
          <p:nvGrpSpPr>
            <p:cNvPr id="20488" name="Group 43"/>
            <p:cNvGrpSpPr>
              <a:grpSpLocks/>
            </p:cNvGrpSpPr>
            <p:nvPr/>
          </p:nvGrpSpPr>
          <p:grpSpPr bwMode="auto">
            <a:xfrm>
              <a:off x="1677" y="2552"/>
              <a:ext cx="830" cy="616"/>
              <a:chOff x="3690" y="816"/>
              <a:chExt cx="830" cy="616"/>
            </a:xfrm>
          </p:grpSpPr>
          <p:sp>
            <p:nvSpPr>
              <p:cNvPr id="20489" name="Rectangle 44"/>
              <p:cNvSpPr>
                <a:spLocks noChangeArrowheads="1"/>
              </p:cNvSpPr>
              <p:nvPr/>
            </p:nvSpPr>
            <p:spPr bwMode="auto">
              <a:xfrm>
                <a:off x="3690" y="106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cs typeface="Times New Roman" panose="02020603050405020304" pitchFamily="18" charset="0"/>
                  </a:rPr>
                  <a:t>•</a:t>
                </a:r>
              </a:p>
            </p:txBody>
          </p:sp>
          <p:grpSp>
            <p:nvGrpSpPr>
              <p:cNvPr id="20490" name="Group 45"/>
              <p:cNvGrpSpPr>
                <a:grpSpLocks/>
              </p:cNvGrpSpPr>
              <p:nvPr/>
            </p:nvGrpSpPr>
            <p:grpSpPr bwMode="auto">
              <a:xfrm>
                <a:off x="3760" y="816"/>
                <a:ext cx="760" cy="435"/>
                <a:chOff x="3760" y="816"/>
                <a:chExt cx="760" cy="435"/>
              </a:xfrm>
            </p:grpSpPr>
            <p:sp>
              <p:nvSpPr>
                <p:cNvPr id="20491" name="Line 46"/>
                <p:cNvSpPr>
                  <a:spLocks noChangeShapeType="1"/>
                </p:cNvSpPr>
                <p:nvPr/>
              </p:nvSpPr>
              <p:spPr bwMode="auto">
                <a:xfrm>
                  <a:off x="3760" y="1251"/>
                  <a:ext cx="750" cy="0"/>
                </a:xfrm>
                <a:prstGeom prst="line">
                  <a:avLst/>
                </a:prstGeom>
                <a:noFill/>
                <a:ln w="12700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92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3792" y="816"/>
                  <a:ext cx="480" cy="432"/>
                </a:xfrm>
                <a:prstGeom prst="line">
                  <a:avLst/>
                </a:prstGeom>
                <a:noFill/>
                <a:ln w="12700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93" name="Line 4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790" y="984"/>
                  <a:ext cx="234" cy="257"/>
                </a:xfrm>
                <a:prstGeom prst="line">
                  <a:avLst/>
                </a:prstGeom>
                <a:noFill/>
                <a:ln w="12700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94" name="Line 49"/>
                <p:cNvSpPr>
                  <a:spLocks noChangeShapeType="1"/>
                </p:cNvSpPr>
                <p:nvPr/>
              </p:nvSpPr>
              <p:spPr bwMode="auto">
                <a:xfrm>
                  <a:off x="4280" y="816"/>
                  <a:ext cx="240" cy="432"/>
                </a:xfrm>
                <a:prstGeom prst="line">
                  <a:avLst/>
                </a:prstGeom>
                <a:noFill/>
                <a:ln w="12700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95" name="Line 50"/>
                <p:cNvSpPr>
                  <a:spLocks noChangeShapeType="1"/>
                </p:cNvSpPr>
                <p:nvPr/>
              </p:nvSpPr>
              <p:spPr bwMode="auto">
                <a:xfrm>
                  <a:off x="4040" y="1000"/>
                  <a:ext cx="480" cy="240"/>
                </a:xfrm>
                <a:prstGeom prst="line">
                  <a:avLst/>
                </a:prstGeom>
                <a:noFill/>
                <a:ln w="12700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96" name="Oval 51"/>
                <p:cNvSpPr>
                  <a:spLocks noChangeAspect="1" noChangeArrowheads="1"/>
                </p:cNvSpPr>
                <p:nvPr/>
              </p:nvSpPr>
              <p:spPr bwMode="auto">
                <a:xfrm>
                  <a:off x="4112" y="1056"/>
                  <a:ext cx="73" cy="7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/>
                </a:p>
              </p:txBody>
            </p:sp>
            <p:sp>
              <p:nvSpPr>
                <p:cNvPr id="20497" name="Line 5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027" y="816"/>
                  <a:ext cx="229" cy="178"/>
                </a:xfrm>
                <a:prstGeom prst="line">
                  <a:avLst/>
                </a:prstGeom>
                <a:noFill/>
                <a:ln w="12700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 autoUpdateAnimBg="0"/>
      <p:bldP spid="2253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110"/>
          <p:cNvGrpSpPr>
            <a:grpSpLocks/>
          </p:cNvGrpSpPr>
          <p:nvPr/>
        </p:nvGrpSpPr>
        <p:grpSpPr bwMode="auto">
          <a:xfrm>
            <a:off x="539750" y="2957736"/>
            <a:ext cx="3606800" cy="2679700"/>
            <a:chOff x="340" y="1431"/>
            <a:chExt cx="2272" cy="1688"/>
          </a:xfrm>
        </p:grpSpPr>
        <p:sp>
          <p:nvSpPr>
            <p:cNvPr id="16411" name="Line 36"/>
            <p:cNvSpPr>
              <a:spLocks noChangeShapeType="1"/>
            </p:cNvSpPr>
            <p:nvPr/>
          </p:nvSpPr>
          <p:spPr bwMode="auto">
            <a:xfrm>
              <a:off x="428" y="2309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Line 37"/>
            <p:cNvSpPr>
              <a:spLocks noChangeShapeType="1"/>
            </p:cNvSpPr>
            <p:nvPr/>
          </p:nvSpPr>
          <p:spPr bwMode="auto">
            <a:xfrm>
              <a:off x="428" y="2309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Line 38"/>
            <p:cNvSpPr>
              <a:spLocks noChangeShapeType="1"/>
            </p:cNvSpPr>
            <p:nvPr/>
          </p:nvSpPr>
          <p:spPr bwMode="auto">
            <a:xfrm flipV="1">
              <a:off x="764" y="2309"/>
              <a:ext cx="62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Line 39"/>
            <p:cNvSpPr>
              <a:spLocks noChangeShapeType="1"/>
            </p:cNvSpPr>
            <p:nvPr/>
          </p:nvSpPr>
          <p:spPr bwMode="auto">
            <a:xfrm flipV="1">
              <a:off x="764" y="1685"/>
              <a:ext cx="192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40"/>
            <p:cNvSpPr>
              <a:spLocks noChangeShapeType="1"/>
            </p:cNvSpPr>
            <p:nvPr/>
          </p:nvSpPr>
          <p:spPr bwMode="auto">
            <a:xfrm flipV="1">
              <a:off x="428" y="1685"/>
              <a:ext cx="52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Line 41"/>
            <p:cNvSpPr>
              <a:spLocks noChangeShapeType="1"/>
            </p:cNvSpPr>
            <p:nvPr/>
          </p:nvSpPr>
          <p:spPr bwMode="auto">
            <a:xfrm>
              <a:off x="956" y="1685"/>
              <a:ext cx="432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Text Box 42"/>
            <p:cNvSpPr txBox="1">
              <a:spLocks noChangeArrowheads="1"/>
            </p:cNvSpPr>
            <p:nvPr/>
          </p:nvSpPr>
          <p:spPr bwMode="auto">
            <a:xfrm>
              <a:off x="660" y="2311"/>
              <a:ext cx="26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0">
                  <a:solidFill>
                    <a:srgbClr val="FF6600"/>
                  </a:solidFill>
                  <a:sym typeface="Symbol" panose="05050102010706020507" pitchFamily="18" charset="2"/>
                </a:rPr>
                <a:t></a:t>
              </a:r>
              <a:endParaRPr lang="zh-CN" altLang="en-US" sz="4000" b="0">
                <a:solidFill>
                  <a:srgbClr val="FF6600"/>
                </a:solidFill>
              </a:endParaRPr>
            </a:p>
          </p:txBody>
        </p:sp>
        <p:sp>
          <p:nvSpPr>
            <p:cNvPr id="16418" name="Text Box 43"/>
            <p:cNvSpPr txBox="1">
              <a:spLocks noChangeArrowheads="1"/>
            </p:cNvSpPr>
            <p:nvPr/>
          </p:nvSpPr>
          <p:spPr bwMode="auto">
            <a:xfrm>
              <a:off x="857" y="1431"/>
              <a:ext cx="26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0">
                  <a:solidFill>
                    <a:srgbClr val="FF6600"/>
                  </a:solidFill>
                  <a:sym typeface="Symbol" panose="05050102010706020507" pitchFamily="18" charset="2"/>
                </a:rPr>
                <a:t></a:t>
              </a:r>
              <a:endParaRPr lang="zh-CN" altLang="en-US" sz="4000" b="0">
                <a:solidFill>
                  <a:srgbClr val="FF6600"/>
                </a:solidFill>
              </a:endParaRPr>
            </a:p>
          </p:txBody>
        </p:sp>
        <p:sp>
          <p:nvSpPr>
            <p:cNvPr id="16419" name="Text Box 44"/>
            <p:cNvSpPr txBox="1">
              <a:spLocks noChangeArrowheads="1"/>
            </p:cNvSpPr>
            <p:nvPr/>
          </p:nvSpPr>
          <p:spPr bwMode="auto">
            <a:xfrm>
              <a:off x="340" y="2032"/>
              <a:ext cx="26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0">
                  <a:solidFill>
                    <a:srgbClr val="FF6600"/>
                  </a:solidFill>
                  <a:sym typeface="Symbol" panose="05050102010706020507" pitchFamily="18" charset="2"/>
                </a:rPr>
                <a:t></a:t>
              </a:r>
              <a:endParaRPr lang="zh-CN" altLang="en-US" sz="4000" b="0">
                <a:solidFill>
                  <a:srgbClr val="FF6600"/>
                </a:solidFill>
              </a:endParaRPr>
            </a:p>
          </p:txBody>
        </p:sp>
        <p:sp>
          <p:nvSpPr>
            <p:cNvPr id="16420" name="Text Box 45"/>
            <p:cNvSpPr txBox="1">
              <a:spLocks noChangeArrowheads="1"/>
            </p:cNvSpPr>
            <p:nvPr/>
          </p:nvSpPr>
          <p:spPr bwMode="auto">
            <a:xfrm>
              <a:off x="1265" y="2031"/>
              <a:ext cx="26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0">
                  <a:solidFill>
                    <a:srgbClr val="FF6600"/>
                  </a:solidFill>
                  <a:sym typeface="Symbol" panose="05050102010706020507" pitchFamily="18" charset="2"/>
                </a:rPr>
                <a:t></a:t>
              </a:r>
              <a:endParaRPr lang="zh-CN" altLang="en-US" sz="4000" b="0">
                <a:solidFill>
                  <a:srgbClr val="FF6600"/>
                </a:solidFill>
              </a:endParaRPr>
            </a:p>
          </p:txBody>
        </p:sp>
        <p:sp>
          <p:nvSpPr>
            <p:cNvPr id="16421" name="Oval 46"/>
            <p:cNvSpPr>
              <a:spLocks noChangeArrowheads="1"/>
            </p:cNvSpPr>
            <p:nvPr/>
          </p:nvSpPr>
          <p:spPr bwMode="auto">
            <a:xfrm>
              <a:off x="869" y="2150"/>
              <a:ext cx="70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6422" name="Text Box 48"/>
            <p:cNvSpPr txBox="1">
              <a:spLocks noChangeArrowheads="1"/>
            </p:cNvSpPr>
            <p:nvPr/>
          </p:nvSpPr>
          <p:spPr bwMode="auto">
            <a:xfrm>
              <a:off x="590" y="2789"/>
              <a:ext cx="19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dirty="0" smtClean="0"/>
                <a:t>四面体间隙</a:t>
              </a:r>
              <a:endParaRPr lang="en-US" altLang="zh-CN" sz="2800" dirty="0"/>
            </a:p>
          </p:txBody>
        </p:sp>
        <p:graphicFrame>
          <p:nvGraphicFramePr>
            <p:cNvPr id="16423" name="Object 50"/>
            <p:cNvGraphicFramePr>
              <a:graphicFrameLocks noChangeAspect="1"/>
            </p:cNvGraphicFramePr>
            <p:nvPr/>
          </p:nvGraphicFramePr>
          <p:xfrm>
            <a:off x="1484" y="1717"/>
            <a:ext cx="1128" cy="9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6" name="BMP 图象" r:id="rId3" imgW="1790476" imgH="1478095" progId="Paint.Picture">
                    <p:embed/>
                  </p:oleObj>
                </mc:Choice>
                <mc:Fallback>
                  <p:oleObj name="BMP 图象" r:id="rId3" imgW="1790476" imgH="1478095" progId="Paint.Picture">
                    <p:embed/>
                    <p:pic>
                      <p:nvPicPr>
                        <p:cNvPr id="16423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4" y="1717"/>
                          <a:ext cx="1128" cy="9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5" name="Oval 105"/>
            <p:cNvSpPr>
              <a:spLocks noChangeArrowheads="1"/>
            </p:cNvSpPr>
            <p:nvPr/>
          </p:nvSpPr>
          <p:spPr bwMode="auto">
            <a:xfrm>
              <a:off x="486" y="2901"/>
              <a:ext cx="70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grpSp>
        <p:nvGrpSpPr>
          <p:cNvPr id="55405" name="Group 109"/>
          <p:cNvGrpSpPr>
            <a:grpSpLocks/>
          </p:cNvGrpSpPr>
          <p:nvPr/>
        </p:nvGrpSpPr>
        <p:grpSpPr bwMode="auto">
          <a:xfrm>
            <a:off x="4445000" y="2668811"/>
            <a:ext cx="4191000" cy="2992437"/>
            <a:chOff x="2800" y="1249"/>
            <a:chExt cx="2640" cy="1885"/>
          </a:xfrm>
        </p:grpSpPr>
        <p:sp>
          <p:nvSpPr>
            <p:cNvPr id="16388" name="Line 11"/>
            <p:cNvSpPr>
              <a:spLocks noChangeShapeType="1"/>
            </p:cNvSpPr>
            <p:nvPr/>
          </p:nvSpPr>
          <p:spPr bwMode="auto">
            <a:xfrm>
              <a:off x="3176" y="1903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9" name="Line 12"/>
            <p:cNvSpPr>
              <a:spLocks noChangeShapeType="1"/>
            </p:cNvSpPr>
            <p:nvPr/>
          </p:nvSpPr>
          <p:spPr bwMode="auto">
            <a:xfrm>
              <a:off x="2888" y="2239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0" name="Line 13"/>
            <p:cNvSpPr>
              <a:spLocks noChangeShapeType="1"/>
            </p:cNvSpPr>
            <p:nvPr/>
          </p:nvSpPr>
          <p:spPr bwMode="auto">
            <a:xfrm flipH="1">
              <a:off x="2888" y="1903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" name="Line 14"/>
            <p:cNvSpPr>
              <a:spLocks noChangeShapeType="1"/>
            </p:cNvSpPr>
            <p:nvPr/>
          </p:nvSpPr>
          <p:spPr bwMode="auto">
            <a:xfrm flipH="1">
              <a:off x="3656" y="1903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" name="Line 15"/>
            <p:cNvSpPr>
              <a:spLocks noChangeShapeType="1"/>
            </p:cNvSpPr>
            <p:nvPr/>
          </p:nvSpPr>
          <p:spPr bwMode="auto">
            <a:xfrm>
              <a:off x="3320" y="1519"/>
              <a:ext cx="33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Line 16"/>
            <p:cNvSpPr>
              <a:spLocks noChangeShapeType="1"/>
            </p:cNvSpPr>
            <p:nvPr/>
          </p:nvSpPr>
          <p:spPr bwMode="auto">
            <a:xfrm flipH="1">
              <a:off x="2888" y="1519"/>
              <a:ext cx="43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Line 17"/>
            <p:cNvSpPr>
              <a:spLocks noChangeShapeType="1"/>
            </p:cNvSpPr>
            <p:nvPr/>
          </p:nvSpPr>
          <p:spPr bwMode="auto">
            <a:xfrm flipH="1">
              <a:off x="3176" y="1519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Line 18"/>
            <p:cNvSpPr>
              <a:spLocks noChangeShapeType="1"/>
            </p:cNvSpPr>
            <p:nvPr/>
          </p:nvSpPr>
          <p:spPr bwMode="auto">
            <a:xfrm>
              <a:off x="3320" y="1519"/>
              <a:ext cx="62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Line 19"/>
            <p:cNvSpPr>
              <a:spLocks noChangeShapeType="1"/>
            </p:cNvSpPr>
            <p:nvPr/>
          </p:nvSpPr>
          <p:spPr bwMode="auto">
            <a:xfrm flipH="1">
              <a:off x="3512" y="2239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Line 20"/>
            <p:cNvSpPr>
              <a:spLocks noChangeShapeType="1"/>
            </p:cNvSpPr>
            <p:nvPr/>
          </p:nvSpPr>
          <p:spPr bwMode="auto">
            <a:xfrm flipH="1">
              <a:off x="3512" y="1903"/>
              <a:ext cx="43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21"/>
            <p:cNvSpPr>
              <a:spLocks noChangeShapeType="1"/>
            </p:cNvSpPr>
            <p:nvPr/>
          </p:nvSpPr>
          <p:spPr bwMode="auto">
            <a:xfrm>
              <a:off x="3184" y="1919"/>
              <a:ext cx="33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22"/>
            <p:cNvSpPr>
              <a:spLocks noChangeShapeType="1"/>
            </p:cNvSpPr>
            <p:nvPr/>
          </p:nvSpPr>
          <p:spPr bwMode="auto">
            <a:xfrm>
              <a:off x="2888" y="2239"/>
              <a:ext cx="62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Text Box 23"/>
            <p:cNvSpPr txBox="1">
              <a:spLocks noChangeArrowheads="1"/>
            </p:cNvSpPr>
            <p:nvPr/>
          </p:nvSpPr>
          <p:spPr bwMode="auto">
            <a:xfrm>
              <a:off x="2800" y="1961"/>
              <a:ext cx="26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0">
                  <a:solidFill>
                    <a:srgbClr val="FF6600"/>
                  </a:solidFill>
                  <a:sym typeface="Symbol" panose="05050102010706020507" pitchFamily="18" charset="2"/>
                </a:rPr>
                <a:t></a:t>
              </a:r>
              <a:endParaRPr lang="zh-CN" altLang="en-US" sz="4000" b="0">
                <a:solidFill>
                  <a:srgbClr val="FF6600"/>
                </a:solidFill>
              </a:endParaRPr>
            </a:p>
          </p:txBody>
        </p:sp>
        <p:sp>
          <p:nvSpPr>
            <p:cNvPr id="16401" name="Text Box 24"/>
            <p:cNvSpPr txBox="1">
              <a:spLocks noChangeArrowheads="1"/>
            </p:cNvSpPr>
            <p:nvPr/>
          </p:nvSpPr>
          <p:spPr bwMode="auto">
            <a:xfrm>
              <a:off x="3077" y="1625"/>
              <a:ext cx="26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0">
                  <a:solidFill>
                    <a:srgbClr val="FF6600"/>
                  </a:solidFill>
                  <a:sym typeface="Symbol" panose="05050102010706020507" pitchFamily="18" charset="2"/>
                </a:rPr>
                <a:t></a:t>
              </a:r>
              <a:endParaRPr lang="zh-CN" altLang="en-US" sz="4000" b="0">
                <a:solidFill>
                  <a:srgbClr val="FF6600"/>
                </a:solidFill>
              </a:endParaRPr>
            </a:p>
          </p:txBody>
        </p:sp>
        <p:sp>
          <p:nvSpPr>
            <p:cNvPr id="16402" name="Text Box 25"/>
            <p:cNvSpPr txBox="1">
              <a:spLocks noChangeArrowheads="1"/>
            </p:cNvSpPr>
            <p:nvPr/>
          </p:nvSpPr>
          <p:spPr bwMode="auto">
            <a:xfrm>
              <a:off x="3224" y="1249"/>
              <a:ext cx="26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0">
                  <a:solidFill>
                    <a:srgbClr val="FF6600"/>
                  </a:solidFill>
                  <a:sym typeface="Symbol" panose="05050102010706020507" pitchFamily="18" charset="2"/>
                </a:rPr>
                <a:t></a:t>
              </a:r>
              <a:endParaRPr lang="zh-CN" altLang="en-US" sz="4000" b="0">
                <a:solidFill>
                  <a:srgbClr val="FF6600"/>
                </a:solidFill>
              </a:endParaRPr>
            </a:p>
          </p:txBody>
        </p:sp>
        <p:sp>
          <p:nvSpPr>
            <p:cNvPr id="16403" name="Text Box 26"/>
            <p:cNvSpPr txBox="1">
              <a:spLocks noChangeArrowheads="1"/>
            </p:cNvSpPr>
            <p:nvPr/>
          </p:nvSpPr>
          <p:spPr bwMode="auto">
            <a:xfrm>
              <a:off x="3816" y="1634"/>
              <a:ext cx="26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0">
                  <a:solidFill>
                    <a:srgbClr val="FF6600"/>
                  </a:solidFill>
                  <a:sym typeface="Symbol" panose="05050102010706020507" pitchFamily="18" charset="2"/>
                </a:rPr>
                <a:t></a:t>
              </a:r>
              <a:endParaRPr lang="zh-CN" altLang="en-US" sz="4000" b="0">
                <a:solidFill>
                  <a:srgbClr val="FF6600"/>
                </a:solidFill>
              </a:endParaRPr>
            </a:p>
          </p:txBody>
        </p:sp>
        <p:sp>
          <p:nvSpPr>
            <p:cNvPr id="16404" name="Text Box 27"/>
            <p:cNvSpPr txBox="1">
              <a:spLocks noChangeArrowheads="1"/>
            </p:cNvSpPr>
            <p:nvPr/>
          </p:nvSpPr>
          <p:spPr bwMode="auto">
            <a:xfrm>
              <a:off x="3557" y="1962"/>
              <a:ext cx="26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0">
                  <a:solidFill>
                    <a:srgbClr val="FF6600"/>
                  </a:solidFill>
                  <a:sym typeface="Symbol" panose="05050102010706020507" pitchFamily="18" charset="2"/>
                </a:rPr>
                <a:t></a:t>
              </a:r>
              <a:endParaRPr lang="zh-CN" altLang="en-US" sz="4000" b="0">
                <a:solidFill>
                  <a:srgbClr val="FF6600"/>
                </a:solidFill>
              </a:endParaRPr>
            </a:p>
          </p:txBody>
        </p:sp>
        <p:sp>
          <p:nvSpPr>
            <p:cNvPr id="16405" name="Text Box 31"/>
            <p:cNvSpPr txBox="1">
              <a:spLocks noChangeArrowheads="1"/>
            </p:cNvSpPr>
            <p:nvPr/>
          </p:nvSpPr>
          <p:spPr bwMode="auto">
            <a:xfrm>
              <a:off x="3291" y="2804"/>
              <a:ext cx="1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dirty="0" smtClean="0"/>
                <a:t>八面体间隙</a:t>
              </a:r>
              <a:endParaRPr lang="en-US" altLang="zh-CN" sz="2800" dirty="0"/>
            </a:p>
          </p:txBody>
        </p:sp>
        <p:graphicFrame>
          <p:nvGraphicFramePr>
            <p:cNvPr id="16406" name="Object 32"/>
            <p:cNvGraphicFramePr>
              <a:graphicFrameLocks noChangeAspect="1"/>
            </p:cNvGraphicFramePr>
            <p:nvPr/>
          </p:nvGraphicFramePr>
          <p:xfrm>
            <a:off x="4048" y="1487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7" name="BMP 图象" r:id="rId5" imgW="2972058" imgH="2712381" progId="Paint.Picture">
                    <p:embed/>
                  </p:oleObj>
                </mc:Choice>
                <mc:Fallback>
                  <p:oleObj name="BMP 图象" r:id="rId5" imgW="2972058" imgH="2712381" progId="Paint.Picture">
                    <p:embed/>
                    <p:pic>
                      <p:nvPicPr>
                        <p:cNvPr id="16406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8" y="1487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7" name="Text Box 9"/>
            <p:cNvSpPr txBox="1">
              <a:spLocks noChangeArrowheads="1"/>
            </p:cNvSpPr>
            <p:nvPr/>
          </p:nvSpPr>
          <p:spPr bwMode="auto">
            <a:xfrm>
              <a:off x="3408" y="2329"/>
              <a:ext cx="26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0">
                  <a:solidFill>
                    <a:srgbClr val="FF6600"/>
                  </a:solidFill>
                  <a:sym typeface="Symbol" panose="05050102010706020507" pitchFamily="18" charset="2"/>
                </a:rPr>
                <a:t></a:t>
              </a:r>
              <a:endParaRPr lang="zh-CN" altLang="en-US" sz="4000" b="0">
                <a:solidFill>
                  <a:srgbClr val="FF6600"/>
                </a:solidFill>
              </a:endParaRPr>
            </a:p>
          </p:txBody>
        </p:sp>
        <p:sp>
          <p:nvSpPr>
            <p:cNvPr id="16409" name="Oval 106"/>
            <p:cNvSpPr>
              <a:spLocks noChangeArrowheads="1"/>
            </p:cNvSpPr>
            <p:nvPr/>
          </p:nvSpPr>
          <p:spPr bwMode="auto">
            <a:xfrm>
              <a:off x="3393" y="2024"/>
              <a:ext cx="70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6410" name="Oval 108"/>
            <p:cNvSpPr>
              <a:spLocks noChangeArrowheads="1"/>
            </p:cNvSpPr>
            <p:nvPr/>
          </p:nvSpPr>
          <p:spPr bwMode="auto">
            <a:xfrm>
              <a:off x="3197" y="2919"/>
              <a:ext cx="70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617128" y="756544"/>
            <a:ext cx="80732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950"/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密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堆结构有两种间隙：</a:t>
            </a: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四面体间隙和八面体间隙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 marR="12600"/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个原子组成的面内间隙称之为四面体间隙，</a:t>
            </a:r>
          </a:p>
          <a:p>
            <a:pPr marR="12600"/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个原子组成的面内间隙称之为八面体间隙。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3870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990600" y="2101850"/>
            <a:ext cx="55626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ym typeface="Symbol" panose="05050102010706020507" pitchFamily="18" charset="2"/>
              </a:rPr>
              <a:t>1</a:t>
            </a:r>
            <a:r>
              <a:rPr lang="zh-CN" altLang="en-US" sz="2000">
                <a:sym typeface="Symbol" panose="05050102010706020507" pitchFamily="18" charset="2"/>
              </a:rPr>
              <a:t>）</a:t>
            </a:r>
            <a:r>
              <a:rPr lang="en-US" altLang="zh-CN" sz="2000">
                <a:sym typeface="Symbol" panose="05050102010706020507" pitchFamily="18" charset="2"/>
              </a:rPr>
              <a:t>-Fe</a:t>
            </a:r>
            <a:r>
              <a:rPr lang="zh-CN" altLang="en-US" sz="2000">
                <a:sym typeface="Symbol" panose="05050102010706020507" pitchFamily="18" charset="2"/>
              </a:rPr>
              <a:t>：</a:t>
            </a:r>
            <a:r>
              <a:rPr lang="en-US" altLang="zh-CN" sz="2000">
                <a:sym typeface="Symbol" panose="05050102010706020507" pitchFamily="18" charset="2"/>
              </a:rPr>
              <a:t>BCC</a:t>
            </a:r>
            <a:r>
              <a:rPr lang="zh-CN" altLang="en-US" sz="2000">
                <a:sym typeface="Symbol" panose="05050102010706020507" pitchFamily="18" charset="2"/>
              </a:rPr>
              <a:t>结构，＝</a:t>
            </a:r>
            <a:r>
              <a:rPr lang="en-US" altLang="zh-CN" sz="2000">
                <a:sym typeface="Symbol" panose="05050102010706020507" pitchFamily="18" charset="2"/>
              </a:rPr>
              <a:t>0.68</a:t>
            </a:r>
            <a:r>
              <a:rPr lang="zh-CN" altLang="en-US" sz="2000">
                <a:sym typeface="Symbol" panose="05050102010706020507" pitchFamily="18" charset="2"/>
              </a:rPr>
              <a:t>，结构松散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>
                <a:sym typeface="Symbol" panose="05050102010706020507" pitchFamily="18" charset="2"/>
              </a:rPr>
              <a:t>      </a:t>
            </a:r>
            <a:r>
              <a:rPr lang="en-US" altLang="zh-CN" sz="2000">
                <a:sym typeface="Symbol" panose="05050102010706020507" pitchFamily="18" charset="2"/>
              </a:rPr>
              <a:t>-Fe</a:t>
            </a:r>
            <a:r>
              <a:rPr lang="zh-CN" altLang="en-US" sz="2000">
                <a:sym typeface="Symbol" panose="05050102010706020507" pitchFamily="18" charset="2"/>
              </a:rPr>
              <a:t>：</a:t>
            </a:r>
            <a:r>
              <a:rPr lang="en-US" altLang="zh-CN" sz="2000">
                <a:sym typeface="Symbol" panose="05050102010706020507" pitchFamily="18" charset="2"/>
              </a:rPr>
              <a:t>FCC</a:t>
            </a:r>
            <a:r>
              <a:rPr lang="zh-CN" altLang="en-US" sz="2000">
                <a:sym typeface="Symbol" panose="05050102010706020507" pitchFamily="18" charset="2"/>
              </a:rPr>
              <a:t>结构，＝</a:t>
            </a:r>
            <a:r>
              <a:rPr lang="en-US" altLang="zh-CN" sz="2000">
                <a:sym typeface="Symbol" panose="05050102010706020507" pitchFamily="18" charset="2"/>
              </a:rPr>
              <a:t>0.74</a:t>
            </a:r>
            <a:r>
              <a:rPr lang="zh-CN" altLang="en-US" sz="2000">
                <a:sym typeface="Symbol" panose="05050102010706020507" pitchFamily="18" charset="2"/>
              </a:rPr>
              <a:t>，结构致密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457200" y="990600"/>
            <a:ext cx="83058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/>
              <a:t>4</a:t>
            </a:r>
            <a:r>
              <a:rPr lang="zh-CN" altLang="en-US" b="1" dirty="0" smtClean="0"/>
              <a:t>、</a:t>
            </a:r>
            <a:r>
              <a:rPr lang="zh-CN" altLang="en-US" b="1" dirty="0"/>
              <a:t>为什么</a:t>
            </a:r>
            <a:r>
              <a:rPr lang="en-US" altLang="zh-CN" b="1" dirty="0"/>
              <a:t>C</a:t>
            </a:r>
            <a:r>
              <a:rPr lang="zh-CN" altLang="en-US" b="1" dirty="0"/>
              <a:t>（碳）在</a:t>
            </a:r>
            <a:r>
              <a:rPr lang="zh-CN" altLang="en-US" b="1" dirty="0">
                <a:sym typeface="Symbol" panose="05050102010706020507" pitchFamily="18" charset="2"/>
              </a:rPr>
              <a:t></a:t>
            </a:r>
            <a:r>
              <a:rPr lang="en-US" altLang="zh-CN" b="1" dirty="0">
                <a:sym typeface="Symbol" panose="05050102010706020507" pitchFamily="18" charset="2"/>
              </a:rPr>
              <a:t>-Fe</a:t>
            </a:r>
            <a:r>
              <a:rPr lang="zh-CN" altLang="en-US" b="1" dirty="0">
                <a:sym typeface="Symbol" panose="05050102010706020507" pitchFamily="18" charset="2"/>
              </a:rPr>
              <a:t>中的扩散要比在</a:t>
            </a:r>
            <a:r>
              <a:rPr lang="en-US" altLang="zh-CN" b="1" dirty="0">
                <a:sym typeface="Symbol" panose="05050102010706020507" pitchFamily="18" charset="2"/>
              </a:rPr>
              <a:t>-Fe</a:t>
            </a:r>
            <a:r>
              <a:rPr lang="zh-CN" altLang="en-US" b="1" dirty="0">
                <a:sym typeface="Symbol" panose="05050102010706020507" pitchFamily="18" charset="2"/>
              </a:rPr>
              <a:t>中快</a:t>
            </a:r>
            <a:r>
              <a:rPr lang="zh-CN" altLang="en-US" b="1" dirty="0"/>
              <a:t>？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990600" y="3016250"/>
            <a:ext cx="55626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ym typeface="Symbol" panose="05050102010706020507" pitchFamily="18" charset="2"/>
              </a:rPr>
              <a:t>2</a:t>
            </a:r>
            <a:r>
              <a:rPr lang="zh-CN" altLang="en-US" sz="2000">
                <a:sym typeface="Symbol" panose="05050102010706020507" pitchFamily="18" charset="2"/>
              </a:rPr>
              <a:t>）</a:t>
            </a:r>
            <a:r>
              <a:rPr lang="en-US" altLang="zh-CN" sz="2000">
                <a:sym typeface="Symbol" panose="05050102010706020507" pitchFamily="18" charset="2"/>
              </a:rPr>
              <a:t>-Fe</a:t>
            </a:r>
            <a:r>
              <a:rPr lang="zh-CN" altLang="en-US" sz="2000">
                <a:sym typeface="Symbol" panose="05050102010706020507" pitchFamily="18" charset="2"/>
              </a:rPr>
              <a:t>：</a:t>
            </a:r>
            <a:r>
              <a:rPr lang="en-US" altLang="zh-CN" sz="2000">
                <a:sym typeface="Symbol" panose="05050102010706020507" pitchFamily="18" charset="2"/>
              </a:rPr>
              <a:t>BCC</a:t>
            </a:r>
            <a:r>
              <a:rPr lang="zh-CN" altLang="en-US" sz="2000">
                <a:sym typeface="Symbol" panose="05050102010706020507" pitchFamily="18" charset="2"/>
              </a:rPr>
              <a:t>结构，</a:t>
            </a:r>
            <a:r>
              <a:rPr lang="en-US" altLang="zh-CN" sz="2000">
                <a:sym typeface="Symbol" panose="05050102010706020507" pitchFamily="18" charset="2"/>
              </a:rPr>
              <a:t>C.N.=8</a:t>
            </a:r>
            <a:r>
              <a:rPr lang="zh-CN" altLang="en-US" sz="2000">
                <a:sym typeface="Symbol" panose="05050102010706020507" pitchFamily="18" charset="2"/>
              </a:rPr>
              <a:t>，作用力弱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>
                <a:sym typeface="Symbol" panose="05050102010706020507" pitchFamily="18" charset="2"/>
              </a:rPr>
              <a:t>      </a:t>
            </a:r>
            <a:r>
              <a:rPr lang="en-US" altLang="zh-CN" sz="2000">
                <a:sym typeface="Symbol" panose="05050102010706020507" pitchFamily="18" charset="2"/>
              </a:rPr>
              <a:t>-Fe</a:t>
            </a:r>
            <a:r>
              <a:rPr lang="zh-CN" altLang="en-US" sz="2000">
                <a:sym typeface="Symbol" panose="05050102010706020507" pitchFamily="18" charset="2"/>
              </a:rPr>
              <a:t>：</a:t>
            </a:r>
            <a:r>
              <a:rPr lang="en-US" altLang="zh-CN" sz="2000">
                <a:sym typeface="Symbol" panose="05050102010706020507" pitchFamily="18" charset="2"/>
              </a:rPr>
              <a:t>FCC</a:t>
            </a:r>
            <a:r>
              <a:rPr lang="zh-CN" altLang="en-US" sz="2000">
                <a:sym typeface="Symbol" panose="05050102010706020507" pitchFamily="18" charset="2"/>
              </a:rPr>
              <a:t>结构，</a:t>
            </a:r>
            <a:r>
              <a:rPr lang="en-US" altLang="zh-CN" sz="2000">
                <a:sym typeface="Symbol" panose="05050102010706020507" pitchFamily="18" charset="2"/>
              </a:rPr>
              <a:t>C.N.</a:t>
            </a:r>
            <a:r>
              <a:rPr lang="zh-CN" altLang="en-US" sz="2000">
                <a:sym typeface="Symbol" panose="05050102010706020507" pitchFamily="18" charset="2"/>
              </a:rPr>
              <a:t>＝</a:t>
            </a:r>
            <a:r>
              <a:rPr lang="en-US" altLang="zh-CN" sz="2000">
                <a:sym typeface="Symbol" panose="05050102010706020507" pitchFamily="18" charset="2"/>
              </a:rPr>
              <a:t>12</a:t>
            </a:r>
            <a:r>
              <a:rPr lang="zh-CN" altLang="en-US" sz="2000">
                <a:sym typeface="Symbol" panose="05050102010706020507" pitchFamily="18" charset="2"/>
              </a:rPr>
              <a:t>，作用力强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3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539750" y="1252115"/>
            <a:ext cx="8091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60363" indent="-360363" algn="l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  <a:r>
              <a:rPr kumimoji="0"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求</a:t>
            </a:r>
            <a:r>
              <a:rPr kumimoji="0" lang="en-US" altLang="zh-CN" sz="2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BCC</a:t>
            </a:r>
            <a:r>
              <a:rPr kumimoji="0" lang="zh-CN" altLang="en-US" sz="2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结构铁的密度，设其晶格常数</a:t>
            </a:r>
            <a:r>
              <a:rPr kumimoji="0" lang="en-US" altLang="zh-CN" sz="2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0.2866nm.</a:t>
            </a:r>
          </a:p>
        </p:txBody>
      </p:sp>
      <p:graphicFrame>
        <p:nvGraphicFramePr>
          <p:cNvPr id="604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037358"/>
              </p:ext>
            </p:extLst>
          </p:nvPr>
        </p:nvGraphicFramePr>
        <p:xfrm>
          <a:off x="2600281" y="4668624"/>
          <a:ext cx="5126038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6" name="Equation" r:id="rId3" imgW="2882880" imgH="888840" progId="Equation.DSMT4">
                  <p:embed/>
                </p:oleObj>
              </mc:Choice>
              <mc:Fallback>
                <p:oleObj name="Equation" r:id="rId3" imgW="2882880" imgH="888840" progId="Equation.DSMT4">
                  <p:embed/>
                  <p:pic>
                    <p:nvPicPr>
                      <p:cNvPr id="604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281" y="4668624"/>
                        <a:ext cx="5126038" cy="168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539750" y="1721569"/>
            <a:ext cx="7813675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800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Solution: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400" b="0" dirty="0">
                <a:cs typeface="Times New Roman" panose="02020603050405020304" pitchFamily="18" charset="0"/>
              </a:rPr>
              <a:t>    </a:t>
            </a:r>
            <a:r>
              <a:rPr kumimoji="0" lang="zh-CN" altLang="en-US" dirty="0">
                <a:cs typeface="Times New Roman" panose="02020603050405020304" pitchFamily="18" charset="0"/>
              </a:rPr>
              <a:t>对</a:t>
            </a:r>
            <a:r>
              <a:rPr kumimoji="0" lang="en-US" altLang="zh-CN" sz="2400" b="0" dirty="0" smtClean="0">
                <a:cs typeface="Times New Roman" panose="02020603050405020304" pitchFamily="18" charset="0"/>
              </a:rPr>
              <a:t>BCC</a:t>
            </a:r>
            <a:r>
              <a:rPr kumimoji="0" lang="zh-CN" altLang="en-US" sz="2400" b="0" dirty="0" smtClean="0">
                <a:cs typeface="Times New Roman" panose="02020603050405020304" pitchFamily="18" charset="0"/>
              </a:rPr>
              <a:t>晶胞</a:t>
            </a:r>
            <a:r>
              <a:rPr kumimoji="0" lang="en-US" altLang="zh-CN" sz="2400" b="0" dirty="0" smtClean="0">
                <a:cs typeface="Times New Roman" panose="02020603050405020304" pitchFamily="18" charset="0"/>
              </a:rPr>
              <a:t>,             </a:t>
            </a:r>
            <a:r>
              <a:rPr kumimoji="0" lang="zh-CN" altLang="en-US" sz="2400" b="0" dirty="0" smtClean="0">
                <a:cs typeface="Times New Roman" panose="02020603050405020304" pitchFamily="18" charset="0"/>
              </a:rPr>
              <a:t>晶胞原子数</a:t>
            </a:r>
            <a:r>
              <a:rPr kumimoji="0" lang="en-US" altLang="zh-CN" sz="2400" b="0" dirty="0" smtClean="0">
                <a:cs typeface="Times New Roman" panose="02020603050405020304" pitchFamily="18" charset="0"/>
              </a:rPr>
              <a:t> </a:t>
            </a:r>
            <a:r>
              <a:rPr kumimoji="0" lang="en-US" altLang="zh-CN" sz="2400" b="0" dirty="0">
                <a:cs typeface="Times New Roman" panose="02020603050405020304" pitchFamily="18" charset="0"/>
              </a:rPr>
              <a:t>= 2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400" b="0" dirty="0">
                <a:cs typeface="Times New Roman" panose="02020603050405020304" pitchFamily="18" charset="0"/>
              </a:rPr>
              <a:t>                            </a:t>
            </a:r>
            <a:r>
              <a:rPr kumimoji="0" lang="en-US" altLang="zh-CN" sz="2400" b="0" i="1" dirty="0">
                <a:cs typeface="Times New Roman" panose="02020603050405020304" pitchFamily="18" charset="0"/>
              </a:rPr>
              <a:t> a</a:t>
            </a:r>
            <a:r>
              <a:rPr kumimoji="0" lang="en-US" altLang="zh-CN" sz="2400" b="0" baseline="-25000" dirty="0">
                <a:cs typeface="Times New Roman" panose="02020603050405020304" pitchFamily="18" charset="0"/>
              </a:rPr>
              <a:t>0 </a:t>
            </a:r>
            <a:r>
              <a:rPr kumimoji="0" lang="en-US" altLang="zh-CN" sz="2400" b="0" dirty="0">
                <a:cs typeface="Times New Roman" panose="02020603050405020304" pitchFamily="18" charset="0"/>
              </a:rPr>
              <a:t>= 0.2866nm = 2.866×10</a:t>
            </a:r>
            <a:r>
              <a:rPr kumimoji="0" lang="en-US" altLang="zh-CN" sz="2400" b="0" baseline="30000" dirty="0">
                <a:cs typeface="Times New Roman" panose="02020603050405020304" pitchFamily="18" charset="0"/>
              </a:rPr>
              <a:t>-8</a:t>
            </a:r>
            <a:r>
              <a:rPr kumimoji="0" lang="en-US" altLang="zh-CN" sz="2400" b="0" dirty="0">
                <a:cs typeface="Times New Roman" panose="02020603050405020304" pitchFamily="18" charset="0"/>
              </a:rPr>
              <a:t>cm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400" b="0" dirty="0">
                <a:cs typeface="Times New Roman" panose="02020603050405020304" pitchFamily="18" charset="0"/>
              </a:rPr>
              <a:t>                                </a:t>
            </a:r>
            <a:r>
              <a:rPr kumimoji="0" lang="zh-CN" altLang="en-US" sz="2400" b="0" dirty="0" smtClean="0">
                <a:cs typeface="Times New Roman" panose="02020603050405020304" pitchFamily="18" charset="0"/>
              </a:rPr>
              <a:t>原子重量</a:t>
            </a:r>
            <a:r>
              <a:rPr kumimoji="0" lang="en-US" altLang="zh-CN" sz="2400" b="0" dirty="0" smtClean="0">
                <a:cs typeface="Times New Roman" panose="02020603050405020304" pitchFamily="18" charset="0"/>
              </a:rPr>
              <a:t>= </a:t>
            </a:r>
            <a:r>
              <a:rPr kumimoji="0" lang="en-US" altLang="zh-CN" sz="2400" b="0" dirty="0">
                <a:cs typeface="Times New Roman" panose="02020603050405020304" pitchFamily="18" charset="0"/>
              </a:rPr>
              <a:t>55.847g/</a:t>
            </a:r>
            <a:r>
              <a:rPr kumimoji="0" lang="en-US" altLang="zh-CN" sz="2400" b="0" dirty="0" err="1">
                <a:cs typeface="Times New Roman" panose="02020603050405020304" pitchFamily="18" charset="0"/>
              </a:rPr>
              <a:t>mol</a:t>
            </a:r>
            <a:endParaRPr kumimoji="0" lang="en-US" altLang="zh-CN" sz="2400" b="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400" b="0" dirty="0">
                <a:cs typeface="Times New Roman" panose="02020603050405020304" pitchFamily="18" charset="0"/>
              </a:rPr>
              <a:t>                </a:t>
            </a:r>
            <a:r>
              <a:rPr kumimoji="0" lang="zh-CN" altLang="en-US" dirty="0" smtClean="0">
                <a:cs typeface="Times New Roman" panose="02020603050405020304" pitchFamily="18" charset="0"/>
              </a:rPr>
              <a:t>晶胞体积</a:t>
            </a:r>
            <a:r>
              <a:rPr kumimoji="0" lang="en-US" altLang="zh-CN" sz="2400" b="0" dirty="0" smtClean="0">
                <a:cs typeface="Times New Roman" panose="02020603050405020304" pitchFamily="18" charset="0"/>
              </a:rPr>
              <a:t> </a:t>
            </a:r>
            <a:r>
              <a:rPr kumimoji="0" lang="en-US" altLang="zh-CN" sz="2400" b="0" dirty="0">
                <a:cs typeface="Times New Roman" panose="02020603050405020304" pitchFamily="18" charset="0"/>
              </a:rPr>
              <a:t>= </a:t>
            </a:r>
            <a:r>
              <a:rPr kumimoji="0" lang="en-US" altLang="zh-CN" sz="2400" b="0" i="1" dirty="0">
                <a:cs typeface="Times New Roman" panose="02020603050405020304" pitchFamily="18" charset="0"/>
              </a:rPr>
              <a:t>a</a:t>
            </a:r>
            <a:r>
              <a:rPr kumimoji="0" lang="en-US" altLang="zh-CN" sz="2400" b="0" baseline="-25000" dirty="0">
                <a:cs typeface="Times New Roman" panose="02020603050405020304" pitchFamily="18" charset="0"/>
              </a:rPr>
              <a:t>0</a:t>
            </a:r>
            <a:r>
              <a:rPr kumimoji="0" lang="en-US" altLang="zh-CN" sz="2400" b="0" baseline="30000" dirty="0">
                <a:cs typeface="Times New Roman" panose="02020603050405020304" pitchFamily="18" charset="0"/>
              </a:rPr>
              <a:t>3</a:t>
            </a:r>
            <a:r>
              <a:rPr kumimoji="0" lang="en-US" altLang="zh-CN" sz="2400" b="0" dirty="0">
                <a:cs typeface="Times New Roman" panose="02020603050405020304" pitchFamily="18" charset="0"/>
              </a:rPr>
              <a:t> = 23.54×10 </a:t>
            </a:r>
            <a:r>
              <a:rPr kumimoji="0" lang="en-US" altLang="zh-CN" sz="2400" b="0" baseline="30000" dirty="0">
                <a:cs typeface="Times New Roman" panose="02020603050405020304" pitchFamily="18" charset="0"/>
              </a:rPr>
              <a:t>-24</a:t>
            </a:r>
            <a:r>
              <a:rPr kumimoji="0" lang="en-US" altLang="zh-CN" sz="2400" b="0" dirty="0">
                <a:cs typeface="Times New Roman" panose="02020603050405020304" pitchFamily="18" charset="0"/>
              </a:rPr>
              <a:t>cm</a:t>
            </a:r>
            <a:r>
              <a:rPr kumimoji="0" lang="en-US" altLang="zh-CN" sz="2400" b="0" baseline="30000" dirty="0">
                <a:cs typeface="Times New Roman" panose="02020603050405020304" pitchFamily="18" charset="0"/>
              </a:rPr>
              <a:t>3</a:t>
            </a:r>
            <a:r>
              <a:rPr kumimoji="0" lang="en-US" altLang="zh-CN" sz="2400" b="0" dirty="0">
                <a:cs typeface="Times New Roman" panose="02020603050405020304" pitchFamily="18" charset="0"/>
              </a:rPr>
              <a:t>/cell</a:t>
            </a:r>
            <a:endParaRPr kumimoji="0" lang="el-GR" altLang="zh-CN" sz="2400" b="0" dirty="0">
              <a:cs typeface="Times New Roman" panose="02020603050405020304" pitchFamily="18" charset="0"/>
            </a:endParaRP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864623" y="4818915"/>
            <a:ext cx="106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85000"/>
              </a:spcBef>
            </a:pPr>
            <a:r>
              <a:rPr kumimoji="0" lang="en-US" altLang="zh-CN" sz="2400" b="0" dirty="0"/>
              <a:t>density</a:t>
            </a:r>
            <a:endParaRPr kumimoji="0" lang="el-GR" altLang="zh-CN" sz="2400" b="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1520" y="431698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chemeClr val="accent2"/>
                </a:solidFill>
              </a:rPr>
              <a:t>练习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：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0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  <p:bldP spid="604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0575" y="606425"/>
            <a:ext cx="2895600" cy="70485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endParaRPr lang="en-US" altLang="zh-CN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9900" y="1744663"/>
            <a:ext cx="8243888" cy="1081087"/>
          </a:xfrm>
        </p:spPr>
        <p:txBody>
          <a:bodyPr/>
          <a:lstStyle/>
          <a:p>
            <a:pPr marL="442913" indent="-442913" eaLnBrk="1" hangingPunct="1">
              <a:buFont typeface="Wingdings" panose="05000000000000000000" pitchFamily="2" charset="2"/>
              <a:buNone/>
            </a:pPr>
            <a:r>
              <a:rPr kumimoji="1" lang="en-US" altLang="zh-CN" sz="2200" dirty="0" smtClean="0">
                <a:latin typeface="Arial" panose="020B0604020202020204" pitchFamily="34" charset="0"/>
              </a:rPr>
              <a:t>1.  </a:t>
            </a:r>
            <a:r>
              <a:rPr lang="zh-CN" altLang="en-US" sz="2200" dirty="0" smtClean="0">
                <a:latin typeface="Arial" panose="020B0604020202020204" pitchFamily="34" charset="0"/>
              </a:rPr>
              <a:t>写出</a:t>
            </a:r>
            <a:r>
              <a:rPr lang="en-US" altLang="zh-CN" sz="2200" dirty="0" smtClean="0">
                <a:latin typeface="Arial" panose="020B0604020202020204" pitchFamily="34" charset="0"/>
              </a:rPr>
              <a:t>HCP</a:t>
            </a:r>
            <a:r>
              <a:rPr lang="zh-CN" altLang="en-US" sz="2200" dirty="0" smtClean="0">
                <a:latin typeface="Arial" panose="020B0604020202020204" pitchFamily="34" charset="0"/>
              </a:rPr>
              <a:t>结构中，四面体和八面体间隙的中心坐标。</a:t>
            </a:r>
            <a:r>
              <a:rPr lang="en-US" altLang="zh-CN" sz="2200" dirty="0" smtClean="0">
                <a:latin typeface="Arial" panose="020B0604020202020204" pitchFamily="34" charset="0"/>
              </a:rPr>
              <a:t> </a:t>
            </a:r>
            <a:r>
              <a:rPr lang="zh-CN" altLang="en-US" sz="2200" dirty="0" smtClean="0">
                <a:latin typeface="Arial" panose="020B0604020202020204" pitchFamily="34" charset="0"/>
              </a:rPr>
              <a:t>基矢为</a:t>
            </a:r>
            <a:r>
              <a:rPr lang="en-US" altLang="zh-CN" sz="2200" i="1" dirty="0">
                <a:latin typeface="Arial" panose="020B0604020202020204" pitchFamily="34" charset="0"/>
              </a:rPr>
              <a:t>a</a:t>
            </a:r>
            <a:r>
              <a:rPr lang="zh-CN" altLang="en-US" sz="2200" dirty="0" smtClean="0">
                <a:latin typeface="Arial" panose="020B0604020202020204" pitchFamily="34" charset="0"/>
              </a:rPr>
              <a:t>，</a:t>
            </a:r>
            <a:r>
              <a:rPr lang="en-US" altLang="zh-CN" sz="2200" i="1" dirty="0" smtClean="0">
                <a:latin typeface="Arial" panose="020B0604020202020204" pitchFamily="34" charset="0"/>
              </a:rPr>
              <a:t>b</a:t>
            </a:r>
            <a:r>
              <a:rPr lang="zh-CN" altLang="en-US" sz="2200" dirty="0">
                <a:latin typeface="Arial" panose="020B0604020202020204" pitchFamily="34" charset="0"/>
              </a:rPr>
              <a:t>，</a:t>
            </a:r>
            <a:r>
              <a:rPr lang="en-US" altLang="zh-CN" sz="2200" i="1" dirty="0" smtClean="0">
                <a:latin typeface="Arial" panose="020B0604020202020204" pitchFamily="34" charset="0"/>
              </a:rPr>
              <a:t>c</a:t>
            </a:r>
            <a:r>
              <a:rPr lang="zh-CN" altLang="en-US" sz="2200" dirty="0">
                <a:latin typeface="Arial" panose="020B0604020202020204" pitchFamily="34" charset="0"/>
              </a:rPr>
              <a:t>。</a:t>
            </a:r>
            <a:endParaRPr lang="en-US" altLang="zh-CN" sz="2200" dirty="0" smtClean="0">
              <a:latin typeface="Arial" panose="020B0604020202020204" pitchFamily="34" charset="0"/>
            </a:endParaRPr>
          </a:p>
        </p:txBody>
      </p:sp>
      <p:grpSp>
        <p:nvGrpSpPr>
          <p:cNvPr id="34820" name="Group 34"/>
          <p:cNvGrpSpPr>
            <a:grpSpLocks/>
          </p:cNvGrpSpPr>
          <p:nvPr/>
        </p:nvGrpSpPr>
        <p:grpSpPr bwMode="auto">
          <a:xfrm>
            <a:off x="3127375" y="2724150"/>
            <a:ext cx="3049588" cy="3290888"/>
            <a:chOff x="1831" y="1873"/>
            <a:chExt cx="1921" cy="2073"/>
          </a:xfrm>
        </p:grpSpPr>
        <p:sp>
          <p:nvSpPr>
            <p:cNvPr id="34821" name="Line 5"/>
            <p:cNvSpPr>
              <a:spLocks noChangeAspect="1" noChangeShapeType="1"/>
            </p:cNvSpPr>
            <p:nvPr/>
          </p:nvSpPr>
          <p:spPr bwMode="auto">
            <a:xfrm>
              <a:off x="2433" y="2156"/>
              <a:ext cx="75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2" name="Line 6"/>
            <p:cNvSpPr>
              <a:spLocks noChangeAspect="1" noChangeShapeType="1"/>
            </p:cNvSpPr>
            <p:nvPr/>
          </p:nvSpPr>
          <p:spPr bwMode="auto">
            <a:xfrm rot="300000" flipH="1" flipV="1">
              <a:off x="1940" y="2403"/>
              <a:ext cx="188" cy="23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3" name="Line 7"/>
            <p:cNvSpPr>
              <a:spLocks noChangeAspect="1" noChangeShapeType="1"/>
            </p:cNvSpPr>
            <p:nvPr/>
          </p:nvSpPr>
          <p:spPr bwMode="auto">
            <a:xfrm>
              <a:off x="2112" y="2645"/>
              <a:ext cx="75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4" name="Line 8"/>
            <p:cNvSpPr>
              <a:spLocks noChangeAspect="1" noChangeShapeType="1"/>
            </p:cNvSpPr>
            <p:nvPr/>
          </p:nvSpPr>
          <p:spPr bwMode="auto">
            <a:xfrm rot="300000" flipV="1">
              <a:off x="2877" y="2386"/>
              <a:ext cx="459" cy="2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Line 9"/>
            <p:cNvSpPr>
              <a:spLocks noChangeAspect="1" noChangeShapeType="1"/>
            </p:cNvSpPr>
            <p:nvPr/>
          </p:nvSpPr>
          <p:spPr bwMode="auto">
            <a:xfrm>
              <a:off x="2864" y="2645"/>
              <a:ext cx="1" cy="116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Line 10"/>
            <p:cNvSpPr>
              <a:spLocks noChangeAspect="1" noChangeShapeType="1"/>
            </p:cNvSpPr>
            <p:nvPr/>
          </p:nvSpPr>
          <p:spPr bwMode="auto">
            <a:xfrm>
              <a:off x="2112" y="3814"/>
              <a:ext cx="744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Line 11"/>
            <p:cNvSpPr>
              <a:spLocks noChangeAspect="1" noChangeShapeType="1"/>
            </p:cNvSpPr>
            <p:nvPr/>
          </p:nvSpPr>
          <p:spPr bwMode="auto">
            <a:xfrm>
              <a:off x="3352" y="2409"/>
              <a:ext cx="0" cy="11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Line 12"/>
            <p:cNvSpPr>
              <a:spLocks noChangeAspect="1" noChangeShapeType="1"/>
            </p:cNvSpPr>
            <p:nvPr/>
          </p:nvSpPr>
          <p:spPr bwMode="auto">
            <a:xfrm flipH="1">
              <a:off x="2432" y="2164"/>
              <a:ext cx="1" cy="11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Line 13"/>
            <p:cNvSpPr>
              <a:spLocks noChangeAspect="1" noChangeShapeType="1"/>
            </p:cNvSpPr>
            <p:nvPr/>
          </p:nvSpPr>
          <p:spPr bwMode="auto">
            <a:xfrm flipV="1">
              <a:off x="1831" y="3579"/>
              <a:ext cx="816" cy="36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Line 14"/>
            <p:cNvSpPr>
              <a:spLocks noChangeAspect="1" noChangeShapeType="1"/>
            </p:cNvSpPr>
            <p:nvPr/>
          </p:nvSpPr>
          <p:spPr bwMode="auto">
            <a:xfrm flipV="1">
              <a:off x="2644" y="3577"/>
              <a:ext cx="11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Line 15"/>
            <p:cNvSpPr>
              <a:spLocks noChangeAspect="1" noChangeShapeType="1"/>
            </p:cNvSpPr>
            <p:nvPr/>
          </p:nvSpPr>
          <p:spPr bwMode="auto">
            <a:xfrm>
              <a:off x="2116" y="2645"/>
              <a:ext cx="1" cy="116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16"/>
            <p:cNvSpPr>
              <a:spLocks noChangeAspect="1" noChangeShapeType="1"/>
            </p:cNvSpPr>
            <p:nvPr/>
          </p:nvSpPr>
          <p:spPr bwMode="auto">
            <a:xfrm rot="300000" flipV="1">
              <a:off x="1964" y="2134"/>
              <a:ext cx="457" cy="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Line 17"/>
            <p:cNvSpPr>
              <a:spLocks noChangeAspect="1" noChangeShapeType="1"/>
            </p:cNvSpPr>
            <p:nvPr/>
          </p:nvSpPr>
          <p:spPr bwMode="auto">
            <a:xfrm rot="300000" flipH="1" flipV="1">
              <a:off x="3177" y="2166"/>
              <a:ext cx="189" cy="22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18"/>
            <p:cNvSpPr>
              <a:spLocks noChangeAspect="1" noChangeShapeType="1"/>
            </p:cNvSpPr>
            <p:nvPr/>
          </p:nvSpPr>
          <p:spPr bwMode="auto">
            <a:xfrm rot="300000" flipV="1">
              <a:off x="2877" y="3560"/>
              <a:ext cx="459" cy="2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19"/>
            <p:cNvSpPr>
              <a:spLocks noChangeAspect="1" noChangeShapeType="1"/>
            </p:cNvSpPr>
            <p:nvPr/>
          </p:nvSpPr>
          <p:spPr bwMode="auto">
            <a:xfrm rot="300000" flipH="1" flipV="1">
              <a:off x="1938" y="3577"/>
              <a:ext cx="189" cy="23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20"/>
            <p:cNvSpPr>
              <a:spLocks noChangeAspect="1" noChangeShapeType="1"/>
            </p:cNvSpPr>
            <p:nvPr/>
          </p:nvSpPr>
          <p:spPr bwMode="auto">
            <a:xfrm>
              <a:off x="1951" y="2400"/>
              <a:ext cx="1" cy="116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Line 21"/>
            <p:cNvSpPr>
              <a:spLocks noChangeAspect="1" noChangeShapeType="1"/>
            </p:cNvSpPr>
            <p:nvPr/>
          </p:nvSpPr>
          <p:spPr bwMode="auto">
            <a:xfrm>
              <a:off x="3181" y="2162"/>
              <a:ext cx="1" cy="11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Line 22"/>
            <p:cNvSpPr>
              <a:spLocks noChangeAspect="1" noChangeShapeType="1"/>
            </p:cNvSpPr>
            <p:nvPr/>
          </p:nvSpPr>
          <p:spPr bwMode="auto">
            <a:xfrm>
              <a:off x="2657" y="2406"/>
              <a:ext cx="2" cy="11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9" name="Line 23"/>
            <p:cNvSpPr>
              <a:spLocks noChangeAspect="1" noChangeShapeType="1"/>
            </p:cNvSpPr>
            <p:nvPr/>
          </p:nvSpPr>
          <p:spPr bwMode="auto">
            <a:xfrm rot="300000" flipV="1">
              <a:off x="1971" y="3314"/>
              <a:ext cx="458" cy="2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Line 24"/>
            <p:cNvSpPr>
              <a:spLocks noChangeAspect="1" noChangeShapeType="1"/>
            </p:cNvSpPr>
            <p:nvPr/>
          </p:nvSpPr>
          <p:spPr bwMode="auto">
            <a:xfrm>
              <a:off x="2443" y="3332"/>
              <a:ext cx="742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25"/>
            <p:cNvSpPr>
              <a:spLocks noChangeAspect="1" noChangeShapeType="1"/>
            </p:cNvSpPr>
            <p:nvPr/>
          </p:nvSpPr>
          <p:spPr bwMode="auto">
            <a:xfrm rot="300000" flipH="1" flipV="1">
              <a:off x="3175" y="3346"/>
              <a:ext cx="188" cy="23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7" name="Text Box 27"/>
            <p:cNvSpPr txBox="1">
              <a:spLocks noChangeArrowheads="1"/>
            </p:cNvSpPr>
            <p:nvPr/>
          </p:nvSpPr>
          <p:spPr bwMode="auto">
            <a:xfrm>
              <a:off x="1911" y="3631"/>
              <a:ext cx="116" cy="2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lvl1pPr marL="342900" indent="-342900" algn="l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66CC"/>
                </a:buClr>
                <a:buSzPct val="9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0" i="1" smtClean="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7308" name="Text Box 28"/>
            <p:cNvSpPr txBox="1">
              <a:spLocks noChangeArrowheads="1"/>
            </p:cNvSpPr>
            <p:nvPr/>
          </p:nvSpPr>
          <p:spPr bwMode="auto">
            <a:xfrm>
              <a:off x="3531" y="3340"/>
              <a:ext cx="116" cy="2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lvl1pPr marL="342900" indent="-342900" algn="l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66CC"/>
                </a:buClr>
                <a:buSzPct val="9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0" i="1" smtClean="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7309" name="Text Box 29"/>
            <p:cNvSpPr txBox="1">
              <a:spLocks noChangeArrowheads="1"/>
            </p:cNvSpPr>
            <p:nvPr/>
          </p:nvSpPr>
          <p:spPr bwMode="auto">
            <a:xfrm>
              <a:off x="2697" y="1873"/>
              <a:ext cx="116" cy="2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lvl1pPr marL="342900" indent="-342900" algn="l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66CC"/>
                </a:buClr>
                <a:buSzPct val="9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0" i="1" smtClean="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4845" name="Arc 30"/>
            <p:cNvSpPr>
              <a:spLocks/>
            </p:cNvSpPr>
            <p:nvPr/>
          </p:nvSpPr>
          <p:spPr bwMode="auto">
            <a:xfrm rot="4440000" flipV="1">
              <a:off x="2602" y="3471"/>
              <a:ext cx="89" cy="265"/>
            </a:xfrm>
            <a:custGeom>
              <a:avLst/>
              <a:gdLst>
                <a:gd name="T0" fmla="*/ 0 w 21600"/>
                <a:gd name="T1" fmla="*/ 0 h 35259"/>
                <a:gd name="T2" fmla="*/ 0 w 21600"/>
                <a:gd name="T3" fmla="*/ 0 h 35259"/>
                <a:gd name="T4" fmla="*/ 0 w 21600"/>
                <a:gd name="T5" fmla="*/ 0 h 3525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5259"/>
                <a:gd name="T11" fmla="*/ 21600 w 21600"/>
                <a:gd name="T12" fmla="*/ 35259 h 352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5259" fill="none" extrusionOk="0">
                  <a:moveTo>
                    <a:pt x="10292" y="0"/>
                  </a:moveTo>
                  <a:cubicBezTo>
                    <a:pt x="17260" y="3776"/>
                    <a:pt x="21600" y="11065"/>
                    <a:pt x="21600" y="18990"/>
                  </a:cubicBezTo>
                  <a:cubicBezTo>
                    <a:pt x="21600" y="25225"/>
                    <a:pt x="18905" y="31156"/>
                    <a:pt x="14208" y="35258"/>
                  </a:cubicBezTo>
                </a:path>
                <a:path w="21600" h="35259" stroke="0" extrusionOk="0">
                  <a:moveTo>
                    <a:pt x="10292" y="0"/>
                  </a:moveTo>
                  <a:cubicBezTo>
                    <a:pt x="17260" y="3776"/>
                    <a:pt x="21600" y="11065"/>
                    <a:pt x="21600" y="18990"/>
                  </a:cubicBezTo>
                  <a:cubicBezTo>
                    <a:pt x="21600" y="25225"/>
                    <a:pt x="18905" y="31156"/>
                    <a:pt x="14208" y="35258"/>
                  </a:cubicBezTo>
                  <a:lnTo>
                    <a:pt x="0" y="18990"/>
                  </a:lnTo>
                  <a:lnTo>
                    <a:pt x="10292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7311" name="Text Box 31"/>
            <p:cNvSpPr txBox="1">
              <a:spLocks noChangeArrowheads="1"/>
            </p:cNvSpPr>
            <p:nvPr/>
          </p:nvSpPr>
          <p:spPr bwMode="auto">
            <a:xfrm>
              <a:off x="2583" y="3642"/>
              <a:ext cx="265" cy="1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marL="342900" indent="-342900" eaLnBrk="1" hangingPunct="1">
                <a:spcBef>
                  <a:spcPct val="50000"/>
                </a:spcBef>
                <a:buClr>
                  <a:srgbClr val="FF66CC"/>
                </a:buClr>
                <a:buSzPct val="90000"/>
                <a:buFont typeface="Wingdings" pitchFamily="2" charset="2"/>
                <a:buNone/>
                <a:defRPr/>
              </a:pPr>
              <a:r>
                <a:rPr kumimoji="0" lang="en-US" altLang="zh-CN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cs typeface="Times New Roman" panose="02020603050405020304" pitchFamily="18" charset="0"/>
                </a:rPr>
                <a:t>120</a:t>
              </a:r>
              <a:r>
                <a:rPr kumimoji="0" lang="en-US" altLang="zh-CN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4847" name="Line 33"/>
            <p:cNvSpPr>
              <a:spLocks noChangeAspect="1" noChangeShapeType="1"/>
            </p:cNvSpPr>
            <p:nvPr/>
          </p:nvSpPr>
          <p:spPr bwMode="auto">
            <a:xfrm rot="10800000">
              <a:off x="2657" y="2002"/>
              <a:ext cx="0" cy="3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166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ChangeArrowheads="1"/>
          </p:cNvSpPr>
          <p:nvPr/>
        </p:nvSpPr>
        <p:spPr bwMode="auto">
          <a:xfrm>
            <a:off x="683568" y="1052736"/>
            <a:ext cx="7921625" cy="197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B2C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0363" indent="-3603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397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0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2. </a:t>
            </a:r>
            <a:r>
              <a:rPr kumimoji="0" lang="zh-CN" altLang="en-US" sz="2400" b="0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写出</a:t>
            </a:r>
            <a:r>
              <a:rPr kumimoji="0" lang="en-US" altLang="zh-CN" sz="2400" b="0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SC</a:t>
            </a:r>
            <a:r>
              <a:rPr kumimoji="0" lang="zh-CN" altLang="en-US" sz="2400" b="0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、</a:t>
            </a:r>
            <a:r>
              <a:rPr kumimoji="0" lang="en-US" altLang="zh-CN" sz="2400" b="0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BCC</a:t>
            </a:r>
            <a:r>
              <a:rPr kumimoji="0" lang="zh-CN" altLang="en-US" sz="2400" b="0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、</a:t>
            </a:r>
            <a:r>
              <a:rPr kumimoji="0" lang="en-US" altLang="zh-CN" sz="2400" b="0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FCC</a:t>
            </a:r>
            <a:r>
              <a:rPr kumimoji="0" lang="zh-CN" altLang="en-US" sz="2400" b="0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晶格中格点的数量。如果每个格点只有一个原子，写出每种立方晶格内原子个数。</a:t>
            </a:r>
            <a:endParaRPr kumimoji="0" lang="en-US" altLang="zh-CN" sz="2400" b="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kumimoji="0" lang="en-US" altLang="zh-CN" sz="2400" b="0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写出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SC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、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BCC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、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FCC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晶格中，原子半径和晶格常数的关系。</a:t>
            </a:r>
            <a:endParaRPr kumimoji="0" lang="en-US" altLang="zh-CN" sz="2400" b="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323528" y="908720"/>
            <a:ext cx="829786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400" b="0" dirty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altLang="zh-CN" sz="2400" b="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2.   </a:t>
            </a:r>
            <a:r>
              <a:rPr kumimoji="0" lang="zh-CN" altLang="en-US" sz="2400" b="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已知，在</a:t>
            </a:r>
            <a:r>
              <a:rPr kumimoji="0" lang="en-US" altLang="zh-CN" sz="2400" b="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FCC</a:t>
            </a:r>
            <a:r>
              <a:rPr kumimoji="0" lang="zh-CN" altLang="en-US" sz="2400" b="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结构的铁中</a:t>
            </a:r>
            <a:r>
              <a:rPr kumimoji="0" lang="en-US" altLang="zh-CN" sz="2400" b="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0" lang="zh-CN" altLang="en-US" sz="2400" b="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碳原子位于八面体间隙，其坐标为</a:t>
            </a:r>
            <a:r>
              <a:rPr kumimoji="0" lang="en-US" altLang="zh-CN" sz="2400" b="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kumimoji="0" lang="en-US" altLang="zh-CN" sz="2400" b="0" dirty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1/2,0,0) </a:t>
            </a:r>
            <a:r>
              <a:rPr kumimoji="0" lang="zh-CN" altLang="en-US" sz="2400" dirty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kumimoji="0" lang="en-US" altLang="zh-CN" sz="2400" b="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kumimoji="0" lang="en-US" altLang="zh-CN" sz="2400" b="0" dirty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1/2, 1/2, 1/2</a:t>
            </a:r>
            <a:r>
              <a:rPr kumimoji="0" lang="en-US" altLang="zh-CN" sz="2400" b="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0" lang="zh-CN" altLang="en-US" sz="2400" b="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r>
              <a:rPr kumimoji="0" lang="zh-CN" altLang="en-US" sz="240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在</a:t>
            </a:r>
            <a:r>
              <a:rPr kumimoji="0" lang="en-US" altLang="zh-CN" sz="240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BCC</a:t>
            </a:r>
            <a:r>
              <a:rPr kumimoji="0" lang="zh-CN" altLang="en-US" sz="2400" dirty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结构的铁中</a:t>
            </a:r>
            <a:r>
              <a:rPr kumimoji="0" lang="en-US" altLang="zh-CN" sz="2400" dirty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0" lang="zh-CN" altLang="en-US" sz="2400" dirty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碳原子</a:t>
            </a:r>
            <a:r>
              <a:rPr kumimoji="0" lang="zh-CN" altLang="en-US" sz="240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位于四面体间隙</a:t>
            </a:r>
            <a:r>
              <a:rPr kumimoji="0" lang="zh-CN" altLang="en-US" sz="2400" dirty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，其坐标为</a:t>
            </a:r>
            <a:r>
              <a:rPr kumimoji="0" lang="en-US" altLang="zh-CN" sz="2400" dirty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altLang="zh-CN" sz="2400" b="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0" lang="en-US" altLang="zh-CN" sz="2400" b="0" dirty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1/4,1/2,0</a:t>
            </a:r>
            <a:r>
              <a:rPr kumimoji="0" lang="en-US" altLang="zh-CN" sz="2400" b="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0" lang="zh-CN" altLang="en-US" sz="2400" b="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r>
              <a:rPr kumimoji="0" lang="en-US" altLang="zh-CN" sz="2400" b="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FCC</a:t>
            </a:r>
            <a:r>
              <a:rPr kumimoji="0" lang="zh-CN" altLang="en-US" sz="2400" b="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结构铁的晶胞参数为</a:t>
            </a:r>
            <a:r>
              <a:rPr kumimoji="0" lang="en-US" altLang="zh-CN" sz="2400" b="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0.3571 nm</a:t>
            </a:r>
            <a:r>
              <a:rPr kumimoji="0" lang="zh-CN" altLang="en-US" sz="2400" b="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kumimoji="0" lang="en-US" altLang="zh-CN" sz="2400" b="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BCC</a:t>
            </a:r>
            <a:r>
              <a:rPr kumimoji="0" lang="zh-CN" altLang="en-US" sz="2400" b="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结构铁的晶胞参数为</a:t>
            </a:r>
            <a:r>
              <a:rPr kumimoji="0" lang="en-US" altLang="zh-CN" sz="2400" b="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0.2866 nm</a:t>
            </a:r>
            <a:r>
              <a:rPr kumimoji="0" lang="zh-CN" altLang="en-US" sz="2400" b="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。碳原子半径为</a:t>
            </a:r>
            <a:r>
              <a:rPr kumimoji="0" lang="en-US" altLang="zh-CN" sz="2400" b="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0.071 </a:t>
            </a:r>
            <a:r>
              <a:rPr kumimoji="0" lang="en-US" altLang="zh-CN" sz="2400" b="0" dirty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nm.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400" b="0" dirty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kumimoji="0" lang="en-US" altLang="zh-CN" sz="240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1. </a:t>
            </a:r>
            <a:r>
              <a:rPr kumimoji="0" lang="zh-CN" altLang="en-US" sz="240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在</a:t>
            </a:r>
            <a:r>
              <a:rPr kumimoji="0" lang="en-US" altLang="zh-CN" sz="240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FCC</a:t>
            </a:r>
            <a:r>
              <a:rPr kumimoji="0" lang="zh-CN" altLang="en-US" sz="240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kumimoji="0" lang="en-US" altLang="zh-CN" sz="240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BCC</a:t>
            </a:r>
            <a:r>
              <a:rPr kumimoji="0" lang="zh-CN" altLang="en-US" sz="240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结构的铁中，哪个由于间隙</a:t>
            </a:r>
            <a:r>
              <a:rPr kumimoji="0" lang="zh-CN" altLang="en-US" sz="2400" dirty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碳</a:t>
            </a:r>
            <a:r>
              <a:rPr kumimoji="0" lang="zh-CN" altLang="en-US" sz="240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原子引起的晶格畸变较大？</a:t>
            </a:r>
            <a:endParaRPr kumimoji="0" lang="en-US" altLang="zh-CN" sz="2400" b="0" dirty="0">
              <a:latin typeface="Arial" panose="020B060402020202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400" b="0" dirty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kumimoji="0" lang="en-US" altLang="zh-CN" sz="240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2. </a:t>
            </a:r>
            <a:r>
              <a:rPr kumimoji="0" lang="zh-CN" altLang="en-US" sz="240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假设所有的间隙都被</a:t>
            </a:r>
            <a:r>
              <a:rPr kumimoji="0" lang="zh-CN" altLang="en-US" sz="2400" dirty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碳</a:t>
            </a:r>
            <a:r>
              <a:rPr kumimoji="0" lang="zh-CN" altLang="en-US" sz="240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原子填充，请计算</a:t>
            </a:r>
            <a:r>
              <a:rPr kumimoji="0" lang="zh-CN" altLang="en-US" sz="2400" dirty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两种</a:t>
            </a:r>
            <a:r>
              <a:rPr kumimoji="0" lang="zh-CN" altLang="en-US" sz="240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结构的铁中</a:t>
            </a:r>
            <a:r>
              <a:rPr kumimoji="0" lang="zh-CN" altLang="en-US" sz="2400" dirty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碳</a:t>
            </a:r>
            <a:r>
              <a:rPr kumimoji="0" lang="zh-CN" altLang="en-US" sz="240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原子所占的比例。</a:t>
            </a:r>
            <a:endParaRPr kumimoji="0" lang="en-US" altLang="zh-CN" sz="2400" b="0" dirty="0">
              <a:latin typeface="Arial" panose="020B060402020202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54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1" name="Group 97"/>
          <p:cNvGrpSpPr>
            <a:grpSpLocks/>
          </p:cNvGrpSpPr>
          <p:nvPr/>
        </p:nvGrpSpPr>
        <p:grpSpPr bwMode="auto">
          <a:xfrm>
            <a:off x="1535113" y="2262188"/>
            <a:ext cx="2292350" cy="2159000"/>
            <a:chOff x="976" y="1417"/>
            <a:chExt cx="1444" cy="1360"/>
          </a:xfrm>
        </p:grpSpPr>
        <p:sp>
          <p:nvSpPr>
            <p:cNvPr id="18506" name="Line 5"/>
            <p:cNvSpPr>
              <a:spLocks noChangeShapeType="1"/>
            </p:cNvSpPr>
            <p:nvPr/>
          </p:nvSpPr>
          <p:spPr bwMode="auto">
            <a:xfrm flipH="1">
              <a:off x="993" y="1436"/>
              <a:ext cx="725" cy="675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7" name="Line 6"/>
            <p:cNvSpPr>
              <a:spLocks noChangeShapeType="1"/>
            </p:cNvSpPr>
            <p:nvPr/>
          </p:nvSpPr>
          <p:spPr bwMode="auto">
            <a:xfrm>
              <a:off x="1746" y="1434"/>
              <a:ext cx="152" cy="617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8" name="Line 7"/>
            <p:cNvSpPr>
              <a:spLocks noChangeShapeType="1"/>
            </p:cNvSpPr>
            <p:nvPr/>
          </p:nvSpPr>
          <p:spPr bwMode="auto">
            <a:xfrm flipH="1">
              <a:off x="1504" y="1417"/>
              <a:ext cx="224" cy="784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9" name="Line 8"/>
            <p:cNvSpPr>
              <a:spLocks noChangeShapeType="1"/>
            </p:cNvSpPr>
            <p:nvPr/>
          </p:nvSpPr>
          <p:spPr bwMode="auto">
            <a:xfrm>
              <a:off x="1746" y="1436"/>
              <a:ext cx="640" cy="657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0" name="Line 11"/>
            <p:cNvSpPr>
              <a:spLocks noChangeShapeType="1"/>
            </p:cNvSpPr>
            <p:nvPr/>
          </p:nvSpPr>
          <p:spPr bwMode="auto">
            <a:xfrm>
              <a:off x="989" y="2118"/>
              <a:ext cx="514" cy="88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1" name="Line 12"/>
            <p:cNvSpPr>
              <a:spLocks noChangeShapeType="1"/>
            </p:cNvSpPr>
            <p:nvPr/>
          </p:nvSpPr>
          <p:spPr bwMode="auto">
            <a:xfrm flipV="1">
              <a:off x="1512" y="2124"/>
              <a:ext cx="870" cy="82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2" name="Line 13"/>
            <p:cNvSpPr>
              <a:spLocks noChangeShapeType="1"/>
            </p:cNvSpPr>
            <p:nvPr/>
          </p:nvSpPr>
          <p:spPr bwMode="auto">
            <a:xfrm flipV="1">
              <a:off x="1005" y="2038"/>
              <a:ext cx="896" cy="72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3" name="Line 14"/>
            <p:cNvSpPr>
              <a:spLocks noChangeShapeType="1"/>
            </p:cNvSpPr>
            <p:nvPr/>
          </p:nvSpPr>
          <p:spPr bwMode="auto">
            <a:xfrm>
              <a:off x="1920" y="2047"/>
              <a:ext cx="472" cy="61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4" name="Line 9"/>
            <p:cNvSpPr>
              <a:spLocks noChangeShapeType="1"/>
            </p:cNvSpPr>
            <p:nvPr/>
          </p:nvSpPr>
          <p:spPr bwMode="auto">
            <a:xfrm>
              <a:off x="976" y="2128"/>
              <a:ext cx="747" cy="643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5" name="Line 10"/>
            <p:cNvSpPr>
              <a:spLocks noChangeShapeType="1"/>
            </p:cNvSpPr>
            <p:nvPr/>
          </p:nvSpPr>
          <p:spPr bwMode="auto">
            <a:xfrm>
              <a:off x="1505" y="2218"/>
              <a:ext cx="221" cy="543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6" name="Line 36"/>
            <p:cNvSpPr>
              <a:spLocks noChangeShapeType="1"/>
            </p:cNvSpPr>
            <p:nvPr/>
          </p:nvSpPr>
          <p:spPr bwMode="auto">
            <a:xfrm flipH="1">
              <a:off x="1754" y="2058"/>
              <a:ext cx="159" cy="696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7" name="Line 4"/>
            <p:cNvSpPr>
              <a:spLocks noChangeShapeType="1"/>
            </p:cNvSpPr>
            <p:nvPr/>
          </p:nvSpPr>
          <p:spPr bwMode="auto">
            <a:xfrm flipH="1">
              <a:off x="1746" y="2119"/>
              <a:ext cx="674" cy="658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6" name="Line 62"/>
          <p:cNvSpPr>
            <a:spLocks noChangeShapeType="1"/>
          </p:cNvSpPr>
          <p:nvPr/>
        </p:nvSpPr>
        <p:spPr bwMode="auto">
          <a:xfrm flipV="1">
            <a:off x="2395538" y="3275013"/>
            <a:ext cx="612775" cy="207962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Line 61"/>
          <p:cNvSpPr>
            <a:spLocks noChangeShapeType="1"/>
          </p:cNvSpPr>
          <p:nvPr/>
        </p:nvSpPr>
        <p:spPr bwMode="auto">
          <a:xfrm>
            <a:off x="1624013" y="3367088"/>
            <a:ext cx="21812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Line 59"/>
          <p:cNvSpPr>
            <a:spLocks noChangeShapeType="1"/>
          </p:cNvSpPr>
          <p:nvPr/>
        </p:nvSpPr>
        <p:spPr bwMode="auto">
          <a:xfrm flipV="1">
            <a:off x="1206500" y="3262313"/>
            <a:ext cx="638175" cy="24765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58"/>
          <p:cNvSpPr>
            <a:spLocks noChangeShapeType="1"/>
          </p:cNvSpPr>
          <p:nvPr/>
        </p:nvSpPr>
        <p:spPr bwMode="auto">
          <a:xfrm flipV="1">
            <a:off x="3417888" y="3252788"/>
            <a:ext cx="730250" cy="24765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57"/>
          <p:cNvSpPr>
            <a:spLocks noChangeShapeType="1"/>
          </p:cNvSpPr>
          <p:nvPr/>
        </p:nvSpPr>
        <p:spPr bwMode="auto">
          <a:xfrm>
            <a:off x="1938338" y="3249613"/>
            <a:ext cx="21812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56"/>
          <p:cNvSpPr>
            <a:spLocks noChangeShapeType="1"/>
          </p:cNvSpPr>
          <p:nvPr/>
        </p:nvSpPr>
        <p:spPr bwMode="auto">
          <a:xfrm>
            <a:off x="1184275" y="3502025"/>
            <a:ext cx="21812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15"/>
          <p:cNvSpPr>
            <a:spLocks noChangeShapeType="1"/>
          </p:cNvSpPr>
          <p:nvPr/>
        </p:nvSpPr>
        <p:spPr bwMode="auto">
          <a:xfrm rot="300000" flipV="1">
            <a:off x="1192213" y="2112963"/>
            <a:ext cx="695325" cy="279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16"/>
          <p:cNvSpPr>
            <a:spLocks noChangeShapeType="1"/>
          </p:cNvSpPr>
          <p:nvPr/>
        </p:nvSpPr>
        <p:spPr bwMode="auto">
          <a:xfrm>
            <a:off x="1189038" y="2370138"/>
            <a:ext cx="2216150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Line 17"/>
          <p:cNvSpPr>
            <a:spLocks noChangeShapeType="1"/>
          </p:cNvSpPr>
          <p:nvPr/>
        </p:nvSpPr>
        <p:spPr bwMode="auto">
          <a:xfrm>
            <a:off x="1893888" y="2147888"/>
            <a:ext cx="22542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Line 18"/>
          <p:cNvSpPr>
            <a:spLocks noChangeShapeType="1"/>
          </p:cNvSpPr>
          <p:nvPr/>
        </p:nvSpPr>
        <p:spPr bwMode="auto">
          <a:xfrm rot="300000" flipV="1">
            <a:off x="3417888" y="2120900"/>
            <a:ext cx="731837" cy="2730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19"/>
          <p:cNvSpPr>
            <a:spLocks noChangeShapeType="1"/>
          </p:cNvSpPr>
          <p:nvPr/>
        </p:nvSpPr>
        <p:spPr bwMode="auto">
          <a:xfrm>
            <a:off x="1189038" y="2370138"/>
            <a:ext cx="11112" cy="21526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Line 20"/>
          <p:cNvSpPr>
            <a:spLocks noChangeShapeType="1"/>
          </p:cNvSpPr>
          <p:nvPr/>
        </p:nvSpPr>
        <p:spPr bwMode="auto">
          <a:xfrm>
            <a:off x="3406775" y="2371725"/>
            <a:ext cx="3175" cy="2163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8" name="Line 21"/>
          <p:cNvSpPr>
            <a:spLocks noChangeShapeType="1"/>
          </p:cNvSpPr>
          <p:nvPr/>
        </p:nvSpPr>
        <p:spPr bwMode="auto">
          <a:xfrm>
            <a:off x="1190625" y="4548188"/>
            <a:ext cx="22018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Line 22"/>
          <p:cNvSpPr>
            <a:spLocks noChangeShapeType="1"/>
          </p:cNvSpPr>
          <p:nvPr/>
        </p:nvSpPr>
        <p:spPr bwMode="auto">
          <a:xfrm>
            <a:off x="4157663" y="2146300"/>
            <a:ext cx="1587" cy="2162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0" name="Line 23"/>
          <p:cNvSpPr>
            <a:spLocks noChangeShapeType="1"/>
          </p:cNvSpPr>
          <p:nvPr/>
        </p:nvSpPr>
        <p:spPr bwMode="auto">
          <a:xfrm flipV="1">
            <a:off x="3406775" y="4313238"/>
            <a:ext cx="750888" cy="2095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1" name="Line 24"/>
          <p:cNvSpPr>
            <a:spLocks noChangeShapeType="1"/>
          </p:cNvSpPr>
          <p:nvPr/>
        </p:nvSpPr>
        <p:spPr bwMode="auto">
          <a:xfrm flipH="1">
            <a:off x="1882775" y="2151063"/>
            <a:ext cx="1588" cy="21463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" name="Line 25"/>
          <p:cNvSpPr>
            <a:spLocks noChangeShapeType="1"/>
          </p:cNvSpPr>
          <p:nvPr/>
        </p:nvSpPr>
        <p:spPr bwMode="auto">
          <a:xfrm flipV="1">
            <a:off x="1227138" y="4287838"/>
            <a:ext cx="701675" cy="23495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3" name="Line 26"/>
          <p:cNvSpPr>
            <a:spLocks noChangeShapeType="1"/>
          </p:cNvSpPr>
          <p:nvPr/>
        </p:nvSpPr>
        <p:spPr bwMode="auto">
          <a:xfrm flipV="1">
            <a:off x="1916113" y="4298950"/>
            <a:ext cx="2252662" cy="1588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4" name="Oval 27"/>
          <p:cNvSpPr>
            <a:spLocks noChangeAspect="1" noChangeArrowheads="1"/>
          </p:cNvSpPr>
          <p:nvPr/>
        </p:nvSpPr>
        <p:spPr bwMode="auto">
          <a:xfrm>
            <a:off x="1120775" y="4457700"/>
            <a:ext cx="144463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55" name="Oval 28"/>
          <p:cNvSpPr>
            <a:spLocks noChangeAspect="1" noChangeArrowheads="1"/>
          </p:cNvSpPr>
          <p:nvPr/>
        </p:nvSpPr>
        <p:spPr bwMode="auto">
          <a:xfrm>
            <a:off x="1125538" y="2306638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56" name="Oval 29"/>
          <p:cNvSpPr>
            <a:spLocks noChangeAspect="1" noChangeArrowheads="1"/>
          </p:cNvSpPr>
          <p:nvPr/>
        </p:nvSpPr>
        <p:spPr bwMode="auto">
          <a:xfrm>
            <a:off x="1792288" y="2073275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57" name="Oval 30"/>
          <p:cNvSpPr>
            <a:spLocks noChangeAspect="1" noChangeArrowheads="1"/>
          </p:cNvSpPr>
          <p:nvPr/>
        </p:nvSpPr>
        <p:spPr bwMode="auto">
          <a:xfrm>
            <a:off x="4064000" y="2073275"/>
            <a:ext cx="144463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58" name="Oval 31"/>
          <p:cNvSpPr>
            <a:spLocks noChangeAspect="1" noChangeArrowheads="1"/>
          </p:cNvSpPr>
          <p:nvPr/>
        </p:nvSpPr>
        <p:spPr bwMode="auto">
          <a:xfrm>
            <a:off x="3327400" y="2292350"/>
            <a:ext cx="144463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59" name="Oval 32"/>
          <p:cNvSpPr>
            <a:spLocks noChangeAspect="1" noChangeArrowheads="1"/>
          </p:cNvSpPr>
          <p:nvPr/>
        </p:nvSpPr>
        <p:spPr bwMode="auto">
          <a:xfrm>
            <a:off x="1817688" y="4225925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60" name="Oval 33"/>
          <p:cNvSpPr>
            <a:spLocks noChangeAspect="1" noChangeArrowheads="1"/>
          </p:cNvSpPr>
          <p:nvPr/>
        </p:nvSpPr>
        <p:spPr bwMode="auto">
          <a:xfrm>
            <a:off x="3335338" y="4468813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61" name="Oval 34"/>
          <p:cNvSpPr>
            <a:spLocks noChangeAspect="1" noChangeArrowheads="1"/>
          </p:cNvSpPr>
          <p:nvPr/>
        </p:nvSpPr>
        <p:spPr bwMode="auto">
          <a:xfrm>
            <a:off x="4092575" y="4233863"/>
            <a:ext cx="144463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62" name="Line 35"/>
          <p:cNvSpPr>
            <a:spLocks noChangeShapeType="1"/>
          </p:cNvSpPr>
          <p:nvPr/>
        </p:nvSpPr>
        <p:spPr bwMode="auto">
          <a:xfrm flipH="1">
            <a:off x="2743200" y="2279650"/>
            <a:ext cx="3175" cy="2116138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3" name="Oval 37"/>
          <p:cNvSpPr>
            <a:spLocks noChangeAspect="1" noChangeArrowheads="1"/>
          </p:cNvSpPr>
          <p:nvPr/>
        </p:nvSpPr>
        <p:spPr bwMode="auto">
          <a:xfrm>
            <a:off x="2674938" y="4338638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64" name="Oval 38"/>
          <p:cNvSpPr>
            <a:spLocks noChangeAspect="1" noChangeArrowheads="1"/>
          </p:cNvSpPr>
          <p:nvPr/>
        </p:nvSpPr>
        <p:spPr bwMode="auto">
          <a:xfrm>
            <a:off x="2681288" y="2171700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92" name="Oval 39"/>
          <p:cNvSpPr>
            <a:spLocks noChangeAspect="1" noChangeArrowheads="1"/>
          </p:cNvSpPr>
          <p:nvPr/>
        </p:nvSpPr>
        <p:spPr bwMode="auto">
          <a:xfrm>
            <a:off x="2379663" y="2333625"/>
            <a:ext cx="85725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93" name="Oval 40"/>
          <p:cNvSpPr>
            <a:spLocks noChangeAspect="1" noChangeArrowheads="1"/>
          </p:cNvSpPr>
          <p:nvPr/>
        </p:nvSpPr>
        <p:spPr bwMode="auto">
          <a:xfrm>
            <a:off x="2987675" y="2111375"/>
            <a:ext cx="85725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94" name="Oval 41"/>
          <p:cNvSpPr>
            <a:spLocks noChangeAspect="1" noChangeArrowheads="1"/>
          </p:cNvSpPr>
          <p:nvPr/>
        </p:nvSpPr>
        <p:spPr bwMode="auto">
          <a:xfrm>
            <a:off x="3352800" y="3462338"/>
            <a:ext cx="85725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95" name="Oval 42"/>
          <p:cNvSpPr>
            <a:spLocks noChangeAspect="1" noChangeArrowheads="1"/>
          </p:cNvSpPr>
          <p:nvPr/>
        </p:nvSpPr>
        <p:spPr bwMode="auto">
          <a:xfrm>
            <a:off x="4122738" y="3201988"/>
            <a:ext cx="85725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96" name="Oval 43"/>
          <p:cNvSpPr>
            <a:spLocks noChangeAspect="1" noChangeArrowheads="1"/>
          </p:cNvSpPr>
          <p:nvPr/>
        </p:nvSpPr>
        <p:spPr bwMode="auto">
          <a:xfrm>
            <a:off x="1158875" y="3471863"/>
            <a:ext cx="85725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97" name="Oval 44"/>
          <p:cNvSpPr>
            <a:spLocks noChangeAspect="1" noChangeArrowheads="1"/>
          </p:cNvSpPr>
          <p:nvPr/>
        </p:nvSpPr>
        <p:spPr bwMode="auto">
          <a:xfrm>
            <a:off x="1835150" y="3200400"/>
            <a:ext cx="85725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98" name="Oval 45"/>
          <p:cNvSpPr>
            <a:spLocks noChangeAspect="1" noChangeArrowheads="1"/>
          </p:cNvSpPr>
          <p:nvPr/>
        </p:nvSpPr>
        <p:spPr bwMode="auto">
          <a:xfrm>
            <a:off x="1517650" y="2219325"/>
            <a:ext cx="85725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99" name="Oval 46"/>
          <p:cNvSpPr>
            <a:spLocks noChangeAspect="1" noChangeArrowheads="1"/>
          </p:cNvSpPr>
          <p:nvPr/>
        </p:nvSpPr>
        <p:spPr bwMode="auto">
          <a:xfrm>
            <a:off x="3763963" y="2198688"/>
            <a:ext cx="85725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00" name="Oval 47"/>
          <p:cNvSpPr>
            <a:spLocks noChangeAspect="1" noChangeArrowheads="1"/>
          </p:cNvSpPr>
          <p:nvPr/>
        </p:nvSpPr>
        <p:spPr bwMode="auto">
          <a:xfrm>
            <a:off x="2376488" y="4508500"/>
            <a:ext cx="85725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01" name="Oval 48"/>
          <p:cNvSpPr>
            <a:spLocks noChangeAspect="1" noChangeArrowheads="1"/>
          </p:cNvSpPr>
          <p:nvPr/>
        </p:nvSpPr>
        <p:spPr bwMode="auto">
          <a:xfrm>
            <a:off x="3008313" y="4259263"/>
            <a:ext cx="85725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02" name="Oval 49"/>
          <p:cNvSpPr>
            <a:spLocks noChangeAspect="1" noChangeArrowheads="1"/>
          </p:cNvSpPr>
          <p:nvPr/>
        </p:nvSpPr>
        <p:spPr bwMode="auto">
          <a:xfrm>
            <a:off x="3740150" y="4378325"/>
            <a:ext cx="85725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03" name="Oval 50"/>
          <p:cNvSpPr>
            <a:spLocks noChangeAspect="1" noChangeArrowheads="1"/>
          </p:cNvSpPr>
          <p:nvPr/>
        </p:nvSpPr>
        <p:spPr bwMode="auto">
          <a:xfrm>
            <a:off x="1525588" y="4356100"/>
            <a:ext cx="85725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77" name="Oval 51"/>
          <p:cNvSpPr>
            <a:spLocks noChangeAspect="1" noChangeArrowheads="1"/>
          </p:cNvSpPr>
          <p:nvPr/>
        </p:nvSpPr>
        <p:spPr bwMode="auto">
          <a:xfrm>
            <a:off x="1476375" y="3297238"/>
            <a:ext cx="144463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05" name="Oval 52"/>
          <p:cNvSpPr>
            <a:spLocks noChangeAspect="1" noChangeArrowheads="1"/>
          </p:cNvSpPr>
          <p:nvPr/>
        </p:nvSpPr>
        <p:spPr bwMode="auto">
          <a:xfrm>
            <a:off x="2690813" y="3321050"/>
            <a:ext cx="85725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79" name="Oval 53"/>
          <p:cNvSpPr>
            <a:spLocks noChangeAspect="1" noChangeArrowheads="1"/>
          </p:cNvSpPr>
          <p:nvPr/>
        </p:nvSpPr>
        <p:spPr bwMode="auto">
          <a:xfrm>
            <a:off x="2319338" y="3438525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80" name="Oval 54"/>
          <p:cNvSpPr>
            <a:spLocks noChangeAspect="1" noChangeArrowheads="1"/>
          </p:cNvSpPr>
          <p:nvPr/>
        </p:nvSpPr>
        <p:spPr bwMode="auto">
          <a:xfrm>
            <a:off x="3754438" y="3282950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81" name="Oval 55"/>
          <p:cNvSpPr>
            <a:spLocks noChangeAspect="1" noChangeArrowheads="1"/>
          </p:cNvSpPr>
          <p:nvPr/>
        </p:nvSpPr>
        <p:spPr bwMode="auto">
          <a:xfrm>
            <a:off x="2959100" y="3181350"/>
            <a:ext cx="144463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46" name="Object 63"/>
          <p:cNvGraphicFramePr>
            <a:graphicFrameLocks noChangeAspect="1"/>
          </p:cNvGraphicFramePr>
          <p:nvPr/>
        </p:nvGraphicFramePr>
        <p:xfrm>
          <a:off x="3609975" y="2527300"/>
          <a:ext cx="3937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5" name="公式" r:id="rId5" imgW="257175" imgH="409451" progId="Equation.3">
                  <p:embed/>
                </p:oleObj>
              </mc:Choice>
              <mc:Fallback>
                <p:oleObj name="公式" r:id="rId5" imgW="257175" imgH="409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2527300"/>
                        <a:ext cx="3937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4"/>
          <p:cNvGraphicFramePr>
            <a:graphicFrameLocks noChangeAspect="1"/>
          </p:cNvGraphicFramePr>
          <p:nvPr/>
        </p:nvGraphicFramePr>
        <p:xfrm>
          <a:off x="2535238" y="2674938"/>
          <a:ext cx="2254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name="公式" r:id="rId7" imgW="142965" imgH="385915" progId="Equation.3">
                  <p:embed/>
                </p:oleObj>
              </mc:Choice>
              <mc:Fallback>
                <p:oleObj name="公式" r:id="rId7" imgW="142965" imgH="3859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2674938"/>
                        <a:ext cx="2254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9" name="Line 65"/>
          <p:cNvSpPr>
            <a:spLocks noChangeShapeType="1"/>
          </p:cNvSpPr>
          <p:nvPr/>
        </p:nvSpPr>
        <p:spPr bwMode="auto">
          <a:xfrm flipV="1">
            <a:off x="3443288" y="2878138"/>
            <a:ext cx="180975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25" name="Object 59"/>
          <p:cNvGraphicFramePr>
            <a:graphicFrameLocks noChangeAspect="1"/>
          </p:cNvGraphicFramePr>
          <p:nvPr/>
        </p:nvGraphicFramePr>
        <p:xfrm>
          <a:off x="1731963" y="4935538"/>
          <a:ext cx="17748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Equation" r:id="rId9" imgW="804735" imgH="385915" progId="Equation.DSMT4">
                  <p:embed/>
                </p:oleObj>
              </mc:Choice>
              <mc:Fallback>
                <p:oleObj name="Equation" r:id="rId9" imgW="804735" imgH="3859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4935538"/>
                        <a:ext cx="17748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31" name="Group 87"/>
          <p:cNvGrpSpPr>
            <a:grpSpLocks/>
          </p:cNvGrpSpPr>
          <p:nvPr/>
        </p:nvGrpSpPr>
        <p:grpSpPr bwMode="auto">
          <a:xfrm>
            <a:off x="2338388" y="2400300"/>
            <a:ext cx="2233612" cy="2159000"/>
            <a:chOff x="1499" y="2006"/>
            <a:chExt cx="1407" cy="1360"/>
          </a:xfrm>
        </p:grpSpPr>
        <p:grpSp>
          <p:nvGrpSpPr>
            <p:cNvPr id="18490" name="Group 85"/>
            <p:cNvGrpSpPr>
              <a:grpSpLocks/>
            </p:cNvGrpSpPr>
            <p:nvPr/>
          </p:nvGrpSpPr>
          <p:grpSpPr bwMode="auto">
            <a:xfrm>
              <a:off x="1499" y="2006"/>
              <a:ext cx="1407" cy="1360"/>
              <a:chOff x="1499" y="2006"/>
              <a:chExt cx="1407" cy="1360"/>
            </a:xfrm>
          </p:grpSpPr>
          <p:grpSp>
            <p:nvGrpSpPr>
              <p:cNvPr id="18492" name="Group 84"/>
              <p:cNvGrpSpPr>
                <a:grpSpLocks/>
              </p:cNvGrpSpPr>
              <p:nvPr/>
            </p:nvGrpSpPr>
            <p:grpSpPr bwMode="auto">
              <a:xfrm>
                <a:off x="1499" y="2006"/>
                <a:ext cx="1326" cy="1360"/>
                <a:chOff x="3653" y="2033"/>
                <a:chExt cx="1326" cy="1360"/>
              </a:xfrm>
            </p:grpSpPr>
            <p:sp>
              <p:nvSpPr>
                <p:cNvPr id="18494" name="Line 4"/>
                <p:cNvSpPr>
                  <a:spLocks noChangeShapeType="1"/>
                </p:cNvSpPr>
                <p:nvPr/>
              </p:nvSpPr>
              <p:spPr bwMode="auto">
                <a:xfrm flipH="1">
                  <a:off x="4305" y="2735"/>
                  <a:ext cx="674" cy="658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95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3667" y="2052"/>
                  <a:ext cx="636" cy="675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96" name="Line 6"/>
                <p:cNvSpPr>
                  <a:spLocks noChangeShapeType="1"/>
                </p:cNvSpPr>
                <p:nvPr/>
              </p:nvSpPr>
              <p:spPr bwMode="auto">
                <a:xfrm>
                  <a:off x="4331" y="2050"/>
                  <a:ext cx="152" cy="617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97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4089" y="2033"/>
                  <a:ext cx="224" cy="784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98" name="Line 8"/>
                <p:cNvSpPr>
                  <a:spLocks noChangeShapeType="1"/>
                </p:cNvSpPr>
                <p:nvPr/>
              </p:nvSpPr>
              <p:spPr bwMode="auto">
                <a:xfrm>
                  <a:off x="4331" y="2052"/>
                  <a:ext cx="640" cy="657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99" name="Line 9"/>
                <p:cNvSpPr>
                  <a:spLocks noChangeShapeType="1"/>
                </p:cNvSpPr>
                <p:nvPr/>
              </p:nvSpPr>
              <p:spPr bwMode="auto">
                <a:xfrm>
                  <a:off x="3658" y="2735"/>
                  <a:ext cx="650" cy="652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00" name="Line 10"/>
                <p:cNvSpPr>
                  <a:spLocks noChangeShapeType="1"/>
                </p:cNvSpPr>
                <p:nvPr/>
              </p:nvSpPr>
              <p:spPr bwMode="auto">
                <a:xfrm>
                  <a:off x="4090" y="2834"/>
                  <a:ext cx="221" cy="543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01" name="Line 11"/>
                <p:cNvSpPr>
                  <a:spLocks noChangeShapeType="1"/>
                </p:cNvSpPr>
                <p:nvPr/>
              </p:nvSpPr>
              <p:spPr bwMode="auto">
                <a:xfrm>
                  <a:off x="3653" y="2733"/>
                  <a:ext cx="426" cy="71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0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097" y="2740"/>
                  <a:ext cx="870" cy="82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0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669" y="2654"/>
                  <a:ext cx="817" cy="73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04" name="Line 14"/>
                <p:cNvSpPr>
                  <a:spLocks noChangeShapeType="1"/>
                </p:cNvSpPr>
                <p:nvPr/>
              </p:nvSpPr>
              <p:spPr bwMode="auto">
                <a:xfrm>
                  <a:off x="4505" y="2663"/>
                  <a:ext cx="472" cy="61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05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4321" y="2674"/>
                  <a:ext cx="177" cy="696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493" name="Oval 34"/>
              <p:cNvSpPr>
                <a:spLocks noChangeAspect="1" noChangeArrowheads="1"/>
              </p:cNvSpPr>
              <p:nvPr/>
            </p:nvSpPr>
            <p:spPr bwMode="auto">
              <a:xfrm>
                <a:off x="2815" y="2646"/>
                <a:ext cx="91" cy="90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491" name="Oval 34"/>
            <p:cNvSpPr>
              <a:spLocks noChangeAspect="1" noChangeArrowheads="1"/>
            </p:cNvSpPr>
            <p:nvPr/>
          </p:nvSpPr>
          <p:spPr bwMode="auto">
            <a:xfrm>
              <a:off x="1885" y="2744"/>
              <a:ext cx="91" cy="9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232" name="AutoShape 88"/>
          <p:cNvSpPr>
            <a:spLocks noChangeArrowheads="1"/>
          </p:cNvSpPr>
          <p:nvPr/>
        </p:nvSpPr>
        <p:spPr bwMode="auto">
          <a:xfrm>
            <a:off x="1084263" y="5584825"/>
            <a:ext cx="844550" cy="561975"/>
          </a:xfrm>
          <a:prstGeom prst="wedgeRoundRectCallout">
            <a:avLst>
              <a:gd name="adj1" fmla="val 87593"/>
              <a:gd name="adj2" fmla="val -60454"/>
              <a:gd name="adj3" fmla="val 16667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0" dirty="0"/>
              <a:t>棱</a:t>
            </a:r>
            <a:r>
              <a:rPr lang="zh-CN" altLang="en-US" sz="2000" b="0" dirty="0" smtClean="0"/>
              <a:t>心</a:t>
            </a:r>
            <a:endParaRPr lang="en-US" altLang="zh-CN" sz="2000" b="0" dirty="0"/>
          </a:p>
        </p:txBody>
      </p:sp>
      <p:sp>
        <p:nvSpPr>
          <p:cNvPr id="6233" name="AutoShape 89"/>
          <p:cNvSpPr>
            <a:spLocks noChangeArrowheads="1"/>
          </p:cNvSpPr>
          <p:nvPr/>
        </p:nvSpPr>
        <p:spPr bwMode="auto">
          <a:xfrm>
            <a:off x="3467100" y="5568950"/>
            <a:ext cx="844550" cy="576263"/>
          </a:xfrm>
          <a:prstGeom prst="wedgeRoundRectCallout">
            <a:avLst>
              <a:gd name="adj1" fmla="val -113912"/>
              <a:gd name="adj2" fmla="val -67356"/>
              <a:gd name="adj3" fmla="val 16667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0" dirty="0"/>
              <a:t>体心</a:t>
            </a:r>
            <a:endParaRPr lang="en-US" altLang="zh-CN" sz="2000" b="0" dirty="0"/>
          </a:p>
        </p:txBody>
      </p:sp>
      <p:sp>
        <p:nvSpPr>
          <p:cNvPr id="86" name="Text Box 2"/>
          <p:cNvSpPr txBox="1">
            <a:spLocks noChangeArrowheads="1"/>
          </p:cNvSpPr>
          <p:nvPr/>
        </p:nvSpPr>
        <p:spPr bwMode="auto">
          <a:xfrm>
            <a:off x="652475" y="869568"/>
            <a:ext cx="57086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 smtClean="0">
                <a:solidFill>
                  <a:schemeClr val="accent2"/>
                </a:solidFill>
              </a:rPr>
              <a:t>1.1 FCC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结构</a:t>
            </a:r>
            <a:r>
              <a:rPr lang="en-US" altLang="zh-CN" sz="3600" b="1" dirty="0" smtClean="0">
                <a:solidFill>
                  <a:schemeClr val="accent2"/>
                </a:solidFill>
              </a:rPr>
              <a:t>—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八面体间隙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332705" y="5444621"/>
            <a:ext cx="363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Cyrl-AZ" altLang="zh-CN" dirty="0" smtClean="0">
                <a:solidFill>
                  <a:srgbClr val="FF0000"/>
                </a:solidFill>
              </a:rPr>
              <a:t>→</a:t>
            </a:r>
            <a:r>
              <a:rPr lang="zh-CN" altLang="en-US" dirty="0" smtClean="0">
                <a:solidFill>
                  <a:srgbClr val="FF0000"/>
                </a:solidFill>
              </a:rPr>
              <a:t>相当于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原子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Less4-4 FCC八面体间隙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524671" y="1961862"/>
            <a:ext cx="2952328" cy="2800927"/>
          </a:xfrm>
          <a:prstGeom prst="rect">
            <a:avLst/>
          </a:prstGeom>
        </p:spPr>
      </p:pic>
      <p:sp>
        <p:nvSpPr>
          <p:cNvPr id="88" name="Text Box 29"/>
          <p:cNvSpPr txBox="1">
            <a:spLocks noChangeArrowheads="1"/>
          </p:cNvSpPr>
          <p:nvPr/>
        </p:nvSpPr>
        <p:spPr bwMode="auto">
          <a:xfrm>
            <a:off x="99889" y="56824"/>
            <a:ext cx="79853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chemeClr val="accent2"/>
                </a:solidFill>
              </a:rPr>
              <a:t>一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、不同晶体结构间隙的数量和位置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91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8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8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6192" grpId="0" animBg="1"/>
      <p:bldP spid="6193" grpId="0" animBg="1"/>
      <p:bldP spid="6194" grpId="0" animBg="1"/>
      <p:bldP spid="6194" grpId="1" animBg="1"/>
      <p:bldP spid="6195" grpId="0" animBg="1"/>
      <p:bldP spid="6196" grpId="0" animBg="1"/>
      <p:bldP spid="6197" grpId="0" animBg="1"/>
      <p:bldP spid="6198" grpId="0" animBg="1"/>
      <p:bldP spid="6199" grpId="0" animBg="1"/>
      <p:bldP spid="6200" grpId="0" animBg="1"/>
      <p:bldP spid="6201" grpId="0" animBg="1"/>
      <p:bldP spid="6202" grpId="0" animBg="1"/>
      <p:bldP spid="6203" grpId="0" animBg="1"/>
      <p:bldP spid="6205" grpId="0" animBg="1"/>
      <p:bldP spid="6205" grpId="1" animBg="1"/>
      <p:bldP spid="6232" grpId="0" animBg="1"/>
      <p:bldP spid="6233" grpId="0" animBg="1"/>
      <p:bldP spid="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1315" y="1505198"/>
            <a:ext cx="7731125" cy="1851794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定义：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Arial" panose="020B0604020202020204" pitchFamily="34" charset="0"/>
              </a:rPr>
              <a:t>      </a:t>
            </a:r>
            <a:r>
              <a:rPr lang="zh-CN" altLang="en-US" sz="2800" b="1" dirty="0" smtClean="0">
                <a:latin typeface="Arial" panose="020B0604020202020204" pitchFamily="34" charset="0"/>
              </a:rPr>
              <a:t>间隙的体积是指在不产生晶格畸变的前提下，所能填入间隙内的最大的原子（刚球模型）。</a:t>
            </a:r>
          </a:p>
        </p:txBody>
      </p:sp>
      <p:grpSp>
        <p:nvGrpSpPr>
          <p:cNvPr id="23556" name="Group 12"/>
          <p:cNvGrpSpPr>
            <a:grpSpLocks/>
          </p:cNvGrpSpPr>
          <p:nvPr/>
        </p:nvGrpSpPr>
        <p:grpSpPr bwMode="auto">
          <a:xfrm>
            <a:off x="1331193" y="4149080"/>
            <a:ext cx="6561137" cy="949325"/>
            <a:chOff x="535" y="3242"/>
            <a:chExt cx="4133" cy="598"/>
          </a:xfrm>
        </p:grpSpPr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535" y="3242"/>
              <a:ext cx="53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72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55000"/>
                </a:lnSpc>
                <a:spcBef>
                  <a:spcPct val="5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None/>
              </a:pPr>
              <a:r>
                <a:rPr kumimoji="0" lang="en-US" altLang="zh-CN" sz="3200" b="0" i="1">
                  <a:latin typeface="Times New Roman" panose="02020603050405020304" pitchFamily="18" charset="0"/>
                  <a:cs typeface="Arial" panose="020B0604020202020204" pitchFamily="34" charset="0"/>
                  <a:sym typeface="Wingdings" panose="05000000000000000000" pitchFamily="2" charset="2"/>
                </a:rPr>
                <a:t>d</a:t>
              </a:r>
              <a:r>
                <a:rPr kumimoji="0" lang="en-US" altLang="zh-CN" sz="3200" b="0" baseline="-25000">
                  <a:latin typeface="Times New Roman" panose="02020603050405020304" pitchFamily="18" charset="0"/>
                  <a:cs typeface="Arial" panose="020B0604020202020204" pitchFamily="34" charset="0"/>
                  <a:sym typeface="Wingdings" panose="05000000000000000000" pitchFamily="2" charset="2"/>
                </a:rPr>
                <a:t>i</a:t>
              </a:r>
            </a:p>
            <a:p>
              <a:pPr algn="ctr" eaLnBrk="1" hangingPunct="1">
                <a:lnSpc>
                  <a:spcPct val="55000"/>
                </a:lnSpc>
                <a:spcBef>
                  <a:spcPct val="5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None/>
              </a:pPr>
              <a:r>
                <a:rPr kumimoji="0" lang="en-US" altLang="zh-CN" sz="3200" b="0" i="1">
                  <a:latin typeface="Times New Roman" panose="02020603050405020304" pitchFamily="18" charset="0"/>
                  <a:cs typeface="Arial" panose="020B0604020202020204" pitchFamily="34" charset="0"/>
                  <a:sym typeface="Wingdings" panose="05000000000000000000" pitchFamily="2" charset="2"/>
                </a:rPr>
                <a:t>d</a:t>
              </a:r>
              <a:r>
                <a:rPr kumimoji="0" lang="en-US" altLang="zh-CN" sz="3200" b="0" baseline="-25000">
                  <a:latin typeface="Times New Roman" panose="02020603050405020304" pitchFamily="18" charset="0"/>
                  <a:cs typeface="Arial" panose="020B0604020202020204" pitchFamily="34" charset="0"/>
                  <a:sym typeface="Wingdings" panose="05000000000000000000" pitchFamily="2" charset="2"/>
                </a:rPr>
                <a:t>a</a:t>
              </a:r>
            </a:p>
          </p:txBody>
        </p:sp>
        <p:sp>
          <p:nvSpPr>
            <p:cNvPr id="23558" name="Text Box 7"/>
            <p:cNvSpPr txBox="1">
              <a:spLocks noChangeArrowheads="1"/>
            </p:cNvSpPr>
            <p:nvPr/>
          </p:nvSpPr>
          <p:spPr bwMode="auto">
            <a:xfrm>
              <a:off x="1338" y="3244"/>
              <a:ext cx="3321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08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55000"/>
                </a:lnSpc>
                <a:spcBef>
                  <a:spcPct val="5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None/>
              </a:pPr>
              <a:r>
                <a:rPr kumimoji="0" lang="zh-CN" altLang="en-US" sz="3200" dirty="0" smtClean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间隙原子的直径</a:t>
              </a:r>
              <a:endParaRPr kumimoji="0"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endParaRPr>
            </a:p>
            <a:p>
              <a:pPr algn="ctr" eaLnBrk="1" hangingPunct="1">
                <a:lnSpc>
                  <a:spcPct val="55000"/>
                </a:lnSpc>
                <a:spcBef>
                  <a:spcPct val="5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None/>
              </a:pPr>
              <a:r>
                <a:rPr kumimoji="0" lang="zh-CN" altLang="en-US" sz="3200" dirty="0" smtClean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晶格原子的直径</a:t>
              </a:r>
              <a:endParaRPr kumimoji="0"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88073" name="Text Box 9"/>
            <p:cNvSpPr txBox="1">
              <a:spLocks noChangeArrowheads="1"/>
            </p:cNvSpPr>
            <p:nvPr/>
          </p:nvSpPr>
          <p:spPr bwMode="auto">
            <a:xfrm>
              <a:off x="1021" y="3400"/>
              <a:ext cx="263" cy="17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0" tIns="72000" rIns="0" bIns="0"/>
            <a:lstStyle/>
            <a:p>
              <a:pPr marL="342900" indent="-342900" algn="ctr" eaLnBrk="1" hangingPunct="1">
                <a:lnSpc>
                  <a:spcPct val="55000"/>
                </a:lnSpc>
                <a:spcBef>
                  <a:spcPct val="5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  <a:defRPr/>
              </a:pPr>
              <a:r>
                <a:rPr kumimoji="0" lang="zh-CN" altLang="en-US" sz="36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  <a:sym typeface="Wingdings" pitchFamily="2" charset="2"/>
                </a:rPr>
                <a:t>＝</a:t>
              </a:r>
            </a:p>
          </p:txBody>
        </p:sp>
        <p:sp>
          <p:nvSpPr>
            <p:cNvPr id="23560" name="Line 10"/>
            <p:cNvSpPr>
              <a:spLocks noChangeShapeType="1"/>
            </p:cNvSpPr>
            <p:nvPr/>
          </p:nvSpPr>
          <p:spPr bwMode="auto">
            <a:xfrm>
              <a:off x="1325" y="3491"/>
              <a:ext cx="33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3561" name="Line 11"/>
            <p:cNvSpPr>
              <a:spLocks noChangeShapeType="1"/>
            </p:cNvSpPr>
            <p:nvPr/>
          </p:nvSpPr>
          <p:spPr bwMode="auto">
            <a:xfrm>
              <a:off x="636" y="3491"/>
              <a:ext cx="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619076" y="293469"/>
            <a:ext cx="79853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chemeClr val="accent2"/>
                </a:solidFill>
              </a:rPr>
              <a:t>二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、间隙的体积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845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3888" y="1035050"/>
            <a:ext cx="1831975" cy="49244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CN" sz="2600" kern="1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 FCC</a:t>
            </a:r>
            <a:endParaRPr kumimoji="0" lang="zh-CN" altLang="en-US" sz="2600" kern="12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5603" name="Group 126"/>
          <p:cNvGrpSpPr>
            <a:grpSpLocks/>
          </p:cNvGrpSpPr>
          <p:nvPr/>
        </p:nvGrpSpPr>
        <p:grpSpPr bwMode="auto">
          <a:xfrm>
            <a:off x="6045200" y="2049463"/>
            <a:ext cx="2033588" cy="1711325"/>
            <a:chOff x="3861" y="2714"/>
            <a:chExt cx="1281" cy="1078"/>
          </a:xfrm>
        </p:grpSpPr>
        <p:sp>
          <p:nvSpPr>
            <p:cNvPr id="25613" name="Line 65"/>
            <p:cNvSpPr>
              <a:spLocks noChangeShapeType="1"/>
            </p:cNvSpPr>
            <p:nvPr/>
          </p:nvSpPr>
          <p:spPr bwMode="auto">
            <a:xfrm flipV="1">
              <a:off x="4389" y="3227"/>
              <a:ext cx="254" cy="8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Line 66"/>
            <p:cNvSpPr>
              <a:spLocks noChangeShapeType="1"/>
            </p:cNvSpPr>
            <p:nvPr/>
          </p:nvSpPr>
          <p:spPr bwMode="auto">
            <a:xfrm>
              <a:off x="4069" y="3267"/>
              <a:ext cx="9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Line 67"/>
            <p:cNvSpPr>
              <a:spLocks noChangeShapeType="1"/>
            </p:cNvSpPr>
            <p:nvPr/>
          </p:nvSpPr>
          <p:spPr bwMode="auto">
            <a:xfrm flipV="1">
              <a:off x="3897" y="3222"/>
              <a:ext cx="264" cy="10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6" name="Line 68"/>
            <p:cNvSpPr>
              <a:spLocks noChangeShapeType="1"/>
            </p:cNvSpPr>
            <p:nvPr/>
          </p:nvSpPr>
          <p:spPr bwMode="auto">
            <a:xfrm flipV="1">
              <a:off x="4813" y="3218"/>
              <a:ext cx="302" cy="10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Line 69"/>
            <p:cNvSpPr>
              <a:spLocks noChangeShapeType="1"/>
            </p:cNvSpPr>
            <p:nvPr/>
          </p:nvSpPr>
          <p:spPr bwMode="auto">
            <a:xfrm>
              <a:off x="4200" y="3216"/>
              <a:ext cx="9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Line 70"/>
            <p:cNvSpPr>
              <a:spLocks noChangeShapeType="1"/>
            </p:cNvSpPr>
            <p:nvPr/>
          </p:nvSpPr>
          <p:spPr bwMode="auto">
            <a:xfrm>
              <a:off x="3887" y="3324"/>
              <a:ext cx="9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Line 71"/>
            <p:cNvSpPr>
              <a:spLocks noChangeShapeType="1"/>
            </p:cNvSpPr>
            <p:nvPr/>
          </p:nvSpPr>
          <p:spPr bwMode="auto">
            <a:xfrm flipH="1">
              <a:off x="4545" y="3265"/>
              <a:ext cx="443" cy="446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Line 72"/>
            <p:cNvSpPr>
              <a:spLocks noChangeShapeType="1"/>
            </p:cNvSpPr>
            <p:nvPr/>
          </p:nvSpPr>
          <p:spPr bwMode="auto">
            <a:xfrm flipH="1">
              <a:off x="4050" y="2802"/>
              <a:ext cx="477" cy="458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73"/>
            <p:cNvSpPr>
              <a:spLocks noChangeShapeType="1"/>
            </p:cNvSpPr>
            <p:nvPr/>
          </p:nvSpPr>
          <p:spPr bwMode="auto">
            <a:xfrm>
              <a:off x="4545" y="2801"/>
              <a:ext cx="100" cy="418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Line 74"/>
            <p:cNvSpPr>
              <a:spLocks noChangeShapeType="1"/>
            </p:cNvSpPr>
            <p:nvPr/>
          </p:nvSpPr>
          <p:spPr bwMode="auto">
            <a:xfrm flipH="1">
              <a:off x="4386" y="2789"/>
              <a:ext cx="147" cy="532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Line 75"/>
            <p:cNvSpPr>
              <a:spLocks noChangeShapeType="1"/>
            </p:cNvSpPr>
            <p:nvPr/>
          </p:nvSpPr>
          <p:spPr bwMode="auto">
            <a:xfrm>
              <a:off x="4545" y="2802"/>
              <a:ext cx="421" cy="446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Line 76"/>
            <p:cNvSpPr>
              <a:spLocks noChangeShapeType="1"/>
            </p:cNvSpPr>
            <p:nvPr/>
          </p:nvSpPr>
          <p:spPr bwMode="auto">
            <a:xfrm>
              <a:off x="4039" y="3271"/>
              <a:ext cx="491" cy="436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Line 77"/>
            <p:cNvSpPr>
              <a:spLocks noChangeShapeType="1"/>
            </p:cNvSpPr>
            <p:nvPr/>
          </p:nvSpPr>
          <p:spPr bwMode="auto">
            <a:xfrm>
              <a:off x="4386" y="3332"/>
              <a:ext cx="146" cy="368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Line 78"/>
            <p:cNvSpPr>
              <a:spLocks noChangeShapeType="1"/>
            </p:cNvSpPr>
            <p:nvPr/>
          </p:nvSpPr>
          <p:spPr bwMode="auto">
            <a:xfrm>
              <a:off x="4047" y="3264"/>
              <a:ext cx="338" cy="60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7" name="Line 79"/>
            <p:cNvSpPr>
              <a:spLocks noChangeShapeType="1"/>
            </p:cNvSpPr>
            <p:nvPr/>
          </p:nvSpPr>
          <p:spPr bwMode="auto">
            <a:xfrm flipV="1">
              <a:off x="4391" y="3269"/>
              <a:ext cx="572" cy="55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8" name="Line 80"/>
            <p:cNvSpPr>
              <a:spLocks noChangeShapeType="1"/>
            </p:cNvSpPr>
            <p:nvPr/>
          </p:nvSpPr>
          <p:spPr bwMode="auto">
            <a:xfrm flipV="1">
              <a:off x="4058" y="3210"/>
              <a:ext cx="589" cy="49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9" name="Line 81"/>
            <p:cNvSpPr>
              <a:spLocks noChangeShapeType="1"/>
            </p:cNvSpPr>
            <p:nvPr/>
          </p:nvSpPr>
          <p:spPr bwMode="auto">
            <a:xfrm>
              <a:off x="4659" y="3216"/>
              <a:ext cx="311" cy="42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0" name="Line 82"/>
            <p:cNvSpPr>
              <a:spLocks noChangeShapeType="1"/>
            </p:cNvSpPr>
            <p:nvPr/>
          </p:nvSpPr>
          <p:spPr bwMode="auto">
            <a:xfrm rot="300000" flipV="1">
              <a:off x="3891" y="2731"/>
              <a:ext cx="288" cy="1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1" name="Line 83"/>
            <p:cNvSpPr>
              <a:spLocks noChangeShapeType="1"/>
            </p:cNvSpPr>
            <p:nvPr/>
          </p:nvSpPr>
          <p:spPr bwMode="auto">
            <a:xfrm>
              <a:off x="3889" y="2841"/>
              <a:ext cx="91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2" name="Line 84"/>
            <p:cNvSpPr>
              <a:spLocks noChangeShapeType="1"/>
            </p:cNvSpPr>
            <p:nvPr/>
          </p:nvSpPr>
          <p:spPr bwMode="auto">
            <a:xfrm>
              <a:off x="4181" y="2746"/>
              <a:ext cx="93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Line 85"/>
            <p:cNvSpPr>
              <a:spLocks noChangeShapeType="1"/>
            </p:cNvSpPr>
            <p:nvPr/>
          </p:nvSpPr>
          <p:spPr bwMode="auto">
            <a:xfrm rot="300000" flipV="1">
              <a:off x="4813" y="2734"/>
              <a:ext cx="303" cy="1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4" name="Line 86"/>
            <p:cNvSpPr>
              <a:spLocks noChangeShapeType="1"/>
            </p:cNvSpPr>
            <p:nvPr/>
          </p:nvSpPr>
          <p:spPr bwMode="auto">
            <a:xfrm>
              <a:off x="3889" y="2841"/>
              <a:ext cx="5" cy="9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5" name="Line 87"/>
            <p:cNvSpPr>
              <a:spLocks noChangeShapeType="1"/>
            </p:cNvSpPr>
            <p:nvPr/>
          </p:nvSpPr>
          <p:spPr bwMode="auto">
            <a:xfrm>
              <a:off x="4808" y="2841"/>
              <a:ext cx="1" cy="9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6" name="Line 88"/>
            <p:cNvSpPr>
              <a:spLocks noChangeShapeType="1"/>
            </p:cNvSpPr>
            <p:nvPr/>
          </p:nvSpPr>
          <p:spPr bwMode="auto">
            <a:xfrm>
              <a:off x="3890" y="3771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7" name="Line 89"/>
            <p:cNvSpPr>
              <a:spLocks noChangeShapeType="1"/>
            </p:cNvSpPr>
            <p:nvPr/>
          </p:nvSpPr>
          <p:spPr bwMode="auto">
            <a:xfrm>
              <a:off x="5119" y="2745"/>
              <a:ext cx="1" cy="9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Line 90"/>
            <p:cNvSpPr>
              <a:spLocks noChangeShapeType="1"/>
            </p:cNvSpPr>
            <p:nvPr/>
          </p:nvSpPr>
          <p:spPr bwMode="auto">
            <a:xfrm flipV="1">
              <a:off x="4808" y="3671"/>
              <a:ext cx="311" cy="8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9" name="Line 91"/>
            <p:cNvSpPr>
              <a:spLocks noChangeShapeType="1"/>
            </p:cNvSpPr>
            <p:nvPr/>
          </p:nvSpPr>
          <p:spPr bwMode="auto">
            <a:xfrm flipH="1">
              <a:off x="4177" y="2747"/>
              <a:ext cx="0" cy="9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0" name="Line 92"/>
            <p:cNvSpPr>
              <a:spLocks noChangeShapeType="1"/>
            </p:cNvSpPr>
            <p:nvPr/>
          </p:nvSpPr>
          <p:spPr bwMode="auto">
            <a:xfrm flipV="1">
              <a:off x="3905" y="3660"/>
              <a:ext cx="291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1" name="Line 93"/>
            <p:cNvSpPr>
              <a:spLocks noChangeShapeType="1"/>
            </p:cNvSpPr>
            <p:nvPr/>
          </p:nvSpPr>
          <p:spPr bwMode="auto">
            <a:xfrm flipV="1">
              <a:off x="4190" y="3664"/>
              <a:ext cx="934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2" name="Oval 94"/>
            <p:cNvSpPr>
              <a:spLocks noChangeAspect="1" noChangeArrowheads="1"/>
            </p:cNvSpPr>
            <p:nvPr/>
          </p:nvSpPr>
          <p:spPr bwMode="auto">
            <a:xfrm>
              <a:off x="3861" y="3741"/>
              <a:ext cx="50" cy="5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3" name="Oval 95"/>
            <p:cNvSpPr>
              <a:spLocks noChangeAspect="1" noChangeArrowheads="1"/>
            </p:cNvSpPr>
            <p:nvPr/>
          </p:nvSpPr>
          <p:spPr bwMode="auto">
            <a:xfrm>
              <a:off x="3863" y="2814"/>
              <a:ext cx="50" cy="5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4" name="Oval 96"/>
            <p:cNvSpPr>
              <a:spLocks noChangeAspect="1" noChangeArrowheads="1"/>
            </p:cNvSpPr>
            <p:nvPr/>
          </p:nvSpPr>
          <p:spPr bwMode="auto">
            <a:xfrm>
              <a:off x="4148" y="2714"/>
              <a:ext cx="50" cy="5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5" name="Oval 97"/>
            <p:cNvSpPr>
              <a:spLocks noChangeAspect="1" noChangeArrowheads="1"/>
            </p:cNvSpPr>
            <p:nvPr/>
          </p:nvSpPr>
          <p:spPr bwMode="auto">
            <a:xfrm>
              <a:off x="5089" y="2714"/>
              <a:ext cx="50" cy="5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6" name="Oval 98"/>
            <p:cNvSpPr>
              <a:spLocks noChangeAspect="1" noChangeArrowheads="1"/>
            </p:cNvSpPr>
            <p:nvPr/>
          </p:nvSpPr>
          <p:spPr bwMode="auto">
            <a:xfrm>
              <a:off x="4784" y="2808"/>
              <a:ext cx="50" cy="5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7" name="Oval 99"/>
            <p:cNvSpPr>
              <a:spLocks noChangeAspect="1" noChangeArrowheads="1"/>
            </p:cNvSpPr>
            <p:nvPr/>
          </p:nvSpPr>
          <p:spPr bwMode="auto">
            <a:xfrm>
              <a:off x="4150" y="3633"/>
              <a:ext cx="50" cy="5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8" name="Oval 100"/>
            <p:cNvSpPr>
              <a:spLocks noChangeAspect="1" noChangeArrowheads="1"/>
            </p:cNvSpPr>
            <p:nvPr/>
          </p:nvSpPr>
          <p:spPr bwMode="auto">
            <a:xfrm>
              <a:off x="4787" y="3737"/>
              <a:ext cx="50" cy="5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9" name="Oval 101"/>
            <p:cNvSpPr>
              <a:spLocks noChangeAspect="1" noChangeArrowheads="1"/>
            </p:cNvSpPr>
            <p:nvPr/>
          </p:nvSpPr>
          <p:spPr bwMode="auto">
            <a:xfrm>
              <a:off x="5092" y="3637"/>
              <a:ext cx="50" cy="5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50" name="Line 102"/>
            <p:cNvSpPr>
              <a:spLocks noChangeShapeType="1"/>
            </p:cNvSpPr>
            <p:nvPr/>
          </p:nvSpPr>
          <p:spPr bwMode="auto">
            <a:xfrm flipH="1">
              <a:off x="4533" y="2802"/>
              <a:ext cx="1" cy="9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Line 103"/>
            <p:cNvSpPr>
              <a:spLocks noChangeShapeType="1"/>
            </p:cNvSpPr>
            <p:nvPr/>
          </p:nvSpPr>
          <p:spPr bwMode="auto">
            <a:xfrm flipH="1">
              <a:off x="4550" y="3224"/>
              <a:ext cx="105" cy="472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Oval 104"/>
            <p:cNvSpPr>
              <a:spLocks noChangeAspect="1" noChangeArrowheads="1"/>
            </p:cNvSpPr>
            <p:nvPr/>
          </p:nvSpPr>
          <p:spPr bwMode="auto">
            <a:xfrm>
              <a:off x="4514" y="3699"/>
              <a:ext cx="50" cy="5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53" name="Oval 105"/>
            <p:cNvSpPr>
              <a:spLocks noChangeAspect="1" noChangeArrowheads="1"/>
            </p:cNvSpPr>
            <p:nvPr/>
          </p:nvSpPr>
          <p:spPr bwMode="auto">
            <a:xfrm>
              <a:off x="4507" y="2756"/>
              <a:ext cx="50" cy="5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54" name="Oval 106"/>
            <p:cNvSpPr>
              <a:spLocks noChangeAspect="1" noChangeArrowheads="1"/>
            </p:cNvSpPr>
            <p:nvPr/>
          </p:nvSpPr>
          <p:spPr bwMode="auto">
            <a:xfrm>
              <a:off x="4383" y="2825"/>
              <a:ext cx="35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55" name="Oval 107"/>
            <p:cNvSpPr>
              <a:spLocks noChangeAspect="1" noChangeArrowheads="1"/>
            </p:cNvSpPr>
            <p:nvPr/>
          </p:nvSpPr>
          <p:spPr bwMode="auto">
            <a:xfrm>
              <a:off x="4634" y="2730"/>
              <a:ext cx="36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56" name="Oval 108"/>
            <p:cNvSpPr>
              <a:spLocks noChangeAspect="1" noChangeArrowheads="1"/>
            </p:cNvSpPr>
            <p:nvPr/>
          </p:nvSpPr>
          <p:spPr bwMode="auto">
            <a:xfrm>
              <a:off x="4786" y="3307"/>
              <a:ext cx="35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57" name="Oval 109"/>
            <p:cNvSpPr>
              <a:spLocks noChangeAspect="1" noChangeArrowheads="1"/>
            </p:cNvSpPr>
            <p:nvPr/>
          </p:nvSpPr>
          <p:spPr bwMode="auto">
            <a:xfrm>
              <a:off x="5105" y="3196"/>
              <a:ext cx="35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58" name="Oval 110"/>
            <p:cNvSpPr>
              <a:spLocks noChangeAspect="1" noChangeArrowheads="1"/>
            </p:cNvSpPr>
            <p:nvPr/>
          </p:nvSpPr>
          <p:spPr bwMode="auto">
            <a:xfrm>
              <a:off x="3877" y="3311"/>
              <a:ext cx="35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59" name="Oval 111"/>
            <p:cNvSpPr>
              <a:spLocks noChangeAspect="1" noChangeArrowheads="1"/>
            </p:cNvSpPr>
            <p:nvPr/>
          </p:nvSpPr>
          <p:spPr bwMode="auto">
            <a:xfrm>
              <a:off x="4157" y="3195"/>
              <a:ext cx="35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0" name="Oval 112"/>
            <p:cNvSpPr>
              <a:spLocks noChangeAspect="1" noChangeArrowheads="1"/>
            </p:cNvSpPr>
            <p:nvPr/>
          </p:nvSpPr>
          <p:spPr bwMode="auto">
            <a:xfrm>
              <a:off x="4025" y="2776"/>
              <a:ext cx="36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1" name="Oval 113"/>
            <p:cNvSpPr>
              <a:spLocks noChangeAspect="1" noChangeArrowheads="1"/>
            </p:cNvSpPr>
            <p:nvPr/>
          </p:nvSpPr>
          <p:spPr bwMode="auto">
            <a:xfrm>
              <a:off x="4956" y="2768"/>
              <a:ext cx="36" cy="3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2" name="Oval 114"/>
            <p:cNvSpPr>
              <a:spLocks noChangeAspect="1" noChangeArrowheads="1"/>
            </p:cNvSpPr>
            <p:nvPr/>
          </p:nvSpPr>
          <p:spPr bwMode="auto">
            <a:xfrm>
              <a:off x="4381" y="3754"/>
              <a:ext cx="36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3" name="Oval 115"/>
            <p:cNvSpPr>
              <a:spLocks noChangeAspect="1" noChangeArrowheads="1"/>
            </p:cNvSpPr>
            <p:nvPr/>
          </p:nvSpPr>
          <p:spPr bwMode="auto">
            <a:xfrm>
              <a:off x="4643" y="3648"/>
              <a:ext cx="35" cy="3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4" name="Oval 116"/>
            <p:cNvSpPr>
              <a:spLocks noChangeAspect="1" noChangeArrowheads="1"/>
            </p:cNvSpPr>
            <p:nvPr/>
          </p:nvSpPr>
          <p:spPr bwMode="auto">
            <a:xfrm>
              <a:off x="4946" y="3698"/>
              <a:ext cx="36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5" name="Oval 117"/>
            <p:cNvSpPr>
              <a:spLocks noChangeAspect="1" noChangeArrowheads="1"/>
            </p:cNvSpPr>
            <p:nvPr/>
          </p:nvSpPr>
          <p:spPr bwMode="auto">
            <a:xfrm>
              <a:off x="4029" y="3689"/>
              <a:ext cx="35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6" name="Oval 118"/>
            <p:cNvSpPr>
              <a:spLocks noChangeAspect="1" noChangeArrowheads="1"/>
            </p:cNvSpPr>
            <p:nvPr/>
          </p:nvSpPr>
          <p:spPr bwMode="auto">
            <a:xfrm>
              <a:off x="4008" y="3237"/>
              <a:ext cx="50" cy="5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7" name="Oval 119"/>
            <p:cNvSpPr>
              <a:spLocks noChangeAspect="1" noChangeArrowheads="1"/>
            </p:cNvSpPr>
            <p:nvPr/>
          </p:nvSpPr>
          <p:spPr bwMode="auto">
            <a:xfrm>
              <a:off x="4511" y="3247"/>
              <a:ext cx="36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8" name="Oval 120"/>
            <p:cNvSpPr>
              <a:spLocks noChangeAspect="1" noChangeArrowheads="1"/>
            </p:cNvSpPr>
            <p:nvPr/>
          </p:nvSpPr>
          <p:spPr bwMode="auto">
            <a:xfrm>
              <a:off x="4358" y="3297"/>
              <a:ext cx="50" cy="5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9" name="Oval 121"/>
            <p:cNvSpPr>
              <a:spLocks noChangeAspect="1" noChangeArrowheads="1"/>
            </p:cNvSpPr>
            <p:nvPr/>
          </p:nvSpPr>
          <p:spPr bwMode="auto">
            <a:xfrm>
              <a:off x="4952" y="3240"/>
              <a:ext cx="50" cy="5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70" name="Oval 122"/>
            <p:cNvSpPr>
              <a:spLocks noChangeAspect="1" noChangeArrowheads="1"/>
            </p:cNvSpPr>
            <p:nvPr/>
          </p:nvSpPr>
          <p:spPr bwMode="auto">
            <a:xfrm>
              <a:off x="4623" y="3187"/>
              <a:ext cx="50" cy="5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560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059281"/>
              </p:ext>
            </p:extLst>
          </p:nvPr>
        </p:nvGraphicFramePr>
        <p:xfrm>
          <a:off x="1115616" y="4525962"/>
          <a:ext cx="1549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6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2560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525962"/>
                        <a:ext cx="1549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22"/>
          <p:cNvGraphicFramePr>
            <a:graphicFrameLocks noChangeAspect="1"/>
          </p:cNvGraphicFramePr>
          <p:nvPr/>
        </p:nvGraphicFramePr>
        <p:xfrm>
          <a:off x="4046538" y="4611688"/>
          <a:ext cx="3935412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7" name="Equation" r:id="rId5" imgW="1892300" imgH="533400" progId="Equation.DSMT4">
                  <p:embed/>
                </p:oleObj>
              </mc:Choice>
              <mc:Fallback>
                <p:oleObj name="Equation" r:id="rId5" imgW="1892300" imgH="533400" progId="Equation.DSMT4">
                  <p:embed/>
                  <p:pic>
                    <p:nvPicPr>
                      <p:cNvPr id="25607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4611688"/>
                        <a:ext cx="3935412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AutoShape 123"/>
          <p:cNvSpPr>
            <a:spLocks noChangeArrowheads="1"/>
          </p:cNvSpPr>
          <p:nvPr/>
        </p:nvSpPr>
        <p:spPr bwMode="auto">
          <a:xfrm>
            <a:off x="2882900" y="4991100"/>
            <a:ext cx="1025525" cy="184150"/>
          </a:xfrm>
          <a:prstGeom prst="notchedRightArrow">
            <a:avLst>
              <a:gd name="adj1" fmla="val 50000"/>
              <a:gd name="adj2" fmla="val 139224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5609" name="Line 124"/>
          <p:cNvSpPr>
            <a:spLocks noChangeShapeType="1"/>
          </p:cNvSpPr>
          <p:nvPr/>
        </p:nvSpPr>
        <p:spPr bwMode="auto">
          <a:xfrm flipV="1">
            <a:off x="7104063" y="2211388"/>
            <a:ext cx="1195387" cy="4651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610" name="Object 3"/>
          <p:cNvGraphicFramePr>
            <a:graphicFrameLocks noChangeAspect="1"/>
          </p:cNvGraphicFramePr>
          <p:nvPr/>
        </p:nvGraphicFramePr>
        <p:xfrm>
          <a:off x="8275638" y="2033588"/>
          <a:ext cx="2841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8" name="Equation" r:id="rId7" imgW="119070" imgH="128638" progId="Equation.DSMT4">
                  <p:embed/>
                </p:oleObj>
              </mc:Choice>
              <mc:Fallback>
                <p:oleObj name="Equation" r:id="rId7" imgW="119070" imgH="128638" progId="Equation.DSMT4">
                  <p:embed/>
                  <p:pic>
                    <p:nvPicPr>
                      <p:cNvPr id="256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638" y="2033588"/>
                        <a:ext cx="284162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Line 126"/>
          <p:cNvSpPr>
            <a:spLocks noChangeShapeType="1"/>
          </p:cNvSpPr>
          <p:nvPr/>
        </p:nvSpPr>
        <p:spPr bwMode="auto">
          <a:xfrm flipH="1" flipV="1">
            <a:off x="6100763" y="2039938"/>
            <a:ext cx="604837" cy="9001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612" name="Object 3"/>
          <p:cNvGraphicFramePr>
            <a:graphicFrameLocks noChangeAspect="1"/>
          </p:cNvGraphicFramePr>
          <p:nvPr/>
        </p:nvGraphicFramePr>
        <p:xfrm>
          <a:off x="5924550" y="1795463"/>
          <a:ext cx="28416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9" name="Equation" r:id="rId9" imgW="119070" imgH="128638" progId="Equation.DSMT4">
                  <p:embed/>
                </p:oleObj>
              </mc:Choice>
              <mc:Fallback>
                <p:oleObj name="Equation" r:id="rId9" imgW="119070" imgH="128638" progId="Equation.DSMT4">
                  <p:embed/>
                  <p:pic>
                    <p:nvPicPr>
                      <p:cNvPr id="256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1795463"/>
                        <a:ext cx="284163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09575" y="2309774"/>
            <a:ext cx="4389438" cy="1384995"/>
            <a:chOff x="409575" y="2309774"/>
            <a:chExt cx="4389438" cy="1384995"/>
          </a:xfrm>
        </p:grpSpPr>
        <p:graphicFrame>
          <p:nvGraphicFramePr>
            <p:cNvPr id="2560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3555585"/>
                </p:ext>
              </p:extLst>
            </p:nvPr>
          </p:nvGraphicFramePr>
          <p:xfrm>
            <a:off x="3275856" y="3287623"/>
            <a:ext cx="509587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00" name="Equation" r:id="rId11" imgW="219105" imgH="195189" progId="Equation.DSMT4">
                    <p:embed/>
                  </p:oleObj>
                </mc:Choice>
                <mc:Fallback>
                  <p:oleObj name="Equation" r:id="rId11" imgW="219105" imgH="195189" progId="Equation.DSMT4">
                    <p:embed/>
                    <p:pic>
                      <p:nvPicPr>
                        <p:cNvPr id="2560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3287623"/>
                          <a:ext cx="509587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Text Box 184"/>
            <p:cNvSpPr txBox="1">
              <a:spLocks noChangeArrowheads="1"/>
            </p:cNvSpPr>
            <p:nvPr/>
          </p:nvSpPr>
          <p:spPr bwMode="auto">
            <a:xfrm>
              <a:off x="409575" y="2309774"/>
              <a:ext cx="4389438" cy="1384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 dirty="0" smtClean="0"/>
                <a:t>观察：</a:t>
              </a:r>
              <a:endParaRPr lang="en-US" altLang="zh-CN" sz="2400" b="0" dirty="0"/>
            </a:p>
            <a:p>
              <a:pPr marL="342900" indent="-342900" eaLnBrk="1" hangingPunct="1">
                <a:spcBef>
                  <a:spcPct val="50000"/>
                </a:spcBef>
                <a:buFont typeface="Wingdings" panose="05000000000000000000" pitchFamily="2" charset="2"/>
                <a:buChar char="ü"/>
              </a:pPr>
              <a:r>
                <a:rPr lang="zh-CN" altLang="en-US" sz="2400" b="0" dirty="0" smtClean="0"/>
                <a:t>间隙原子在八面体对角线上与晶格原子相切</a:t>
              </a:r>
              <a:endParaRPr lang="en-US" altLang="zh-CN" sz="2400" b="0" dirty="0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410129"/>
              </p:ext>
            </p:extLst>
          </p:nvPr>
        </p:nvGraphicFramePr>
        <p:xfrm>
          <a:off x="1163439" y="5166518"/>
          <a:ext cx="1498044" cy="554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1" name="Equation" r:id="rId13" imgW="685800" imgH="253800" progId="Equation.DSMT4">
                  <p:embed/>
                </p:oleObj>
              </mc:Choice>
              <mc:Fallback>
                <p:oleObj name="Equation" r:id="rId13" imgW="685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63439" y="5166518"/>
                        <a:ext cx="1498044" cy="554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328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Line 9"/>
          <p:cNvSpPr>
            <a:spLocks noChangeShapeType="1"/>
          </p:cNvSpPr>
          <p:nvPr/>
        </p:nvSpPr>
        <p:spPr bwMode="auto">
          <a:xfrm flipH="1">
            <a:off x="1533525" y="2468563"/>
            <a:ext cx="1550988" cy="1927225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Line 10"/>
          <p:cNvSpPr>
            <a:spLocks noChangeShapeType="1"/>
          </p:cNvSpPr>
          <p:nvPr/>
        </p:nvSpPr>
        <p:spPr bwMode="auto">
          <a:xfrm flipH="1">
            <a:off x="841375" y="2232025"/>
            <a:ext cx="2982913" cy="2384425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Line 11"/>
          <p:cNvSpPr>
            <a:spLocks noChangeShapeType="1"/>
          </p:cNvSpPr>
          <p:nvPr/>
        </p:nvSpPr>
        <p:spPr bwMode="auto">
          <a:xfrm>
            <a:off x="860425" y="2465388"/>
            <a:ext cx="2973388" cy="19304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Line 12"/>
          <p:cNvSpPr>
            <a:spLocks noChangeShapeType="1"/>
          </p:cNvSpPr>
          <p:nvPr/>
        </p:nvSpPr>
        <p:spPr bwMode="auto">
          <a:xfrm>
            <a:off x="1549400" y="2244725"/>
            <a:ext cx="1544638" cy="2386013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Line 13"/>
          <p:cNvSpPr>
            <a:spLocks noChangeShapeType="1"/>
          </p:cNvSpPr>
          <p:nvPr/>
        </p:nvSpPr>
        <p:spPr bwMode="auto">
          <a:xfrm rot="300000" flipV="1">
            <a:off x="849313" y="2200275"/>
            <a:ext cx="695325" cy="279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Line 14"/>
          <p:cNvSpPr>
            <a:spLocks noChangeShapeType="1"/>
          </p:cNvSpPr>
          <p:nvPr/>
        </p:nvSpPr>
        <p:spPr bwMode="auto">
          <a:xfrm>
            <a:off x="846138" y="2457450"/>
            <a:ext cx="2216150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Line 15"/>
          <p:cNvSpPr>
            <a:spLocks noChangeShapeType="1"/>
          </p:cNvSpPr>
          <p:nvPr/>
        </p:nvSpPr>
        <p:spPr bwMode="auto">
          <a:xfrm>
            <a:off x="1550988" y="2235200"/>
            <a:ext cx="22542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16"/>
          <p:cNvSpPr>
            <a:spLocks noChangeShapeType="1"/>
          </p:cNvSpPr>
          <p:nvPr/>
        </p:nvSpPr>
        <p:spPr bwMode="auto">
          <a:xfrm rot="300000" flipV="1">
            <a:off x="3074988" y="2208213"/>
            <a:ext cx="731837" cy="2730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Line 17"/>
          <p:cNvSpPr>
            <a:spLocks noChangeShapeType="1"/>
          </p:cNvSpPr>
          <p:nvPr/>
        </p:nvSpPr>
        <p:spPr bwMode="auto">
          <a:xfrm>
            <a:off x="846138" y="2457450"/>
            <a:ext cx="11112" cy="21526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6" name="Line 18"/>
          <p:cNvSpPr>
            <a:spLocks noChangeShapeType="1"/>
          </p:cNvSpPr>
          <p:nvPr/>
        </p:nvSpPr>
        <p:spPr bwMode="auto">
          <a:xfrm>
            <a:off x="3063875" y="2459038"/>
            <a:ext cx="3175" cy="2163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Line 19"/>
          <p:cNvSpPr>
            <a:spLocks noChangeShapeType="1"/>
          </p:cNvSpPr>
          <p:nvPr/>
        </p:nvSpPr>
        <p:spPr bwMode="auto">
          <a:xfrm>
            <a:off x="847725" y="4635500"/>
            <a:ext cx="22018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Line 20"/>
          <p:cNvSpPr>
            <a:spLocks noChangeShapeType="1"/>
          </p:cNvSpPr>
          <p:nvPr/>
        </p:nvSpPr>
        <p:spPr bwMode="auto">
          <a:xfrm>
            <a:off x="3814763" y="2233613"/>
            <a:ext cx="1587" cy="2162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Line 21"/>
          <p:cNvSpPr>
            <a:spLocks noChangeShapeType="1"/>
          </p:cNvSpPr>
          <p:nvPr/>
        </p:nvSpPr>
        <p:spPr bwMode="auto">
          <a:xfrm flipV="1">
            <a:off x="3063875" y="4400550"/>
            <a:ext cx="750888" cy="2095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Line 22"/>
          <p:cNvSpPr>
            <a:spLocks noChangeShapeType="1"/>
          </p:cNvSpPr>
          <p:nvPr/>
        </p:nvSpPr>
        <p:spPr bwMode="auto">
          <a:xfrm flipH="1">
            <a:off x="1539875" y="2238375"/>
            <a:ext cx="1588" cy="21463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Line 23"/>
          <p:cNvSpPr>
            <a:spLocks noChangeShapeType="1"/>
          </p:cNvSpPr>
          <p:nvPr/>
        </p:nvSpPr>
        <p:spPr bwMode="auto">
          <a:xfrm flipV="1">
            <a:off x="884238" y="4375150"/>
            <a:ext cx="701675" cy="23495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2" name="Line 24"/>
          <p:cNvSpPr>
            <a:spLocks noChangeShapeType="1"/>
          </p:cNvSpPr>
          <p:nvPr/>
        </p:nvSpPr>
        <p:spPr bwMode="auto">
          <a:xfrm flipV="1">
            <a:off x="1573213" y="4386263"/>
            <a:ext cx="2252662" cy="1587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3" name="Oval 25"/>
          <p:cNvSpPr>
            <a:spLocks noChangeAspect="1" noChangeArrowheads="1"/>
          </p:cNvSpPr>
          <p:nvPr/>
        </p:nvSpPr>
        <p:spPr bwMode="auto">
          <a:xfrm>
            <a:off x="777875" y="4545013"/>
            <a:ext cx="144463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Oval 26"/>
          <p:cNvSpPr>
            <a:spLocks noChangeAspect="1" noChangeArrowheads="1"/>
          </p:cNvSpPr>
          <p:nvPr/>
        </p:nvSpPr>
        <p:spPr bwMode="auto">
          <a:xfrm>
            <a:off x="782638" y="2393950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Oval 27"/>
          <p:cNvSpPr>
            <a:spLocks noChangeAspect="1" noChangeArrowheads="1"/>
          </p:cNvSpPr>
          <p:nvPr/>
        </p:nvSpPr>
        <p:spPr bwMode="auto">
          <a:xfrm>
            <a:off x="1449388" y="2160588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6" name="Oval 28"/>
          <p:cNvSpPr>
            <a:spLocks noChangeAspect="1" noChangeArrowheads="1"/>
          </p:cNvSpPr>
          <p:nvPr/>
        </p:nvSpPr>
        <p:spPr bwMode="auto">
          <a:xfrm>
            <a:off x="3721100" y="2160588"/>
            <a:ext cx="144463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Oval 29"/>
          <p:cNvSpPr>
            <a:spLocks noChangeAspect="1" noChangeArrowheads="1"/>
          </p:cNvSpPr>
          <p:nvPr/>
        </p:nvSpPr>
        <p:spPr bwMode="auto">
          <a:xfrm>
            <a:off x="2984500" y="2379663"/>
            <a:ext cx="144463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8" name="Oval 30"/>
          <p:cNvSpPr>
            <a:spLocks noChangeAspect="1" noChangeArrowheads="1"/>
          </p:cNvSpPr>
          <p:nvPr/>
        </p:nvSpPr>
        <p:spPr bwMode="auto">
          <a:xfrm>
            <a:off x="1474788" y="4313238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9" name="Oval 31"/>
          <p:cNvSpPr>
            <a:spLocks noChangeAspect="1" noChangeArrowheads="1"/>
          </p:cNvSpPr>
          <p:nvPr/>
        </p:nvSpPr>
        <p:spPr bwMode="auto">
          <a:xfrm>
            <a:off x="2992438" y="4556125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30" name="Oval 32"/>
          <p:cNvSpPr>
            <a:spLocks noChangeAspect="1" noChangeArrowheads="1"/>
          </p:cNvSpPr>
          <p:nvPr/>
        </p:nvSpPr>
        <p:spPr bwMode="auto">
          <a:xfrm>
            <a:off x="3749675" y="4321175"/>
            <a:ext cx="144463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31" name="Oval 34"/>
          <p:cNvSpPr>
            <a:spLocks noChangeAspect="1" noChangeArrowheads="1"/>
          </p:cNvSpPr>
          <p:nvPr/>
        </p:nvSpPr>
        <p:spPr bwMode="auto">
          <a:xfrm>
            <a:off x="2332038" y="4425950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32" name="Oval 35"/>
          <p:cNvSpPr>
            <a:spLocks noChangeAspect="1" noChangeArrowheads="1"/>
          </p:cNvSpPr>
          <p:nvPr/>
        </p:nvSpPr>
        <p:spPr bwMode="auto">
          <a:xfrm>
            <a:off x="2338388" y="2273300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58" name="Oval 36"/>
          <p:cNvSpPr>
            <a:spLocks noChangeAspect="1" noChangeArrowheads="1"/>
          </p:cNvSpPr>
          <p:nvPr/>
        </p:nvSpPr>
        <p:spPr bwMode="auto">
          <a:xfrm>
            <a:off x="3179763" y="3948113"/>
            <a:ext cx="85725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59" name="Oval 37"/>
          <p:cNvSpPr>
            <a:spLocks noChangeAspect="1" noChangeArrowheads="1"/>
          </p:cNvSpPr>
          <p:nvPr/>
        </p:nvSpPr>
        <p:spPr bwMode="auto">
          <a:xfrm>
            <a:off x="1554163" y="2908300"/>
            <a:ext cx="85725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60" name="Oval 38"/>
          <p:cNvSpPr>
            <a:spLocks noChangeAspect="1" noChangeArrowheads="1"/>
          </p:cNvSpPr>
          <p:nvPr/>
        </p:nvSpPr>
        <p:spPr bwMode="auto">
          <a:xfrm>
            <a:off x="2600325" y="2960688"/>
            <a:ext cx="85725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61" name="Oval 39"/>
          <p:cNvSpPr>
            <a:spLocks noChangeAspect="1" noChangeArrowheads="1"/>
          </p:cNvSpPr>
          <p:nvPr/>
        </p:nvSpPr>
        <p:spPr bwMode="auto">
          <a:xfrm>
            <a:off x="2708275" y="4075113"/>
            <a:ext cx="85725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62" name="Oval 40"/>
          <p:cNvSpPr>
            <a:spLocks noChangeAspect="1" noChangeArrowheads="1"/>
          </p:cNvSpPr>
          <p:nvPr/>
        </p:nvSpPr>
        <p:spPr bwMode="auto">
          <a:xfrm>
            <a:off x="1898650" y="2800350"/>
            <a:ext cx="85725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63" name="Oval 41"/>
          <p:cNvSpPr>
            <a:spLocks noChangeAspect="1" noChangeArrowheads="1"/>
          </p:cNvSpPr>
          <p:nvPr/>
        </p:nvSpPr>
        <p:spPr bwMode="auto">
          <a:xfrm>
            <a:off x="2982913" y="2830513"/>
            <a:ext cx="85725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64" name="Oval 42"/>
          <p:cNvSpPr>
            <a:spLocks noChangeAspect="1" noChangeArrowheads="1"/>
          </p:cNvSpPr>
          <p:nvPr/>
        </p:nvSpPr>
        <p:spPr bwMode="auto">
          <a:xfrm>
            <a:off x="1401763" y="4084638"/>
            <a:ext cx="85725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40" name="Oval 43"/>
          <p:cNvSpPr>
            <a:spLocks noChangeAspect="1" noChangeArrowheads="1"/>
          </p:cNvSpPr>
          <p:nvPr/>
        </p:nvSpPr>
        <p:spPr bwMode="auto">
          <a:xfrm>
            <a:off x="1176338" y="3313113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41" name="Oval 44"/>
          <p:cNvSpPr>
            <a:spLocks noChangeAspect="1" noChangeArrowheads="1"/>
          </p:cNvSpPr>
          <p:nvPr/>
        </p:nvSpPr>
        <p:spPr bwMode="auto">
          <a:xfrm>
            <a:off x="1901825" y="3468688"/>
            <a:ext cx="144463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42" name="Oval 45"/>
          <p:cNvSpPr>
            <a:spLocks noChangeAspect="1" noChangeArrowheads="1"/>
          </p:cNvSpPr>
          <p:nvPr/>
        </p:nvSpPr>
        <p:spPr bwMode="auto">
          <a:xfrm>
            <a:off x="3409950" y="3327400"/>
            <a:ext cx="144463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43" name="Oval 46"/>
          <p:cNvSpPr>
            <a:spLocks noChangeAspect="1" noChangeArrowheads="1"/>
          </p:cNvSpPr>
          <p:nvPr/>
        </p:nvSpPr>
        <p:spPr bwMode="auto">
          <a:xfrm>
            <a:off x="2616200" y="3225800"/>
            <a:ext cx="144463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69" name="Oval 47"/>
          <p:cNvSpPr>
            <a:spLocks noChangeAspect="1" noChangeArrowheads="1"/>
          </p:cNvSpPr>
          <p:nvPr/>
        </p:nvSpPr>
        <p:spPr bwMode="auto">
          <a:xfrm>
            <a:off x="1844675" y="3927475"/>
            <a:ext cx="85725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325" name="Object 59"/>
          <p:cNvGraphicFramePr>
            <a:graphicFrameLocks noChangeAspect="1"/>
          </p:cNvGraphicFramePr>
          <p:nvPr/>
        </p:nvGraphicFramePr>
        <p:xfrm>
          <a:off x="2152650" y="5184775"/>
          <a:ext cx="11652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5" name="Equation" r:id="rId5" imgW="524070" imgH="166783" progId="Equation.DSMT4">
                  <p:embed/>
                </p:oleObj>
              </mc:Choice>
              <mc:Fallback>
                <p:oleObj name="Equation" r:id="rId5" imgW="524070" imgH="166783" progId="Equation.DSMT4">
                  <p:embed/>
                  <p:pic>
                    <p:nvPicPr>
                      <p:cNvPr id="932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5184775"/>
                        <a:ext cx="116522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6" name="AutoShape 110"/>
          <p:cNvSpPr>
            <a:spLocks noChangeArrowheads="1"/>
          </p:cNvSpPr>
          <p:nvPr/>
        </p:nvSpPr>
        <p:spPr bwMode="auto">
          <a:xfrm>
            <a:off x="639763" y="5767388"/>
            <a:ext cx="1900237" cy="392112"/>
          </a:xfrm>
          <a:prstGeom prst="wedgeRoundRectCallout">
            <a:avLst>
              <a:gd name="adj1" fmla="val 50333"/>
              <a:gd name="adj2" fmla="val -111944"/>
              <a:gd name="adj3" fmla="val 16667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0" dirty="0" smtClean="0"/>
              <a:t>对角线</a:t>
            </a:r>
            <a:r>
              <a:rPr lang="en-US" altLang="zh-CN" b="0" dirty="0" smtClean="0"/>
              <a:t> 1/4 </a:t>
            </a:r>
            <a:r>
              <a:rPr lang="zh-CN" altLang="en-US" b="0" dirty="0" smtClean="0"/>
              <a:t>处</a:t>
            </a:r>
            <a:endParaRPr lang="en-US" altLang="zh-CN" b="0" dirty="0"/>
          </a:p>
        </p:txBody>
      </p:sp>
      <p:grpSp>
        <p:nvGrpSpPr>
          <p:cNvPr id="9342" name="Group 126"/>
          <p:cNvGrpSpPr>
            <a:grpSpLocks/>
          </p:cNvGrpSpPr>
          <p:nvPr/>
        </p:nvGrpSpPr>
        <p:grpSpPr bwMode="auto">
          <a:xfrm>
            <a:off x="828675" y="1631950"/>
            <a:ext cx="1858963" cy="1906588"/>
            <a:chOff x="522" y="1028"/>
            <a:chExt cx="1171" cy="1201"/>
          </a:xfrm>
        </p:grpSpPr>
        <p:graphicFrame>
          <p:nvGraphicFramePr>
            <p:cNvPr id="21598" name="Object 51"/>
            <p:cNvGraphicFramePr>
              <a:graphicFrameLocks noChangeAspect="1"/>
            </p:cNvGraphicFramePr>
            <p:nvPr/>
          </p:nvGraphicFramePr>
          <p:xfrm>
            <a:off x="1432" y="1502"/>
            <a:ext cx="261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56" name="Equation" r:id="rId7" imgW="257175" imgH="409451" progId="Equation.DSMT4">
                    <p:embed/>
                  </p:oleObj>
                </mc:Choice>
                <mc:Fallback>
                  <p:oleObj name="Equation" r:id="rId7" imgW="257175" imgH="409451" progId="Equation.DSMT4">
                    <p:embed/>
                    <p:pic>
                      <p:nvPicPr>
                        <p:cNvPr id="21598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1502"/>
                          <a:ext cx="261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99" name="Object 52"/>
            <p:cNvGraphicFramePr>
              <a:graphicFrameLocks noChangeAspect="1"/>
            </p:cNvGraphicFramePr>
            <p:nvPr/>
          </p:nvGraphicFramePr>
          <p:xfrm>
            <a:off x="564" y="1028"/>
            <a:ext cx="33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57" name="公式" r:id="rId9" imgW="347490" imgH="424060" progId="Equation.3">
                    <p:embed/>
                  </p:oleObj>
                </mc:Choice>
                <mc:Fallback>
                  <p:oleObj name="公式" r:id="rId9" imgW="347490" imgH="424060" progId="Equation.3">
                    <p:embed/>
                    <p:pic>
                      <p:nvPicPr>
                        <p:cNvPr id="21599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" y="1028"/>
                          <a:ext cx="33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00" name="Line 53"/>
            <p:cNvSpPr>
              <a:spLocks noChangeShapeType="1"/>
            </p:cNvSpPr>
            <p:nvPr/>
          </p:nvSpPr>
          <p:spPr bwMode="auto">
            <a:xfrm flipH="1" flipV="1">
              <a:off x="732" y="1386"/>
              <a:ext cx="43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601" name="Group 124"/>
            <p:cNvGrpSpPr>
              <a:grpSpLocks/>
            </p:cNvGrpSpPr>
            <p:nvPr/>
          </p:nvGrpSpPr>
          <p:grpSpPr bwMode="auto">
            <a:xfrm>
              <a:off x="522" y="1480"/>
              <a:ext cx="991" cy="749"/>
              <a:chOff x="522" y="1471"/>
              <a:chExt cx="991" cy="749"/>
            </a:xfrm>
          </p:grpSpPr>
          <p:grpSp>
            <p:nvGrpSpPr>
              <p:cNvPr id="21603" name="Group 112"/>
              <p:cNvGrpSpPr>
                <a:grpSpLocks/>
              </p:cNvGrpSpPr>
              <p:nvPr/>
            </p:nvGrpSpPr>
            <p:grpSpPr bwMode="auto">
              <a:xfrm>
                <a:off x="522" y="1471"/>
                <a:ext cx="991" cy="749"/>
                <a:chOff x="548" y="1480"/>
                <a:chExt cx="991" cy="749"/>
              </a:xfrm>
            </p:grpSpPr>
            <p:sp>
              <p:nvSpPr>
                <p:cNvPr id="21608" name="Line 4"/>
                <p:cNvSpPr>
                  <a:spLocks noChangeShapeType="1"/>
                </p:cNvSpPr>
                <p:nvPr/>
              </p:nvSpPr>
              <p:spPr bwMode="auto">
                <a:xfrm flipH="1">
                  <a:off x="789" y="1486"/>
                  <a:ext cx="727" cy="639"/>
                </a:xfrm>
                <a:prstGeom prst="line">
                  <a:avLst/>
                </a:prstGeom>
                <a:noFill/>
                <a:ln w="25400">
                  <a:solidFill>
                    <a:srgbClr val="33CCCC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09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1236" y="1488"/>
                  <a:ext cx="281" cy="741"/>
                </a:xfrm>
                <a:prstGeom prst="line">
                  <a:avLst/>
                </a:prstGeom>
                <a:noFill/>
                <a:ln w="25400">
                  <a:solidFill>
                    <a:srgbClr val="33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10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551" y="1480"/>
                  <a:ext cx="988" cy="62"/>
                </a:xfrm>
                <a:prstGeom prst="line">
                  <a:avLst/>
                </a:prstGeom>
                <a:noFill/>
                <a:ln w="25400">
                  <a:solidFill>
                    <a:srgbClr val="33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11" name="Line 7"/>
                <p:cNvSpPr>
                  <a:spLocks noChangeShapeType="1"/>
                </p:cNvSpPr>
                <p:nvPr/>
              </p:nvSpPr>
              <p:spPr bwMode="auto">
                <a:xfrm>
                  <a:off x="548" y="1558"/>
                  <a:ext cx="233" cy="564"/>
                </a:xfrm>
                <a:prstGeom prst="line">
                  <a:avLst/>
                </a:prstGeom>
                <a:noFill/>
                <a:ln w="25400">
                  <a:solidFill>
                    <a:srgbClr val="33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12" name="Line 8"/>
                <p:cNvSpPr>
                  <a:spLocks noChangeShapeType="1"/>
                </p:cNvSpPr>
                <p:nvPr/>
              </p:nvSpPr>
              <p:spPr bwMode="auto">
                <a:xfrm>
                  <a:off x="549" y="1570"/>
                  <a:ext cx="674" cy="647"/>
                </a:xfrm>
                <a:prstGeom prst="line">
                  <a:avLst/>
                </a:prstGeom>
                <a:noFill/>
                <a:ln w="25400">
                  <a:solidFill>
                    <a:srgbClr val="33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13" name="Line 33"/>
                <p:cNvSpPr>
                  <a:spLocks noChangeShapeType="1"/>
                </p:cNvSpPr>
                <p:nvPr/>
              </p:nvSpPr>
              <p:spPr bwMode="auto">
                <a:xfrm>
                  <a:off x="787" y="2132"/>
                  <a:ext cx="435" cy="90"/>
                </a:xfrm>
                <a:prstGeom prst="line">
                  <a:avLst/>
                </a:prstGeom>
                <a:noFill/>
                <a:ln w="25400">
                  <a:solidFill>
                    <a:srgbClr val="33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04" name="Group 123"/>
              <p:cNvGrpSpPr>
                <a:grpSpLocks/>
              </p:cNvGrpSpPr>
              <p:nvPr/>
            </p:nvGrpSpPr>
            <p:grpSpPr bwMode="auto">
              <a:xfrm>
                <a:off x="791" y="1500"/>
                <a:ext cx="691" cy="714"/>
                <a:chOff x="791" y="1500"/>
                <a:chExt cx="691" cy="714"/>
              </a:xfrm>
            </p:grpSpPr>
            <p:sp>
              <p:nvSpPr>
                <p:cNvPr id="21605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1011" y="1500"/>
                  <a:ext cx="471" cy="34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06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791" y="1866"/>
                  <a:ext cx="201" cy="23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07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1018" y="1882"/>
                  <a:ext cx="218" cy="3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602" name="Line 125"/>
            <p:cNvSpPr>
              <a:spLocks noChangeShapeType="1"/>
            </p:cNvSpPr>
            <p:nvPr/>
          </p:nvSpPr>
          <p:spPr bwMode="auto">
            <a:xfrm flipV="1">
              <a:off x="1374" y="1717"/>
              <a:ext cx="134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49" name="Group 129"/>
          <p:cNvGrpSpPr>
            <a:grpSpLocks/>
          </p:cNvGrpSpPr>
          <p:nvPr/>
        </p:nvGrpSpPr>
        <p:grpSpPr bwMode="auto">
          <a:xfrm>
            <a:off x="3602038" y="4295775"/>
            <a:ext cx="4840287" cy="2178050"/>
            <a:chOff x="2269" y="2706"/>
            <a:chExt cx="3049" cy="1372"/>
          </a:xfrm>
        </p:grpSpPr>
        <p:grpSp>
          <p:nvGrpSpPr>
            <p:cNvPr id="21550" name="Group 111"/>
            <p:cNvGrpSpPr>
              <a:grpSpLocks/>
            </p:cNvGrpSpPr>
            <p:nvPr/>
          </p:nvGrpSpPr>
          <p:grpSpPr bwMode="auto">
            <a:xfrm>
              <a:off x="2269" y="2706"/>
              <a:ext cx="1297" cy="1372"/>
              <a:chOff x="2684" y="2218"/>
              <a:chExt cx="1297" cy="1372"/>
            </a:xfrm>
          </p:grpSpPr>
          <p:sp>
            <p:nvSpPr>
              <p:cNvPr id="21553" name="Line 58"/>
              <p:cNvSpPr>
                <a:spLocks noChangeShapeType="1"/>
              </p:cNvSpPr>
              <p:nvPr/>
            </p:nvSpPr>
            <p:spPr bwMode="auto">
              <a:xfrm>
                <a:off x="2959" y="2584"/>
                <a:ext cx="771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4" name="Line 59"/>
              <p:cNvSpPr>
                <a:spLocks noChangeShapeType="1"/>
              </p:cNvSpPr>
              <p:nvPr/>
            </p:nvSpPr>
            <p:spPr bwMode="auto">
              <a:xfrm>
                <a:off x="2959" y="2968"/>
                <a:ext cx="771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5" name="Line 60"/>
              <p:cNvSpPr>
                <a:spLocks noChangeShapeType="1"/>
              </p:cNvSpPr>
              <p:nvPr/>
            </p:nvSpPr>
            <p:spPr bwMode="auto">
              <a:xfrm>
                <a:off x="3319" y="2576"/>
                <a:ext cx="0" cy="71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6" name="Line 61"/>
              <p:cNvSpPr>
                <a:spLocks noChangeShapeType="1"/>
              </p:cNvSpPr>
              <p:nvPr/>
            </p:nvSpPr>
            <p:spPr bwMode="auto">
              <a:xfrm>
                <a:off x="3703" y="2584"/>
                <a:ext cx="0" cy="71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7" name="Line 62"/>
              <p:cNvSpPr>
                <a:spLocks noChangeAspect="1" noChangeShapeType="1"/>
              </p:cNvSpPr>
              <p:nvPr/>
            </p:nvSpPr>
            <p:spPr bwMode="auto">
              <a:xfrm flipH="1">
                <a:off x="3159" y="2472"/>
                <a:ext cx="313" cy="223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8" name="Line 63"/>
              <p:cNvSpPr>
                <a:spLocks noChangeAspect="1" noChangeShapeType="1"/>
              </p:cNvSpPr>
              <p:nvPr/>
            </p:nvSpPr>
            <p:spPr bwMode="auto">
              <a:xfrm flipH="1">
                <a:off x="3175" y="2841"/>
                <a:ext cx="313" cy="223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9" name="Line 64"/>
              <p:cNvSpPr>
                <a:spLocks noChangeAspect="1" noChangeShapeType="1"/>
              </p:cNvSpPr>
              <p:nvPr/>
            </p:nvSpPr>
            <p:spPr bwMode="auto">
              <a:xfrm flipH="1">
                <a:off x="3159" y="3177"/>
                <a:ext cx="313" cy="223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0" name="Line 66"/>
              <p:cNvSpPr>
                <a:spLocks noChangeShapeType="1"/>
              </p:cNvSpPr>
              <p:nvPr/>
            </p:nvSpPr>
            <p:spPr bwMode="auto">
              <a:xfrm>
                <a:off x="3471" y="2464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1" name="Line 67"/>
              <p:cNvSpPr>
                <a:spLocks noChangeShapeType="1"/>
              </p:cNvSpPr>
              <p:nvPr/>
            </p:nvSpPr>
            <p:spPr bwMode="auto">
              <a:xfrm>
                <a:off x="3127" y="2864"/>
                <a:ext cx="744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2" name="Line 68"/>
              <p:cNvSpPr>
                <a:spLocks noChangeAspect="1" noChangeShapeType="1"/>
              </p:cNvSpPr>
              <p:nvPr/>
            </p:nvSpPr>
            <p:spPr bwMode="auto">
              <a:xfrm flipH="1">
                <a:off x="3542" y="2856"/>
                <a:ext cx="313" cy="223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3" name="Line 69"/>
              <p:cNvSpPr>
                <a:spLocks noChangeAspect="1" noChangeShapeType="1"/>
              </p:cNvSpPr>
              <p:nvPr/>
            </p:nvSpPr>
            <p:spPr bwMode="auto">
              <a:xfrm flipH="1">
                <a:off x="2798" y="2865"/>
                <a:ext cx="313" cy="223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4" name="Freeform 70"/>
              <p:cNvSpPr>
                <a:spLocks/>
              </p:cNvSpPr>
              <p:nvPr/>
            </p:nvSpPr>
            <p:spPr bwMode="auto">
              <a:xfrm>
                <a:off x="2792" y="3070"/>
                <a:ext cx="379" cy="329"/>
              </a:xfrm>
              <a:custGeom>
                <a:avLst/>
                <a:gdLst>
                  <a:gd name="T0" fmla="*/ 0 w 384"/>
                  <a:gd name="T1" fmla="*/ 0 h 336"/>
                  <a:gd name="T2" fmla="*/ 374 w 384"/>
                  <a:gd name="T3" fmla="*/ 0 h 336"/>
                  <a:gd name="T4" fmla="*/ 374 w 384"/>
                  <a:gd name="T5" fmla="*/ 322 h 336"/>
                  <a:gd name="T6" fmla="*/ 0 w 384"/>
                  <a:gd name="T7" fmla="*/ 322 h 336"/>
                  <a:gd name="T8" fmla="*/ 0 w 384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4" h="336">
                    <a:moveTo>
                      <a:pt x="0" y="0"/>
                    </a:moveTo>
                    <a:lnTo>
                      <a:pt x="384" y="0"/>
                    </a:lnTo>
                    <a:lnTo>
                      <a:pt x="384" y="336"/>
                    </a:lnTo>
                    <a:lnTo>
                      <a:pt x="0" y="3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5" name="Freeform 71"/>
              <p:cNvSpPr>
                <a:spLocks/>
              </p:cNvSpPr>
              <p:nvPr/>
            </p:nvSpPr>
            <p:spPr bwMode="auto">
              <a:xfrm>
                <a:off x="2789" y="2958"/>
                <a:ext cx="555" cy="113"/>
              </a:xfrm>
              <a:custGeom>
                <a:avLst/>
                <a:gdLst>
                  <a:gd name="T0" fmla="*/ 0 w 576"/>
                  <a:gd name="T1" fmla="*/ 89 h 144"/>
                  <a:gd name="T2" fmla="*/ 178 w 576"/>
                  <a:gd name="T3" fmla="*/ 0 h 144"/>
                  <a:gd name="T4" fmla="*/ 535 w 576"/>
                  <a:gd name="T5" fmla="*/ 0 h 144"/>
                  <a:gd name="T6" fmla="*/ 357 w 576"/>
                  <a:gd name="T7" fmla="*/ 89 h 144"/>
                  <a:gd name="T8" fmla="*/ 0 w 576"/>
                  <a:gd name="T9" fmla="*/ 89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6" h="144">
                    <a:moveTo>
                      <a:pt x="0" y="144"/>
                    </a:moveTo>
                    <a:lnTo>
                      <a:pt x="192" y="0"/>
                    </a:lnTo>
                    <a:lnTo>
                      <a:pt x="576" y="0"/>
                    </a:lnTo>
                    <a:lnTo>
                      <a:pt x="384" y="144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6" name="Freeform 72"/>
              <p:cNvSpPr>
                <a:spLocks/>
              </p:cNvSpPr>
              <p:nvPr/>
            </p:nvSpPr>
            <p:spPr bwMode="auto">
              <a:xfrm>
                <a:off x="3170" y="2967"/>
                <a:ext cx="144" cy="432"/>
              </a:xfrm>
              <a:custGeom>
                <a:avLst/>
                <a:gdLst>
                  <a:gd name="T0" fmla="*/ 144 w 144"/>
                  <a:gd name="T1" fmla="*/ 0 h 432"/>
                  <a:gd name="T2" fmla="*/ 0 w 144"/>
                  <a:gd name="T3" fmla="*/ 96 h 432"/>
                  <a:gd name="T4" fmla="*/ 0 w 144"/>
                  <a:gd name="T5" fmla="*/ 432 h 432"/>
                  <a:gd name="T6" fmla="*/ 144 w 144"/>
                  <a:gd name="T7" fmla="*/ 336 h 432"/>
                  <a:gd name="T8" fmla="*/ 144 w 144"/>
                  <a:gd name="T9" fmla="*/ 0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4" h="432">
                    <a:moveTo>
                      <a:pt x="144" y="0"/>
                    </a:moveTo>
                    <a:lnTo>
                      <a:pt x="0" y="96"/>
                    </a:lnTo>
                    <a:lnTo>
                      <a:pt x="0" y="432"/>
                    </a:lnTo>
                    <a:lnTo>
                      <a:pt x="144" y="336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7" name="Line 74"/>
              <p:cNvSpPr>
                <a:spLocks noChangeShapeType="1"/>
              </p:cNvSpPr>
              <p:nvPr/>
            </p:nvSpPr>
            <p:spPr bwMode="auto">
              <a:xfrm>
                <a:off x="3113" y="2473"/>
                <a:ext cx="7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8" name="Line 75"/>
              <p:cNvSpPr>
                <a:spLocks noChangeShapeType="1"/>
              </p:cNvSpPr>
              <p:nvPr/>
            </p:nvSpPr>
            <p:spPr bwMode="auto">
              <a:xfrm flipH="1">
                <a:off x="2779" y="2473"/>
                <a:ext cx="334" cy="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9" name="Line 76"/>
              <p:cNvSpPr>
                <a:spLocks noChangeShapeType="1"/>
              </p:cNvSpPr>
              <p:nvPr/>
            </p:nvSpPr>
            <p:spPr bwMode="auto">
              <a:xfrm flipH="1">
                <a:off x="3532" y="2473"/>
                <a:ext cx="335" cy="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0" name="Line 77"/>
              <p:cNvSpPr>
                <a:spLocks noChangeShapeType="1"/>
              </p:cNvSpPr>
              <p:nvPr/>
            </p:nvSpPr>
            <p:spPr bwMode="auto">
              <a:xfrm>
                <a:off x="2779" y="2698"/>
                <a:ext cx="7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1" name="Line 78"/>
              <p:cNvSpPr>
                <a:spLocks noChangeShapeType="1"/>
              </p:cNvSpPr>
              <p:nvPr/>
            </p:nvSpPr>
            <p:spPr bwMode="auto">
              <a:xfrm>
                <a:off x="2794" y="2698"/>
                <a:ext cx="0" cy="7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2" name="Line 79"/>
              <p:cNvSpPr>
                <a:spLocks noChangeShapeType="1"/>
              </p:cNvSpPr>
              <p:nvPr/>
            </p:nvSpPr>
            <p:spPr bwMode="auto">
              <a:xfrm>
                <a:off x="3541" y="2698"/>
                <a:ext cx="0" cy="7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3" name="Line 80"/>
              <p:cNvSpPr>
                <a:spLocks noChangeShapeType="1"/>
              </p:cNvSpPr>
              <p:nvPr/>
            </p:nvSpPr>
            <p:spPr bwMode="auto">
              <a:xfrm>
                <a:off x="3867" y="2484"/>
                <a:ext cx="0" cy="7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4" name="Line 81"/>
              <p:cNvSpPr>
                <a:spLocks noChangeShapeType="1"/>
              </p:cNvSpPr>
              <p:nvPr/>
            </p:nvSpPr>
            <p:spPr bwMode="auto">
              <a:xfrm>
                <a:off x="2794" y="3396"/>
                <a:ext cx="7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5" name="Line 82"/>
              <p:cNvSpPr>
                <a:spLocks noChangeShapeType="1"/>
              </p:cNvSpPr>
              <p:nvPr/>
            </p:nvSpPr>
            <p:spPr bwMode="auto">
              <a:xfrm>
                <a:off x="3113" y="3172"/>
                <a:ext cx="7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6" name="Line 83"/>
              <p:cNvSpPr>
                <a:spLocks noChangeShapeType="1"/>
              </p:cNvSpPr>
              <p:nvPr/>
            </p:nvSpPr>
            <p:spPr bwMode="auto">
              <a:xfrm>
                <a:off x="3120" y="2473"/>
                <a:ext cx="0" cy="7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7" name="Line 84"/>
              <p:cNvSpPr>
                <a:spLocks noChangeShapeType="1"/>
              </p:cNvSpPr>
              <p:nvPr/>
            </p:nvSpPr>
            <p:spPr bwMode="auto">
              <a:xfrm flipH="1">
                <a:off x="3532" y="3171"/>
                <a:ext cx="335" cy="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8" name="Line 85"/>
              <p:cNvSpPr>
                <a:spLocks noChangeShapeType="1"/>
              </p:cNvSpPr>
              <p:nvPr/>
            </p:nvSpPr>
            <p:spPr bwMode="auto">
              <a:xfrm flipH="1">
                <a:off x="2803" y="3159"/>
                <a:ext cx="335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9" name="Text Box 86"/>
              <p:cNvSpPr txBox="1">
                <a:spLocks noChangeArrowheads="1"/>
              </p:cNvSpPr>
              <p:nvPr/>
            </p:nvSpPr>
            <p:spPr bwMode="auto">
              <a:xfrm>
                <a:off x="3009" y="2218"/>
                <a:ext cx="22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b="0">
                    <a:solidFill>
                      <a:srgbClr val="FF6600"/>
                    </a:solidFill>
                  </a:rPr>
                  <a:t>•</a:t>
                </a:r>
              </a:p>
            </p:txBody>
          </p:sp>
          <p:sp>
            <p:nvSpPr>
              <p:cNvPr id="21580" name="Text Box 87"/>
              <p:cNvSpPr txBox="1">
                <a:spLocks noChangeArrowheads="1"/>
              </p:cNvSpPr>
              <p:nvPr/>
            </p:nvSpPr>
            <p:spPr bwMode="auto">
              <a:xfrm>
                <a:off x="3753" y="2236"/>
                <a:ext cx="22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b="0">
                    <a:solidFill>
                      <a:srgbClr val="FF6600"/>
                    </a:solidFill>
                  </a:rPr>
                  <a:t>•</a:t>
                </a:r>
              </a:p>
            </p:txBody>
          </p:sp>
          <p:sp>
            <p:nvSpPr>
              <p:cNvPr id="21581" name="Text Box 88"/>
              <p:cNvSpPr txBox="1">
                <a:spLocks noChangeArrowheads="1"/>
              </p:cNvSpPr>
              <p:nvPr/>
            </p:nvSpPr>
            <p:spPr bwMode="auto">
              <a:xfrm>
                <a:off x="3431" y="2448"/>
                <a:ext cx="22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b="0">
                    <a:solidFill>
                      <a:srgbClr val="FF6600"/>
                    </a:solidFill>
                  </a:rPr>
                  <a:t>•</a:t>
                </a:r>
              </a:p>
            </p:txBody>
          </p:sp>
          <p:sp>
            <p:nvSpPr>
              <p:cNvPr id="21582" name="Text Box 89"/>
              <p:cNvSpPr txBox="1">
                <a:spLocks noChangeArrowheads="1"/>
              </p:cNvSpPr>
              <p:nvPr/>
            </p:nvSpPr>
            <p:spPr bwMode="auto">
              <a:xfrm>
                <a:off x="3010" y="2930"/>
                <a:ext cx="20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b="0">
                    <a:solidFill>
                      <a:srgbClr val="FF6600"/>
                    </a:solidFill>
                  </a:rPr>
                  <a:t>•</a:t>
                </a:r>
              </a:p>
            </p:txBody>
          </p:sp>
          <p:sp>
            <p:nvSpPr>
              <p:cNvPr id="21583" name="Text Box 90"/>
              <p:cNvSpPr txBox="1">
                <a:spLocks noChangeArrowheads="1"/>
              </p:cNvSpPr>
              <p:nvPr/>
            </p:nvSpPr>
            <p:spPr bwMode="auto">
              <a:xfrm>
                <a:off x="2684" y="3148"/>
                <a:ext cx="22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b="0">
                    <a:solidFill>
                      <a:srgbClr val="FF6600"/>
                    </a:solidFill>
                  </a:rPr>
                  <a:t>•</a:t>
                </a:r>
              </a:p>
            </p:txBody>
          </p:sp>
          <p:sp>
            <p:nvSpPr>
              <p:cNvPr id="21584" name="Text Box 91"/>
              <p:cNvSpPr txBox="1">
                <a:spLocks noChangeArrowheads="1"/>
              </p:cNvSpPr>
              <p:nvPr/>
            </p:nvSpPr>
            <p:spPr bwMode="auto">
              <a:xfrm>
                <a:off x="3742" y="2929"/>
                <a:ext cx="22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b="0">
                    <a:solidFill>
                      <a:srgbClr val="FF6600"/>
                    </a:solidFill>
                  </a:rPr>
                  <a:t>•</a:t>
                </a:r>
              </a:p>
            </p:txBody>
          </p:sp>
          <p:sp>
            <p:nvSpPr>
              <p:cNvPr id="21585" name="Text Box 92"/>
              <p:cNvSpPr txBox="1">
                <a:spLocks noChangeArrowheads="1"/>
              </p:cNvSpPr>
              <p:nvPr/>
            </p:nvSpPr>
            <p:spPr bwMode="auto">
              <a:xfrm>
                <a:off x="3425" y="3148"/>
                <a:ext cx="22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b="0">
                    <a:solidFill>
                      <a:srgbClr val="FF6600"/>
                    </a:solidFill>
                  </a:rPr>
                  <a:t>•</a:t>
                </a:r>
              </a:p>
            </p:txBody>
          </p:sp>
          <p:sp>
            <p:nvSpPr>
              <p:cNvPr id="21586" name="Text Box 93"/>
              <p:cNvSpPr txBox="1">
                <a:spLocks noChangeArrowheads="1"/>
              </p:cNvSpPr>
              <p:nvPr/>
            </p:nvSpPr>
            <p:spPr bwMode="auto">
              <a:xfrm>
                <a:off x="3218" y="2332"/>
                <a:ext cx="22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b="0">
                    <a:solidFill>
                      <a:srgbClr val="FF6600"/>
                    </a:solidFill>
                  </a:rPr>
                  <a:t>•</a:t>
                </a:r>
              </a:p>
            </p:txBody>
          </p:sp>
          <p:sp>
            <p:nvSpPr>
              <p:cNvPr id="21587" name="Text Box 94"/>
              <p:cNvSpPr txBox="1">
                <a:spLocks noChangeArrowheads="1"/>
              </p:cNvSpPr>
              <p:nvPr/>
            </p:nvSpPr>
            <p:spPr bwMode="auto">
              <a:xfrm>
                <a:off x="3196" y="3043"/>
                <a:ext cx="22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b="0">
                    <a:solidFill>
                      <a:srgbClr val="FF6600"/>
                    </a:solidFill>
                  </a:rPr>
                  <a:t>•</a:t>
                </a:r>
              </a:p>
            </p:txBody>
          </p:sp>
          <p:sp>
            <p:nvSpPr>
              <p:cNvPr id="21588" name="Text Box 95"/>
              <p:cNvSpPr txBox="1">
                <a:spLocks noChangeArrowheads="1"/>
              </p:cNvSpPr>
              <p:nvPr/>
            </p:nvSpPr>
            <p:spPr bwMode="auto">
              <a:xfrm>
                <a:off x="2685" y="2448"/>
                <a:ext cx="22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b="0">
                    <a:solidFill>
                      <a:srgbClr val="FF6600"/>
                    </a:solidFill>
                  </a:rPr>
                  <a:t>•</a:t>
                </a:r>
              </a:p>
            </p:txBody>
          </p:sp>
          <p:sp>
            <p:nvSpPr>
              <p:cNvPr id="21589" name="Text Box 96"/>
              <p:cNvSpPr txBox="1">
                <a:spLocks noChangeArrowheads="1"/>
              </p:cNvSpPr>
              <p:nvPr/>
            </p:nvSpPr>
            <p:spPr bwMode="auto">
              <a:xfrm>
                <a:off x="3592" y="2719"/>
                <a:ext cx="22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b="0">
                    <a:solidFill>
                      <a:srgbClr val="FF6600"/>
                    </a:solidFill>
                  </a:rPr>
                  <a:t>•</a:t>
                </a:r>
              </a:p>
            </p:txBody>
          </p:sp>
          <p:sp>
            <p:nvSpPr>
              <p:cNvPr id="21590" name="Text Box 97"/>
              <p:cNvSpPr txBox="1">
                <a:spLocks noChangeArrowheads="1"/>
              </p:cNvSpPr>
              <p:nvPr/>
            </p:nvSpPr>
            <p:spPr bwMode="auto">
              <a:xfrm>
                <a:off x="2857" y="2717"/>
                <a:ext cx="22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b="0">
                    <a:solidFill>
                      <a:srgbClr val="FF6600"/>
                    </a:solidFill>
                  </a:rPr>
                  <a:t>•</a:t>
                </a:r>
              </a:p>
            </p:txBody>
          </p:sp>
          <p:sp>
            <p:nvSpPr>
              <p:cNvPr id="21591" name="Text Box 99"/>
              <p:cNvSpPr txBox="1">
                <a:spLocks noChangeArrowheads="1"/>
              </p:cNvSpPr>
              <p:nvPr/>
            </p:nvSpPr>
            <p:spPr bwMode="auto">
              <a:xfrm>
                <a:off x="3361" y="2617"/>
                <a:ext cx="22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b="0">
                    <a:solidFill>
                      <a:srgbClr val="FF6600"/>
                    </a:solidFill>
                  </a:rPr>
                  <a:t>•</a:t>
                </a:r>
              </a:p>
            </p:txBody>
          </p:sp>
          <p:sp>
            <p:nvSpPr>
              <p:cNvPr id="21592" name="Line 100"/>
              <p:cNvSpPr>
                <a:spLocks noChangeShapeType="1"/>
              </p:cNvSpPr>
              <p:nvPr/>
            </p:nvSpPr>
            <p:spPr bwMode="auto">
              <a:xfrm>
                <a:off x="2935" y="3288"/>
                <a:ext cx="771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3" name="Line 101"/>
              <p:cNvSpPr>
                <a:spLocks noChangeShapeType="1"/>
              </p:cNvSpPr>
              <p:nvPr/>
            </p:nvSpPr>
            <p:spPr bwMode="auto">
              <a:xfrm>
                <a:off x="2959" y="2576"/>
                <a:ext cx="0" cy="71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4" name="Line 102"/>
              <p:cNvSpPr>
                <a:spLocks noChangeShapeType="1"/>
              </p:cNvSpPr>
              <p:nvPr/>
            </p:nvSpPr>
            <p:spPr bwMode="auto">
              <a:xfrm>
                <a:off x="2799" y="3072"/>
                <a:ext cx="744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5" name="Line 65"/>
              <p:cNvSpPr>
                <a:spLocks noChangeShapeType="1"/>
              </p:cNvSpPr>
              <p:nvPr/>
            </p:nvSpPr>
            <p:spPr bwMode="auto">
              <a:xfrm>
                <a:off x="3167" y="268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6" name="Text Box 98"/>
              <p:cNvSpPr txBox="1">
                <a:spLocks noChangeArrowheads="1"/>
              </p:cNvSpPr>
              <p:nvPr/>
            </p:nvSpPr>
            <p:spPr bwMode="auto">
              <a:xfrm>
                <a:off x="3045" y="2832"/>
                <a:ext cx="22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b="0">
                    <a:solidFill>
                      <a:srgbClr val="FF6600"/>
                    </a:solidFill>
                  </a:rPr>
                  <a:t>•</a:t>
                </a:r>
              </a:p>
            </p:txBody>
          </p:sp>
          <p:sp>
            <p:nvSpPr>
              <p:cNvPr id="21597" name="Oval 103"/>
              <p:cNvSpPr>
                <a:spLocks noChangeAspect="1" noChangeArrowheads="1"/>
              </p:cNvSpPr>
              <p:nvPr/>
            </p:nvSpPr>
            <p:spPr bwMode="auto">
              <a:xfrm>
                <a:off x="3030" y="3152"/>
                <a:ext cx="66" cy="6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 b="0"/>
              </a:p>
            </p:txBody>
          </p:sp>
        </p:grpSp>
        <p:sp>
          <p:nvSpPr>
            <p:cNvPr id="21551" name="Text Box 127"/>
            <p:cNvSpPr txBox="1">
              <a:spLocks noChangeArrowheads="1"/>
            </p:cNvSpPr>
            <p:nvPr/>
          </p:nvSpPr>
          <p:spPr bwMode="auto">
            <a:xfrm>
              <a:off x="3601" y="3473"/>
              <a:ext cx="17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 dirty="0" smtClean="0"/>
                <a:t>四面体间隙</a:t>
              </a:r>
              <a:endParaRPr lang="en-US" altLang="zh-CN" sz="2000" b="0" dirty="0"/>
            </a:p>
          </p:txBody>
        </p:sp>
        <p:sp>
          <p:nvSpPr>
            <p:cNvPr id="21552" name="Oval 128"/>
            <p:cNvSpPr>
              <a:spLocks noChangeArrowheads="1"/>
            </p:cNvSpPr>
            <p:nvPr/>
          </p:nvSpPr>
          <p:spPr bwMode="auto">
            <a:xfrm>
              <a:off x="3543" y="3569"/>
              <a:ext cx="70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110" name="Text Box 2"/>
          <p:cNvSpPr txBox="1">
            <a:spLocks noChangeArrowheads="1"/>
          </p:cNvSpPr>
          <p:nvPr/>
        </p:nvSpPr>
        <p:spPr bwMode="auto">
          <a:xfrm>
            <a:off x="652475" y="869568"/>
            <a:ext cx="57086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 smtClean="0">
                <a:solidFill>
                  <a:schemeClr val="accent2"/>
                </a:solidFill>
              </a:rPr>
              <a:t>1.2 FCC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结构</a:t>
            </a:r>
            <a:r>
              <a:rPr lang="en-US" altLang="zh-CN" sz="3600" b="1" dirty="0" smtClean="0">
                <a:solidFill>
                  <a:schemeClr val="accent2"/>
                </a:solidFill>
              </a:rPr>
              <a:t>—</a:t>
            </a:r>
            <a:r>
              <a:rPr lang="zh-CN" altLang="en-US" sz="3600" b="1" dirty="0">
                <a:solidFill>
                  <a:schemeClr val="accent2"/>
                </a:solidFill>
              </a:rPr>
              <a:t>四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面体间隙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482600" y="6216650"/>
            <a:ext cx="363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Cyrl-AZ" altLang="zh-CN" dirty="0" smtClean="0">
                <a:solidFill>
                  <a:srgbClr val="FF0000"/>
                </a:solidFill>
              </a:rPr>
              <a:t>→</a:t>
            </a:r>
            <a:r>
              <a:rPr lang="zh-CN" altLang="en-US" dirty="0" smtClean="0">
                <a:solidFill>
                  <a:srgbClr val="FF0000"/>
                </a:solidFill>
              </a:rPr>
              <a:t>相当于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原子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Less4-6 FCC四面体间隙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978260" y="1895479"/>
            <a:ext cx="2646189" cy="251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50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8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49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9258" grpId="0" animBg="1"/>
      <p:bldP spid="9259" grpId="0" animBg="1"/>
      <p:bldP spid="9259" grpId="1" animBg="1"/>
      <p:bldP spid="9260" grpId="0" animBg="1"/>
      <p:bldP spid="9261" grpId="0" animBg="1"/>
      <p:bldP spid="9262" grpId="0" animBg="1"/>
      <p:bldP spid="9263" grpId="0" animBg="1"/>
      <p:bldP spid="9264" grpId="0" animBg="1"/>
      <p:bldP spid="9269" grpId="0" animBg="1"/>
      <p:bldP spid="9326" grpId="0" animBg="1"/>
      <p:bldP spid="1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9"/>
          <p:cNvGraphicFramePr>
            <a:graphicFrameLocks noChangeAspect="1"/>
          </p:cNvGraphicFramePr>
          <p:nvPr>
            <p:extLst/>
          </p:nvPr>
        </p:nvGraphicFramePr>
        <p:xfrm>
          <a:off x="1111250" y="2684463"/>
          <a:ext cx="19843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9" name="Equation" r:id="rId3" imgW="952200" imgH="431640" progId="Equation.DSMT4">
                  <p:embed/>
                </p:oleObj>
              </mc:Choice>
              <mc:Fallback>
                <p:oleObj name="Equation" r:id="rId3" imgW="952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2684463"/>
                        <a:ext cx="19843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641350" y="862013"/>
            <a:ext cx="220027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CN" sz="2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For FCC</a:t>
            </a:r>
          </a:p>
        </p:txBody>
      </p:sp>
      <p:grpSp>
        <p:nvGrpSpPr>
          <p:cNvPr id="28676" name="Group 145"/>
          <p:cNvGrpSpPr>
            <a:grpSpLocks/>
          </p:cNvGrpSpPr>
          <p:nvPr/>
        </p:nvGrpSpPr>
        <p:grpSpPr bwMode="auto">
          <a:xfrm>
            <a:off x="6048375" y="2857500"/>
            <a:ext cx="1966913" cy="1633538"/>
            <a:chOff x="3817" y="2946"/>
            <a:chExt cx="1239" cy="1029"/>
          </a:xfrm>
        </p:grpSpPr>
        <p:sp>
          <p:nvSpPr>
            <p:cNvPr id="28683" name="Line 95"/>
            <p:cNvSpPr>
              <a:spLocks noChangeShapeType="1"/>
            </p:cNvSpPr>
            <p:nvPr/>
          </p:nvSpPr>
          <p:spPr bwMode="auto">
            <a:xfrm flipH="1" flipV="1">
              <a:off x="4150" y="3282"/>
              <a:ext cx="138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" name="Line 96"/>
            <p:cNvSpPr>
              <a:spLocks noChangeShapeType="1"/>
            </p:cNvSpPr>
            <p:nvPr/>
          </p:nvSpPr>
          <p:spPr bwMode="auto">
            <a:xfrm flipV="1">
              <a:off x="4146" y="3036"/>
              <a:ext cx="297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Line 97"/>
            <p:cNvSpPr>
              <a:spLocks noChangeShapeType="1"/>
            </p:cNvSpPr>
            <p:nvPr/>
          </p:nvSpPr>
          <p:spPr bwMode="auto">
            <a:xfrm flipV="1">
              <a:off x="4007" y="3271"/>
              <a:ext cx="127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Line 98"/>
            <p:cNvSpPr>
              <a:spLocks noChangeShapeType="1"/>
            </p:cNvSpPr>
            <p:nvPr/>
          </p:nvSpPr>
          <p:spPr bwMode="auto">
            <a:xfrm flipH="1">
              <a:off x="4006" y="3027"/>
              <a:ext cx="459" cy="411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Line 99"/>
            <p:cNvSpPr>
              <a:spLocks noChangeShapeType="1"/>
            </p:cNvSpPr>
            <p:nvPr/>
          </p:nvSpPr>
          <p:spPr bwMode="auto">
            <a:xfrm flipH="1">
              <a:off x="4288" y="3028"/>
              <a:ext cx="177" cy="477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Line 100"/>
            <p:cNvSpPr>
              <a:spLocks noChangeShapeType="1"/>
            </p:cNvSpPr>
            <p:nvPr/>
          </p:nvSpPr>
          <p:spPr bwMode="auto">
            <a:xfrm flipH="1">
              <a:off x="3856" y="3023"/>
              <a:ext cx="623" cy="40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Line 101"/>
            <p:cNvSpPr>
              <a:spLocks noChangeShapeType="1"/>
            </p:cNvSpPr>
            <p:nvPr/>
          </p:nvSpPr>
          <p:spPr bwMode="auto">
            <a:xfrm>
              <a:off x="3854" y="3073"/>
              <a:ext cx="147" cy="363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Line 102"/>
            <p:cNvSpPr>
              <a:spLocks noChangeShapeType="1"/>
            </p:cNvSpPr>
            <p:nvPr/>
          </p:nvSpPr>
          <p:spPr bwMode="auto">
            <a:xfrm>
              <a:off x="3854" y="3081"/>
              <a:ext cx="426" cy="416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103"/>
            <p:cNvSpPr>
              <a:spLocks noChangeShapeType="1"/>
            </p:cNvSpPr>
            <p:nvPr/>
          </p:nvSpPr>
          <p:spPr bwMode="auto">
            <a:xfrm flipH="1">
              <a:off x="4117" y="3071"/>
              <a:ext cx="617" cy="7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104"/>
            <p:cNvSpPr>
              <a:spLocks noChangeShapeType="1"/>
            </p:cNvSpPr>
            <p:nvPr/>
          </p:nvSpPr>
          <p:spPr bwMode="auto">
            <a:xfrm flipH="1">
              <a:off x="3842" y="2975"/>
              <a:ext cx="1186" cy="96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105"/>
            <p:cNvSpPr>
              <a:spLocks noChangeShapeType="1"/>
            </p:cNvSpPr>
            <p:nvPr/>
          </p:nvSpPr>
          <p:spPr bwMode="auto">
            <a:xfrm>
              <a:off x="3850" y="3070"/>
              <a:ext cx="1182" cy="7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Line 106"/>
            <p:cNvSpPr>
              <a:spLocks noChangeShapeType="1"/>
            </p:cNvSpPr>
            <p:nvPr/>
          </p:nvSpPr>
          <p:spPr bwMode="auto">
            <a:xfrm>
              <a:off x="4124" y="2980"/>
              <a:ext cx="614" cy="96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107"/>
            <p:cNvSpPr>
              <a:spLocks noChangeShapeType="1"/>
            </p:cNvSpPr>
            <p:nvPr/>
          </p:nvSpPr>
          <p:spPr bwMode="auto">
            <a:xfrm rot="300000" flipV="1">
              <a:off x="3845" y="2962"/>
              <a:ext cx="277" cy="11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108"/>
            <p:cNvSpPr>
              <a:spLocks noChangeShapeType="1"/>
            </p:cNvSpPr>
            <p:nvPr/>
          </p:nvSpPr>
          <p:spPr bwMode="auto">
            <a:xfrm>
              <a:off x="3844" y="3067"/>
              <a:ext cx="8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109"/>
            <p:cNvSpPr>
              <a:spLocks noChangeShapeType="1"/>
            </p:cNvSpPr>
            <p:nvPr/>
          </p:nvSpPr>
          <p:spPr bwMode="auto">
            <a:xfrm>
              <a:off x="4124" y="2976"/>
              <a:ext cx="89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Line 110"/>
            <p:cNvSpPr>
              <a:spLocks noChangeShapeType="1"/>
            </p:cNvSpPr>
            <p:nvPr/>
          </p:nvSpPr>
          <p:spPr bwMode="auto">
            <a:xfrm rot="300000" flipV="1">
              <a:off x="4730" y="2966"/>
              <a:ext cx="291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Line 111"/>
            <p:cNvSpPr>
              <a:spLocks noChangeShapeType="1"/>
            </p:cNvSpPr>
            <p:nvPr/>
          </p:nvSpPr>
          <p:spPr bwMode="auto">
            <a:xfrm>
              <a:off x="3844" y="3067"/>
              <a:ext cx="5" cy="8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Line 112"/>
            <p:cNvSpPr>
              <a:spLocks noChangeShapeType="1"/>
            </p:cNvSpPr>
            <p:nvPr/>
          </p:nvSpPr>
          <p:spPr bwMode="auto">
            <a:xfrm>
              <a:off x="4726" y="3067"/>
              <a:ext cx="1" cy="87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1" name="Line 113"/>
            <p:cNvSpPr>
              <a:spLocks noChangeShapeType="1"/>
            </p:cNvSpPr>
            <p:nvPr/>
          </p:nvSpPr>
          <p:spPr bwMode="auto">
            <a:xfrm>
              <a:off x="3845" y="3949"/>
              <a:ext cx="8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Line 114"/>
            <p:cNvSpPr>
              <a:spLocks noChangeShapeType="1"/>
            </p:cNvSpPr>
            <p:nvPr/>
          </p:nvSpPr>
          <p:spPr bwMode="auto">
            <a:xfrm>
              <a:off x="5024" y="2976"/>
              <a:ext cx="1" cy="8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Line 115"/>
            <p:cNvSpPr>
              <a:spLocks noChangeShapeType="1"/>
            </p:cNvSpPr>
            <p:nvPr/>
          </p:nvSpPr>
          <p:spPr bwMode="auto">
            <a:xfrm flipV="1">
              <a:off x="4726" y="3854"/>
              <a:ext cx="298" cy="8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4" name="Line 116"/>
            <p:cNvSpPr>
              <a:spLocks noChangeShapeType="1"/>
            </p:cNvSpPr>
            <p:nvPr/>
          </p:nvSpPr>
          <p:spPr bwMode="auto">
            <a:xfrm flipH="1">
              <a:off x="4120" y="2978"/>
              <a:ext cx="1" cy="8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5" name="Line 117"/>
            <p:cNvSpPr>
              <a:spLocks noChangeShapeType="1"/>
            </p:cNvSpPr>
            <p:nvPr/>
          </p:nvSpPr>
          <p:spPr bwMode="auto">
            <a:xfrm flipV="1">
              <a:off x="3859" y="3844"/>
              <a:ext cx="279" cy="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6" name="Line 118"/>
            <p:cNvSpPr>
              <a:spLocks noChangeShapeType="1"/>
            </p:cNvSpPr>
            <p:nvPr/>
          </p:nvSpPr>
          <p:spPr bwMode="auto">
            <a:xfrm flipV="1">
              <a:off x="4133" y="3848"/>
              <a:ext cx="89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7" name="Oval 119"/>
            <p:cNvSpPr>
              <a:spLocks noChangeAspect="1" noChangeArrowheads="1"/>
            </p:cNvSpPr>
            <p:nvPr/>
          </p:nvSpPr>
          <p:spPr bwMode="auto">
            <a:xfrm>
              <a:off x="3817" y="3913"/>
              <a:ext cx="57" cy="5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08" name="Oval 120"/>
            <p:cNvSpPr>
              <a:spLocks noChangeAspect="1" noChangeArrowheads="1"/>
            </p:cNvSpPr>
            <p:nvPr/>
          </p:nvSpPr>
          <p:spPr bwMode="auto">
            <a:xfrm>
              <a:off x="3819" y="3041"/>
              <a:ext cx="57" cy="5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09" name="Oval 121"/>
            <p:cNvSpPr>
              <a:spLocks noChangeAspect="1" noChangeArrowheads="1"/>
            </p:cNvSpPr>
            <p:nvPr/>
          </p:nvSpPr>
          <p:spPr bwMode="auto">
            <a:xfrm>
              <a:off x="4084" y="2946"/>
              <a:ext cx="57" cy="5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10" name="Oval 122"/>
            <p:cNvSpPr>
              <a:spLocks noChangeAspect="1" noChangeArrowheads="1"/>
            </p:cNvSpPr>
            <p:nvPr/>
          </p:nvSpPr>
          <p:spPr bwMode="auto">
            <a:xfrm>
              <a:off x="4996" y="2955"/>
              <a:ext cx="58" cy="5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11" name="Oval 123"/>
            <p:cNvSpPr>
              <a:spLocks noChangeAspect="1" noChangeArrowheads="1"/>
            </p:cNvSpPr>
            <p:nvPr/>
          </p:nvSpPr>
          <p:spPr bwMode="auto">
            <a:xfrm>
              <a:off x="4694" y="3035"/>
              <a:ext cx="58" cy="5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12" name="Oval 124"/>
            <p:cNvSpPr>
              <a:spLocks noChangeAspect="1" noChangeArrowheads="1"/>
            </p:cNvSpPr>
            <p:nvPr/>
          </p:nvSpPr>
          <p:spPr bwMode="auto">
            <a:xfrm>
              <a:off x="4094" y="3819"/>
              <a:ext cx="58" cy="5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13" name="Oval 125"/>
            <p:cNvSpPr>
              <a:spLocks noChangeAspect="1" noChangeArrowheads="1"/>
            </p:cNvSpPr>
            <p:nvPr/>
          </p:nvSpPr>
          <p:spPr bwMode="auto">
            <a:xfrm>
              <a:off x="4697" y="3917"/>
              <a:ext cx="58" cy="5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14" name="Oval 126"/>
            <p:cNvSpPr>
              <a:spLocks noChangeAspect="1" noChangeArrowheads="1"/>
            </p:cNvSpPr>
            <p:nvPr/>
          </p:nvSpPr>
          <p:spPr bwMode="auto">
            <a:xfrm>
              <a:off x="4999" y="3822"/>
              <a:ext cx="57" cy="5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15" name="Line 127"/>
            <p:cNvSpPr>
              <a:spLocks noChangeShapeType="1"/>
            </p:cNvSpPr>
            <p:nvPr/>
          </p:nvSpPr>
          <p:spPr bwMode="auto">
            <a:xfrm>
              <a:off x="4004" y="3442"/>
              <a:ext cx="275" cy="58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6" name="Oval 128"/>
            <p:cNvSpPr>
              <a:spLocks noChangeAspect="1" noChangeArrowheads="1"/>
            </p:cNvSpPr>
            <p:nvPr/>
          </p:nvSpPr>
          <p:spPr bwMode="auto">
            <a:xfrm>
              <a:off x="4435" y="3864"/>
              <a:ext cx="57" cy="5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17" name="Oval 129"/>
            <p:cNvSpPr>
              <a:spLocks noChangeAspect="1" noChangeArrowheads="1"/>
            </p:cNvSpPr>
            <p:nvPr/>
          </p:nvSpPr>
          <p:spPr bwMode="auto">
            <a:xfrm>
              <a:off x="4437" y="2992"/>
              <a:ext cx="58" cy="5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18" name="Oval 130"/>
            <p:cNvSpPr>
              <a:spLocks noChangeAspect="1" noChangeArrowheads="1"/>
            </p:cNvSpPr>
            <p:nvPr/>
          </p:nvSpPr>
          <p:spPr bwMode="auto">
            <a:xfrm>
              <a:off x="4772" y="3671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19" name="Oval 131"/>
            <p:cNvSpPr>
              <a:spLocks noChangeAspect="1" noChangeArrowheads="1"/>
            </p:cNvSpPr>
            <p:nvPr/>
          </p:nvSpPr>
          <p:spPr bwMode="auto">
            <a:xfrm>
              <a:off x="4126" y="3249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20" name="Oval 132"/>
            <p:cNvSpPr>
              <a:spLocks noChangeAspect="1" noChangeArrowheads="1"/>
            </p:cNvSpPr>
            <p:nvPr/>
          </p:nvSpPr>
          <p:spPr bwMode="auto">
            <a:xfrm>
              <a:off x="4542" y="3271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21" name="Oval 133"/>
            <p:cNvSpPr>
              <a:spLocks noChangeAspect="1" noChangeArrowheads="1"/>
            </p:cNvSpPr>
            <p:nvPr/>
          </p:nvSpPr>
          <p:spPr bwMode="auto">
            <a:xfrm>
              <a:off x="4585" y="3722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22" name="Oval 134"/>
            <p:cNvSpPr>
              <a:spLocks noChangeAspect="1" noChangeArrowheads="1"/>
            </p:cNvSpPr>
            <p:nvPr/>
          </p:nvSpPr>
          <p:spPr bwMode="auto">
            <a:xfrm>
              <a:off x="4263" y="3206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23" name="Oval 135"/>
            <p:cNvSpPr>
              <a:spLocks noChangeAspect="1" noChangeArrowheads="1"/>
            </p:cNvSpPr>
            <p:nvPr/>
          </p:nvSpPr>
          <p:spPr bwMode="auto">
            <a:xfrm>
              <a:off x="4694" y="3218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24" name="Oval 136"/>
            <p:cNvSpPr>
              <a:spLocks noChangeAspect="1" noChangeArrowheads="1"/>
            </p:cNvSpPr>
            <p:nvPr/>
          </p:nvSpPr>
          <p:spPr bwMode="auto">
            <a:xfrm>
              <a:off x="4065" y="3726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25" name="Oval 137"/>
            <p:cNvSpPr>
              <a:spLocks noChangeAspect="1" noChangeArrowheads="1"/>
            </p:cNvSpPr>
            <p:nvPr/>
          </p:nvSpPr>
          <p:spPr bwMode="auto">
            <a:xfrm>
              <a:off x="3975" y="3413"/>
              <a:ext cx="58" cy="5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26" name="Oval 138"/>
            <p:cNvSpPr>
              <a:spLocks noChangeAspect="1" noChangeArrowheads="1"/>
            </p:cNvSpPr>
            <p:nvPr/>
          </p:nvSpPr>
          <p:spPr bwMode="auto">
            <a:xfrm>
              <a:off x="4264" y="3476"/>
              <a:ext cx="57" cy="5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27" name="Oval 139"/>
            <p:cNvSpPr>
              <a:spLocks noChangeAspect="1" noChangeArrowheads="1"/>
            </p:cNvSpPr>
            <p:nvPr/>
          </p:nvSpPr>
          <p:spPr bwMode="auto">
            <a:xfrm>
              <a:off x="4863" y="3419"/>
              <a:ext cx="58" cy="5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28" name="Oval 140"/>
            <p:cNvSpPr>
              <a:spLocks noChangeAspect="1" noChangeArrowheads="1"/>
            </p:cNvSpPr>
            <p:nvPr/>
          </p:nvSpPr>
          <p:spPr bwMode="auto">
            <a:xfrm>
              <a:off x="4548" y="3378"/>
              <a:ext cx="57" cy="5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29" name="Oval 141"/>
            <p:cNvSpPr>
              <a:spLocks noChangeAspect="1" noChangeArrowheads="1"/>
            </p:cNvSpPr>
            <p:nvPr/>
          </p:nvSpPr>
          <p:spPr bwMode="auto">
            <a:xfrm>
              <a:off x="4241" y="3662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677" name="Line 137"/>
          <p:cNvSpPr>
            <a:spLocks noChangeShapeType="1"/>
          </p:cNvSpPr>
          <p:nvPr/>
        </p:nvSpPr>
        <p:spPr bwMode="auto">
          <a:xfrm flipV="1">
            <a:off x="6737350" y="2574925"/>
            <a:ext cx="393700" cy="3952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678" name="Object 3"/>
          <p:cNvGraphicFramePr>
            <a:graphicFrameLocks noChangeAspect="1"/>
          </p:cNvGraphicFramePr>
          <p:nvPr/>
        </p:nvGraphicFramePr>
        <p:xfrm>
          <a:off x="6921500" y="1952625"/>
          <a:ext cx="82391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0" name="Equation" r:id="rId5" imgW="357210" imgH="424060" progId="Equation.DSMT4">
                  <p:embed/>
                </p:oleObj>
              </mc:Choice>
              <mc:Fallback>
                <p:oleObj name="Equation" r:id="rId5" imgW="357210" imgH="4240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1952625"/>
                        <a:ext cx="823913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Line 139"/>
          <p:cNvSpPr>
            <a:spLocks noChangeShapeType="1"/>
          </p:cNvSpPr>
          <p:nvPr/>
        </p:nvSpPr>
        <p:spPr bwMode="auto">
          <a:xfrm flipH="1" flipV="1">
            <a:off x="6072188" y="2660650"/>
            <a:ext cx="280987" cy="5476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680" name="Object 3"/>
          <p:cNvGraphicFramePr>
            <a:graphicFrameLocks noChangeAspect="1"/>
          </p:cNvGraphicFramePr>
          <p:nvPr/>
        </p:nvGraphicFramePr>
        <p:xfrm>
          <a:off x="5659438" y="1927225"/>
          <a:ext cx="792162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1" name="Equation" r:id="rId7" imgW="347490" imgH="424060" progId="Equation.DSMT4">
                  <p:embed/>
                </p:oleObj>
              </mc:Choice>
              <mc:Fallback>
                <p:oleObj name="Equation" r:id="rId7" imgW="347490" imgH="4240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1927225"/>
                        <a:ext cx="792162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6"/>
          <p:cNvGraphicFramePr>
            <a:graphicFrameLocks noChangeAspect="1"/>
          </p:cNvGraphicFramePr>
          <p:nvPr/>
        </p:nvGraphicFramePr>
        <p:xfrm>
          <a:off x="2430463" y="4538663"/>
          <a:ext cx="3565525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2" name="Equation" r:id="rId9" imgW="1528875" imgH="652524" progId="Equation.DSMT4">
                  <p:embed/>
                </p:oleObj>
              </mc:Choice>
              <mc:Fallback>
                <p:oleObj name="Equation" r:id="rId9" imgW="1528875" imgH="6525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4538663"/>
                        <a:ext cx="3565525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AutoShape 142"/>
          <p:cNvSpPr>
            <a:spLocks noChangeArrowheads="1"/>
          </p:cNvSpPr>
          <p:nvPr/>
        </p:nvSpPr>
        <p:spPr bwMode="auto">
          <a:xfrm>
            <a:off x="1012825" y="5049838"/>
            <a:ext cx="1238250" cy="168275"/>
          </a:xfrm>
          <a:prstGeom prst="notchedRightArrow">
            <a:avLst>
              <a:gd name="adj1" fmla="val 50000"/>
              <a:gd name="adj2" fmla="val 183962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395971" y="3729038"/>
          <a:ext cx="1326034" cy="867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3" name="Equation" r:id="rId11" imgW="660240" imgH="431640" progId="Equation.DSMT4">
                  <p:embed/>
                </p:oleObj>
              </mc:Choice>
              <mc:Fallback>
                <p:oleObj name="Equation" r:id="rId11" imgW="660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95971" y="3729038"/>
                        <a:ext cx="1326034" cy="867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右大括号 58"/>
          <p:cNvSpPr/>
          <p:nvPr/>
        </p:nvSpPr>
        <p:spPr bwMode="auto">
          <a:xfrm>
            <a:off x="3317640" y="3152503"/>
            <a:ext cx="360040" cy="121285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787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2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0"/>
          <p:cNvSpPr>
            <a:spLocks noChangeShapeType="1"/>
          </p:cNvSpPr>
          <p:nvPr/>
        </p:nvSpPr>
        <p:spPr bwMode="auto">
          <a:xfrm flipV="1">
            <a:off x="1973263" y="2968328"/>
            <a:ext cx="708025" cy="2095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1" name="Line 20"/>
          <p:cNvSpPr>
            <a:spLocks noChangeShapeType="1"/>
          </p:cNvSpPr>
          <p:nvPr/>
        </p:nvSpPr>
        <p:spPr bwMode="auto">
          <a:xfrm flipV="1">
            <a:off x="4221163" y="2954040"/>
            <a:ext cx="749300" cy="2095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Line 18"/>
          <p:cNvSpPr>
            <a:spLocks noChangeShapeType="1"/>
          </p:cNvSpPr>
          <p:nvPr/>
        </p:nvSpPr>
        <p:spPr bwMode="auto">
          <a:xfrm>
            <a:off x="2695575" y="2954040"/>
            <a:ext cx="22018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3" name="Line 18"/>
          <p:cNvSpPr>
            <a:spLocks noChangeShapeType="1"/>
          </p:cNvSpPr>
          <p:nvPr/>
        </p:nvSpPr>
        <p:spPr bwMode="auto">
          <a:xfrm>
            <a:off x="1990725" y="3174703"/>
            <a:ext cx="22018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7" name="Line 53"/>
          <p:cNvSpPr>
            <a:spLocks noChangeShapeType="1"/>
          </p:cNvSpPr>
          <p:nvPr/>
        </p:nvSpPr>
        <p:spPr bwMode="auto">
          <a:xfrm>
            <a:off x="2660650" y="2976265"/>
            <a:ext cx="1546225" cy="1778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8" name="Line 54"/>
          <p:cNvSpPr>
            <a:spLocks noChangeShapeType="1"/>
          </p:cNvSpPr>
          <p:nvPr/>
        </p:nvSpPr>
        <p:spPr bwMode="auto">
          <a:xfrm flipV="1">
            <a:off x="2047875" y="2963565"/>
            <a:ext cx="2817813" cy="192088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Line 4"/>
          <p:cNvSpPr>
            <a:spLocks noChangeShapeType="1"/>
          </p:cNvSpPr>
          <p:nvPr/>
        </p:nvSpPr>
        <p:spPr bwMode="auto">
          <a:xfrm>
            <a:off x="3462338" y="2069803"/>
            <a:ext cx="11112" cy="2116137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42" name="Group 122"/>
          <p:cNvGrpSpPr>
            <a:grpSpLocks/>
          </p:cNvGrpSpPr>
          <p:nvPr/>
        </p:nvGrpSpPr>
        <p:grpSpPr bwMode="auto">
          <a:xfrm>
            <a:off x="1970088" y="2082503"/>
            <a:ext cx="2963862" cy="2128837"/>
            <a:chOff x="1253" y="1147"/>
            <a:chExt cx="1867" cy="1341"/>
          </a:xfrm>
        </p:grpSpPr>
        <p:sp>
          <p:nvSpPr>
            <p:cNvPr id="17491" name="Line 52"/>
            <p:cNvSpPr>
              <a:spLocks noChangeShapeType="1"/>
            </p:cNvSpPr>
            <p:nvPr/>
          </p:nvSpPr>
          <p:spPr bwMode="auto">
            <a:xfrm flipH="1">
              <a:off x="2188" y="1699"/>
              <a:ext cx="932" cy="789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2" name="Line 5"/>
            <p:cNvSpPr>
              <a:spLocks noChangeShapeType="1"/>
            </p:cNvSpPr>
            <p:nvPr/>
          </p:nvSpPr>
          <p:spPr bwMode="auto">
            <a:xfrm flipH="1">
              <a:off x="1266" y="1147"/>
              <a:ext cx="930" cy="694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3" name="Line 6"/>
            <p:cNvSpPr>
              <a:spLocks noChangeShapeType="1"/>
            </p:cNvSpPr>
            <p:nvPr/>
          </p:nvSpPr>
          <p:spPr bwMode="auto">
            <a:xfrm flipH="1">
              <a:off x="1684" y="1163"/>
              <a:ext cx="504" cy="528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4" name="Line 7"/>
            <p:cNvSpPr>
              <a:spLocks noChangeShapeType="1"/>
            </p:cNvSpPr>
            <p:nvPr/>
          </p:nvSpPr>
          <p:spPr bwMode="auto">
            <a:xfrm>
              <a:off x="2188" y="1155"/>
              <a:ext cx="466" cy="686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5" name="Line 8"/>
            <p:cNvSpPr>
              <a:spLocks noChangeShapeType="1"/>
            </p:cNvSpPr>
            <p:nvPr/>
          </p:nvSpPr>
          <p:spPr bwMode="auto">
            <a:xfrm>
              <a:off x="2188" y="1147"/>
              <a:ext cx="932" cy="560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6" name="Line 9"/>
            <p:cNvSpPr>
              <a:spLocks noChangeShapeType="1"/>
            </p:cNvSpPr>
            <p:nvPr/>
          </p:nvSpPr>
          <p:spPr bwMode="auto">
            <a:xfrm>
              <a:off x="1667" y="1699"/>
              <a:ext cx="507" cy="765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7" name="Line 10"/>
            <p:cNvSpPr>
              <a:spLocks noChangeShapeType="1"/>
            </p:cNvSpPr>
            <p:nvPr/>
          </p:nvSpPr>
          <p:spPr bwMode="auto">
            <a:xfrm>
              <a:off x="1257" y="1849"/>
              <a:ext cx="947" cy="639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8" name="Line 11"/>
            <p:cNvSpPr>
              <a:spLocks noChangeShapeType="1"/>
            </p:cNvSpPr>
            <p:nvPr/>
          </p:nvSpPr>
          <p:spPr bwMode="auto">
            <a:xfrm flipH="1">
              <a:off x="2195" y="1841"/>
              <a:ext cx="442" cy="616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9" name="Line 12"/>
            <p:cNvSpPr>
              <a:spLocks noChangeShapeType="1"/>
            </p:cNvSpPr>
            <p:nvPr/>
          </p:nvSpPr>
          <p:spPr bwMode="auto">
            <a:xfrm rot="300000" flipV="1">
              <a:off x="1255" y="1680"/>
              <a:ext cx="438" cy="176"/>
            </a:xfrm>
            <a:prstGeom prst="line">
              <a:avLst/>
            </a:prstGeom>
            <a:noFill/>
            <a:ln w="19050">
              <a:solidFill>
                <a:srgbClr val="33CC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0" name="Line 13"/>
            <p:cNvSpPr>
              <a:spLocks noChangeShapeType="1"/>
            </p:cNvSpPr>
            <p:nvPr/>
          </p:nvSpPr>
          <p:spPr bwMode="auto">
            <a:xfrm>
              <a:off x="1253" y="1842"/>
              <a:ext cx="1396" cy="1"/>
            </a:xfrm>
            <a:prstGeom prst="line">
              <a:avLst/>
            </a:prstGeom>
            <a:noFill/>
            <a:ln w="1905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1" name="Line 14"/>
            <p:cNvSpPr>
              <a:spLocks noChangeShapeType="1"/>
            </p:cNvSpPr>
            <p:nvPr/>
          </p:nvSpPr>
          <p:spPr bwMode="auto">
            <a:xfrm>
              <a:off x="1697" y="1702"/>
              <a:ext cx="1420" cy="0"/>
            </a:xfrm>
            <a:prstGeom prst="line">
              <a:avLst/>
            </a:prstGeom>
            <a:noFill/>
            <a:ln w="19050">
              <a:solidFill>
                <a:srgbClr val="33CC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2" name="Line 15"/>
            <p:cNvSpPr>
              <a:spLocks noChangeShapeType="1"/>
            </p:cNvSpPr>
            <p:nvPr/>
          </p:nvSpPr>
          <p:spPr bwMode="auto">
            <a:xfrm rot="300000" flipV="1">
              <a:off x="2656" y="1692"/>
              <a:ext cx="461" cy="164"/>
            </a:xfrm>
            <a:prstGeom prst="line">
              <a:avLst/>
            </a:prstGeom>
            <a:noFill/>
            <a:ln w="1905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21" name="Line 16"/>
          <p:cNvSpPr>
            <a:spLocks noChangeShapeType="1"/>
          </p:cNvSpPr>
          <p:nvPr/>
        </p:nvSpPr>
        <p:spPr bwMode="auto">
          <a:xfrm>
            <a:off x="1989138" y="3173115"/>
            <a:ext cx="11112" cy="21526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2" name="Line 17"/>
          <p:cNvSpPr>
            <a:spLocks noChangeShapeType="1"/>
          </p:cNvSpPr>
          <p:nvPr/>
        </p:nvSpPr>
        <p:spPr bwMode="auto">
          <a:xfrm>
            <a:off x="4206875" y="3174703"/>
            <a:ext cx="3175" cy="2163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Line 18"/>
          <p:cNvSpPr>
            <a:spLocks noChangeShapeType="1"/>
          </p:cNvSpPr>
          <p:nvPr/>
        </p:nvSpPr>
        <p:spPr bwMode="auto">
          <a:xfrm>
            <a:off x="1990725" y="5336878"/>
            <a:ext cx="22018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4" name="Line 19"/>
          <p:cNvSpPr>
            <a:spLocks noChangeShapeType="1"/>
          </p:cNvSpPr>
          <p:nvPr/>
        </p:nvSpPr>
        <p:spPr bwMode="auto">
          <a:xfrm>
            <a:off x="4957763" y="2949278"/>
            <a:ext cx="0" cy="2162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5" name="Line 20"/>
          <p:cNvSpPr>
            <a:spLocks noChangeShapeType="1"/>
          </p:cNvSpPr>
          <p:nvPr/>
        </p:nvSpPr>
        <p:spPr bwMode="auto">
          <a:xfrm flipV="1">
            <a:off x="4206875" y="5116215"/>
            <a:ext cx="749300" cy="2095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6" name="Line 21"/>
          <p:cNvSpPr>
            <a:spLocks noChangeShapeType="1"/>
          </p:cNvSpPr>
          <p:nvPr/>
        </p:nvSpPr>
        <p:spPr bwMode="auto">
          <a:xfrm flipH="1">
            <a:off x="2682875" y="2954040"/>
            <a:ext cx="1588" cy="21463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7" name="Line 22"/>
          <p:cNvSpPr>
            <a:spLocks noChangeShapeType="1"/>
          </p:cNvSpPr>
          <p:nvPr/>
        </p:nvSpPr>
        <p:spPr bwMode="auto">
          <a:xfrm flipV="1">
            <a:off x="2027238" y="5090815"/>
            <a:ext cx="701675" cy="23495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8" name="Line 23"/>
          <p:cNvSpPr>
            <a:spLocks noChangeShapeType="1"/>
          </p:cNvSpPr>
          <p:nvPr/>
        </p:nvSpPr>
        <p:spPr bwMode="auto">
          <a:xfrm flipV="1">
            <a:off x="2716213" y="5101928"/>
            <a:ext cx="2252662" cy="1587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9" name="Oval 26"/>
          <p:cNvSpPr>
            <a:spLocks noChangeAspect="1" noChangeArrowheads="1"/>
          </p:cNvSpPr>
          <p:nvPr/>
        </p:nvSpPr>
        <p:spPr bwMode="auto">
          <a:xfrm>
            <a:off x="2592388" y="2876253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0" name="Oval 27"/>
          <p:cNvSpPr>
            <a:spLocks noChangeAspect="1" noChangeArrowheads="1"/>
          </p:cNvSpPr>
          <p:nvPr/>
        </p:nvSpPr>
        <p:spPr bwMode="auto">
          <a:xfrm>
            <a:off x="4864100" y="2876253"/>
            <a:ext cx="144463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1" name="Oval 28"/>
          <p:cNvSpPr>
            <a:spLocks noChangeAspect="1" noChangeArrowheads="1"/>
          </p:cNvSpPr>
          <p:nvPr/>
        </p:nvSpPr>
        <p:spPr bwMode="auto">
          <a:xfrm>
            <a:off x="4127500" y="3095328"/>
            <a:ext cx="144463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2" name="Oval 29"/>
          <p:cNvSpPr>
            <a:spLocks noChangeAspect="1" noChangeArrowheads="1"/>
          </p:cNvSpPr>
          <p:nvPr/>
        </p:nvSpPr>
        <p:spPr bwMode="auto">
          <a:xfrm>
            <a:off x="2617788" y="5028903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3" name="Oval 30"/>
          <p:cNvSpPr>
            <a:spLocks noChangeAspect="1" noChangeArrowheads="1"/>
          </p:cNvSpPr>
          <p:nvPr/>
        </p:nvSpPr>
        <p:spPr bwMode="auto">
          <a:xfrm>
            <a:off x="4135438" y="5271790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4" name="Oval 31"/>
          <p:cNvSpPr>
            <a:spLocks noChangeAspect="1" noChangeArrowheads="1"/>
          </p:cNvSpPr>
          <p:nvPr/>
        </p:nvSpPr>
        <p:spPr bwMode="auto">
          <a:xfrm>
            <a:off x="4892675" y="5036840"/>
            <a:ext cx="144463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5" name="Oval 32"/>
          <p:cNvSpPr>
            <a:spLocks noChangeAspect="1" noChangeArrowheads="1"/>
          </p:cNvSpPr>
          <p:nvPr/>
        </p:nvSpPr>
        <p:spPr bwMode="auto">
          <a:xfrm>
            <a:off x="3405188" y="4100215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61" name="Oval 33"/>
          <p:cNvSpPr>
            <a:spLocks noChangeAspect="1" noChangeArrowheads="1"/>
          </p:cNvSpPr>
          <p:nvPr/>
        </p:nvSpPr>
        <p:spPr bwMode="auto">
          <a:xfrm>
            <a:off x="3397250" y="1988840"/>
            <a:ext cx="144463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66" name="Oval 38"/>
          <p:cNvSpPr>
            <a:spLocks noChangeAspect="1" noChangeArrowheads="1"/>
          </p:cNvSpPr>
          <p:nvPr/>
        </p:nvSpPr>
        <p:spPr bwMode="auto">
          <a:xfrm>
            <a:off x="1957388" y="4220865"/>
            <a:ext cx="85725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74" name="Oval 46"/>
          <p:cNvSpPr>
            <a:spLocks noChangeAspect="1" noChangeArrowheads="1"/>
          </p:cNvSpPr>
          <p:nvPr/>
        </p:nvSpPr>
        <p:spPr bwMode="auto">
          <a:xfrm>
            <a:off x="3421063" y="3025478"/>
            <a:ext cx="85725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77" name="Oval 49"/>
          <p:cNvSpPr>
            <a:spLocks noChangeAspect="1" noChangeArrowheads="1"/>
          </p:cNvSpPr>
          <p:nvPr/>
        </p:nvSpPr>
        <p:spPr bwMode="auto">
          <a:xfrm>
            <a:off x="4567238" y="4046240"/>
            <a:ext cx="85725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47" name="Group 127"/>
          <p:cNvGrpSpPr>
            <a:grpSpLocks/>
          </p:cNvGrpSpPr>
          <p:nvPr/>
        </p:nvGrpSpPr>
        <p:grpSpPr bwMode="auto">
          <a:xfrm>
            <a:off x="1936750" y="2026940"/>
            <a:ext cx="3067050" cy="973138"/>
            <a:chOff x="1220" y="1120"/>
            <a:chExt cx="1932" cy="613"/>
          </a:xfrm>
        </p:grpSpPr>
        <p:graphicFrame>
          <p:nvGraphicFramePr>
            <p:cNvPr id="17486" name="Object 55"/>
            <p:cNvGraphicFramePr>
              <a:graphicFrameLocks noChangeAspect="1"/>
            </p:cNvGraphicFramePr>
            <p:nvPr/>
          </p:nvGraphicFramePr>
          <p:xfrm>
            <a:off x="1220" y="1165"/>
            <a:ext cx="331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4" name="Equation" r:id="rId5" imgW="347490" imgH="424060" progId="Equation.DSMT4">
                    <p:embed/>
                  </p:oleObj>
                </mc:Choice>
                <mc:Fallback>
                  <p:oleObj name="Equation" r:id="rId5" imgW="347490" imgH="424060" progId="Equation.DSMT4">
                    <p:embed/>
                    <p:pic>
                      <p:nvPicPr>
                        <p:cNvPr id="17486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1165"/>
                          <a:ext cx="331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87" name="Object 56"/>
            <p:cNvGraphicFramePr>
              <a:graphicFrameLocks noChangeAspect="1"/>
            </p:cNvGraphicFramePr>
            <p:nvPr/>
          </p:nvGraphicFramePr>
          <p:xfrm>
            <a:off x="2904" y="1120"/>
            <a:ext cx="248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5" name="公式" r:id="rId7" imgW="257175" imgH="409451" progId="Equation.3">
                    <p:embed/>
                  </p:oleObj>
                </mc:Choice>
                <mc:Fallback>
                  <p:oleObj name="公式" r:id="rId7" imgW="257175" imgH="409451" progId="Equation.3">
                    <p:embed/>
                    <p:pic>
                      <p:nvPicPr>
                        <p:cNvPr id="17487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1120"/>
                          <a:ext cx="248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88" name="Object 57"/>
            <p:cNvGraphicFramePr>
              <a:graphicFrameLocks noChangeAspect="1"/>
            </p:cNvGraphicFramePr>
            <p:nvPr/>
          </p:nvGraphicFramePr>
          <p:xfrm>
            <a:off x="1978" y="1340"/>
            <a:ext cx="142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6" name="公式" r:id="rId9" imgW="142965" imgH="385915" progId="Equation.3">
                    <p:embed/>
                  </p:oleObj>
                </mc:Choice>
                <mc:Fallback>
                  <p:oleObj name="公式" r:id="rId9" imgW="142965" imgH="385915" progId="Equation.3">
                    <p:embed/>
                    <p:pic>
                      <p:nvPicPr>
                        <p:cNvPr id="17488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8" y="1340"/>
                          <a:ext cx="142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89" name="Line 58"/>
            <p:cNvSpPr>
              <a:spLocks noChangeShapeType="1"/>
            </p:cNvSpPr>
            <p:nvPr/>
          </p:nvSpPr>
          <p:spPr bwMode="auto">
            <a:xfrm>
              <a:off x="1544" y="1411"/>
              <a:ext cx="175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0" name="Line 59"/>
            <p:cNvSpPr>
              <a:spLocks noChangeShapeType="1"/>
            </p:cNvSpPr>
            <p:nvPr/>
          </p:nvSpPr>
          <p:spPr bwMode="auto">
            <a:xfrm flipH="1">
              <a:off x="2696" y="1453"/>
              <a:ext cx="217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41" name="Line 21"/>
          <p:cNvSpPr>
            <a:spLocks noChangeShapeType="1"/>
          </p:cNvSpPr>
          <p:nvPr/>
        </p:nvSpPr>
        <p:spPr bwMode="auto">
          <a:xfrm>
            <a:off x="2001838" y="3142953"/>
            <a:ext cx="9525" cy="22193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2" name="Oval 24"/>
          <p:cNvSpPr>
            <a:spLocks noChangeAspect="1" noChangeArrowheads="1"/>
          </p:cNvSpPr>
          <p:nvPr/>
        </p:nvSpPr>
        <p:spPr bwMode="auto">
          <a:xfrm>
            <a:off x="1920875" y="5260678"/>
            <a:ext cx="144463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43" name="Oval 25"/>
          <p:cNvSpPr>
            <a:spLocks noChangeAspect="1" noChangeArrowheads="1"/>
          </p:cNvSpPr>
          <p:nvPr/>
        </p:nvSpPr>
        <p:spPr bwMode="auto">
          <a:xfrm>
            <a:off x="1925638" y="3109615"/>
            <a:ext cx="144462" cy="14287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30" name="Group 110"/>
          <p:cNvGrpSpPr>
            <a:grpSpLocks/>
          </p:cNvGrpSpPr>
          <p:nvPr/>
        </p:nvGrpSpPr>
        <p:grpSpPr bwMode="auto">
          <a:xfrm>
            <a:off x="2305050" y="2914353"/>
            <a:ext cx="2689225" cy="2481262"/>
            <a:chOff x="1443" y="2274"/>
            <a:chExt cx="1694" cy="1563"/>
          </a:xfrm>
        </p:grpSpPr>
        <p:grpSp>
          <p:nvGrpSpPr>
            <p:cNvPr id="17467" name="Group 106"/>
            <p:cNvGrpSpPr>
              <a:grpSpLocks/>
            </p:cNvGrpSpPr>
            <p:nvPr/>
          </p:nvGrpSpPr>
          <p:grpSpPr bwMode="auto">
            <a:xfrm>
              <a:off x="1451" y="2274"/>
              <a:ext cx="980" cy="193"/>
              <a:chOff x="1451" y="2274"/>
              <a:chExt cx="980" cy="193"/>
            </a:xfrm>
          </p:grpSpPr>
          <p:sp>
            <p:nvSpPr>
              <p:cNvPr id="17483" name="Oval 34"/>
              <p:cNvSpPr>
                <a:spLocks noChangeAspect="1" noChangeArrowheads="1"/>
              </p:cNvSpPr>
              <p:nvPr/>
            </p:nvSpPr>
            <p:spPr bwMode="auto">
              <a:xfrm>
                <a:off x="1994" y="2414"/>
                <a:ext cx="54" cy="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84" name="Oval 35"/>
              <p:cNvSpPr>
                <a:spLocks noChangeAspect="1" noChangeArrowheads="1"/>
              </p:cNvSpPr>
              <p:nvPr/>
            </p:nvSpPr>
            <p:spPr bwMode="auto">
              <a:xfrm>
                <a:off x="2377" y="2274"/>
                <a:ext cx="54" cy="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85" name="Oval 40"/>
              <p:cNvSpPr>
                <a:spLocks noChangeAspect="1" noChangeArrowheads="1"/>
              </p:cNvSpPr>
              <p:nvPr/>
            </p:nvSpPr>
            <p:spPr bwMode="auto">
              <a:xfrm>
                <a:off x="1451" y="2342"/>
                <a:ext cx="54" cy="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468" name="Group 107"/>
            <p:cNvGrpSpPr>
              <a:grpSpLocks/>
            </p:cNvGrpSpPr>
            <p:nvPr/>
          </p:nvGrpSpPr>
          <p:grpSpPr bwMode="auto">
            <a:xfrm>
              <a:off x="2866" y="2329"/>
              <a:ext cx="271" cy="642"/>
              <a:chOff x="2866" y="2329"/>
              <a:chExt cx="271" cy="642"/>
            </a:xfrm>
          </p:grpSpPr>
          <p:sp>
            <p:nvSpPr>
              <p:cNvPr id="17481" name="Oval 37"/>
              <p:cNvSpPr>
                <a:spLocks noChangeAspect="1" noChangeArrowheads="1"/>
              </p:cNvSpPr>
              <p:nvPr/>
            </p:nvSpPr>
            <p:spPr bwMode="auto">
              <a:xfrm>
                <a:off x="3083" y="2918"/>
                <a:ext cx="54" cy="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82" name="Oval 41"/>
              <p:cNvSpPr>
                <a:spLocks noChangeAspect="1" noChangeArrowheads="1"/>
              </p:cNvSpPr>
              <p:nvPr/>
            </p:nvSpPr>
            <p:spPr bwMode="auto">
              <a:xfrm>
                <a:off x="2866" y="2329"/>
                <a:ext cx="54" cy="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469" name="Group 109"/>
            <p:cNvGrpSpPr>
              <a:grpSpLocks/>
            </p:cNvGrpSpPr>
            <p:nvPr/>
          </p:nvGrpSpPr>
          <p:grpSpPr bwMode="auto">
            <a:xfrm>
              <a:off x="2616" y="3074"/>
              <a:ext cx="289" cy="681"/>
              <a:chOff x="2616" y="3074"/>
              <a:chExt cx="289" cy="681"/>
            </a:xfrm>
          </p:grpSpPr>
          <p:sp>
            <p:nvSpPr>
              <p:cNvPr id="17479" name="Oval 36"/>
              <p:cNvSpPr>
                <a:spLocks noChangeAspect="1" noChangeArrowheads="1"/>
              </p:cNvSpPr>
              <p:nvPr/>
            </p:nvSpPr>
            <p:spPr bwMode="auto">
              <a:xfrm>
                <a:off x="2616" y="3074"/>
                <a:ext cx="54" cy="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80" name="Oval 44"/>
              <p:cNvSpPr>
                <a:spLocks noChangeAspect="1" noChangeArrowheads="1"/>
              </p:cNvSpPr>
              <p:nvPr/>
            </p:nvSpPr>
            <p:spPr bwMode="auto">
              <a:xfrm>
                <a:off x="2851" y="3702"/>
                <a:ext cx="54" cy="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470" name="Group 108"/>
            <p:cNvGrpSpPr>
              <a:grpSpLocks/>
            </p:cNvGrpSpPr>
            <p:nvPr/>
          </p:nvGrpSpPr>
          <p:grpSpPr bwMode="auto">
            <a:xfrm>
              <a:off x="1443" y="2924"/>
              <a:ext cx="1001" cy="913"/>
              <a:chOff x="1443" y="2924"/>
              <a:chExt cx="1001" cy="913"/>
            </a:xfrm>
          </p:grpSpPr>
          <p:sp>
            <p:nvSpPr>
              <p:cNvPr id="17471" name="Oval 39"/>
              <p:cNvSpPr>
                <a:spLocks noChangeAspect="1" noChangeArrowheads="1"/>
              </p:cNvSpPr>
              <p:nvPr/>
            </p:nvSpPr>
            <p:spPr bwMode="auto">
              <a:xfrm>
                <a:off x="1660" y="2924"/>
                <a:ext cx="54" cy="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72" name="Oval 42"/>
              <p:cNvSpPr>
                <a:spLocks noChangeAspect="1" noChangeArrowheads="1"/>
              </p:cNvSpPr>
              <p:nvPr/>
            </p:nvSpPr>
            <p:spPr bwMode="auto">
              <a:xfrm>
                <a:off x="1992" y="3784"/>
                <a:ext cx="54" cy="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73" name="Oval 43"/>
              <p:cNvSpPr>
                <a:spLocks noChangeAspect="1" noChangeArrowheads="1"/>
              </p:cNvSpPr>
              <p:nvPr/>
            </p:nvSpPr>
            <p:spPr bwMode="auto">
              <a:xfrm>
                <a:off x="2390" y="3627"/>
                <a:ext cx="54" cy="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74" name="Oval 45"/>
              <p:cNvSpPr>
                <a:spLocks noChangeAspect="1" noChangeArrowheads="1"/>
              </p:cNvSpPr>
              <p:nvPr/>
            </p:nvSpPr>
            <p:spPr bwMode="auto">
              <a:xfrm>
                <a:off x="1456" y="3688"/>
                <a:ext cx="54" cy="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75" name="Oval 48"/>
              <p:cNvSpPr>
                <a:spLocks noChangeAspect="1" noChangeArrowheads="1"/>
              </p:cNvSpPr>
              <p:nvPr/>
            </p:nvSpPr>
            <p:spPr bwMode="auto">
              <a:xfrm>
                <a:off x="2210" y="3695"/>
                <a:ext cx="54" cy="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76" name="Oval 51"/>
              <p:cNvSpPr>
                <a:spLocks noChangeAspect="1" noChangeArrowheads="1"/>
              </p:cNvSpPr>
              <p:nvPr/>
            </p:nvSpPr>
            <p:spPr bwMode="auto">
              <a:xfrm>
                <a:off x="2372" y="2932"/>
                <a:ext cx="54" cy="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77" name="Oval 47"/>
              <p:cNvSpPr>
                <a:spLocks noChangeAspect="1" noChangeArrowheads="1"/>
              </p:cNvSpPr>
              <p:nvPr/>
            </p:nvSpPr>
            <p:spPr bwMode="auto">
              <a:xfrm>
                <a:off x="1443" y="3033"/>
                <a:ext cx="54" cy="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78" name="Oval 50"/>
              <p:cNvSpPr>
                <a:spLocks noChangeAspect="1" noChangeArrowheads="1"/>
              </p:cNvSpPr>
              <p:nvPr/>
            </p:nvSpPr>
            <p:spPr bwMode="auto">
              <a:xfrm>
                <a:off x="1963" y="3107"/>
                <a:ext cx="54" cy="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231" name="Group 111"/>
          <p:cNvGrpSpPr>
            <a:grpSpLocks/>
          </p:cNvGrpSpPr>
          <p:nvPr/>
        </p:nvGrpSpPr>
        <p:grpSpPr bwMode="auto">
          <a:xfrm>
            <a:off x="190500" y="3155653"/>
            <a:ext cx="3332163" cy="2247900"/>
            <a:chOff x="113" y="2426"/>
            <a:chExt cx="2099" cy="1416"/>
          </a:xfrm>
        </p:grpSpPr>
        <p:sp>
          <p:nvSpPr>
            <p:cNvPr id="17450" name="Oval 30"/>
            <p:cNvSpPr>
              <a:spLocks noChangeAspect="1" noChangeArrowheads="1"/>
            </p:cNvSpPr>
            <p:nvPr/>
          </p:nvSpPr>
          <p:spPr bwMode="auto">
            <a:xfrm>
              <a:off x="1760" y="3146"/>
              <a:ext cx="91" cy="9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451" name="Group 99"/>
            <p:cNvGrpSpPr>
              <a:grpSpLocks/>
            </p:cNvGrpSpPr>
            <p:nvPr/>
          </p:nvGrpSpPr>
          <p:grpSpPr bwMode="auto">
            <a:xfrm>
              <a:off x="113" y="2426"/>
              <a:ext cx="2099" cy="1416"/>
              <a:chOff x="113" y="2318"/>
              <a:chExt cx="2099" cy="1416"/>
            </a:xfrm>
          </p:grpSpPr>
          <p:sp>
            <p:nvSpPr>
              <p:cNvPr id="17452" name="Oval 30"/>
              <p:cNvSpPr>
                <a:spLocks noChangeAspect="1" noChangeArrowheads="1"/>
              </p:cNvSpPr>
              <p:nvPr/>
            </p:nvSpPr>
            <p:spPr bwMode="auto">
              <a:xfrm>
                <a:off x="441" y="2904"/>
                <a:ext cx="91" cy="90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53" name="Oval 30"/>
              <p:cNvSpPr>
                <a:spLocks noChangeAspect="1" noChangeArrowheads="1"/>
              </p:cNvSpPr>
              <p:nvPr/>
            </p:nvSpPr>
            <p:spPr bwMode="auto">
              <a:xfrm>
                <a:off x="113" y="3037"/>
                <a:ext cx="91" cy="90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454" name="Group 93"/>
              <p:cNvGrpSpPr>
                <a:grpSpLocks/>
              </p:cNvGrpSpPr>
              <p:nvPr/>
            </p:nvGrpSpPr>
            <p:grpSpPr bwMode="auto">
              <a:xfrm>
                <a:off x="123" y="2318"/>
                <a:ext cx="2089" cy="1416"/>
                <a:chOff x="123" y="2318"/>
                <a:chExt cx="2089" cy="1416"/>
              </a:xfrm>
            </p:grpSpPr>
            <p:sp>
              <p:nvSpPr>
                <p:cNvPr id="17455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59" y="2319"/>
                  <a:ext cx="823" cy="646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56" name="Line 23"/>
                <p:cNvSpPr>
                  <a:spLocks noChangeShapeType="1"/>
                </p:cNvSpPr>
                <p:nvPr/>
              </p:nvSpPr>
              <p:spPr bwMode="auto">
                <a:xfrm>
                  <a:off x="473" y="2949"/>
                  <a:ext cx="1707" cy="0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57" name="Line 23"/>
                <p:cNvSpPr>
                  <a:spLocks noChangeShapeType="1"/>
                </p:cNvSpPr>
                <p:nvPr/>
              </p:nvSpPr>
              <p:spPr bwMode="auto">
                <a:xfrm>
                  <a:off x="135" y="3082"/>
                  <a:ext cx="1707" cy="0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58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23" y="2330"/>
                  <a:ext cx="1117" cy="770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59" name="Line 10"/>
                <p:cNvSpPr>
                  <a:spLocks noChangeShapeType="1"/>
                </p:cNvSpPr>
                <p:nvPr/>
              </p:nvSpPr>
              <p:spPr bwMode="auto">
                <a:xfrm flipH="1" flipV="1">
                  <a:off x="1234" y="2318"/>
                  <a:ext cx="581" cy="796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60" name="Line 10"/>
                <p:cNvSpPr>
                  <a:spLocks noChangeShapeType="1"/>
                </p:cNvSpPr>
                <p:nvPr/>
              </p:nvSpPr>
              <p:spPr bwMode="auto">
                <a:xfrm>
                  <a:off x="146" y="3089"/>
                  <a:ext cx="1112" cy="631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61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247" y="2951"/>
                  <a:ext cx="930" cy="783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6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246" y="3104"/>
                  <a:ext cx="541" cy="619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63" name="Line 10"/>
                <p:cNvSpPr>
                  <a:spLocks noChangeShapeType="1"/>
                </p:cNvSpPr>
                <p:nvPr/>
              </p:nvSpPr>
              <p:spPr bwMode="auto">
                <a:xfrm flipH="1" flipV="1">
                  <a:off x="486" y="2979"/>
                  <a:ext cx="782" cy="741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64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44" y="2937"/>
                  <a:ext cx="342" cy="141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65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785" y="2965"/>
                  <a:ext cx="342" cy="141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66" name="Line 10"/>
                <p:cNvSpPr>
                  <a:spLocks noChangeShapeType="1"/>
                </p:cNvSpPr>
                <p:nvPr/>
              </p:nvSpPr>
              <p:spPr bwMode="auto">
                <a:xfrm flipH="1" flipV="1">
                  <a:off x="1268" y="2342"/>
                  <a:ext cx="944" cy="645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5232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707565"/>
              </p:ext>
            </p:extLst>
          </p:nvPr>
        </p:nvGraphicFramePr>
        <p:xfrm>
          <a:off x="1973263" y="5563890"/>
          <a:ext cx="23018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7" name="Equation" r:id="rId11" imgW="1042875" imgH="385915" progId="Equation.DSMT4">
                  <p:embed/>
                </p:oleObj>
              </mc:Choice>
              <mc:Fallback>
                <p:oleObj name="Equation" r:id="rId11" imgW="1042875" imgH="385915" progId="Equation.DSMT4">
                  <p:embed/>
                  <p:pic>
                    <p:nvPicPr>
                      <p:cNvPr id="5232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5563890"/>
                        <a:ext cx="23018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7" name="Oval 113"/>
          <p:cNvSpPr>
            <a:spLocks noChangeArrowheads="1"/>
          </p:cNvSpPr>
          <p:nvPr/>
        </p:nvSpPr>
        <p:spPr bwMode="auto">
          <a:xfrm>
            <a:off x="1970088" y="5509915"/>
            <a:ext cx="815975" cy="1041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240" name="AutoShape 120"/>
          <p:cNvSpPr>
            <a:spLocks noChangeArrowheads="1"/>
          </p:cNvSpPr>
          <p:nvPr/>
        </p:nvSpPr>
        <p:spPr bwMode="auto">
          <a:xfrm>
            <a:off x="1154113" y="6102053"/>
            <a:ext cx="844550" cy="561975"/>
          </a:xfrm>
          <a:prstGeom prst="wedgeRoundRectCallout">
            <a:avLst>
              <a:gd name="adj1" fmla="val 90977"/>
              <a:gd name="adj2" fmla="val -40394"/>
              <a:gd name="adj3" fmla="val 16667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0" dirty="0"/>
              <a:t>面心</a:t>
            </a:r>
            <a:endParaRPr lang="en-US" altLang="zh-CN" sz="2000" b="0" dirty="0"/>
          </a:p>
        </p:txBody>
      </p:sp>
      <p:sp>
        <p:nvSpPr>
          <p:cNvPr id="5241" name="AutoShape 121"/>
          <p:cNvSpPr>
            <a:spLocks noChangeArrowheads="1"/>
          </p:cNvSpPr>
          <p:nvPr/>
        </p:nvSpPr>
        <p:spPr bwMode="auto">
          <a:xfrm>
            <a:off x="4354513" y="6100465"/>
            <a:ext cx="844550" cy="576263"/>
          </a:xfrm>
          <a:prstGeom prst="wedgeRoundRectCallout">
            <a:avLst>
              <a:gd name="adj1" fmla="val -122181"/>
              <a:gd name="adj2" fmla="val -38153"/>
              <a:gd name="adj3" fmla="val 16667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0" dirty="0" smtClean="0"/>
              <a:t>棱心</a:t>
            </a:r>
            <a:endParaRPr lang="en-US" altLang="zh-CN" sz="2000" b="0" dirty="0"/>
          </a:p>
        </p:txBody>
      </p:sp>
      <p:sp>
        <p:nvSpPr>
          <p:cNvPr id="96" name="Text Box 2"/>
          <p:cNvSpPr txBox="1">
            <a:spLocks noChangeArrowheads="1"/>
          </p:cNvSpPr>
          <p:nvPr/>
        </p:nvSpPr>
        <p:spPr bwMode="auto">
          <a:xfrm>
            <a:off x="663574" y="1110331"/>
            <a:ext cx="57086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 smtClean="0">
                <a:solidFill>
                  <a:schemeClr val="accent2"/>
                </a:solidFill>
              </a:rPr>
              <a:t>2.1 BCC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结构</a:t>
            </a:r>
            <a:r>
              <a:rPr lang="en-US" altLang="zh-CN" sz="3600" b="1" dirty="0" smtClean="0">
                <a:solidFill>
                  <a:schemeClr val="accent2"/>
                </a:solidFill>
              </a:rPr>
              <a:t>—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八面体间隙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6950" y="5915758"/>
            <a:ext cx="363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Cyrl-AZ" altLang="zh-CN" dirty="0" smtClean="0">
                <a:solidFill>
                  <a:srgbClr val="FF0000"/>
                </a:solidFill>
              </a:rPr>
              <a:t>→</a:t>
            </a:r>
            <a:r>
              <a:rPr lang="zh-CN" altLang="en-US" dirty="0" smtClean="0">
                <a:solidFill>
                  <a:srgbClr val="FF0000"/>
                </a:solidFill>
              </a:rPr>
              <a:t>相当于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原子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Text Box 126"/>
          <p:cNvSpPr txBox="1">
            <a:spLocks noChangeArrowheads="1"/>
          </p:cNvSpPr>
          <p:nvPr/>
        </p:nvSpPr>
        <p:spPr bwMode="auto">
          <a:xfrm>
            <a:off x="6020281" y="1146326"/>
            <a:ext cx="25855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问题：</a:t>
            </a:r>
            <a:r>
              <a:rPr lang="zh-CN" altLang="en-US" b="1" dirty="0">
                <a:solidFill>
                  <a:srgbClr val="FF0000"/>
                </a:solidFill>
              </a:rPr>
              <a:t>此处的八面体间隙是否为正八面体？</a:t>
            </a:r>
          </a:p>
        </p:txBody>
      </p:sp>
      <p:pic>
        <p:nvPicPr>
          <p:cNvPr id="3" name="Less4-3 BCC八面体间隙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666675" y="2773177"/>
            <a:ext cx="2948136" cy="27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26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68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5161" grpId="0" animBg="1"/>
      <p:bldP spid="5166" grpId="0" animBg="1"/>
      <p:bldP spid="5166" grpId="1" animBg="1"/>
      <p:bldP spid="5174" grpId="0" animBg="1"/>
      <p:bldP spid="5174" grpId="1" animBg="1"/>
      <p:bldP spid="5177" grpId="0" animBg="1"/>
      <p:bldP spid="5240" grpId="0" animBg="1"/>
      <p:bldP spid="5241" grpId="0" animBg="1"/>
      <p:bldP spid="2" grpId="0"/>
      <p:bldP spid="9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746125" y="1546225"/>
            <a:ext cx="14684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zh-CN" sz="26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For BCC</a:t>
            </a:r>
          </a:p>
        </p:txBody>
      </p:sp>
      <p:graphicFrame>
        <p:nvGraphicFramePr>
          <p:cNvPr id="2458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903736"/>
              </p:ext>
            </p:extLst>
          </p:nvPr>
        </p:nvGraphicFramePr>
        <p:xfrm>
          <a:off x="539552" y="4417424"/>
          <a:ext cx="2082061" cy="62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2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2458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417424"/>
                        <a:ext cx="2082061" cy="62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1" name="Group 63"/>
          <p:cNvGrpSpPr>
            <a:grpSpLocks/>
          </p:cNvGrpSpPr>
          <p:nvPr/>
        </p:nvGrpSpPr>
        <p:grpSpPr bwMode="auto">
          <a:xfrm>
            <a:off x="6021388" y="1901825"/>
            <a:ext cx="1989137" cy="2257425"/>
            <a:chOff x="3785" y="917"/>
            <a:chExt cx="1253" cy="1422"/>
          </a:xfrm>
        </p:grpSpPr>
        <p:sp>
          <p:nvSpPr>
            <p:cNvPr id="24590" name="Line 6"/>
            <p:cNvSpPr>
              <a:spLocks noChangeShapeType="1"/>
            </p:cNvSpPr>
            <p:nvPr/>
          </p:nvSpPr>
          <p:spPr bwMode="auto">
            <a:xfrm flipH="1">
              <a:off x="4406" y="1309"/>
              <a:ext cx="601" cy="524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7"/>
            <p:cNvSpPr>
              <a:spLocks noChangeShapeType="1"/>
            </p:cNvSpPr>
            <p:nvPr/>
          </p:nvSpPr>
          <p:spPr bwMode="auto">
            <a:xfrm>
              <a:off x="4076" y="1321"/>
              <a:ext cx="629" cy="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8"/>
            <p:cNvSpPr>
              <a:spLocks noChangeShapeType="1"/>
            </p:cNvSpPr>
            <p:nvPr/>
          </p:nvSpPr>
          <p:spPr bwMode="auto">
            <a:xfrm flipV="1">
              <a:off x="3828" y="1316"/>
              <a:ext cx="1143" cy="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9"/>
            <p:cNvSpPr>
              <a:spLocks noChangeShapeType="1"/>
            </p:cNvSpPr>
            <p:nvPr/>
          </p:nvSpPr>
          <p:spPr bwMode="auto">
            <a:xfrm>
              <a:off x="4402" y="942"/>
              <a:ext cx="4" cy="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10"/>
            <p:cNvSpPr>
              <a:spLocks noChangeShapeType="1"/>
            </p:cNvSpPr>
            <p:nvPr/>
          </p:nvSpPr>
          <p:spPr bwMode="auto">
            <a:xfrm flipH="1">
              <a:off x="3812" y="942"/>
              <a:ext cx="599" cy="461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11"/>
            <p:cNvSpPr>
              <a:spLocks noChangeShapeType="1"/>
            </p:cNvSpPr>
            <p:nvPr/>
          </p:nvSpPr>
          <p:spPr bwMode="auto">
            <a:xfrm flipH="1">
              <a:off x="4081" y="953"/>
              <a:ext cx="325" cy="350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12"/>
            <p:cNvSpPr>
              <a:spLocks noChangeShapeType="1"/>
            </p:cNvSpPr>
            <p:nvPr/>
          </p:nvSpPr>
          <p:spPr bwMode="auto">
            <a:xfrm>
              <a:off x="4406" y="947"/>
              <a:ext cx="301" cy="456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13"/>
            <p:cNvSpPr>
              <a:spLocks noChangeShapeType="1"/>
            </p:cNvSpPr>
            <p:nvPr/>
          </p:nvSpPr>
          <p:spPr bwMode="auto">
            <a:xfrm>
              <a:off x="4406" y="942"/>
              <a:ext cx="601" cy="372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14"/>
            <p:cNvSpPr>
              <a:spLocks noChangeShapeType="1"/>
            </p:cNvSpPr>
            <p:nvPr/>
          </p:nvSpPr>
          <p:spPr bwMode="auto">
            <a:xfrm>
              <a:off x="4071" y="1309"/>
              <a:ext cx="326" cy="508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Line 15"/>
            <p:cNvSpPr>
              <a:spLocks noChangeShapeType="1"/>
            </p:cNvSpPr>
            <p:nvPr/>
          </p:nvSpPr>
          <p:spPr bwMode="auto">
            <a:xfrm>
              <a:off x="3806" y="1408"/>
              <a:ext cx="611" cy="425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Line 16"/>
            <p:cNvSpPr>
              <a:spLocks noChangeShapeType="1"/>
            </p:cNvSpPr>
            <p:nvPr/>
          </p:nvSpPr>
          <p:spPr bwMode="auto">
            <a:xfrm flipH="1">
              <a:off x="4411" y="1408"/>
              <a:ext cx="285" cy="410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17"/>
            <p:cNvSpPr>
              <a:spLocks noChangeShapeType="1"/>
            </p:cNvSpPr>
            <p:nvPr/>
          </p:nvSpPr>
          <p:spPr bwMode="auto">
            <a:xfrm rot="300000" flipV="1">
              <a:off x="3805" y="1296"/>
              <a:ext cx="282" cy="117"/>
            </a:xfrm>
            <a:prstGeom prst="line">
              <a:avLst/>
            </a:prstGeom>
            <a:noFill/>
            <a:ln w="1905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Line 18"/>
            <p:cNvSpPr>
              <a:spLocks noChangeShapeType="1"/>
            </p:cNvSpPr>
            <p:nvPr/>
          </p:nvSpPr>
          <p:spPr bwMode="auto">
            <a:xfrm>
              <a:off x="3804" y="1404"/>
              <a:ext cx="899" cy="0"/>
            </a:xfrm>
            <a:prstGeom prst="line">
              <a:avLst/>
            </a:prstGeom>
            <a:noFill/>
            <a:ln w="1905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Line 19"/>
            <p:cNvSpPr>
              <a:spLocks noChangeShapeType="1"/>
            </p:cNvSpPr>
            <p:nvPr/>
          </p:nvSpPr>
          <p:spPr bwMode="auto">
            <a:xfrm>
              <a:off x="4090" y="1311"/>
              <a:ext cx="915" cy="0"/>
            </a:xfrm>
            <a:prstGeom prst="line">
              <a:avLst/>
            </a:prstGeom>
            <a:noFill/>
            <a:ln w="1905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Line 20"/>
            <p:cNvSpPr>
              <a:spLocks noChangeShapeType="1"/>
            </p:cNvSpPr>
            <p:nvPr/>
          </p:nvSpPr>
          <p:spPr bwMode="auto">
            <a:xfrm rot="300000" flipV="1">
              <a:off x="4708" y="1299"/>
              <a:ext cx="298" cy="115"/>
            </a:xfrm>
            <a:prstGeom prst="line">
              <a:avLst/>
            </a:prstGeom>
            <a:noFill/>
            <a:ln w="1905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Line 21"/>
            <p:cNvSpPr>
              <a:spLocks noChangeShapeType="1"/>
            </p:cNvSpPr>
            <p:nvPr/>
          </p:nvSpPr>
          <p:spPr bwMode="auto">
            <a:xfrm>
              <a:off x="3804" y="1404"/>
              <a:ext cx="4" cy="90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Line 22"/>
            <p:cNvSpPr>
              <a:spLocks noChangeShapeType="1"/>
            </p:cNvSpPr>
            <p:nvPr/>
          </p:nvSpPr>
          <p:spPr bwMode="auto">
            <a:xfrm>
              <a:off x="4704" y="1404"/>
              <a:ext cx="1" cy="90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Line 23"/>
            <p:cNvSpPr>
              <a:spLocks noChangeShapeType="1"/>
            </p:cNvSpPr>
            <p:nvPr/>
          </p:nvSpPr>
          <p:spPr bwMode="auto">
            <a:xfrm>
              <a:off x="3804" y="2315"/>
              <a:ext cx="89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Line 24"/>
            <p:cNvSpPr>
              <a:spLocks noChangeShapeType="1"/>
            </p:cNvSpPr>
            <p:nvPr/>
          </p:nvSpPr>
          <p:spPr bwMode="auto">
            <a:xfrm>
              <a:off x="5009" y="1310"/>
              <a:ext cx="0" cy="90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Line 25"/>
            <p:cNvSpPr>
              <a:spLocks noChangeShapeType="1"/>
            </p:cNvSpPr>
            <p:nvPr/>
          </p:nvSpPr>
          <p:spPr bwMode="auto">
            <a:xfrm flipV="1">
              <a:off x="4704" y="2217"/>
              <a:ext cx="305" cy="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Line 26"/>
            <p:cNvSpPr>
              <a:spLocks noChangeShapeType="1"/>
            </p:cNvSpPr>
            <p:nvPr/>
          </p:nvSpPr>
          <p:spPr bwMode="auto">
            <a:xfrm flipH="1">
              <a:off x="4085" y="1312"/>
              <a:ext cx="1" cy="89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Line 27"/>
            <p:cNvSpPr>
              <a:spLocks noChangeShapeType="1"/>
            </p:cNvSpPr>
            <p:nvPr/>
          </p:nvSpPr>
          <p:spPr bwMode="auto">
            <a:xfrm flipV="1">
              <a:off x="3819" y="2206"/>
              <a:ext cx="285" cy="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2" name="Line 28"/>
            <p:cNvSpPr>
              <a:spLocks noChangeShapeType="1"/>
            </p:cNvSpPr>
            <p:nvPr/>
          </p:nvSpPr>
          <p:spPr bwMode="auto">
            <a:xfrm flipV="1">
              <a:off x="4099" y="2211"/>
              <a:ext cx="914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3" name="Oval 29"/>
            <p:cNvSpPr>
              <a:spLocks noChangeAspect="1" noChangeArrowheads="1"/>
            </p:cNvSpPr>
            <p:nvPr/>
          </p:nvSpPr>
          <p:spPr bwMode="auto">
            <a:xfrm>
              <a:off x="3785" y="2287"/>
              <a:ext cx="47" cy="4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14" name="Oval 30"/>
            <p:cNvSpPr>
              <a:spLocks noChangeAspect="1" noChangeArrowheads="1"/>
            </p:cNvSpPr>
            <p:nvPr/>
          </p:nvSpPr>
          <p:spPr bwMode="auto">
            <a:xfrm>
              <a:off x="3787" y="1386"/>
              <a:ext cx="47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15" name="Oval 31"/>
            <p:cNvSpPr>
              <a:spLocks noChangeAspect="1" noChangeArrowheads="1"/>
            </p:cNvSpPr>
            <p:nvPr/>
          </p:nvSpPr>
          <p:spPr bwMode="auto">
            <a:xfrm>
              <a:off x="4058" y="1288"/>
              <a:ext cx="46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16" name="Oval 32"/>
            <p:cNvSpPr>
              <a:spLocks noChangeAspect="1" noChangeArrowheads="1"/>
            </p:cNvSpPr>
            <p:nvPr/>
          </p:nvSpPr>
          <p:spPr bwMode="auto">
            <a:xfrm>
              <a:off x="4980" y="1288"/>
              <a:ext cx="46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17" name="Oval 33"/>
            <p:cNvSpPr>
              <a:spLocks noChangeAspect="1" noChangeArrowheads="1"/>
            </p:cNvSpPr>
            <p:nvPr/>
          </p:nvSpPr>
          <p:spPr bwMode="auto">
            <a:xfrm>
              <a:off x="4681" y="1380"/>
              <a:ext cx="46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18" name="Oval 34"/>
            <p:cNvSpPr>
              <a:spLocks noChangeAspect="1" noChangeArrowheads="1"/>
            </p:cNvSpPr>
            <p:nvPr/>
          </p:nvSpPr>
          <p:spPr bwMode="auto">
            <a:xfrm>
              <a:off x="4068" y="2190"/>
              <a:ext cx="47" cy="4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19" name="Oval 35"/>
            <p:cNvSpPr>
              <a:spLocks noChangeAspect="1" noChangeArrowheads="1"/>
            </p:cNvSpPr>
            <p:nvPr/>
          </p:nvSpPr>
          <p:spPr bwMode="auto">
            <a:xfrm>
              <a:off x="4684" y="2291"/>
              <a:ext cx="47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20" name="Oval 36"/>
            <p:cNvSpPr>
              <a:spLocks noChangeAspect="1" noChangeArrowheads="1"/>
            </p:cNvSpPr>
            <p:nvPr/>
          </p:nvSpPr>
          <p:spPr bwMode="auto">
            <a:xfrm>
              <a:off x="4991" y="2193"/>
              <a:ext cx="47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21" name="Oval 37"/>
            <p:cNvSpPr>
              <a:spLocks noChangeAspect="1" noChangeArrowheads="1"/>
            </p:cNvSpPr>
            <p:nvPr/>
          </p:nvSpPr>
          <p:spPr bwMode="auto">
            <a:xfrm>
              <a:off x="4388" y="1801"/>
              <a:ext cx="46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22" name="Oval 38"/>
            <p:cNvSpPr>
              <a:spLocks noChangeAspect="1" noChangeArrowheads="1"/>
            </p:cNvSpPr>
            <p:nvPr/>
          </p:nvSpPr>
          <p:spPr bwMode="auto">
            <a:xfrm>
              <a:off x="4384" y="917"/>
              <a:ext cx="47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23" name="Oval 39"/>
            <p:cNvSpPr>
              <a:spLocks noChangeAspect="1" noChangeArrowheads="1"/>
            </p:cNvSpPr>
            <p:nvPr/>
          </p:nvSpPr>
          <p:spPr bwMode="auto">
            <a:xfrm>
              <a:off x="4269" y="1379"/>
              <a:ext cx="35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24" name="Oval 40"/>
            <p:cNvSpPr>
              <a:spLocks noChangeAspect="1" noChangeArrowheads="1"/>
            </p:cNvSpPr>
            <p:nvPr/>
          </p:nvSpPr>
          <p:spPr bwMode="auto">
            <a:xfrm>
              <a:off x="4507" y="1295"/>
              <a:ext cx="35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25" name="Oval 41"/>
            <p:cNvSpPr>
              <a:spLocks noChangeAspect="1" noChangeArrowheads="1"/>
            </p:cNvSpPr>
            <p:nvPr/>
          </p:nvSpPr>
          <p:spPr bwMode="auto">
            <a:xfrm>
              <a:off x="4688" y="1827"/>
              <a:ext cx="35" cy="3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26" name="Oval 42"/>
            <p:cNvSpPr>
              <a:spLocks noChangeAspect="1" noChangeArrowheads="1"/>
            </p:cNvSpPr>
            <p:nvPr/>
          </p:nvSpPr>
          <p:spPr bwMode="auto">
            <a:xfrm>
              <a:off x="4989" y="1723"/>
              <a:ext cx="35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27" name="Oval 43"/>
            <p:cNvSpPr>
              <a:spLocks noChangeAspect="1" noChangeArrowheads="1"/>
            </p:cNvSpPr>
            <p:nvPr/>
          </p:nvSpPr>
          <p:spPr bwMode="auto">
            <a:xfrm>
              <a:off x="3791" y="1830"/>
              <a:ext cx="35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28" name="Oval 44"/>
            <p:cNvSpPr>
              <a:spLocks noChangeAspect="1" noChangeArrowheads="1"/>
            </p:cNvSpPr>
            <p:nvPr/>
          </p:nvSpPr>
          <p:spPr bwMode="auto">
            <a:xfrm>
              <a:off x="4072" y="1727"/>
              <a:ext cx="35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29" name="Oval 45"/>
            <p:cNvSpPr>
              <a:spLocks noChangeAspect="1" noChangeArrowheads="1"/>
            </p:cNvSpPr>
            <p:nvPr/>
          </p:nvSpPr>
          <p:spPr bwMode="auto">
            <a:xfrm>
              <a:off x="3946" y="1341"/>
              <a:ext cx="35" cy="3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30" name="Oval 46"/>
            <p:cNvSpPr>
              <a:spLocks noChangeAspect="1" noChangeArrowheads="1"/>
            </p:cNvSpPr>
            <p:nvPr/>
          </p:nvSpPr>
          <p:spPr bwMode="auto">
            <a:xfrm>
              <a:off x="4831" y="1341"/>
              <a:ext cx="35" cy="3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31" name="Oval 47"/>
            <p:cNvSpPr>
              <a:spLocks noChangeAspect="1" noChangeArrowheads="1"/>
            </p:cNvSpPr>
            <p:nvPr/>
          </p:nvSpPr>
          <p:spPr bwMode="auto">
            <a:xfrm>
              <a:off x="4277" y="2299"/>
              <a:ext cx="35" cy="3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32" name="Oval 48"/>
            <p:cNvSpPr>
              <a:spLocks noChangeAspect="1" noChangeArrowheads="1"/>
            </p:cNvSpPr>
            <p:nvPr/>
          </p:nvSpPr>
          <p:spPr bwMode="auto">
            <a:xfrm>
              <a:off x="4551" y="2194"/>
              <a:ext cx="35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33" name="Oval 49"/>
            <p:cNvSpPr>
              <a:spLocks noChangeAspect="1" noChangeArrowheads="1"/>
            </p:cNvSpPr>
            <p:nvPr/>
          </p:nvSpPr>
          <p:spPr bwMode="auto">
            <a:xfrm>
              <a:off x="4839" y="2244"/>
              <a:ext cx="35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34" name="Oval 50"/>
            <p:cNvSpPr>
              <a:spLocks noChangeAspect="1" noChangeArrowheads="1"/>
            </p:cNvSpPr>
            <p:nvPr/>
          </p:nvSpPr>
          <p:spPr bwMode="auto">
            <a:xfrm>
              <a:off x="3940" y="2235"/>
              <a:ext cx="35" cy="3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35" name="Oval 51"/>
            <p:cNvSpPr>
              <a:spLocks noChangeAspect="1" noChangeArrowheads="1"/>
            </p:cNvSpPr>
            <p:nvPr/>
          </p:nvSpPr>
          <p:spPr bwMode="auto">
            <a:xfrm>
              <a:off x="4385" y="1342"/>
              <a:ext cx="35" cy="3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36" name="Oval 52"/>
            <p:cNvSpPr>
              <a:spLocks noChangeAspect="1" noChangeArrowheads="1"/>
            </p:cNvSpPr>
            <p:nvPr/>
          </p:nvSpPr>
          <p:spPr bwMode="auto">
            <a:xfrm>
              <a:off x="3932" y="1776"/>
              <a:ext cx="35" cy="3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37" name="Oval 53"/>
            <p:cNvSpPr>
              <a:spLocks noChangeAspect="1" noChangeArrowheads="1"/>
            </p:cNvSpPr>
            <p:nvPr/>
          </p:nvSpPr>
          <p:spPr bwMode="auto">
            <a:xfrm>
              <a:off x="4426" y="2240"/>
              <a:ext cx="35" cy="3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38" name="Oval 54"/>
            <p:cNvSpPr>
              <a:spLocks noChangeAspect="1" noChangeArrowheads="1"/>
            </p:cNvSpPr>
            <p:nvPr/>
          </p:nvSpPr>
          <p:spPr bwMode="auto">
            <a:xfrm>
              <a:off x="4850" y="1769"/>
              <a:ext cx="35" cy="3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39" name="Oval 55"/>
            <p:cNvSpPr>
              <a:spLocks noChangeAspect="1" noChangeArrowheads="1"/>
            </p:cNvSpPr>
            <p:nvPr/>
          </p:nvSpPr>
          <p:spPr bwMode="auto">
            <a:xfrm>
              <a:off x="4275" y="1849"/>
              <a:ext cx="35" cy="3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40" name="Oval 56"/>
            <p:cNvSpPr>
              <a:spLocks noChangeAspect="1" noChangeArrowheads="1"/>
            </p:cNvSpPr>
            <p:nvPr/>
          </p:nvSpPr>
          <p:spPr bwMode="auto">
            <a:xfrm>
              <a:off x="4522" y="1733"/>
              <a:ext cx="34" cy="3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4582" name="Object 1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366300"/>
              </p:ext>
            </p:extLst>
          </p:nvPr>
        </p:nvGraphicFramePr>
        <p:xfrm>
          <a:off x="4220187" y="4659227"/>
          <a:ext cx="4500925" cy="1260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3" name="Equation" r:id="rId5" imgW="1905000" imgH="533400" progId="Equation.DSMT4">
                  <p:embed/>
                </p:oleObj>
              </mc:Choice>
              <mc:Fallback>
                <p:oleObj name="Equation" r:id="rId5" imgW="1905000" imgH="533400" progId="Equation.DSMT4">
                  <p:embed/>
                  <p:pic>
                    <p:nvPicPr>
                      <p:cNvPr id="24582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0187" y="4659227"/>
                        <a:ext cx="4500925" cy="1260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409998" y="2290384"/>
            <a:ext cx="4389438" cy="1519616"/>
            <a:chOff x="409998" y="2290384"/>
            <a:chExt cx="4389438" cy="1519616"/>
          </a:xfrm>
        </p:grpSpPr>
        <p:sp>
          <p:nvSpPr>
            <p:cNvPr id="24583" name="Text Box 184"/>
            <p:cNvSpPr txBox="1">
              <a:spLocks noChangeArrowheads="1"/>
            </p:cNvSpPr>
            <p:nvPr/>
          </p:nvSpPr>
          <p:spPr bwMode="auto">
            <a:xfrm>
              <a:off x="409998" y="2290384"/>
              <a:ext cx="4389438" cy="1384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 dirty="0" smtClean="0"/>
                <a:t>观察：</a:t>
              </a:r>
              <a:endParaRPr lang="en-US" altLang="zh-CN" sz="2400" b="0" dirty="0"/>
            </a:p>
            <a:p>
              <a:pPr marL="342900" indent="-342900" eaLnBrk="1" hangingPunct="1">
                <a:spcBef>
                  <a:spcPct val="50000"/>
                </a:spcBef>
                <a:buFont typeface="Wingdings" panose="05000000000000000000" pitchFamily="2" charset="2"/>
                <a:buChar char="ü"/>
              </a:pPr>
              <a:r>
                <a:rPr lang="zh-CN" altLang="en-US" sz="2400" b="0" dirty="0" smtClean="0"/>
                <a:t>间隙原子在</a:t>
              </a:r>
              <a:r>
                <a:rPr lang="en-US" altLang="zh-CN" sz="2400" b="0" dirty="0" smtClean="0"/>
                <a:t>c</a:t>
              </a:r>
              <a:r>
                <a:rPr lang="zh-CN" altLang="en-US" sz="2400" b="0" dirty="0" smtClean="0"/>
                <a:t>轴方向与晶格原子相切</a:t>
              </a:r>
              <a:endParaRPr lang="en-US" altLang="zh-CN" sz="2400" b="0" dirty="0"/>
            </a:p>
          </p:txBody>
        </p:sp>
        <p:graphicFrame>
          <p:nvGraphicFramePr>
            <p:cNvPr id="2458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0561981"/>
                </p:ext>
              </p:extLst>
            </p:nvPr>
          </p:nvGraphicFramePr>
          <p:xfrm>
            <a:off x="2260600" y="3330575"/>
            <a:ext cx="1444625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94" name="Equation" r:id="rId7" imgW="638280" imgH="233334" progId="Equation.DSMT4">
                    <p:embed/>
                  </p:oleObj>
                </mc:Choice>
                <mc:Fallback>
                  <p:oleObj name="Equation" r:id="rId7" imgW="638280" imgH="233334" progId="Equation.DSMT4">
                    <p:embed/>
                    <p:pic>
                      <p:nvPicPr>
                        <p:cNvPr id="2458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0600" y="3330575"/>
                          <a:ext cx="1444625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5" name="AutoShape 186"/>
          <p:cNvSpPr>
            <a:spLocks noChangeArrowheads="1"/>
          </p:cNvSpPr>
          <p:nvPr/>
        </p:nvSpPr>
        <p:spPr bwMode="auto">
          <a:xfrm>
            <a:off x="2982913" y="5119688"/>
            <a:ext cx="1025525" cy="184150"/>
          </a:xfrm>
          <a:prstGeom prst="notchedRightArrow">
            <a:avLst>
              <a:gd name="adj1" fmla="val 50000"/>
              <a:gd name="adj2" fmla="val 139224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4586" name="Line 187"/>
          <p:cNvSpPr>
            <a:spLocks noChangeShapeType="1"/>
          </p:cNvSpPr>
          <p:nvPr/>
        </p:nvSpPr>
        <p:spPr bwMode="auto">
          <a:xfrm flipV="1">
            <a:off x="6991350" y="1982788"/>
            <a:ext cx="660400" cy="3381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587" name="Object 3"/>
          <p:cNvGraphicFramePr>
            <a:graphicFrameLocks noChangeAspect="1"/>
          </p:cNvGraphicFramePr>
          <p:nvPr/>
        </p:nvGraphicFramePr>
        <p:xfrm>
          <a:off x="7653338" y="1816100"/>
          <a:ext cx="28416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5" name="Equation" r:id="rId9" imgW="119070" imgH="128638" progId="Equation.DSMT4">
                  <p:embed/>
                </p:oleObj>
              </mc:Choice>
              <mc:Fallback>
                <p:oleObj name="Equation" r:id="rId9" imgW="119070" imgH="128638" progId="Equation.DSMT4">
                  <p:embed/>
                  <p:pic>
                    <p:nvPicPr>
                      <p:cNvPr id="245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338" y="1816100"/>
                        <a:ext cx="284162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Line 189"/>
          <p:cNvSpPr>
            <a:spLocks noChangeShapeType="1"/>
          </p:cNvSpPr>
          <p:nvPr/>
        </p:nvSpPr>
        <p:spPr bwMode="auto">
          <a:xfrm flipH="1" flipV="1">
            <a:off x="6367463" y="2035175"/>
            <a:ext cx="379412" cy="5476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589" name="Object 3"/>
          <p:cNvGraphicFramePr>
            <a:graphicFrameLocks noChangeAspect="1"/>
          </p:cNvGraphicFramePr>
          <p:nvPr/>
        </p:nvGraphicFramePr>
        <p:xfrm>
          <a:off x="5924550" y="1644650"/>
          <a:ext cx="6794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6" name="Equation" r:id="rId11" imgW="295245" imgH="204928" progId="Equation.DSMT4">
                  <p:embed/>
                </p:oleObj>
              </mc:Choice>
              <mc:Fallback>
                <p:oleObj name="Equation" r:id="rId11" imgW="295245" imgH="204928" progId="Equation.DSMT4">
                  <p:embed/>
                  <p:pic>
                    <p:nvPicPr>
                      <p:cNvPr id="2458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1644650"/>
                        <a:ext cx="6794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2"/>
          <p:cNvSpPr txBox="1">
            <a:spLocks noChangeArrowheads="1"/>
          </p:cNvSpPr>
          <p:nvPr/>
        </p:nvSpPr>
        <p:spPr bwMode="auto">
          <a:xfrm>
            <a:off x="658838" y="581038"/>
            <a:ext cx="57086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 smtClean="0">
                <a:solidFill>
                  <a:schemeClr val="accent2"/>
                </a:solidFill>
              </a:rPr>
              <a:t>1. 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八面体间隙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108261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7" name="Equation" r:id="rId13" imgW="914400" imgH="198720" progId="Equation.DSMT4">
                  <p:embed/>
                </p:oleObj>
              </mc:Choice>
              <mc:Fallback>
                <p:oleObj name="Equation" r:id="rId1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486669"/>
              </p:ext>
            </p:extLst>
          </p:nvPr>
        </p:nvGraphicFramePr>
        <p:xfrm>
          <a:off x="761813" y="5140058"/>
          <a:ext cx="1800000" cy="67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8" name="Equation" r:id="rId15" imgW="672840" imgH="253800" progId="Equation.DSMT4">
                  <p:embed/>
                </p:oleObj>
              </mc:Choice>
              <mc:Fallback>
                <p:oleObj name="Equation" r:id="rId15" imgW="672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1813" y="5140058"/>
                        <a:ext cx="1800000" cy="679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3298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4213</TotalTime>
  <Words>882</Words>
  <Application>Microsoft Office PowerPoint</Application>
  <PresentationFormat>全屏显示(4:3)</PresentationFormat>
  <Paragraphs>193</Paragraphs>
  <Slides>24</Slides>
  <Notes>8</Notes>
  <HiddenSlides>0</HiddenSlides>
  <MMClips>4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黑体</vt:lpstr>
      <vt:lpstr>华文中宋</vt:lpstr>
      <vt:lpstr>宋体</vt:lpstr>
      <vt:lpstr>Arial</vt:lpstr>
      <vt:lpstr>Arial Narrow</vt:lpstr>
      <vt:lpstr>Symbol</vt:lpstr>
      <vt:lpstr>Times New Roman</vt:lpstr>
      <vt:lpstr>Wingdings</vt:lpstr>
      <vt:lpstr>默认设计模板</vt:lpstr>
      <vt:lpstr>BMP 图象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Chunlei Wan</cp:lastModifiedBy>
  <cp:revision>108</cp:revision>
  <dcterms:created xsi:type="dcterms:W3CDTF">2003-02-11T12:43:37Z</dcterms:created>
  <dcterms:modified xsi:type="dcterms:W3CDTF">2019-09-20T05:06:58Z</dcterms:modified>
</cp:coreProperties>
</file>