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2" r:id="rId3"/>
    <p:sldId id="289" r:id="rId4"/>
    <p:sldId id="288" r:id="rId5"/>
    <p:sldId id="287" r:id="rId6"/>
    <p:sldId id="278" r:id="rId7"/>
    <p:sldId id="303" r:id="rId8"/>
    <p:sldId id="259" r:id="rId9"/>
    <p:sldId id="260" r:id="rId10"/>
    <p:sldId id="261" r:id="rId11"/>
    <p:sldId id="279" r:id="rId12"/>
    <p:sldId id="305" r:id="rId13"/>
    <p:sldId id="262" r:id="rId14"/>
    <p:sldId id="263" r:id="rId15"/>
    <p:sldId id="264" r:id="rId16"/>
    <p:sldId id="265" r:id="rId17"/>
    <p:sldId id="266" r:id="rId18"/>
    <p:sldId id="281" r:id="rId19"/>
    <p:sldId id="268" r:id="rId20"/>
    <p:sldId id="269" r:id="rId21"/>
    <p:sldId id="282" r:id="rId22"/>
    <p:sldId id="283" r:id="rId23"/>
    <p:sldId id="284" r:id="rId24"/>
    <p:sldId id="285" r:id="rId25"/>
    <p:sldId id="296" r:id="rId26"/>
    <p:sldId id="297" r:id="rId27"/>
    <p:sldId id="298" r:id="rId28"/>
    <p:sldId id="299" r:id="rId29"/>
    <p:sldId id="286" r:id="rId30"/>
    <p:sldId id="306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66"/>
    <a:srgbClr val="FFFF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8" autoAdjust="0"/>
  </p:normalViewPr>
  <p:slideViewPr>
    <p:cSldViewPr>
      <p:cViewPr varScale="1">
        <p:scale>
          <a:sx n="64" d="100"/>
          <a:sy n="64" d="100"/>
        </p:scale>
        <p:origin x="127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4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7.wmf"/><Relationship Id="rId7" Type="http://schemas.openxmlformats.org/officeDocument/2006/relationships/image" Target="../media/image4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2.wmf"/><Relationship Id="rId5" Type="http://schemas.openxmlformats.org/officeDocument/2006/relationships/image" Target="../media/image39.wmf"/><Relationship Id="rId4" Type="http://schemas.openxmlformats.org/officeDocument/2006/relationships/image" Target="../media/image34.wmf"/><Relationship Id="rId9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36.wmf"/><Relationship Id="rId7" Type="http://schemas.openxmlformats.org/officeDocument/2006/relationships/image" Target="../media/image54.wmf"/><Relationship Id="rId2" Type="http://schemas.openxmlformats.org/officeDocument/2006/relationships/image" Target="../media/image35.wmf"/><Relationship Id="rId1" Type="http://schemas.openxmlformats.org/officeDocument/2006/relationships/image" Target="../media/image52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37.wmf"/><Relationship Id="rId10" Type="http://schemas.openxmlformats.org/officeDocument/2006/relationships/image" Target="../media/image57.wmf"/><Relationship Id="rId4" Type="http://schemas.openxmlformats.org/officeDocument/2006/relationships/image" Target="../media/image34.wmf"/><Relationship Id="rId9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6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81.emf"/><Relationship Id="rId2" Type="http://schemas.openxmlformats.org/officeDocument/2006/relationships/image" Target="../media/image66.emf"/><Relationship Id="rId16" Type="http://schemas.openxmlformats.org/officeDocument/2006/relationships/image" Target="../media/image80.emf"/><Relationship Id="rId20" Type="http://schemas.openxmlformats.org/officeDocument/2006/relationships/image" Target="../media/image84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3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9453E-D23D-404C-9A0B-B335D09A80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84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3A9FB-F6CD-4EF6-82EB-AEBE0AA616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26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53BC3-3AC7-46A0-9769-243DC7783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4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A8B1B-7A91-4555-9607-5FDC523C08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92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06788-FB80-4A50-9B29-FA58F10183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7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CF116-38D8-40B8-9C4F-03408BDF0A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72B8A-D753-4223-9691-799287A98A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8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E21FE-C79F-4ED2-B788-40F9DAA66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FF4A6-9F24-41CE-BA47-62E921C60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80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F6B8E-7DE1-4686-8BE8-9F821D6DDE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4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58EB9-3499-4BAB-A0CC-4D7CA92B09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86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4CB1B-D4D0-4D17-B1A2-DC42364F13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84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4DEE89-BE70-4D87-B892-618DCE1E70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8.e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8.wmf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7.wmf"/><Relationship Id="rId19" Type="http://schemas.openxmlformats.org/officeDocument/2006/relationships/image" Target="../media/image40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3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39.wmf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34.wmf"/><Relationship Id="rId19" Type="http://schemas.openxmlformats.org/officeDocument/2006/relationships/image" Target="../media/image43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1.png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9" Type="http://schemas.openxmlformats.org/officeDocument/2006/relationships/oleObject" Target="../embeddings/oleObject112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80.emf"/><Relationship Id="rId42" Type="http://schemas.openxmlformats.org/officeDocument/2006/relationships/image" Target="../media/image84.emf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107.bin"/><Relationship Id="rId41" Type="http://schemas.openxmlformats.org/officeDocument/2006/relationships/oleObject" Target="../embeddings/oleObject11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75.emf"/><Relationship Id="rId32" Type="http://schemas.openxmlformats.org/officeDocument/2006/relationships/image" Target="../media/image79.emf"/><Relationship Id="rId37" Type="http://schemas.openxmlformats.org/officeDocument/2006/relationships/oleObject" Target="../embeddings/oleObject111.bin"/><Relationship Id="rId40" Type="http://schemas.openxmlformats.org/officeDocument/2006/relationships/image" Target="../media/image83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77.emf"/><Relationship Id="rId36" Type="http://schemas.openxmlformats.org/officeDocument/2006/relationships/image" Target="../media/image81.emf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78.emf"/><Relationship Id="rId35" Type="http://schemas.openxmlformats.org/officeDocument/2006/relationships/oleObject" Target="../embeddings/oleObject110.bin"/><Relationship Id="rId8" Type="http://schemas.openxmlformats.org/officeDocument/2006/relationships/image" Target="../media/image67.emf"/><Relationship Id="rId3" Type="http://schemas.openxmlformats.org/officeDocument/2006/relationships/oleObject" Target="../embeddings/oleObject94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38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9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943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§1-5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晶面和晶向指数</a:t>
            </a:r>
            <a:b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Indices of crystal planes &amp; directions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6477000" cy="19018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、什么是晶面、晶向？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、为什么学习晶面和晶向指数？</a:t>
            </a: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685800" y="1981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3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" name="Rectangle 104"/>
          <p:cNvSpPr>
            <a:spLocks noChangeArrowheads="1"/>
          </p:cNvSpPr>
          <p:nvPr/>
        </p:nvSpPr>
        <p:spPr bwMode="auto">
          <a:xfrm>
            <a:off x="539552" y="773113"/>
            <a:ext cx="8153400" cy="56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晶面族（</a:t>
            </a:r>
            <a:r>
              <a:rPr lang="en-US" altLang="zh-CN" b="1" dirty="0">
                <a:solidFill>
                  <a:schemeClr val="accent2"/>
                </a:solidFill>
              </a:rPr>
              <a:t>plane family</a:t>
            </a:r>
            <a:r>
              <a:rPr lang="zh-CN" altLang="en-US" b="1" dirty="0">
                <a:solidFill>
                  <a:schemeClr val="accent2"/>
                </a:solidFill>
              </a:rPr>
              <a:t>）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dirty="0"/>
              <a:t>       </a:t>
            </a:r>
          </a:p>
        </p:txBody>
      </p:sp>
      <p:sp>
        <p:nvSpPr>
          <p:cNvPr id="7274" name="Rectangle 106"/>
          <p:cNvSpPr>
            <a:spLocks noChangeArrowheads="1"/>
          </p:cNvSpPr>
          <p:nvPr/>
        </p:nvSpPr>
        <p:spPr bwMode="auto">
          <a:xfrm>
            <a:off x="381000" y="3789040"/>
            <a:ext cx="845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例如：立方晶系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{100}</a:t>
            </a:r>
            <a:r>
              <a:rPr lang="zh-CN" altLang="en-US" dirty="0"/>
              <a:t>＝（</a:t>
            </a:r>
            <a:r>
              <a:rPr lang="en-US" altLang="zh-CN" dirty="0"/>
              <a:t>100</a:t>
            </a:r>
            <a:r>
              <a:rPr lang="zh-CN" altLang="en-US" dirty="0"/>
              <a:t>）＋（</a:t>
            </a:r>
            <a:r>
              <a:rPr lang="en-US" altLang="zh-CN" dirty="0"/>
              <a:t>010</a:t>
            </a:r>
            <a:r>
              <a:rPr lang="zh-CN" altLang="en-US" dirty="0"/>
              <a:t>）＋（</a:t>
            </a:r>
            <a:r>
              <a:rPr lang="en-US" altLang="zh-CN" dirty="0"/>
              <a:t>001</a:t>
            </a:r>
            <a:r>
              <a:rPr lang="zh-CN" altLang="en-US" dirty="0"/>
              <a:t>）              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           ＋（</a:t>
            </a:r>
            <a:r>
              <a:rPr lang="en-US" altLang="zh-CN" dirty="0">
                <a:cs typeface="Times New Roman" panose="02020603050405020304" pitchFamily="18" charset="0"/>
              </a:rPr>
              <a:t>ī 00</a:t>
            </a:r>
            <a:r>
              <a:rPr lang="zh-CN" altLang="en-US" dirty="0"/>
              <a:t>）＋（</a:t>
            </a:r>
            <a:r>
              <a:rPr lang="en-US" altLang="zh-CN" dirty="0"/>
              <a:t>0 </a:t>
            </a:r>
            <a:r>
              <a:rPr lang="en-US" altLang="zh-CN" dirty="0">
                <a:cs typeface="Times New Roman" panose="02020603050405020304" pitchFamily="18" charset="0"/>
              </a:rPr>
              <a:t>ī 0</a:t>
            </a:r>
            <a:r>
              <a:rPr lang="zh-CN" altLang="en-US" dirty="0"/>
              <a:t>）＋（</a:t>
            </a:r>
            <a:r>
              <a:rPr lang="en-US" altLang="zh-CN" dirty="0"/>
              <a:t>00 </a:t>
            </a:r>
            <a:r>
              <a:rPr lang="en-US" altLang="zh-CN" dirty="0">
                <a:cs typeface="Times New Roman" panose="02020603050405020304" pitchFamily="18" charset="0"/>
              </a:rPr>
              <a:t>ī </a:t>
            </a:r>
            <a:r>
              <a:rPr lang="zh-CN" altLang="en-US" dirty="0"/>
              <a:t>）    有的书上写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2377" y="1556792"/>
            <a:ext cx="78779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对于高对称性的晶体来说，晶体中具有等同条件（原子排列和晶面间距完全相同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，只是空间位向不同的各组晶面称为晶面族，用花括号</a:t>
            </a:r>
            <a:r>
              <a:rPr lang="en-US" altLang="zh-CN" dirty="0" smtClean="0"/>
              <a:t>{h k l} 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晶面族中所有晶面性质是相同的。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6"/>
          <p:cNvSpPr>
            <a:spLocks noChangeArrowheads="1"/>
          </p:cNvSpPr>
          <p:nvPr/>
        </p:nvSpPr>
        <p:spPr bwMode="auto">
          <a:xfrm>
            <a:off x="685800" y="685800"/>
            <a:ext cx="36385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晶面族（</a:t>
            </a:r>
            <a:r>
              <a:rPr lang="en-US" altLang="zh-CN" b="1">
                <a:solidFill>
                  <a:schemeClr val="accent2"/>
                </a:solidFill>
              </a:rPr>
              <a:t>plane family</a:t>
            </a:r>
            <a:r>
              <a:rPr lang="zh-CN" altLang="en-US" b="1">
                <a:solidFill>
                  <a:schemeClr val="accent2"/>
                </a:solidFill>
              </a:rPr>
              <a:t>）：</a:t>
            </a: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323528" y="494116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问题：</a:t>
            </a:r>
            <a:r>
              <a:rPr lang="zh-CN" altLang="en-US" sz="2000" dirty="0"/>
              <a:t>请大家自己写一写</a:t>
            </a:r>
            <a:r>
              <a:rPr lang="en-US" altLang="zh-CN" sz="2000" dirty="0"/>
              <a:t>{111}</a:t>
            </a:r>
            <a:r>
              <a:rPr lang="zh-CN" altLang="en-US" sz="2000" dirty="0"/>
              <a:t>、</a:t>
            </a:r>
            <a:r>
              <a:rPr lang="en-US" altLang="zh-CN" sz="2000" dirty="0"/>
              <a:t>{123}</a:t>
            </a:r>
            <a:r>
              <a:rPr lang="zh-CN" altLang="en-US" sz="2000" dirty="0"/>
              <a:t>晶面族的所有等价面</a:t>
            </a:r>
          </a:p>
        </p:txBody>
      </p:sp>
      <p:graphicFrame>
        <p:nvGraphicFramePr>
          <p:cNvPr id="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42629"/>
              </p:ext>
            </p:extLst>
          </p:nvPr>
        </p:nvGraphicFramePr>
        <p:xfrm>
          <a:off x="611560" y="3700038"/>
          <a:ext cx="4646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2209680" imgH="228600" progId="Equation.DSMT4">
                  <p:embed/>
                </p:oleObj>
              </mc:Choice>
              <mc:Fallback>
                <p:oleObj name="Equation" r:id="rId3" imgW="2209680" imgH="228600" progId="Equation.DSMT4">
                  <p:embed/>
                  <p:pic>
                    <p:nvPicPr>
                      <p:cNvPr id="819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00038"/>
                        <a:ext cx="4646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82999"/>
              </p:ext>
            </p:extLst>
          </p:nvPr>
        </p:nvGraphicFramePr>
        <p:xfrm>
          <a:off x="541936" y="1924157"/>
          <a:ext cx="4518416" cy="84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2565360" imgH="482400" progId="Equation.DSMT4">
                  <p:embed/>
                </p:oleObj>
              </mc:Choice>
              <mc:Fallback>
                <p:oleObj name="Equation" r:id="rId5" imgW="2565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936" y="1924157"/>
                        <a:ext cx="4518416" cy="849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17888" y="1168400"/>
          <a:ext cx="45275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公式" r:id="rId3" imgW="2409750" imgH="719076" progId="Equation.3">
                  <p:embed/>
                </p:oleObj>
              </mc:Choice>
              <mc:Fallback>
                <p:oleObj name="公式" r:id="rId3" imgW="2409750" imgH="719076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168400"/>
                        <a:ext cx="452755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33763" y="3524250"/>
          <a:ext cx="5465762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公式" r:id="rId5" imgW="2967030" imgH="1214556" progId="Equation.3">
                  <p:embed/>
                </p:oleObj>
              </mc:Choice>
              <mc:Fallback>
                <p:oleObj name="公式" r:id="rId5" imgW="2967030" imgH="1214556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524250"/>
                        <a:ext cx="5465762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62000" y="936625"/>
            <a:ext cx="2487613" cy="2108200"/>
            <a:chOff x="350" y="541"/>
            <a:chExt cx="1567" cy="1328"/>
          </a:xfrm>
        </p:grpSpPr>
        <p:grpSp>
          <p:nvGrpSpPr>
            <p:cNvPr id="10264" name="Group 5"/>
            <p:cNvGrpSpPr>
              <a:grpSpLocks/>
            </p:cNvGrpSpPr>
            <p:nvPr/>
          </p:nvGrpSpPr>
          <p:grpSpPr bwMode="auto">
            <a:xfrm>
              <a:off x="350" y="541"/>
              <a:ext cx="1567" cy="1328"/>
              <a:chOff x="505" y="1398"/>
              <a:chExt cx="1567" cy="1328"/>
            </a:xfrm>
          </p:grpSpPr>
          <p:sp>
            <p:nvSpPr>
              <p:cNvPr id="10268" name="Line 6"/>
              <p:cNvSpPr>
                <a:spLocks noChangeAspect="1" noChangeShapeType="1"/>
              </p:cNvSpPr>
              <p:nvPr/>
            </p:nvSpPr>
            <p:spPr bwMode="auto">
              <a:xfrm rot="300000" flipV="1">
                <a:off x="516" y="1400"/>
                <a:ext cx="465" cy="32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7"/>
              <p:cNvSpPr>
                <a:spLocks noChangeAspect="1" noChangeShapeType="1"/>
              </p:cNvSpPr>
              <p:nvPr/>
            </p:nvSpPr>
            <p:spPr bwMode="auto">
              <a:xfrm>
                <a:off x="505" y="1707"/>
                <a:ext cx="104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Line 8"/>
              <p:cNvSpPr>
                <a:spLocks noChangeAspect="1" noChangeShapeType="1"/>
              </p:cNvSpPr>
              <p:nvPr/>
            </p:nvSpPr>
            <p:spPr bwMode="auto">
              <a:xfrm>
                <a:off x="1003" y="1425"/>
                <a:ext cx="10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9"/>
              <p:cNvSpPr>
                <a:spLocks noChangeAspect="1" noChangeShapeType="1"/>
              </p:cNvSpPr>
              <p:nvPr/>
            </p:nvSpPr>
            <p:spPr bwMode="auto">
              <a:xfrm rot="300000" flipV="1">
                <a:off x="1572" y="1398"/>
                <a:ext cx="483" cy="32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Line 10"/>
              <p:cNvSpPr>
                <a:spLocks noChangeAspect="1" noChangeShapeType="1"/>
              </p:cNvSpPr>
              <p:nvPr/>
            </p:nvSpPr>
            <p:spPr bwMode="auto">
              <a:xfrm>
                <a:off x="505" y="1707"/>
                <a:ext cx="5" cy="10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Line 11"/>
              <p:cNvSpPr>
                <a:spLocks noChangeAspect="1" noChangeShapeType="1"/>
              </p:cNvSpPr>
              <p:nvPr/>
            </p:nvSpPr>
            <p:spPr bwMode="auto">
              <a:xfrm>
                <a:off x="1555" y="1708"/>
                <a:ext cx="2" cy="10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4" name="Line 12"/>
              <p:cNvSpPr>
                <a:spLocks noChangeAspect="1" noChangeShapeType="1"/>
              </p:cNvSpPr>
              <p:nvPr/>
            </p:nvSpPr>
            <p:spPr bwMode="auto">
              <a:xfrm>
                <a:off x="505" y="2726"/>
                <a:ext cx="105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Line 13"/>
              <p:cNvSpPr>
                <a:spLocks noChangeAspect="1" noChangeShapeType="1"/>
              </p:cNvSpPr>
              <p:nvPr/>
            </p:nvSpPr>
            <p:spPr bwMode="auto">
              <a:xfrm>
                <a:off x="2072" y="1425"/>
                <a:ext cx="0" cy="10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565" y="2448"/>
                <a:ext cx="505" cy="26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000" y="1425"/>
                <a:ext cx="0" cy="10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Line 16"/>
              <p:cNvSpPr>
                <a:spLocks noChangeAspect="1" noChangeShapeType="1"/>
              </p:cNvSpPr>
              <p:nvPr/>
            </p:nvSpPr>
            <p:spPr bwMode="auto">
              <a:xfrm flipV="1">
                <a:off x="515" y="2433"/>
                <a:ext cx="498" cy="28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1009" y="2438"/>
                <a:ext cx="104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5" name="Line 18"/>
            <p:cNvSpPr>
              <a:spLocks noChangeShapeType="1"/>
            </p:cNvSpPr>
            <p:nvPr/>
          </p:nvSpPr>
          <p:spPr bwMode="auto">
            <a:xfrm>
              <a:off x="845" y="1094"/>
              <a:ext cx="1066" cy="480"/>
            </a:xfrm>
            <a:prstGeom prst="line">
              <a:avLst/>
            </a:prstGeom>
            <a:noFill/>
            <a:ln w="2222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9"/>
            <p:cNvSpPr>
              <a:spLocks noChangeShapeType="1"/>
            </p:cNvSpPr>
            <p:nvPr/>
          </p:nvSpPr>
          <p:spPr bwMode="auto">
            <a:xfrm flipH="1">
              <a:off x="356" y="1094"/>
              <a:ext cx="490" cy="768"/>
            </a:xfrm>
            <a:prstGeom prst="line">
              <a:avLst/>
            </a:prstGeom>
            <a:noFill/>
            <a:ln w="2222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0"/>
            <p:cNvSpPr>
              <a:spLocks noChangeShapeType="1"/>
            </p:cNvSpPr>
            <p:nvPr/>
          </p:nvSpPr>
          <p:spPr bwMode="auto">
            <a:xfrm flipV="1">
              <a:off x="356" y="1574"/>
              <a:ext cx="1555" cy="278"/>
            </a:xfrm>
            <a:prstGeom prst="line">
              <a:avLst/>
            </a:prstGeom>
            <a:noFill/>
            <a:ln w="2222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5" name="Group 21"/>
          <p:cNvGrpSpPr>
            <a:grpSpLocks/>
          </p:cNvGrpSpPr>
          <p:nvPr/>
        </p:nvGrpSpPr>
        <p:grpSpPr bwMode="auto">
          <a:xfrm>
            <a:off x="803275" y="3971925"/>
            <a:ext cx="2487613" cy="2108200"/>
            <a:chOff x="379" y="2415"/>
            <a:chExt cx="1567" cy="1328"/>
          </a:xfrm>
        </p:grpSpPr>
        <p:grpSp>
          <p:nvGrpSpPr>
            <p:cNvPr id="10248" name="Group 22"/>
            <p:cNvGrpSpPr>
              <a:grpSpLocks/>
            </p:cNvGrpSpPr>
            <p:nvPr/>
          </p:nvGrpSpPr>
          <p:grpSpPr bwMode="auto">
            <a:xfrm>
              <a:off x="379" y="2415"/>
              <a:ext cx="1567" cy="1328"/>
              <a:chOff x="505" y="1398"/>
              <a:chExt cx="1567" cy="1328"/>
            </a:xfrm>
          </p:grpSpPr>
          <p:sp>
            <p:nvSpPr>
              <p:cNvPr id="10252" name="Line 23"/>
              <p:cNvSpPr>
                <a:spLocks noChangeAspect="1" noChangeShapeType="1"/>
              </p:cNvSpPr>
              <p:nvPr/>
            </p:nvSpPr>
            <p:spPr bwMode="auto">
              <a:xfrm rot="300000" flipV="1">
                <a:off x="516" y="1400"/>
                <a:ext cx="465" cy="32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3" name="Line 24"/>
              <p:cNvSpPr>
                <a:spLocks noChangeAspect="1" noChangeShapeType="1"/>
              </p:cNvSpPr>
              <p:nvPr/>
            </p:nvSpPr>
            <p:spPr bwMode="auto">
              <a:xfrm>
                <a:off x="505" y="1707"/>
                <a:ext cx="104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Line 25"/>
              <p:cNvSpPr>
                <a:spLocks noChangeAspect="1" noChangeShapeType="1"/>
              </p:cNvSpPr>
              <p:nvPr/>
            </p:nvSpPr>
            <p:spPr bwMode="auto">
              <a:xfrm>
                <a:off x="1003" y="1425"/>
                <a:ext cx="10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Line 26"/>
              <p:cNvSpPr>
                <a:spLocks noChangeAspect="1" noChangeShapeType="1"/>
              </p:cNvSpPr>
              <p:nvPr/>
            </p:nvSpPr>
            <p:spPr bwMode="auto">
              <a:xfrm rot="300000" flipV="1">
                <a:off x="1572" y="1398"/>
                <a:ext cx="483" cy="32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Line 27"/>
              <p:cNvSpPr>
                <a:spLocks noChangeAspect="1" noChangeShapeType="1"/>
              </p:cNvSpPr>
              <p:nvPr/>
            </p:nvSpPr>
            <p:spPr bwMode="auto">
              <a:xfrm>
                <a:off x="505" y="1707"/>
                <a:ext cx="5" cy="10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Line 28"/>
              <p:cNvSpPr>
                <a:spLocks noChangeAspect="1" noChangeShapeType="1"/>
              </p:cNvSpPr>
              <p:nvPr/>
            </p:nvSpPr>
            <p:spPr bwMode="auto">
              <a:xfrm>
                <a:off x="1555" y="1708"/>
                <a:ext cx="2" cy="10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Line 29"/>
              <p:cNvSpPr>
                <a:spLocks noChangeAspect="1" noChangeShapeType="1"/>
              </p:cNvSpPr>
              <p:nvPr/>
            </p:nvSpPr>
            <p:spPr bwMode="auto">
              <a:xfrm>
                <a:off x="505" y="2726"/>
                <a:ext cx="105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30"/>
              <p:cNvSpPr>
                <a:spLocks noChangeAspect="1" noChangeShapeType="1"/>
              </p:cNvSpPr>
              <p:nvPr/>
            </p:nvSpPr>
            <p:spPr bwMode="auto">
              <a:xfrm>
                <a:off x="2072" y="1425"/>
                <a:ext cx="0" cy="10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1565" y="2448"/>
                <a:ext cx="505" cy="26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32"/>
              <p:cNvSpPr>
                <a:spLocks noChangeAspect="1" noChangeShapeType="1"/>
              </p:cNvSpPr>
              <p:nvPr/>
            </p:nvSpPr>
            <p:spPr bwMode="auto">
              <a:xfrm flipH="1">
                <a:off x="1000" y="1425"/>
                <a:ext cx="0" cy="10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2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515" y="2433"/>
                <a:ext cx="498" cy="28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1009" y="2438"/>
                <a:ext cx="104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9" name="Line 35"/>
            <p:cNvSpPr>
              <a:spLocks noChangeShapeType="1"/>
            </p:cNvSpPr>
            <p:nvPr/>
          </p:nvSpPr>
          <p:spPr bwMode="auto">
            <a:xfrm>
              <a:off x="874" y="2440"/>
              <a:ext cx="692" cy="1008"/>
            </a:xfrm>
            <a:prstGeom prst="line">
              <a:avLst/>
            </a:prstGeom>
            <a:noFill/>
            <a:ln w="2222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36"/>
            <p:cNvSpPr>
              <a:spLocks noChangeShapeType="1"/>
            </p:cNvSpPr>
            <p:nvPr/>
          </p:nvSpPr>
          <p:spPr bwMode="auto">
            <a:xfrm flipH="1">
              <a:off x="682" y="2449"/>
              <a:ext cx="192" cy="1124"/>
            </a:xfrm>
            <a:prstGeom prst="line">
              <a:avLst/>
            </a:prstGeom>
            <a:noFill/>
            <a:ln w="2222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37"/>
            <p:cNvSpPr>
              <a:spLocks noChangeShapeType="1"/>
            </p:cNvSpPr>
            <p:nvPr/>
          </p:nvSpPr>
          <p:spPr bwMode="auto">
            <a:xfrm flipV="1">
              <a:off x="692" y="3458"/>
              <a:ext cx="892" cy="105"/>
            </a:xfrm>
            <a:prstGeom prst="line">
              <a:avLst/>
            </a:prstGeom>
            <a:noFill/>
            <a:ln w="2222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732213" y="2520950"/>
            <a:ext cx="4449762" cy="4572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Wingdings" pitchFamily="2" charset="2"/>
              </a:rPr>
              <a:t>Total: 12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3767138" y="5811838"/>
            <a:ext cx="4449762" cy="4572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Wingdings" pitchFamily="2" charset="2"/>
              </a:rPr>
              <a:t>Total: 4×3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Wingdings" pitchFamily="2" charset="2"/>
              </a:rPr>
              <a:t>！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Wingdings" pitchFamily="2" charset="2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5605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0"/>
          <p:cNvSpPr>
            <a:spLocks noChangeArrowheads="1"/>
          </p:cNvSpPr>
          <p:nvPr/>
        </p:nvSpPr>
        <p:spPr bwMode="auto">
          <a:xfrm>
            <a:off x="533400" y="5334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三、晶向指数</a:t>
            </a: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503410" y="1607922"/>
            <a:ext cx="7851776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求</a:t>
            </a:r>
            <a:r>
              <a:rPr lang="zh-CN" altLang="en-US" b="1" dirty="0">
                <a:solidFill>
                  <a:srgbClr val="FF0000"/>
                </a:solidFill>
              </a:rPr>
              <a:t>法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en-US" altLang="zh-CN" sz="22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 smtClean="0"/>
              <a:t>(1)</a:t>
            </a:r>
            <a:r>
              <a:rPr lang="zh-CN" altLang="en-US" sz="2200" dirty="0" smtClean="0"/>
              <a:t>将其中</a:t>
            </a:r>
            <a:r>
              <a:rPr lang="zh-CN" altLang="en-US" sz="2200" dirty="0"/>
              <a:t>一点选为原点</a:t>
            </a:r>
            <a:r>
              <a:rPr lang="zh-CN" altLang="en-US" sz="2200" dirty="0" smtClean="0"/>
              <a:t>，建坐标系</a:t>
            </a:r>
            <a:endParaRPr lang="en-US" altLang="zh-CN" sz="22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 smtClean="0"/>
              <a:t>(2)</a:t>
            </a:r>
            <a:r>
              <a:rPr lang="zh-CN" altLang="en-US" sz="2200" dirty="0" smtClean="0"/>
              <a:t>求另</a:t>
            </a:r>
            <a:r>
              <a:rPr lang="zh-CN" altLang="en-US" sz="2200" dirty="0"/>
              <a:t>一点的</a:t>
            </a:r>
            <a:r>
              <a:rPr lang="zh-CN" altLang="en-US" sz="2200" dirty="0" smtClean="0"/>
              <a:t>坐标</a:t>
            </a:r>
            <a:endParaRPr lang="en-US" altLang="zh-CN" sz="22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 smtClean="0"/>
              <a:t>(3)</a:t>
            </a:r>
            <a:r>
              <a:rPr lang="zh-CN" altLang="en-US" sz="2200" dirty="0" smtClean="0"/>
              <a:t>化为</a:t>
            </a:r>
            <a:r>
              <a:rPr lang="zh-CN" altLang="en-US" sz="2200" dirty="0"/>
              <a:t>最小</a:t>
            </a:r>
            <a:r>
              <a:rPr lang="zh-CN" altLang="en-US" sz="2200" dirty="0" smtClean="0"/>
              <a:t>整数</a:t>
            </a:r>
            <a:endParaRPr lang="en-US" altLang="zh-CN" sz="22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 smtClean="0"/>
              <a:t>(4) </a:t>
            </a:r>
            <a:r>
              <a:rPr lang="zh-CN" altLang="en-US" sz="2200" dirty="0"/>
              <a:t>写</a:t>
            </a:r>
            <a:r>
              <a:rPr lang="zh-CN" altLang="en-US" sz="2200" dirty="0" smtClean="0"/>
              <a:t>在</a:t>
            </a:r>
            <a:r>
              <a:rPr lang="zh-CN" altLang="en-US" sz="2200" dirty="0" smtClean="0">
                <a:solidFill>
                  <a:srgbClr val="FF0000"/>
                </a:solidFill>
              </a:rPr>
              <a:t>方</a:t>
            </a:r>
            <a:r>
              <a:rPr lang="zh-CN" altLang="en-US" sz="2200" dirty="0">
                <a:solidFill>
                  <a:srgbClr val="FF0000"/>
                </a:solidFill>
              </a:rPr>
              <a:t>括弧</a:t>
            </a:r>
            <a:r>
              <a:rPr lang="zh-CN" altLang="en-US" sz="2200" dirty="0"/>
              <a:t>中。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dirty="0"/>
              <a:t>     </a:t>
            </a:r>
            <a:endParaRPr lang="en-US" altLang="zh-CN" sz="2200" dirty="0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z="2200" dirty="0" smtClean="0"/>
              <a:t> </a:t>
            </a:r>
            <a:r>
              <a:rPr lang="zh-CN" altLang="en-US" sz="2200" dirty="0"/>
              <a:t>与晶面指数的确定方法相反，晶向的原点必须放在晶向上。</a:t>
            </a:r>
          </a:p>
        </p:txBody>
      </p:sp>
      <p:grpSp>
        <p:nvGrpSpPr>
          <p:cNvPr id="7175" name="Group 75"/>
          <p:cNvGrpSpPr>
            <a:grpSpLocks/>
          </p:cNvGrpSpPr>
          <p:nvPr/>
        </p:nvGrpSpPr>
        <p:grpSpPr bwMode="auto">
          <a:xfrm>
            <a:off x="6584950" y="381000"/>
            <a:ext cx="2559050" cy="2895600"/>
            <a:chOff x="4148" y="240"/>
            <a:chExt cx="1612" cy="1824"/>
          </a:xfrm>
        </p:grpSpPr>
        <p:grpSp>
          <p:nvGrpSpPr>
            <p:cNvPr id="7176" name="Group 48"/>
            <p:cNvGrpSpPr>
              <a:grpSpLocks/>
            </p:cNvGrpSpPr>
            <p:nvPr/>
          </p:nvGrpSpPr>
          <p:grpSpPr bwMode="auto">
            <a:xfrm>
              <a:off x="4148" y="240"/>
              <a:ext cx="1612" cy="1824"/>
              <a:chOff x="3984" y="528"/>
              <a:chExt cx="1612" cy="1824"/>
            </a:xfrm>
          </p:grpSpPr>
          <p:grpSp>
            <p:nvGrpSpPr>
              <p:cNvPr id="7182" name="Group 49"/>
              <p:cNvGrpSpPr>
                <a:grpSpLocks/>
              </p:cNvGrpSpPr>
              <p:nvPr/>
            </p:nvGrpSpPr>
            <p:grpSpPr bwMode="auto">
              <a:xfrm>
                <a:off x="4080" y="768"/>
                <a:ext cx="1344" cy="1344"/>
                <a:chOff x="4080" y="768"/>
                <a:chExt cx="1344" cy="1344"/>
              </a:xfrm>
            </p:grpSpPr>
            <p:sp>
              <p:nvSpPr>
                <p:cNvPr id="7183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96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4" name="Line 51"/>
                <p:cNvSpPr>
                  <a:spLocks noChangeShapeType="1"/>
                </p:cNvSpPr>
                <p:nvPr/>
              </p:nvSpPr>
              <p:spPr bwMode="auto">
                <a:xfrm>
                  <a:off x="4224" y="124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5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224" y="960"/>
                  <a:ext cx="19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6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5079" y="969"/>
                  <a:ext cx="19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5040" y="1680"/>
                  <a:ext cx="19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176" y="1248"/>
                  <a:ext cx="48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9" name="Line 5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77" y="768"/>
                  <a:ext cx="61" cy="91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5031" y="1248"/>
                  <a:ext cx="48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5223" y="960"/>
                  <a:ext cx="48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2" name="Line 59"/>
                <p:cNvSpPr>
                  <a:spLocks noChangeShapeType="1"/>
                </p:cNvSpPr>
                <p:nvPr/>
              </p:nvSpPr>
              <p:spPr bwMode="auto">
                <a:xfrm>
                  <a:off x="4368" y="16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3" name="Line 60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4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176" y="1680"/>
                  <a:ext cx="19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5" name="Line 62"/>
                <p:cNvSpPr>
                  <a:spLocks noChangeShapeType="1"/>
                </p:cNvSpPr>
                <p:nvPr/>
              </p:nvSpPr>
              <p:spPr bwMode="auto">
                <a:xfrm>
                  <a:off x="4944" y="168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4080" y="1824"/>
                  <a:ext cx="19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170" name="Object 64"/>
              <p:cNvGraphicFramePr>
                <a:graphicFrameLocks noChangeAspect="1"/>
              </p:cNvGraphicFramePr>
              <p:nvPr/>
            </p:nvGraphicFramePr>
            <p:xfrm>
              <a:off x="3984" y="2085"/>
              <a:ext cx="19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0" name="Equation" r:id="rId3" imgW="126725" imgH="177415" progId="Equation.3">
                      <p:embed/>
                    </p:oleObj>
                  </mc:Choice>
                  <mc:Fallback>
                    <p:oleObj name="Equation" r:id="rId3" imgW="126725" imgH="177415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085"/>
                            <a:ext cx="19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1" name="Object 65"/>
              <p:cNvGraphicFramePr>
                <a:graphicFrameLocks noChangeAspect="1"/>
              </p:cNvGraphicFramePr>
              <p:nvPr/>
            </p:nvGraphicFramePr>
            <p:xfrm>
              <a:off x="5424" y="1536"/>
              <a:ext cx="17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1" name="Equation" r:id="rId5" imgW="139579" imgH="215713" progId="Equation.3">
                      <p:embed/>
                    </p:oleObj>
                  </mc:Choice>
                  <mc:Fallback>
                    <p:oleObj name="Equation" r:id="rId5" imgW="139579" imgH="215713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536"/>
                            <a:ext cx="17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2" name="Object 66"/>
              <p:cNvGraphicFramePr>
                <a:graphicFrameLocks noChangeAspect="1"/>
              </p:cNvGraphicFramePr>
              <p:nvPr/>
            </p:nvGraphicFramePr>
            <p:xfrm>
              <a:off x="4368" y="52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2" name="Equation" r:id="rId7" imgW="126725" imgH="177415" progId="Equation.3">
                      <p:embed/>
                    </p:oleObj>
                  </mc:Choice>
                  <mc:Fallback>
                    <p:oleObj name="Equation" r:id="rId7" imgW="126725" imgH="177415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52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77" name="Line 70"/>
            <p:cNvSpPr>
              <a:spLocks noChangeShapeType="1"/>
            </p:cNvSpPr>
            <p:nvPr/>
          </p:nvSpPr>
          <p:spPr bwMode="auto">
            <a:xfrm flipV="1">
              <a:off x="4542" y="1047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71"/>
            <p:cNvSpPr>
              <a:spLocks noChangeShapeType="1"/>
            </p:cNvSpPr>
            <p:nvPr/>
          </p:nvSpPr>
          <p:spPr bwMode="auto">
            <a:xfrm flipH="1">
              <a:off x="4866" y="1056"/>
              <a:ext cx="4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72"/>
            <p:cNvSpPr>
              <a:spLocks noChangeShapeType="1"/>
            </p:cNvSpPr>
            <p:nvPr/>
          </p:nvSpPr>
          <p:spPr bwMode="auto">
            <a:xfrm>
              <a:off x="4437" y="152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73"/>
            <p:cNvSpPr>
              <a:spLocks noChangeShapeType="1"/>
            </p:cNvSpPr>
            <p:nvPr/>
          </p:nvSpPr>
          <p:spPr bwMode="auto">
            <a:xfrm flipV="1">
              <a:off x="4866" y="1383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74"/>
            <p:cNvSpPr>
              <a:spLocks noChangeShapeType="1"/>
            </p:cNvSpPr>
            <p:nvPr/>
          </p:nvSpPr>
          <p:spPr bwMode="auto">
            <a:xfrm flipH="1">
              <a:off x="4560" y="10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Group 84"/>
          <p:cNvGrpSpPr>
            <a:grpSpLocks/>
          </p:cNvGrpSpPr>
          <p:nvPr/>
        </p:nvGrpSpPr>
        <p:grpSpPr bwMode="auto">
          <a:xfrm>
            <a:off x="2555776" y="594881"/>
            <a:ext cx="2559050" cy="2971800"/>
            <a:chOff x="4032" y="192"/>
            <a:chExt cx="1612" cy="1872"/>
          </a:xfrm>
        </p:grpSpPr>
        <p:grpSp>
          <p:nvGrpSpPr>
            <p:cNvPr id="8221" name="Group 41"/>
            <p:cNvGrpSpPr>
              <a:grpSpLocks/>
            </p:cNvGrpSpPr>
            <p:nvPr/>
          </p:nvGrpSpPr>
          <p:grpSpPr bwMode="auto">
            <a:xfrm>
              <a:off x="4128" y="432"/>
              <a:ext cx="1344" cy="1344"/>
              <a:chOff x="4080" y="768"/>
              <a:chExt cx="1344" cy="1344"/>
            </a:xfrm>
          </p:grpSpPr>
          <p:sp>
            <p:nvSpPr>
              <p:cNvPr id="8222" name="Line 42"/>
              <p:cNvSpPr>
                <a:spLocks noChangeShapeType="1"/>
              </p:cNvSpPr>
              <p:nvPr/>
            </p:nvSpPr>
            <p:spPr bwMode="auto">
              <a:xfrm>
                <a:off x="4416" y="96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43"/>
              <p:cNvSpPr>
                <a:spLocks noChangeShapeType="1"/>
              </p:cNvSpPr>
              <p:nvPr/>
            </p:nvSpPr>
            <p:spPr bwMode="auto">
              <a:xfrm>
                <a:off x="4224" y="12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44"/>
              <p:cNvSpPr>
                <a:spLocks noChangeShapeType="1"/>
              </p:cNvSpPr>
              <p:nvPr/>
            </p:nvSpPr>
            <p:spPr bwMode="auto">
              <a:xfrm flipH="1">
                <a:off x="4224" y="96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Line 45"/>
              <p:cNvSpPr>
                <a:spLocks noChangeShapeType="1"/>
              </p:cNvSpPr>
              <p:nvPr/>
            </p:nvSpPr>
            <p:spPr bwMode="auto">
              <a:xfrm flipH="1">
                <a:off x="5079" y="969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46"/>
              <p:cNvSpPr>
                <a:spLocks noChangeShapeType="1"/>
              </p:cNvSpPr>
              <p:nvPr/>
            </p:nvSpPr>
            <p:spPr bwMode="auto">
              <a:xfrm flipH="1">
                <a:off x="5040" y="168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Line 47"/>
              <p:cNvSpPr>
                <a:spLocks noChangeShapeType="1"/>
              </p:cNvSpPr>
              <p:nvPr/>
            </p:nvSpPr>
            <p:spPr bwMode="auto">
              <a:xfrm flipH="1">
                <a:off x="4176" y="1248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Line 48"/>
              <p:cNvSpPr>
                <a:spLocks noChangeAspect="1" noChangeShapeType="1"/>
              </p:cNvSpPr>
              <p:nvPr/>
            </p:nvSpPr>
            <p:spPr bwMode="auto">
              <a:xfrm flipH="1">
                <a:off x="4377" y="768"/>
                <a:ext cx="61" cy="9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Line 49"/>
              <p:cNvSpPr>
                <a:spLocks noChangeShapeType="1"/>
              </p:cNvSpPr>
              <p:nvPr/>
            </p:nvSpPr>
            <p:spPr bwMode="auto">
              <a:xfrm flipH="1">
                <a:off x="5031" y="1248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Line 50"/>
              <p:cNvSpPr>
                <a:spLocks noChangeShapeType="1"/>
              </p:cNvSpPr>
              <p:nvPr/>
            </p:nvSpPr>
            <p:spPr bwMode="auto">
              <a:xfrm flipH="1">
                <a:off x="5223" y="960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Line 51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5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53"/>
              <p:cNvSpPr>
                <a:spLocks noChangeShapeType="1"/>
              </p:cNvSpPr>
              <p:nvPr/>
            </p:nvSpPr>
            <p:spPr bwMode="auto">
              <a:xfrm flipH="1">
                <a:off x="4176" y="168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54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55"/>
              <p:cNvSpPr>
                <a:spLocks noChangeShapeType="1"/>
              </p:cNvSpPr>
              <p:nvPr/>
            </p:nvSpPr>
            <p:spPr bwMode="auto">
              <a:xfrm flipH="1">
                <a:off x="4080" y="1824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196" name="Object 56"/>
            <p:cNvGraphicFramePr>
              <a:graphicFrameLocks noChangeAspect="1"/>
            </p:cNvGraphicFramePr>
            <p:nvPr/>
          </p:nvGraphicFramePr>
          <p:xfrm>
            <a:off x="4032" y="1797"/>
            <a:ext cx="19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6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97"/>
                          <a:ext cx="19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7"/>
            <p:cNvGraphicFramePr>
              <a:graphicFrameLocks noChangeAspect="1"/>
            </p:cNvGraphicFramePr>
            <p:nvPr/>
          </p:nvGraphicFramePr>
          <p:xfrm>
            <a:off x="5472" y="1200"/>
            <a:ext cx="1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" name="Equation" r:id="rId5" imgW="139579" imgH="215713" progId="Equation.3">
                    <p:embed/>
                  </p:oleObj>
                </mc:Choice>
                <mc:Fallback>
                  <p:oleObj name="Equation" r:id="rId5" imgW="139579" imgH="215713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00"/>
                          <a:ext cx="1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58"/>
            <p:cNvGraphicFramePr>
              <a:graphicFrameLocks noChangeAspect="1"/>
            </p:cNvGraphicFramePr>
            <p:nvPr/>
          </p:nvGraphicFramePr>
          <p:xfrm>
            <a:off x="4416" y="19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8" name="Equation" r:id="rId7" imgW="126725" imgH="177415" progId="Equation.3">
                    <p:embed/>
                  </p:oleObj>
                </mc:Choice>
                <mc:Fallback>
                  <p:oleObj name="Equation" r:id="rId7" imgW="126725" imgH="177415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2" name="Group 72"/>
          <p:cNvGrpSpPr>
            <a:grpSpLocks/>
          </p:cNvGrpSpPr>
          <p:nvPr/>
        </p:nvGrpSpPr>
        <p:grpSpPr bwMode="auto">
          <a:xfrm>
            <a:off x="2889151" y="1934731"/>
            <a:ext cx="1825625" cy="636588"/>
            <a:chOff x="4242" y="1036"/>
            <a:chExt cx="1150" cy="401"/>
          </a:xfrm>
        </p:grpSpPr>
        <p:sp>
          <p:nvSpPr>
            <p:cNvPr id="8218" name="Line 69"/>
            <p:cNvSpPr>
              <a:spLocks noChangeAspect="1" noChangeShapeType="1"/>
            </p:cNvSpPr>
            <p:nvPr/>
          </p:nvSpPr>
          <p:spPr bwMode="auto">
            <a:xfrm flipV="1">
              <a:off x="4407" y="1143"/>
              <a:ext cx="81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Text Box 70"/>
            <p:cNvSpPr txBox="1">
              <a:spLocks noChangeArrowheads="1"/>
            </p:cNvSpPr>
            <p:nvPr/>
          </p:nvSpPr>
          <p:spPr bwMode="auto">
            <a:xfrm>
              <a:off x="4242" y="122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O</a:t>
              </a:r>
            </a:p>
          </p:txBody>
        </p:sp>
        <p:sp>
          <p:nvSpPr>
            <p:cNvPr id="8220" name="Text Box 71"/>
            <p:cNvSpPr txBox="1">
              <a:spLocks noChangeArrowheads="1"/>
            </p:cNvSpPr>
            <p:nvPr/>
          </p:nvSpPr>
          <p:spPr bwMode="auto">
            <a:xfrm>
              <a:off x="5184" y="10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A</a:t>
              </a: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990600" y="4267200"/>
            <a:ext cx="930275" cy="457200"/>
            <a:chOff x="1238" y="1514"/>
            <a:chExt cx="586" cy="288"/>
          </a:xfrm>
        </p:grpSpPr>
        <p:sp>
          <p:nvSpPr>
            <p:cNvPr id="8216" name="Text Box 74"/>
            <p:cNvSpPr txBox="1">
              <a:spLocks noChangeArrowheads="1"/>
            </p:cNvSpPr>
            <p:nvPr/>
          </p:nvSpPr>
          <p:spPr bwMode="auto">
            <a:xfrm>
              <a:off x="1238" y="1514"/>
              <a:ext cx="5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OA</a:t>
              </a:r>
              <a:r>
                <a:rPr lang="zh-CN" altLang="en-US"/>
                <a:t>：</a:t>
              </a:r>
            </a:p>
          </p:txBody>
        </p:sp>
        <p:sp>
          <p:nvSpPr>
            <p:cNvPr id="8217" name="Line 75"/>
            <p:cNvSpPr>
              <a:spLocks noChangeShapeType="1"/>
            </p:cNvSpPr>
            <p:nvPr/>
          </p:nvSpPr>
          <p:spPr bwMode="auto">
            <a:xfrm>
              <a:off x="1323" y="15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93" name="Object 77"/>
          <p:cNvGraphicFramePr>
            <a:graphicFrameLocks noChangeAspect="1"/>
          </p:cNvGraphicFramePr>
          <p:nvPr/>
        </p:nvGraphicFramePr>
        <p:xfrm>
          <a:off x="1828800" y="4191000"/>
          <a:ext cx="1695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9" imgW="495085" imgH="228501" progId="Equation.3">
                  <p:embed/>
                </p:oleObj>
              </mc:Choice>
              <mc:Fallback>
                <p:oleObj name="Equation" r:id="rId9" imgW="495085" imgH="228501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1695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4" name="AutoShape 78"/>
          <p:cNvSpPr>
            <a:spLocks noChangeArrowheads="1"/>
          </p:cNvSpPr>
          <p:nvPr/>
        </p:nvSpPr>
        <p:spPr bwMode="auto">
          <a:xfrm>
            <a:off x="3581400" y="4419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95" name="Text Box 79"/>
          <p:cNvSpPr txBox="1">
            <a:spLocks noChangeArrowheads="1"/>
          </p:cNvSpPr>
          <p:nvPr/>
        </p:nvSpPr>
        <p:spPr bwMode="auto">
          <a:xfrm>
            <a:off x="4038600" y="4267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1)</a:t>
            </a:r>
          </a:p>
        </p:txBody>
      </p:sp>
      <p:sp>
        <p:nvSpPr>
          <p:cNvPr id="9297" name="Text Box 81"/>
          <p:cNvSpPr txBox="1">
            <a:spLocks noChangeArrowheads="1"/>
          </p:cNvSpPr>
          <p:nvPr/>
        </p:nvSpPr>
        <p:spPr bwMode="auto">
          <a:xfrm>
            <a:off x="60960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[1 2 1]</a:t>
            </a:r>
          </a:p>
        </p:txBody>
      </p:sp>
      <p:sp>
        <p:nvSpPr>
          <p:cNvPr id="9301" name="AutoShape 85"/>
          <p:cNvSpPr>
            <a:spLocks noChangeArrowheads="1"/>
          </p:cNvSpPr>
          <p:nvPr/>
        </p:nvSpPr>
        <p:spPr bwMode="auto">
          <a:xfrm>
            <a:off x="5562600" y="4419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02" name="Text Box 86"/>
          <p:cNvSpPr txBox="1">
            <a:spLocks noChangeArrowheads="1"/>
          </p:cNvSpPr>
          <p:nvPr/>
        </p:nvSpPr>
        <p:spPr bwMode="auto">
          <a:xfrm>
            <a:off x="2250976" y="349048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[1 0 0]</a:t>
            </a:r>
          </a:p>
        </p:txBody>
      </p:sp>
      <p:sp>
        <p:nvSpPr>
          <p:cNvPr id="9303" name="Text Box 87"/>
          <p:cNvSpPr txBox="1">
            <a:spLocks noChangeArrowheads="1"/>
          </p:cNvSpPr>
          <p:nvPr/>
        </p:nvSpPr>
        <p:spPr bwMode="auto">
          <a:xfrm>
            <a:off x="5070376" y="219508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[0 1 0]</a:t>
            </a:r>
          </a:p>
        </p:txBody>
      </p:sp>
      <p:sp>
        <p:nvSpPr>
          <p:cNvPr id="9304" name="Text Box 88"/>
          <p:cNvSpPr txBox="1">
            <a:spLocks noChangeArrowheads="1"/>
          </p:cNvSpPr>
          <p:nvPr/>
        </p:nvSpPr>
        <p:spPr bwMode="auto">
          <a:xfrm>
            <a:off x="2936776" y="27420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[ 0 0 1]</a:t>
            </a:r>
          </a:p>
        </p:txBody>
      </p: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2965351" y="1067956"/>
            <a:ext cx="1571625" cy="2119313"/>
            <a:chOff x="3186" y="692"/>
            <a:chExt cx="990" cy="1335"/>
          </a:xfrm>
        </p:grpSpPr>
        <p:sp>
          <p:nvSpPr>
            <p:cNvPr id="8213" name="Line 89"/>
            <p:cNvSpPr>
              <a:spLocks noChangeShapeType="1"/>
            </p:cNvSpPr>
            <p:nvPr/>
          </p:nvSpPr>
          <p:spPr bwMode="auto">
            <a:xfrm>
              <a:off x="3360" y="836"/>
              <a:ext cx="624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Text Box 90"/>
            <p:cNvSpPr txBox="1">
              <a:spLocks noChangeArrowheads="1"/>
            </p:cNvSpPr>
            <p:nvPr/>
          </p:nvSpPr>
          <p:spPr bwMode="auto">
            <a:xfrm>
              <a:off x="3186" y="69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8215" name="Text Box 91"/>
            <p:cNvSpPr txBox="1">
              <a:spLocks noChangeArrowheads="1"/>
            </p:cNvSpPr>
            <p:nvPr/>
          </p:nvSpPr>
          <p:spPr bwMode="auto">
            <a:xfrm>
              <a:off x="3936" y="17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</p:grpSp>
      <p:sp>
        <p:nvSpPr>
          <p:cNvPr id="9308" name="Text Box 92"/>
          <p:cNvSpPr txBox="1">
            <a:spLocks noChangeArrowheads="1"/>
          </p:cNvSpPr>
          <p:nvPr/>
        </p:nvSpPr>
        <p:spPr bwMode="auto">
          <a:xfrm>
            <a:off x="4384576" y="297295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[11</a:t>
            </a:r>
            <a:r>
              <a:rPr lang="en-US" altLang="zh-CN">
                <a:cs typeface="Times New Roman" panose="02020603050405020304" pitchFamily="18" charset="0"/>
              </a:rPr>
              <a:t>ī</a:t>
            </a:r>
            <a:r>
              <a:rPr lang="en-US" altLang="zh-CN"/>
              <a:t>]</a:t>
            </a:r>
          </a:p>
        </p:txBody>
      </p:sp>
      <p:graphicFrame>
        <p:nvGraphicFramePr>
          <p:cNvPr id="9310" name="Object 94"/>
          <p:cNvGraphicFramePr>
            <a:graphicFrameLocks noChangeAspect="1"/>
          </p:cNvGraphicFramePr>
          <p:nvPr/>
        </p:nvGraphicFramePr>
        <p:xfrm>
          <a:off x="990600" y="5029200"/>
          <a:ext cx="3276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11" imgW="1422400" imgH="228600" progId="Equation.3">
                  <p:embed/>
                </p:oleObj>
              </mc:Choice>
              <mc:Fallback>
                <p:oleObj name="Equation" r:id="rId11" imgW="1422400" imgH="2286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3276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4" grpId="0" animBg="1"/>
      <p:bldP spid="9295" grpId="0" autoUpdateAnimBg="0"/>
      <p:bldP spid="9297" grpId="0" autoUpdateAnimBg="0"/>
      <p:bldP spid="9301" grpId="0" animBg="1"/>
      <p:bldP spid="9302" grpId="0" autoUpdateAnimBg="0"/>
      <p:bldP spid="9303" grpId="0" autoUpdateAnimBg="0"/>
      <p:bldP spid="9304" grpId="0" autoUpdateAnimBg="0"/>
      <p:bldP spid="93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88811"/>
              </p:ext>
            </p:extLst>
          </p:nvPr>
        </p:nvGraphicFramePr>
        <p:xfrm>
          <a:off x="294184" y="1806352"/>
          <a:ext cx="4953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位图图像" r:id="rId3" imgW="2507197" imgH="1874682" progId="Paint.Picture">
                  <p:embed/>
                </p:oleObj>
              </mc:Choice>
              <mc:Fallback>
                <p:oleObj name="位图图像" r:id="rId3" imgW="2507197" imgH="1874682" progId="Paint.Picture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84" y="1806352"/>
                        <a:ext cx="49530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707015"/>
              </p:ext>
            </p:extLst>
          </p:nvPr>
        </p:nvGraphicFramePr>
        <p:xfrm>
          <a:off x="5148064" y="1772816"/>
          <a:ext cx="3821113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位图图像" r:id="rId5" imgW="1546994" imgH="1539373" progId="Paint.Picture">
                  <p:embed/>
                </p:oleObj>
              </mc:Choice>
              <mc:Fallback>
                <p:oleObj name="位图图像" r:id="rId5" imgW="1546994" imgH="1539373" progId="Paint.Picture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72816"/>
                        <a:ext cx="3821113" cy="380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460052" y="655290"/>
            <a:ext cx="6560219" cy="8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</a:rPr>
              <a:t>立方晶系中几个重要的晶向指数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1" name="Text Box 97"/>
          <p:cNvSpPr txBox="1">
            <a:spLocks noChangeArrowheads="1"/>
          </p:cNvSpPr>
          <p:nvPr/>
        </p:nvSpPr>
        <p:spPr bwMode="auto">
          <a:xfrm>
            <a:off x="533400" y="685800"/>
            <a:ext cx="3048000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第二种确定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方法：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）行走法：</a:t>
            </a:r>
          </a:p>
        </p:txBody>
      </p:sp>
      <p:sp>
        <p:nvSpPr>
          <p:cNvPr id="10248" name="Rectangle 98"/>
          <p:cNvSpPr>
            <a:spLocks noChangeArrowheads="1"/>
          </p:cNvSpPr>
          <p:nvPr/>
        </p:nvSpPr>
        <p:spPr bwMode="auto">
          <a:xfrm>
            <a:off x="657424" y="2189163"/>
            <a:ext cx="4756150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按沿着三个轴上行走的步数来确定</a:t>
            </a:r>
          </a:p>
        </p:txBody>
      </p:sp>
      <p:grpSp>
        <p:nvGrpSpPr>
          <p:cNvPr id="10249" name="Group 99"/>
          <p:cNvGrpSpPr>
            <a:grpSpLocks/>
          </p:cNvGrpSpPr>
          <p:nvPr/>
        </p:nvGrpSpPr>
        <p:grpSpPr bwMode="auto">
          <a:xfrm>
            <a:off x="5822950" y="609600"/>
            <a:ext cx="2559050" cy="2971800"/>
            <a:chOff x="4032" y="192"/>
            <a:chExt cx="1612" cy="1872"/>
          </a:xfrm>
        </p:grpSpPr>
        <p:grpSp>
          <p:nvGrpSpPr>
            <p:cNvPr id="10259" name="Group 100"/>
            <p:cNvGrpSpPr>
              <a:grpSpLocks/>
            </p:cNvGrpSpPr>
            <p:nvPr/>
          </p:nvGrpSpPr>
          <p:grpSpPr bwMode="auto">
            <a:xfrm>
              <a:off x="4128" y="432"/>
              <a:ext cx="1344" cy="1344"/>
              <a:chOff x="4080" y="768"/>
              <a:chExt cx="1344" cy="1344"/>
            </a:xfrm>
          </p:grpSpPr>
          <p:sp>
            <p:nvSpPr>
              <p:cNvPr id="10260" name="Line 101"/>
              <p:cNvSpPr>
                <a:spLocks noChangeShapeType="1"/>
              </p:cNvSpPr>
              <p:nvPr/>
            </p:nvSpPr>
            <p:spPr bwMode="auto">
              <a:xfrm>
                <a:off x="4416" y="96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102"/>
              <p:cNvSpPr>
                <a:spLocks noChangeShapeType="1"/>
              </p:cNvSpPr>
              <p:nvPr/>
            </p:nvSpPr>
            <p:spPr bwMode="auto">
              <a:xfrm>
                <a:off x="4224" y="12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2" name="Line 103"/>
              <p:cNvSpPr>
                <a:spLocks noChangeShapeType="1"/>
              </p:cNvSpPr>
              <p:nvPr/>
            </p:nvSpPr>
            <p:spPr bwMode="auto">
              <a:xfrm flipH="1">
                <a:off x="4224" y="96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104"/>
              <p:cNvSpPr>
                <a:spLocks noChangeShapeType="1"/>
              </p:cNvSpPr>
              <p:nvPr/>
            </p:nvSpPr>
            <p:spPr bwMode="auto">
              <a:xfrm flipH="1">
                <a:off x="5079" y="969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105"/>
              <p:cNvSpPr>
                <a:spLocks noChangeShapeType="1"/>
              </p:cNvSpPr>
              <p:nvPr/>
            </p:nvSpPr>
            <p:spPr bwMode="auto">
              <a:xfrm flipH="1">
                <a:off x="5040" y="168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106"/>
              <p:cNvSpPr>
                <a:spLocks noChangeShapeType="1"/>
              </p:cNvSpPr>
              <p:nvPr/>
            </p:nvSpPr>
            <p:spPr bwMode="auto">
              <a:xfrm flipH="1">
                <a:off x="4176" y="1248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4377" y="768"/>
                <a:ext cx="61" cy="9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108"/>
              <p:cNvSpPr>
                <a:spLocks noChangeShapeType="1"/>
              </p:cNvSpPr>
              <p:nvPr/>
            </p:nvSpPr>
            <p:spPr bwMode="auto">
              <a:xfrm flipH="1">
                <a:off x="5031" y="1248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Line 109"/>
              <p:cNvSpPr>
                <a:spLocks noChangeShapeType="1"/>
              </p:cNvSpPr>
              <p:nvPr/>
            </p:nvSpPr>
            <p:spPr bwMode="auto">
              <a:xfrm flipH="1">
                <a:off x="5223" y="960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110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Line 111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112"/>
              <p:cNvSpPr>
                <a:spLocks noChangeShapeType="1"/>
              </p:cNvSpPr>
              <p:nvPr/>
            </p:nvSpPr>
            <p:spPr bwMode="auto">
              <a:xfrm flipH="1">
                <a:off x="4176" y="168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Line 11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Line 114"/>
              <p:cNvSpPr>
                <a:spLocks noChangeShapeType="1"/>
              </p:cNvSpPr>
              <p:nvPr/>
            </p:nvSpPr>
            <p:spPr bwMode="auto">
              <a:xfrm flipH="1">
                <a:off x="4080" y="1824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0244" name="Object 115"/>
            <p:cNvGraphicFramePr>
              <a:graphicFrameLocks noChangeAspect="1"/>
            </p:cNvGraphicFramePr>
            <p:nvPr/>
          </p:nvGraphicFramePr>
          <p:xfrm>
            <a:off x="4032" y="1797"/>
            <a:ext cx="19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97"/>
                          <a:ext cx="19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16"/>
            <p:cNvGraphicFramePr>
              <a:graphicFrameLocks noChangeAspect="1"/>
            </p:cNvGraphicFramePr>
            <p:nvPr/>
          </p:nvGraphicFramePr>
          <p:xfrm>
            <a:off x="5472" y="1200"/>
            <a:ext cx="1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name="Equation" r:id="rId5" imgW="139579" imgH="215713" progId="Equation.3">
                    <p:embed/>
                  </p:oleObj>
                </mc:Choice>
                <mc:Fallback>
                  <p:oleObj name="Equation" r:id="rId5" imgW="139579" imgH="215713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00"/>
                          <a:ext cx="1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117"/>
            <p:cNvGraphicFramePr>
              <a:graphicFrameLocks noChangeAspect="1"/>
            </p:cNvGraphicFramePr>
            <p:nvPr/>
          </p:nvGraphicFramePr>
          <p:xfrm>
            <a:off x="4416" y="19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1" name="Equation" r:id="rId7" imgW="126725" imgH="177415" progId="Equation.3">
                    <p:embed/>
                  </p:oleObj>
                </mc:Choice>
                <mc:Fallback>
                  <p:oleObj name="Equation" r:id="rId7" imgW="126725" imgH="177415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0" name="Group 118"/>
          <p:cNvGrpSpPr>
            <a:grpSpLocks/>
          </p:cNvGrpSpPr>
          <p:nvPr/>
        </p:nvGrpSpPr>
        <p:grpSpPr bwMode="auto">
          <a:xfrm>
            <a:off x="6156325" y="1949450"/>
            <a:ext cx="1825625" cy="636588"/>
            <a:chOff x="4242" y="1036"/>
            <a:chExt cx="1150" cy="401"/>
          </a:xfrm>
        </p:grpSpPr>
        <p:sp>
          <p:nvSpPr>
            <p:cNvPr id="10256" name="Line 119"/>
            <p:cNvSpPr>
              <a:spLocks noChangeAspect="1" noChangeShapeType="1"/>
            </p:cNvSpPr>
            <p:nvPr/>
          </p:nvSpPr>
          <p:spPr bwMode="auto">
            <a:xfrm flipV="1">
              <a:off x="4407" y="1143"/>
              <a:ext cx="81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Text Box 120"/>
            <p:cNvSpPr txBox="1">
              <a:spLocks noChangeArrowheads="1"/>
            </p:cNvSpPr>
            <p:nvPr/>
          </p:nvSpPr>
          <p:spPr bwMode="auto">
            <a:xfrm>
              <a:off x="4242" y="122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O</a:t>
              </a:r>
            </a:p>
          </p:txBody>
        </p:sp>
        <p:sp>
          <p:nvSpPr>
            <p:cNvPr id="10258" name="Text Box 121"/>
            <p:cNvSpPr txBox="1">
              <a:spLocks noChangeArrowheads="1"/>
            </p:cNvSpPr>
            <p:nvPr/>
          </p:nvSpPr>
          <p:spPr bwMode="auto">
            <a:xfrm>
              <a:off x="5184" y="10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A</a:t>
              </a:r>
            </a:p>
          </p:txBody>
        </p:sp>
      </p:grpSp>
      <p:sp>
        <p:nvSpPr>
          <p:cNvPr id="11401" name="Line 137"/>
          <p:cNvSpPr>
            <a:spLocks noChangeShapeType="1"/>
          </p:cNvSpPr>
          <p:nvPr/>
        </p:nvSpPr>
        <p:spPr bwMode="auto">
          <a:xfrm flipH="1">
            <a:off x="6280150" y="2454275"/>
            <a:ext cx="15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2" name="Line 138"/>
          <p:cNvSpPr>
            <a:spLocks noChangeShapeType="1"/>
          </p:cNvSpPr>
          <p:nvPr/>
        </p:nvSpPr>
        <p:spPr bwMode="auto">
          <a:xfrm>
            <a:off x="6280150" y="2682875"/>
            <a:ext cx="1371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3" name="Line 139"/>
          <p:cNvSpPr>
            <a:spLocks noChangeAspect="1" noChangeShapeType="1"/>
          </p:cNvSpPr>
          <p:nvPr/>
        </p:nvSpPr>
        <p:spPr bwMode="auto">
          <a:xfrm flipV="1">
            <a:off x="7643813" y="2103438"/>
            <a:ext cx="65087" cy="5794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4" name="Text Box 140"/>
          <p:cNvSpPr txBox="1">
            <a:spLocks noChangeArrowheads="1"/>
          </p:cNvSpPr>
          <p:nvPr/>
        </p:nvSpPr>
        <p:spPr bwMode="auto">
          <a:xfrm>
            <a:off x="6127750" y="262096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A’</a:t>
            </a:r>
          </a:p>
        </p:txBody>
      </p:sp>
      <p:sp>
        <p:nvSpPr>
          <p:cNvPr id="11406" name="Text Box 142"/>
          <p:cNvSpPr txBox="1">
            <a:spLocks noChangeArrowheads="1"/>
          </p:cNvSpPr>
          <p:nvPr/>
        </p:nvSpPr>
        <p:spPr bwMode="auto">
          <a:xfrm>
            <a:off x="7575550" y="25304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A”</a:t>
            </a:r>
          </a:p>
        </p:txBody>
      </p:sp>
      <p:graphicFrame>
        <p:nvGraphicFramePr>
          <p:cNvPr id="11407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807630"/>
              </p:ext>
            </p:extLst>
          </p:nvPr>
        </p:nvGraphicFramePr>
        <p:xfrm>
          <a:off x="908050" y="3690466"/>
          <a:ext cx="4959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9" imgW="2145369" imgH="253890" progId="Equation.3">
                  <p:embed/>
                </p:oleObj>
              </mc:Choice>
              <mc:Fallback>
                <p:oleObj name="Equation" r:id="rId9" imgW="2145369" imgH="25389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690466"/>
                        <a:ext cx="4959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8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648276"/>
              </p:ext>
            </p:extLst>
          </p:nvPr>
        </p:nvGraphicFramePr>
        <p:xfrm>
          <a:off x="838200" y="4757266"/>
          <a:ext cx="68087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11" imgW="2946400" imgH="266700" progId="Equation.DSMT4">
                  <p:embed/>
                </p:oleObj>
              </mc:Choice>
              <mc:Fallback>
                <p:oleObj name="Equation" r:id="rId11" imgW="2946400" imgH="2667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57266"/>
                        <a:ext cx="68087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4" grpId="0" autoUpdateAnimBg="0"/>
      <p:bldP spid="114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8600" y="457200"/>
            <a:ext cx="7391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立方晶系中的一些重要晶向：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57200" y="3429000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轴向</a:t>
            </a:r>
            <a:r>
              <a:rPr lang="en-US" altLang="zh-CN"/>
              <a:t>&lt;100&gt;</a:t>
            </a:r>
            <a:r>
              <a:rPr lang="zh-CN" altLang="en-US"/>
              <a:t>：</a:t>
            </a:r>
            <a:r>
              <a:rPr lang="en-US" altLang="zh-CN" sz="2200"/>
              <a:t>[100]</a:t>
            </a:r>
            <a:r>
              <a:rPr lang="zh-CN" altLang="en-US" sz="2200"/>
              <a:t>、</a:t>
            </a:r>
            <a:r>
              <a:rPr lang="en-US" altLang="zh-CN" sz="2200"/>
              <a:t>[010]</a:t>
            </a:r>
            <a:r>
              <a:rPr lang="zh-CN" altLang="en-US" sz="2200"/>
              <a:t>、</a:t>
            </a:r>
            <a:r>
              <a:rPr lang="en-US" altLang="zh-CN" sz="2200"/>
              <a:t>[001]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71488" y="4800600"/>
            <a:ext cx="869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面对角线方向</a:t>
            </a:r>
            <a:r>
              <a:rPr lang="en-US" altLang="zh-CN"/>
              <a:t>&lt;110&gt;</a:t>
            </a:r>
            <a:r>
              <a:rPr lang="zh-CN" altLang="en-US"/>
              <a:t>：</a:t>
            </a:r>
            <a:r>
              <a:rPr lang="en-US" altLang="zh-CN" sz="2200"/>
              <a:t>[110]</a:t>
            </a:r>
            <a:r>
              <a:rPr lang="zh-CN" altLang="en-US" sz="2200"/>
              <a:t>、</a:t>
            </a:r>
            <a:r>
              <a:rPr lang="en-US" altLang="zh-CN" sz="2200"/>
              <a:t>[011]</a:t>
            </a:r>
            <a:r>
              <a:rPr lang="zh-CN" altLang="en-US" sz="2200"/>
              <a:t>、</a:t>
            </a:r>
            <a:r>
              <a:rPr lang="en-US" altLang="zh-CN" sz="2200"/>
              <a:t>[101]</a:t>
            </a:r>
            <a:r>
              <a:rPr lang="zh-CN" altLang="en-US" sz="2200"/>
              <a:t>、</a:t>
            </a:r>
            <a:r>
              <a:rPr lang="en-US" altLang="zh-CN" sz="2200"/>
              <a:t>[</a:t>
            </a:r>
            <a:r>
              <a:rPr lang="en-US" altLang="zh-CN" sz="2200">
                <a:cs typeface="Times New Roman" panose="02020603050405020304" pitchFamily="18" charset="0"/>
              </a:rPr>
              <a:t>ī 10]</a:t>
            </a:r>
            <a:r>
              <a:rPr lang="zh-CN" altLang="en-US" sz="2200"/>
              <a:t>、</a:t>
            </a:r>
            <a:r>
              <a:rPr lang="en-US" altLang="zh-CN" sz="2200"/>
              <a:t>[0 </a:t>
            </a:r>
            <a:r>
              <a:rPr lang="en-US" altLang="zh-CN" sz="2200">
                <a:cs typeface="Times New Roman" panose="02020603050405020304" pitchFamily="18" charset="0"/>
              </a:rPr>
              <a:t>ī </a:t>
            </a:r>
            <a:r>
              <a:rPr lang="en-US" altLang="zh-CN" sz="2200"/>
              <a:t>1]</a:t>
            </a:r>
            <a:r>
              <a:rPr lang="zh-CN" altLang="en-US" sz="2200"/>
              <a:t>、</a:t>
            </a:r>
            <a:r>
              <a:rPr lang="en-US" altLang="zh-CN" sz="2200"/>
              <a:t>[</a:t>
            </a:r>
            <a:r>
              <a:rPr lang="en-US" altLang="zh-CN" sz="2200">
                <a:cs typeface="Times New Roman" panose="02020603050405020304" pitchFamily="18" charset="0"/>
              </a:rPr>
              <a:t>ī 01]</a:t>
            </a:r>
            <a:endParaRPr lang="en-US" altLang="zh-CN" sz="2200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57200" y="4114800"/>
            <a:ext cx="685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体对角线方向</a:t>
            </a:r>
            <a:r>
              <a:rPr lang="en-US" altLang="zh-CN"/>
              <a:t>&lt;111&gt;</a:t>
            </a:r>
            <a:r>
              <a:rPr lang="zh-CN" altLang="en-US"/>
              <a:t>：</a:t>
            </a:r>
            <a:r>
              <a:rPr lang="en-US" altLang="zh-CN" sz="2200"/>
              <a:t>[111]</a:t>
            </a:r>
            <a:r>
              <a:rPr lang="zh-CN" altLang="en-US" sz="2200"/>
              <a:t>、</a:t>
            </a:r>
            <a:r>
              <a:rPr lang="en-US" altLang="zh-CN" sz="2200"/>
              <a:t>[</a:t>
            </a:r>
            <a:r>
              <a:rPr lang="en-US" altLang="zh-CN" sz="2200">
                <a:cs typeface="Times New Roman" panose="02020603050405020304" pitchFamily="18" charset="0"/>
              </a:rPr>
              <a:t>ī 11]</a:t>
            </a:r>
            <a:r>
              <a:rPr lang="zh-CN" altLang="en-US" sz="2200"/>
              <a:t>、</a:t>
            </a:r>
            <a:r>
              <a:rPr lang="en-US" altLang="zh-CN" sz="2200"/>
              <a:t>[1 </a:t>
            </a:r>
            <a:r>
              <a:rPr lang="en-US" altLang="zh-CN" sz="2200">
                <a:cs typeface="Times New Roman" panose="02020603050405020304" pitchFamily="18" charset="0"/>
              </a:rPr>
              <a:t>ī </a:t>
            </a:r>
            <a:r>
              <a:rPr lang="en-US" altLang="zh-CN" sz="2200"/>
              <a:t>1]</a:t>
            </a:r>
            <a:r>
              <a:rPr lang="zh-CN" altLang="en-US" sz="2200"/>
              <a:t>、</a:t>
            </a:r>
            <a:r>
              <a:rPr lang="en-US" altLang="zh-CN" sz="2200"/>
              <a:t>[11</a:t>
            </a:r>
            <a:r>
              <a:rPr lang="en-US" altLang="zh-CN" sz="2200">
                <a:cs typeface="Times New Roman" panose="02020603050405020304" pitchFamily="18" charset="0"/>
              </a:rPr>
              <a:t>ī</a:t>
            </a:r>
            <a:r>
              <a:rPr lang="en-US" altLang="zh-CN" sz="2200"/>
              <a:t>]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1488" y="5456238"/>
            <a:ext cx="7658752" cy="1401762"/>
            <a:chOff x="240" y="3101"/>
            <a:chExt cx="4320" cy="883"/>
          </a:xfrm>
        </p:grpSpPr>
        <p:sp>
          <p:nvSpPr>
            <p:cNvPr id="11273" name="Rectangle 15"/>
            <p:cNvSpPr>
              <a:spLocks noChangeArrowheads="1"/>
            </p:cNvSpPr>
            <p:nvPr/>
          </p:nvSpPr>
          <p:spPr bwMode="auto">
            <a:xfrm>
              <a:off x="240" y="3120"/>
              <a:ext cx="2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/>
                <a:t> </a:t>
              </a:r>
              <a:r>
                <a:rPr lang="zh-CN" altLang="en-US"/>
                <a:t>顶点到面心方向</a:t>
              </a:r>
              <a:r>
                <a:rPr lang="en-US" altLang="zh-CN"/>
                <a:t>&lt;112&gt;</a:t>
              </a:r>
              <a:r>
                <a:rPr lang="zh-CN" altLang="en-US"/>
                <a:t>：</a:t>
              </a:r>
            </a:p>
          </p:txBody>
        </p:sp>
        <p:graphicFrame>
          <p:nvGraphicFramePr>
            <p:cNvPr id="11266" name="Object 18"/>
            <p:cNvGraphicFramePr>
              <a:graphicFrameLocks noChangeAspect="1"/>
            </p:cNvGraphicFramePr>
            <p:nvPr/>
          </p:nvGraphicFramePr>
          <p:xfrm>
            <a:off x="2400" y="3101"/>
            <a:ext cx="2160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2" name="Equation" r:id="rId3" imgW="1739900" imgH="711200" progId="Equation.3">
                    <p:embed/>
                  </p:oleObj>
                </mc:Choice>
                <mc:Fallback>
                  <p:oleObj name="Equation" r:id="rId3" imgW="1739900" imgH="71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101"/>
                          <a:ext cx="2160" cy="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04800" y="1219200"/>
            <a:ext cx="4470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晶向族：</a:t>
            </a:r>
            <a:r>
              <a:rPr lang="zh-CN" altLang="en-US" dirty="0"/>
              <a:t>（</a:t>
            </a:r>
            <a:r>
              <a:rPr lang="en-US" altLang="zh-CN" dirty="0"/>
              <a:t>direction family)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dirty="0"/>
              <a:t>对于高对称性的晶体来说，晶体学上等价的晶向具有相似的晶向指数。这些等价的晶向构成的集合，称为晶向族。</a:t>
            </a:r>
            <a:r>
              <a:rPr lang="en-US" altLang="zh-CN" dirty="0"/>
              <a:t>&lt;</a:t>
            </a:r>
            <a:r>
              <a:rPr lang="en-US" altLang="zh-CN" dirty="0" err="1"/>
              <a:t>uvw</a:t>
            </a:r>
            <a:r>
              <a:rPr lang="en-US" altLang="zh-CN" dirty="0"/>
              <a:t>&gt;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21915" y="687387"/>
            <a:ext cx="3744913" cy="2513013"/>
            <a:chOff x="5003800" y="44450"/>
            <a:chExt cx="3744913" cy="2513013"/>
          </a:xfrm>
        </p:grpSpPr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5819775" y="333375"/>
              <a:ext cx="2052638" cy="1600200"/>
              <a:chOff x="5804" y="2868"/>
              <a:chExt cx="3736" cy="3172"/>
            </a:xfrm>
          </p:grpSpPr>
          <p:grpSp>
            <p:nvGrpSpPr>
              <p:cNvPr id="28" name="Group 5"/>
              <p:cNvGrpSpPr>
                <a:grpSpLocks noChangeAspect="1"/>
              </p:cNvGrpSpPr>
              <p:nvPr/>
            </p:nvGrpSpPr>
            <p:grpSpPr bwMode="auto">
              <a:xfrm>
                <a:off x="5804" y="2868"/>
                <a:ext cx="3736" cy="3172"/>
                <a:chOff x="3464" y="2522"/>
                <a:chExt cx="3736" cy="3172"/>
              </a:xfrm>
            </p:grpSpPr>
            <p:sp>
              <p:nvSpPr>
                <p:cNvPr id="30" name="Line 6"/>
                <p:cNvSpPr>
                  <a:spLocks noChangeAspect="1" noChangeShapeType="1"/>
                </p:cNvSpPr>
                <p:nvPr/>
              </p:nvSpPr>
              <p:spPr bwMode="auto">
                <a:xfrm rot="300000" flipV="1">
                  <a:off x="3491" y="2527"/>
                  <a:ext cx="1105" cy="77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3464" y="3257"/>
                  <a:ext cx="2494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4648" y="2586"/>
                  <a:ext cx="2537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9"/>
                <p:cNvSpPr>
                  <a:spLocks noChangeAspect="1" noChangeShapeType="1"/>
                </p:cNvSpPr>
                <p:nvPr/>
              </p:nvSpPr>
              <p:spPr bwMode="auto">
                <a:xfrm rot="300000" flipV="1">
                  <a:off x="6000" y="2522"/>
                  <a:ext cx="1148" cy="7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3464" y="3257"/>
                  <a:ext cx="13" cy="242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5960" y="3258"/>
                  <a:ext cx="3" cy="24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3464" y="5679"/>
                  <a:ext cx="2479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188" y="2586"/>
                  <a:ext cx="1" cy="243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960" y="5021"/>
                  <a:ext cx="1240" cy="65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640" y="2586"/>
                  <a:ext cx="1" cy="241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64" y="5006"/>
                  <a:ext cx="1183" cy="67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7002" y="5364"/>
                <a:ext cx="2537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H="1">
              <a:off x="6588125" y="1771650"/>
              <a:ext cx="152400" cy="4016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 flipH="1">
              <a:off x="5651500" y="836613"/>
              <a:ext cx="431800" cy="142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V="1">
              <a:off x="5840413" y="1606550"/>
              <a:ext cx="2012950" cy="314325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flipV="1">
              <a:off x="5838825" y="363538"/>
              <a:ext cx="617538" cy="1557337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 flipH="1" flipV="1">
              <a:off x="6464300" y="361950"/>
              <a:ext cx="1395413" cy="1228725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 flipV="1">
              <a:off x="5651500" y="1555750"/>
              <a:ext cx="822325" cy="47783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 flipV="1">
              <a:off x="5795963" y="692150"/>
              <a:ext cx="2079625" cy="90487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029167"/>
                </p:ext>
              </p:extLst>
            </p:nvPr>
          </p:nvGraphicFramePr>
          <p:xfrm>
            <a:off x="5003800" y="1844675"/>
            <a:ext cx="660400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3" name="Equation" r:id="rId5" imgW="338175" imgH="200059" progId="Equation.DSMT4">
                    <p:embed/>
                  </p:oleObj>
                </mc:Choice>
                <mc:Fallback>
                  <p:oleObj name="Equation" r:id="rId5" imgW="338175" imgH="200059" progId="Equation.DSMT4">
                    <p:embed/>
                    <p:pic>
                      <p:nvPicPr>
                        <p:cNvPr id="143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00" y="1844675"/>
                          <a:ext cx="660400" cy="388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534953"/>
                </p:ext>
              </p:extLst>
            </p:nvPr>
          </p:nvGraphicFramePr>
          <p:xfrm>
            <a:off x="6192838" y="2095500"/>
            <a:ext cx="58737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4" name="Equation" r:id="rId7" imgW="300105" imgH="238204" progId="Equation.DSMT4">
                    <p:embed/>
                  </p:oleObj>
                </mc:Choice>
                <mc:Fallback>
                  <p:oleObj name="Equation" r:id="rId7" imgW="300105" imgH="238204" progId="Equation.DSMT4">
                    <p:embed/>
                    <p:pic>
                      <p:nvPicPr>
                        <p:cNvPr id="143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838" y="2095500"/>
                          <a:ext cx="58737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5834625"/>
                </p:ext>
              </p:extLst>
            </p:nvPr>
          </p:nvGraphicFramePr>
          <p:xfrm>
            <a:off x="5148263" y="763588"/>
            <a:ext cx="538162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5" name="Equation" r:id="rId9" imgW="276210" imgH="238204" progId="Equation.DSMT4">
                    <p:embed/>
                  </p:oleObj>
                </mc:Choice>
                <mc:Fallback>
                  <p:oleObj name="Equation" r:id="rId9" imgW="276210" imgH="238204" progId="Equation.DSMT4">
                    <p:embed/>
                    <p:pic>
                      <p:nvPicPr>
                        <p:cNvPr id="1438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63" y="763588"/>
                          <a:ext cx="538162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7478732"/>
                </p:ext>
              </p:extLst>
            </p:nvPr>
          </p:nvGraphicFramePr>
          <p:xfrm>
            <a:off x="8027988" y="692150"/>
            <a:ext cx="58737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6" name="Equation" r:id="rId11" imgW="300105" imgH="238204" progId="Equation.DSMT4">
                    <p:embed/>
                  </p:oleObj>
                </mc:Choice>
                <mc:Fallback>
                  <p:oleObj name="Equation" r:id="rId11" imgW="300105" imgH="238204" progId="Equation.DSMT4">
                    <p:embed/>
                    <p:pic>
                      <p:nvPicPr>
                        <p:cNvPr id="143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7988" y="692150"/>
                          <a:ext cx="58737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595695"/>
                </p:ext>
              </p:extLst>
            </p:nvPr>
          </p:nvGraphicFramePr>
          <p:xfrm>
            <a:off x="5702300" y="44450"/>
            <a:ext cx="611188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7" name="Equation" r:id="rId13" imgW="314280" imgH="238204" progId="Equation.DSMT4">
                    <p:embed/>
                  </p:oleObj>
                </mc:Choice>
                <mc:Fallback>
                  <p:oleObj name="Equation" r:id="rId13" imgW="314280" imgH="238204" progId="Equation.DSMT4">
                    <p:embed/>
                    <p:pic>
                      <p:nvPicPr>
                        <p:cNvPr id="143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300" y="44450"/>
                          <a:ext cx="611188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7380288" y="981075"/>
              <a:ext cx="647700" cy="2143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6011863" y="404813"/>
              <a:ext cx="360362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V="1">
              <a:off x="7207250" y="1484313"/>
              <a:ext cx="893763" cy="447675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605678"/>
                </p:ext>
              </p:extLst>
            </p:nvPr>
          </p:nvGraphicFramePr>
          <p:xfrm>
            <a:off x="8112125" y="1231900"/>
            <a:ext cx="636588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8" name="Equation" r:id="rId15" imgW="324000" imgH="238204" progId="Equation.DSMT4">
                    <p:embed/>
                  </p:oleObj>
                </mc:Choice>
                <mc:Fallback>
                  <p:oleObj name="Equation" r:id="rId15" imgW="324000" imgH="238204" progId="Equation.DSMT4">
                    <p:embed/>
                    <p:pic>
                      <p:nvPicPr>
                        <p:cNvPr id="1439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2125" y="1231900"/>
                          <a:ext cx="636588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autoUpdateAnimBg="0"/>
      <p:bldP spid="12304" grpId="0" autoUpdateAnimBg="0"/>
      <p:bldP spid="12305" grpId="0" autoUpdateAnimBg="0"/>
      <p:bldP spid="1230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33400" y="381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§1-6 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六方晶系的晶面和晶向指数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533400" y="17526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一、晶面指数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4343400" y="1752600"/>
            <a:ext cx="44196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首先用三指数来表示六方晶胞的六个侧面：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</a:t>
            </a:r>
            <a:r>
              <a:rPr lang="zh-CN" altLang="en-US" sz="2000"/>
              <a:t>面</a:t>
            </a:r>
            <a:r>
              <a:rPr lang="en-US" altLang="zh-CN" sz="2000"/>
              <a:t>ABB’A’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(100)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ym typeface="Wingdings" panose="05000000000000000000" pitchFamily="2" charset="2"/>
              </a:rPr>
              <a:t>面</a:t>
            </a:r>
            <a:r>
              <a:rPr lang="en-US" altLang="zh-CN" sz="2000">
                <a:sym typeface="Wingdings" panose="05000000000000000000" pitchFamily="2" charset="2"/>
              </a:rPr>
              <a:t>BCC’B’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(010)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ym typeface="Wingdings" panose="05000000000000000000" pitchFamily="2" charset="2"/>
              </a:rPr>
              <a:t>面</a:t>
            </a:r>
            <a:r>
              <a:rPr lang="en-US" altLang="zh-CN" sz="2000">
                <a:sym typeface="Wingdings" panose="05000000000000000000" pitchFamily="2" charset="2"/>
              </a:rPr>
              <a:t>CDD’C’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ī</a:t>
            </a:r>
            <a:r>
              <a:rPr lang="en-US" altLang="zh-CN" sz="2000">
                <a:sym typeface="Wingdings" panose="05000000000000000000" pitchFamily="2" charset="2"/>
              </a:rPr>
              <a:t>10)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ym typeface="Wingdings" panose="05000000000000000000" pitchFamily="2" charset="2"/>
              </a:rPr>
              <a:t>面</a:t>
            </a:r>
            <a:r>
              <a:rPr lang="en-US" altLang="zh-CN" sz="2000">
                <a:sym typeface="Wingdings" panose="05000000000000000000" pitchFamily="2" charset="2"/>
              </a:rPr>
              <a:t>DEE’D’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ī0</a:t>
            </a:r>
            <a:r>
              <a:rPr lang="en-US" altLang="zh-CN" sz="2000">
                <a:sym typeface="Wingdings" panose="05000000000000000000" pitchFamily="2" charset="2"/>
              </a:rPr>
              <a:t>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ym typeface="Wingdings" panose="05000000000000000000" pitchFamily="2" charset="2"/>
              </a:rPr>
              <a:t>面</a:t>
            </a:r>
            <a:r>
              <a:rPr lang="en-US" altLang="zh-CN" sz="2000">
                <a:sym typeface="Wingdings" panose="05000000000000000000" pitchFamily="2" charset="2"/>
              </a:rPr>
              <a:t>EFF’E’</a:t>
            </a:r>
            <a:r>
              <a:rPr lang="zh-CN" altLang="en-US" sz="2000">
                <a:sym typeface="Wingdings" panose="05000000000000000000" pitchFamily="2" charset="2"/>
              </a:rPr>
              <a:t>：  </a:t>
            </a:r>
            <a:r>
              <a:rPr lang="en-US" altLang="zh-CN" sz="2000">
                <a:sym typeface="Wingdings" panose="05000000000000000000" pitchFamily="2" charset="2"/>
              </a:rPr>
              <a:t>(0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ī</a:t>
            </a:r>
            <a:r>
              <a:rPr lang="en-US" altLang="zh-CN" sz="2000">
                <a:sym typeface="Wingdings" panose="05000000000000000000" pitchFamily="2" charset="2"/>
              </a:rPr>
              <a:t>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ym typeface="Wingdings" panose="05000000000000000000" pitchFamily="2" charset="2"/>
              </a:rPr>
              <a:t>面</a:t>
            </a:r>
            <a:r>
              <a:rPr lang="en-US" altLang="zh-CN" sz="2000">
                <a:sym typeface="Wingdings" panose="05000000000000000000" pitchFamily="2" charset="2"/>
              </a:rPr>
              <a:t>FAA’F’</a:t>
            </a:r>
            <a:r>
              <a:rPr lang="zh-CN" altLang="en-US" sz="2000">
                <a:sym typeface="Wingdings" panose="05000000000000000000" pitchFamily="2" charset="2"/>
              </a:rPr>
              <a:t>： </a:t>
            </a:r>
            <a:r>
              <a:rPr lang="en-US" altLang="zh-CN" sz="2000">
                <a:sym typeface="Wingdings" panose="05000000000000000000" pitchFamily="2" charset="2"/>
              </a:rPr>
              <a:t>(1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ī</a:t>
            </a:r>
            <a:r>
              <a:rPr lang="en-US" altLang="zh-CN" sz="2000">
                <a:sym typeface="Wingdings" panose="05000000000000000000" pitchFamily="2" charset="2"/>
              </a:rPr>
              <a:t>0)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46100" y="2603500"/>
            <a:ext cx="3416300" cy="3644900"/>
            <a:chOff x="344" y="1640"/>
            <a:chExt cx="2152" cy="2296"/>
          </a:xfrm>
        </p:grpSpPr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936" y="3599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1009" y="322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926" y="3001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>
              <a:off x="1004" y="262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926" y="2411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004" y="202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2"/>
            <p:cNvSpPr>
              <a:spLocks noChangeShapeType="1"/>
            </p:cNvSpPr>
            <p:nvPr/>
          </p:nvSpPr>
          <p:spPr bwMode="auto">
            <a:xfrm>
              <a:off x="551" y="2213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3"/>
            <p:cNvSpPr>
              <a:spLocks noChangeShapeType="1"/>
            </p:cNvSpPr>
            <p:nvPr/>
          </p:nvSpPr>
          <p:spPr bwMode="auto">
            <a:xfrm>
              <a:off x="556" y="2814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551" y="340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5"/>
            <p:cNvSpPr>
              <a:spLocks noChangeShapeType="1"/>
            </p:cNvSpPr>
            <p:nvPr/>
          </p:nvSpPr>
          <p:spPr bwMode="auto">
            <a:xfrm>
              <a:off x="1667" y="3216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6"/>
            <p:cNvSpPr>
              <a:spLocks noChangeShapeType="1"/>
            </p:cNvSpPr>
            <p:nvPr/>
          </p:nvSpPr>
          <p:spPr bwMode="auto">
            <a:xfrm>
              <a:off x="1664" y="2616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7"/>
            <p:cNvSpPr>
              <a:spLocks noChangeShapeType="1"/>
            </p:cNvSpPr>
            <p:nvPr/>
          </p:nvSpPr>
          <p:spPr bwMode="auto">
            <a:xfrm>
              <a:off x="1666" y="2021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8"/>
            <p:cNvSpPr>
              <a:spLocks noChangeAspect="1" noChangeShapeType="1"/>
            </p:cNvSpPr>
            <p:nvPr/>
          </p:nvSpPr>
          <p:spPr bwMode="auto">
            <a:xfrm flipV="1">
              <a:off x="560" y="2026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9"/>
            <p:cNvSpPr>
              <a:spLocks noChangeAspect="1" noChangeShapeType="1"/>
            </p:cNvSpPr>
            <p:nvPr/>
          </p:nvSpPr>
          <p:spPr bwMode="auto">
            <a:xfrm flipV="1">
              <a:off x="1604" y="2224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0"/>
            <p:cNvSpPr>
              <a:spLocks noChangeAspect="1" noChangeShapeType="1"/>
            </p:cNvSpPr>
            <p:nvPr/>
          </p:nvSpPr>
          <p:spPr bwMode="auto">
            <a:xfrm flipV="1">
              <a:off x="1598" y="2820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1"/>
            <p:cNvSpPr>
              <a:spLocks noChangeAspect="1" noChangeShapeType="1"/>
            </p:cNvSpPr>
            <p:nvPr/>
          </p:nvSpPr>
          <p:spPr bwMode="auto">
            <a:xfrm flipV="1">
              <a:off x="1606" y="3420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2"/>
            <p:cNvSpPr>
              <a:spLocks noChangeAspect="1" noChangeShapeType="1"/>
            </p:cNvSpPr>
            <p:nvPr/>
          </p:nvSpPr>
          <p:spPr bwMode="auto">
            <a:xfrm flipV="1">
              <a:off x="560" y="2623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3"/>
            <p:cNvSpPr>
              <a:spLocks noChangeAspect="1" noChangeShapeType="1"/>
            </p:cNvSpPr>
            <p:nvPr/>
          </p:nvSpPr>
          <p:spPr bwMode="auto">
            <a:xfrm flipV="1">
              <a:off x="577" y="3220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4"/>
            <p:cNvSpPr>
              <a:spLocks noChangeShapeType="1"/>
            </p:cNvSpPr>
            <p:nvPr/>
          </p:nvSpPr>
          <p:spPr bwMode="auto">
            <a:xfrm>
              <a:off x="552" y="220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5"/>
            <p:cNvSpPr>
              <a:spLocks noChangeShapeType="1"/>
            </p:cNvSpPr>
            <p:nvPr/>
          </p:nvSpPr>
          <p:spPr bwMode="auto">
            <a:xfrm>
              <a:off x="924" y="240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26"/>
            <p:cNvSpPr>
              <a:spLocks noChangeShapeType="1"/>
            </p:cNvSpPr>
            <p:nvPr/>
          </p:nvSpPr>
          <p:spPr bwMode="auto">
            <a:xfrm>
              <a:off x="1607" y="2399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27"/>
            <p:cNvSpPr>
              <a:spLocks noChangeShapeType="1"/>
            </p:cNvSpPr>
            <p:nvPr/>
          </p:nvSpPr>
          <p:spPr bwMode="auto">
            <a:xfrm>
              <a:off x="2048" y="2219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28"/>
            <p:cNvSpPr>
              <a:spLocks noChangeShapeType="1"/>
            </p:cNvSpPr>
            <p:nvPr/>
          </p:nvSpPr>
          <p:spPr bwMode="auto">
            <a:xfrm>
              <a:off x="1670" y="202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29"/>
            <p:cNvSpPr>
              <a:spLocks noChangeShapeType="1"/>
            </p:cNvSpPr>
            <p:nvPr/>
          </p:nvSpPr>
          <p:spPr bwMode="auto">
            <a:xfrm>
              <a:off x="991" y="2029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30"/>
            <p:cNvSpPr>
              <a:spLocks noChangeShapeType="1"/>
            </p:cNvSpPr>
            <p:nvPr/>
          </p:nvSpPr>
          <p:spPr bwMode="auto">
            <a:xfrm>
              <a:off x="560" y="2218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31"/>
            <p:cNvSpPr>
              <a:spLocks noChangeShapeType="1"/>
            </p:cNvSpPr>
            <p:nvPr/>
          </p:nvSpPr>
          <p:spPr bwMode="auto">
            <a:xfrm>
              <a:off x="559" y="2814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32"/>
            <p:cNvSpPr>
              <a:spLocks noChangeShapeType="1"/>
            </p:cNvSpPr>
            <p:nvPr/>
          </p:nvSpPr>
          <p:spPr bwMode="auto">
            <a:xfrm>
              <a:off x="563" y="3412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33"/>
            <p:cNvSpPr>
              <a:spLocks noChangeAspect="1" noChangeShapeType="1"/>
            </p:cNvSpPr>
            <p:nvPr/>
          </p:nvSpPr>
          <p:spPr bwMode="auto">
            <a:xfrm>
              <a:off x="994" y="2026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34"/>
            <p:cNvSpPr>
              <a:spLocks noChangeAspect="1" noChangeShapeType="1"/>
            </p:cNvSpPr>
            <p:nvPr/>
          </p:nvSpPr>
          <p:spPr bwMode="auto">
            <a:xfrm>
              <a:off x="994" y="2618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36"/>
            <p:cNvSpPr>
              <a:spLocks noChangeAspect="1" noChangeShapeType="1"/>
            </p:cNvSpPr>
            <p:nvPr/>
          </p:nvSpPr>
          <p:spPr bwMode="auto">
            <a:xfrm flipV="1">
              <a:off x="931" y="2028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37"/>
            <p:cNvSpPr>
              <a:spLocks noChangeAspect="1" noChangeShapeType="1"/>
            </p:cNvSpPr>
            <p:nvPr/>
          </p:nvSpPr>
          <p:spPr bwMode="auto">
            <a:xfrm flipV="1">
              <a:off x="928" y="2623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38"/>
            <p:cNvSpPr>
              <a:spLocks noChangeAspect="1" noChangeShapeType="1"/>
            </p:cNvSpPr>
            <p:nvPr/>
          </p:nvSpPr>
          <p:spPr bwMode="auto">
            <a:xfrm flipV="1">
              <a:off x="1299" y="3222"/>
              <a:ext cx="3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39"/>
            <p:cNvSpPr>
              <a:spLocks noChangeShapeType="1"/>
            </p:cNvSpPr>
            <p:nvPr/>
          </p:nvSpPr>
          <p:spPr bwMode="auto">
            <a:xfrm flipV="1">
              <a:off x="1300" y="182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40"/>
            <p:cNvSpPr>
              <a:spLocks noChangeAspect="1" noChangeShapeType="1"/>
            </p:cNvSpPr>
            <p:nvPr/>
          </p:nvSpPr>
          <p:spPr bwMode="auto">
            <a:xfrm flipH="1">
              <a:off x="684" y="3408"/>
              <a:ext cx="621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41"/>
            <p:cNvSpPr>
              <a:spLocks noChangeShapeType="1"/>
            </p:cNvSpPr>
            <p:nvPr/>
          </p:nvSpPr>
          <p:spPr bwMode="auto">
            <a:xfrm>
              <a:off x="1300" y="341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46"/>
            <p:cNvSpPr>
              <a:spLocks noChangeAspect="1" noChangeShapeType="1"/>
            </p:cNvSpPr>
            <p:nvPr/>
          </p:nvSpPr>
          <p:spPr bwMode="auto">
            <a:xfrm flipH="1" flipV="1">
              <a:off x="1282" y="3403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47"/>
            <p:cNvSpPr>
              <a:spLocks noChangeAspect="1" noChangeShapeType="1"/>
            </p:cNvSpPr>
            <p:nvPr/>
          </p:nvSpPr>
          <p:spPr bwMode="auto">
            <a:xfrm flipH="1" flipV="1">
              <a:off x="993" y="3228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0" name="Object 50"/>
            <p:cNvGraphicFramePr>
              <a:graphicFrameLocks noChangeAspect="1"/>
            </p:cNvGraphicFramePr>
            <p:nvPr/>
          </p:nvGraphicFramePr>
          <p:xfrm>
            <a:off x="599" y="3737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" name="Equation" r:id="rId3" imgW="126780" imgH="164814" progId="Equation.3">
                    <p:embed/>
                  </p:oleObj>
                </mc:Choice>
                <mc:Fallback>
                  <p:oleObj name="Equation" r:id="rId3" imgW="126780" imgH="164814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3737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51"/>
            <p:cNvGraphicFramePr>
              <a:graphicFrameLocks noChangeAspect="1"/>
            </p:cNvGraphicFramePr>
            <p:nvPr/>
          </p:nvGraphicFramePr>
          <p:xfrm>
            <a:off x="2327" y="3288"/>
            <a:ext cx="16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" name="Equation" r:id="rId5" imgW="139639" imgH="203112" progId="Equation.3">
                    <p:embed/>
                  </p:oleObj>
                </mc:Choice>
                <mc:Fallback>
                  <p:oleObj name="Equation" r:id="rId5" imgW="139639" imgH="203112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3288"/>
                          <a:ext cx="16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52"/>
            <p:cNvGraphicFramePr>
              <a:graphicFrameLocks noChangeAspect="1"/>
            </p:cNvGraphicFramePr>
            <p:nvPr/>
          </p:nvGraphicFramePr>
          <p:xfrm>
            <a:off x="1255" y="1640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640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Text Box 57"/>
            <p:cNvSpPr txBox="1">
              <a:spLocks noChangeArrowheads="1"/>
            </p:cNvSpPr>
            <p:nvPr/>
          </p:nvSpPr>
          <p:spPr bwMode="auto">
            <a:xfrm>
              <a:off x="740" y="232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2336" name="Text Box 58"/>
            <p:cNvSpPr txBox="1">
              <a:spLocks noChangeArrowheads="1"/>
            </p:cNvSpPr>
            <p:nvPr/>
          </p:nvSpPr>
          <p:spPr bwMode="auto">
            <a:xfrm>
              <a:off x="1432" y="236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2337" name="Text Box 59"/>
            <p:cNvSpPr txBox="1">
              <a:spLocks noChangeArrowheads="1"/>
            </p:cNvSpPr>
            <p:nvPr/>
          </p:nvSpPr>
          <p:spPr bwMode="auto">
            <a:xfrm>
              <a:off x="1456" y="356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B’</a:t>
              </a:r>
            </a:p>
          </p:txBody>
        </p:sp>
        <p:sp>
          <p:nvSpPr>
            <p:cNvPr id="12338" name="Text Box 60"/>
            <p:cNvSpPr txBox="1">
              <a:spLocks noChangeArrowheads="1"/>
            </p:cNvSpPr>
            <p:nvPr/>
          </p:nvSpPr>
          <p:spPr bwMode="auto">
            <a:xfrm>
              <a:off x="2016" y="211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2339" name="Text Box 61"/>
            <p:cNvSpPr txBox="1">
              <a:spLocks noChangeArrowheads="1"/>
            </p:cNvSpPr>
            <p:nvPr/>
          </p:nvSpPr>
          <p:spPr bwMode="auto">
            <a:xfrm>
              <a:off x="1980" y="3376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C’</a:t>
              </a:r>
            </a:p>
          </p:txBody>
        </p:sp>
        <p:sp>
          <p:nvSpPr>
            <p:cNvPr id="12340" name="Text Box 62"/>
            <p:cNvSpPr txBox="1">
              <a:spLocks noChangeArrowheads="1"/>
            </p:cNvSpPr>
            <p:nvPr/>
          </p:nvSpPr>
          <p:spPr bwMode="auto">
            <a:xfrm>
              <a:off x="1584" y="18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2341" name="Text Box 63"/>
            <p:cNvSpPr txBox="1">
              <a:spLocks noChangeArrowheads="1"/>
            </p:cNvSpPr>
            <p:nvPr/>
          </p:nvSpPr>
          <p:spPr bwMode="auto">
            <a:xfrm>
              <a:off x="888" y="183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2342" name="Text Box 64"/>
            <p:cNvSpPr txBox="1">
              <a:spLocks noChangeArrowheads="1"/>
            </p:cNvSpPr>
            <p:nvPr/>
          </p:nvSpPr>
          <p:spPr bwMode="auto">
            <a:xfrm>
              <a:off x="376" y="209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2343" name="Text Box 65"/>
            <p:cNvSpPr txBox="1">
              <a:spLocks noChangeArrowheads="1"/>
            </p:cNvSpPr>
            <p:nvPr/>
          </p:nvSpPr>
          <p:spPr bwMode="auto">
            <a:xfrm>
              <a:off x="816" y="356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A’</a:t>
              </a:r>
            </a:p>
          </p:txBody>
        </p:sp>
        <p:sp>
          <p:nvSpPr>
            <p:cNvPr id="12344" name="Text Box 66"/>
            <p:cNvSpPr txBox="1">
              <a:spLocks noChangeArrowheads="1"/>
            </p:cNvSpPr>
            <p:nvPr/>
          </p:nvSpPr>
          <p:spPr bwMode="auto">
            <a:xfrm>
              <a:off x="344" y="328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F’</a:t>
              </a:r>
            </a:p>
          </p:txBody>
        </p:sp>
        <p:sp>
          <p:nvSpPr>
            <p:cNvPr id="12345" name="Text Box 67"/>
            <p:cNvSpPr txBox="1">
              <a:spLocks noChangeArrowheads="1"/>
            </p:cNvSpPr>
            <p:nvPr/>
          </p:nvSpPr>
          <p:spPr bwMode="auto">
            <a:xfrm>
              <a:off x="1648" y="304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D’</a:t>
              </a:r>
            </a:p>
          </p:txBody>
        </p:sp>
        <p:sp>
          <p:nvSpPr>
            <p:cNvPr id="12346" name="Text Box 68"/>
            <p:cNvSpPr txBox="1">
              <a:spLocks noChangeArrowheads="1"/>
            </p:cNvSpPr>
            <p:nvPr/>
          </p:nvSpPr>
          <p:spPr bwMode="auto">
            <a:xfrm>
              <a:off x="960" y="3032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E’</a:t>
              </a:r>
            </a:p>
          </p:txBody>
        </p:sp>
      </p:grpSp>
      <p:sp>
        <p:nvSpPr>
          <p:cNvPr id="30790" name="Text Box 70"/>
          <p:cNvSpPr txBox="1">
            <a:spLocks noChangeArrowheads="1"/>
          </p:cNvSpPr>
          <p:nvPr/>
        </p:nvSpPr>
        <p:spPr bwMode="auto">
          <a:xfrm>
            <a:off x="4191000" y="5715000"/>
            <a:ext cx="449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：晶体学上等价面的晶面指数不同</a:t>
            </a:r>
            <a:r>
              <a:rPr lang="en-US" altLang="zh-CN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4" grpId="0" build="p" autoUpdateAnimBg="0"/>
      <p:bldP spid="3079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3810000" y="1752600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06600" indent="-2006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底面 </a:t>
            </a:r>
            <a:r>
              <a:rPr lang="en-US" altLang="zh-CN" sz="2000"/>
              <a:t>(basal plane)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(0001)</a:t>
            </a:r>
          </a:p>
        </p:txBody>
      </p:sp>
      <p:sp>
        <p:nvSpPr>
          <p:cNvPr id="13326" name="Text Box 56"/>
          <p:cNvSpPr txBox="1">
            <a:spLocks noChangeArrowheads="1"/>
          </p:cNvSpPr>
          <p:nvPr/>
        </p:nvSpPr>
        <p:spPr bwMode="auto">
          <a:xfrm>
            <a:off x="304800" y="381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四指数表示：</a:t>
            </a:r>
          </a:p>
        </p:txBody>
      </p:sp>
      <p:grpSp>
        <p:nvGrpSpPr>
          <p:cNvPr id="13327" name="Group 72"/>
          <p:cNvGrpSpPr>
            <a:grpSpLocks/>
          </p:cNvGrpSpPr>
          <p:nvPr/>
        </p:nvGrpSpPr>
        <p:grpSpPr bwMode="auto">
          <a:xfrm>
            <a:off x="457200" y="1828800"/>
            <a:ext cx="3125788" cy="3694113"/>
            <a:chOff x="288" y="1152"/>
            <a:chExt cx="1969" cy="2327"/>
          </a:xfrm>
        </p:grpSpPr>
        <p:sp>
          <p:nvSpPr>
            <p:cNvPr id="13337" name="Line 12"/>
            <p:cNvSpPr>
              <a:spLocks noChangeAspect="1" noChangeShapeType="1"/>
            </p:cNvSpPr>
            <p:nvPr/>
          </p:nvSpPr>
          <p:spPr bwMode="auto">
            <a:xfrm flipH="1" flipV="1">
              <a:off x="481" y="2592"/>
              <a:ext cx="54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15"/>
            <p:cNvSpPr>
              <a:spLocks noChangeShapeType="1"/>
            </p:cNvSpPr>
            <p:nvPr/>
          </p:nvSpPr>
          <p:spPr bwMode="auto">
            <a:xfrm>
              <a:off x="674" y="3111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16"/>
            <p:cNvSpPr>
              <a:spLocks noChangeShapeType="1"/>
            </p:cNvSpPr>
            <p:nvPr/>
          </p:nvSpPr>
          <p:spPr bwMode="auto">
            <a:xfrm>
              <a:off x="747" y="2737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17"/>
            <p:cNvSpPr>
              <a:spLocks noChangeShapeType="1"/>
            </p:cNvSpPr>
            <p:nvPr/>
          </p:nvSpPr>
          <p:spPr bwMode="auto">
            <a:xfrm>
              <a:off x="664" y="2513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18"/>
            <p:cNvSpPr>
              <a:spLocks noChangeShapeType="1"/>
            </p:cNvSpPr>
            <p:nvPr/>
          </p:nvSpPr>
          <p:spPr bwMode="auto">
            <a:xfrm>
              <a:off x="742" y="213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9"/>
            <p:cNvSpPr>
              <a:spLocks noChangeShapeType="1"/>
            </p:cNvSpPr>
            <p:nvPr/>
          </p:nvSpPr>
          <p:spPr bwMode="auto">
            <a:xfrm>
              <a:off x="672" y="1923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20"/>
            <p:cNvSpPr>
              <a:spLocks noChangeShapeType="1"/>
            </p:cNvSpPr>
            <p:nvPr/>
          </p:nvSpPr>
          <p:spPr bwMode="auto">
            <a:xfrm>
              <a:off x="742" y="153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21"/>
            <p:cNvSpPr>
              <a:spLocks noChangeShapeType="1"/>
            </p:cNvSpPr>
            <p:nvPr/>
          </p:nvSpPr>
          <p:spPr bwMode="auto">
            <a:xfrm>
              <a:off x="289" y="1725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22"/>
            <p:cNvSpPr>
              <a:spLocks noChangeShapeType="1"/>
            </p:cNvSpPr>
            <p:nvPr/>
          </p:nvSpPr>
          <p:spPr bwMode="auto">
            <a:xfrm>
              <a:off x="294" y="2326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23"/>
            <p:cNvSpPr>
              <a:spLocks noChangeShapeType="1"/>
            </p:cNvSpPr>
            <p:nvPr/>
          </p:nvSpPr>
          <p:spPr bwMode="auto">
            <a:xfrm>
              <a:off x="289" y="292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24"/>
            <p:cNvSpPr>
              <a:spLocks noChangeShapeType="1"/>
            </p:cNvSpPr>
            <p:nvPr/>
          </p:nvSpPr>
          <p:spPr bwMode="auto">
            <a:xfrm>
              <a:off x="1405" y="272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25"/>
            <p:cNvSpPr>
              <a:spLocks noChangeShapeType="1"/>
            </p:cNvSpPr>
            <p:nvPr/>
          </p:nvSpPr>
          <p:spPr bwMode="auto">
            <a:xfrm>
              <a:off x="1402" y="212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26"/>
            <p:cNvSpPr>
              <a:spLocks noChangeShapeType="1"/>
            </p:cNvSpPr>
            <p:nvPr/>
          </p:nvSpPr>
          <p:spPr bwMode="auto">
            <a:xfrm>
              <a:off x="1404" y="1533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27"/>
            <p:cNvSpPr>
              <a:spLocks noChangeAspect="1" noChangeShapeType="1"/>
            </p:cNvSpPr>
            <p:nvPr/>
          </p:nvSpPr>
          <p:spPr bwMode="auto">
            <a:xfrm flipV="1">
              <a:off x="298" y="1538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28"/>
            <p:cNvSpPr>
              <a:spLocks noChangeAspect="1" noChangeShapeType="1"/>
            </p:cNvSpPr>
            <p:nvPr/>
          </p:nvSpPr>
          <p:spPr bwMode="auto">
            <a:xfrm flipV="1">
              <a:off x="1342" y="1736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29"/>
            <p:cNvSpPr>
              <a:spLocks noChangeAspect="1" noChangeShapeType="1"/>
            </p:cNvSpPr>
            <p:nvPr/>
          </p:nvSpPr>
          <p:spPr bwMode="auto">
            <a:xfrm flipV="1">
              <a:off x="1336" y="23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30"/>
            <p:cNvSpPr>
              <a:spLocks noChangeAspect="1" noChangeShapeType="1"/>
            </p:cNvSpPr>
            <p:nvPr/>
          </p:nvSpPr>
          <p:spPr bwMode="auto">
            <a:xfrm flipV="1">
              <a:off x="1344" y="29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31"/>
            <p:cNvSpPr>
              <a:spLocks noChangeAspect="1" noChangeShapeType="1"/>
            </p:cNvSpPr>
            <p:nvPr/>
          </p:nvSpPr>
          <p:spPr bwMode="auto">
            <a:xfrm flipV="1">
              <a:off x="298" y="2135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32"/>
            <p:cNvSpPr>
              <a:spLocks noChangeAspect="1" noChangeShapeType="1"/>
            </p:cNvSpPr>
            <p:nvPr/>
          </p:nvSpPr>
          <p:spPr bwMode="auto">
            <a:xfrm flipV="1">
              <a:off x="315" y="27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33"/>
            <p:cNvSpPr>
              <a:spLocks noChangeShapeType="1"/>
            </p:cNvSpPr>
            <p:nvPr/>
          </p:nvSpPr>
          <p:spPr bwMode="auto">
            <a:xfrm>
              <a:off x="298" y="171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34"/>
            <p:cNvSpPr>
              <a:spLocks noChangeShapeType="1"/>
            </p:cNvSpPr>
            <p:nvPr/>
          </p:nvSpPr>
          <p:spPr bwMode="auto">
            <a:xfrm>
              <a:off x="670" y="1912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35"/>
            <p:cNvSpPr>
              <a:spLocks noChangeShapeType="1"/>
            </p:cNvSpPr>
            <p:nvPr/>
          </p:nvSpPr>
          <p:spPr bwMode="auto">
            <a:xfrm>
              <a:off x="1345" y="191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36"/>
            <p:cNvSpPr>
              <a:spLocks noChangeShapeType="1"/>
            </p:cNvSpPr>
            <p:nvPr/>
          </p:nvSpPr>
          <p:spPr bwMode="auto">
            <a:xfrm>
              <a:off x="1786" y="173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37"/>
            <p:cNvSpPr>
              <a:spLocks noChangeShapeType="1"/>
            </p:cNvSpPr>
            <p:nvPr/>
          </p:nvSpPr>
          <p:spPr bwMode="auto">
            <a:xfrm>
              <a:off x="1408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38"/>
            <p:cNvSpPr>
              <a:spLocks noChangeShapeType="1"/>
            </p:cNvSpPr>
            <p:nvPr/>
          </p:nvSpPr>
          <p:spPr bwMode="auto">
            <a:xfrm>
              <a:off x="729" y="154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39"/>
            <p:cNvSpPr>
              <a:spLocks noChangeShapeType="1"/>
            </p:cNvSpPr>
            <p:nvPr/>
          </p:nvSpPr>
          <p:spPr bwMode="auto">
            <a:xfrm>
              <a:off x="298" y="1730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40"/>
            <p:cNvSpPr>
              <a:spLocks noChangeShapeType="1"/>
            </p:cNvSpPr>
            <p:nvPr/>
          </p:nvSpPr>
          <p:spPr bwMode="auto">
            <a:xfrm>
              <a:off x="297" y="2326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41"/>
            <p:cNvSpPr>
              <a:spLocks noChangeShapeType="1"/>
            </p:cNvSpPr>
            <p:nvPr/>
          </p:nvSpPr>
          <p:spPr bwMode="auto">
            <a:xfrm>
              <a:off x="301" y="2924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42"/>
            <p:cNvSpPr>
              <a:spLocks noChangeAspect="1" noChangeShapeType="1"/>
            </p:cNvSpPr>
            <p:nvPr/>
          </p:nvSpPr>
          <p:spPr bwMode="auto">
            <a:xfrm>
              <a:off x="732" y="1538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43"/>
            <p:cNvSpPr>
              <a:spLocks noChangeAspect="1" noChangeShapeType="1"/>
            </p:cNvSpPr>
            <p:nvPr/>
          </p:nvSpPr>
          <p:spPr bwMode="auto">
            <a:xfrm>
              <a:off x="732" y="2130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44"/>
            <p:cNvSpPr>
              <a:spLocks noChangeAspect="1" noChangeShapeType="1"/>
            </p:cNvSpPr>
            <p:nvPr/>
          </p:nvSpPr>
          <p:spPr bwMode="auto">
            <a:xfrm flipV="1">
              <a:off x="669" y="1540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45"/>
            <p:cNvSpPr>
              <a:spLocks noChangeAspect="1" noChangeShapeType="1"/>
            </p:cNvSpPr>
            <p:nvPr/>
          </p:nvSpPr>
          <p:spPr bwMode="auto">
            <a:xfrm flipV="1">
              <a:off x="666" y="2135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Line 46"/>
            <p:cNvSpPr>
              <a:spLocks noChangeAspect="1" noChangeShapeType="1"/>
            </p:cNvSpPr>
            <p:nvPr/>
          </p:nvSpPr>
          <p:spPr bwMode="auto">
            <a:xfrm flipV="1">
              <a:off x="1037" y="2734"/>
              <a:ext cx="3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47"/>
            <p:cNvSpPr>
              <a:spLocks noChangeShapeType="1"/>
            </p:cNvSpPr>
            <p:nvPr/>
          </p:nvSpPr>
          <p:spPr bwMode="auto">
            <a:xfrm flipV="1">
              <a:off x="1038" y="133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48"/>
            <p:cNvSpPr>
              <a:spLocks noChangeAspect="1" noChangeShapeType="1"/>
            </p:cNvSpPr>
            <p:nvPr/>
          </p:nvSpPr>
          <p:spPr bwMode="auto">
            <a:xfrm flipH="1">
              <a:off x="422" y="2920"/>
              <a:ext cx="621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49"/>
            <p:cNvSpPr>
              <a:spLocks noChangeShapeType="1"/>
            </p:cNvSpPr>
            <p:nvPr/>
          </p:nvSpPr>
          <p:spPr bwMode="auto">
            <a:xfrm>
              <a:off x="1038" y="292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50"/>
            <p:cNvSpPr>
              <a:spLocks noChangeAspect="1" noChangeShapeType="1"/>
            </p:cNvSpPr>
            <p:nvPr/>
          </p:nvSpPr>
          <p:spPr bwMode="auto">
            <a:xfrm flipH="1" flipV="1">
              <a:off x="1020" y="2915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51"/>
            <p:cNvSpPr>
              <a:spLocks noChangeAspect="1" noChangeShapeType="1"/>
            </p:cNvSpPr>
            <p:nvPr/>
          </p:nvSpPr>
          <p:spPr bwMode="auto">
            <a:xfrm flipH="1" flipV="1">
              <a:off x="731" y="2740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1" name="Object 52"/>
            <p:cNvGraphicFramePr>
              <a:graphicFrameLocks noChangeAspect="1"/>
            </p:cNvGraphicFramePr>
            <p:nvPr/>
          </p:nvGraphicFramePr>
          <p:xfrm>
            <a:off x="322" y="3218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6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3218"/>
                          <a:ext cx="1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53"/>
            <p:cNvGraphicFramePr>
              <a:graphicFrameLocks noChangeAspect="1"/>
            </p:cNvGraphicFramePr>
            <p:nvPr/>
          </p:nvGraphicFramePr>
          <p:xfrm>
            <a:off x="2042" y="2793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7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793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54"/>
            <p:cNvGraphicFramePr>
              <a:graphicFrameLocks noChangeAspect="1"/>
            </p:cNvGraphicFramePr>
            <p:nvPr/>
          </p:nvGraphicFramePr>
          <p:xfrm>
            <a:off x="993" y="1152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8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152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57"/>
            <p:cNvGraphicFramePr>
              <a:graphicFrameLocks noChangeAspect="1"/>
            </p:cNvGraphicFramePr>
            <p:nvPr/>
          </p:nvGraphicFramePr>
          <p:xfrm>
            <a:off x="288" y="2392"/>
            <a:ext cx="2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9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92"/>
                          <a:ext cx="2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8" name="Group 70"/>
          <p:cNvGrpSpPr>
            <a:grpSpLocks/>
          </p:cNvGrpSpPr>
          <p:nvPr/>
        </p:nvGrpSpPr>
        <p:grpSpPr bwMode="auto">
          <a:xfrm>
            <a:off x="620713" y="1052513"/>
            <a:ext cx="6688137" cy="495300"/>
            <a:chOff x="480" y="699"/>
            <a:chExt cx="4032" cy="297"/>
          </a:xfrm>
        </p:grpSpPr>
        <p:sp>
          <p:nvSpPr>
            <p:cNvPr id="13336" name="Text Box 59"/>
            <p:cNvSpPr txBox="1">
              <a:spLocks noChangeArrowheads="1"/>
            </p:cNvSpPr>
            <p:nvPr/>
          </p:nvSpPr>
          <p:spPr bwMode="auto">
            <a:xfrm>
              <a:off x="480" y="712"/>
              <a:ext cx="297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选择    、  、  、  四个晶轴，使得：                     </a:t>
              </a:r>
            </a:p>
          </p:txBody>
        </p:sp>
        <p:graphicFrame>
          <p:nvGraphicFramePr>
            <p:cNvPr id="13316" name="Object 60"/>
            <p:cNvGraphicFramePr>
              <a:graphicFrameLocks noChangeAspect="1"/>
            </p:cNvGraphicFramePr>
            <p:nvPr/>
          </p:nvGraphicFramePr>
          <p:xfrm>
            <a:off x="921" y="699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0" name="公式" r:id="rId11" imgW="152268" imgH="215713" progId="Equation.3">
                    <p:embed/>
                  </p:oleObj>
                </mc:Choice>
                <mc:Fallback>
                  <p:oleObj name="公式" r:id="rId11" imgW="152268" imgH="215713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699"/>
                          <a:ext cx="1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61"/>
            <p:cNvGraphicFramePr>
              <a:graphicFrameLocks noChangeAspect="1"/>
            </p:cNvGraphicFramePr>
            <p:nvPr/>
          </p:nvGraphicFramePr>
          <p:xfrm>
            <a:off x="1200" y="70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1" name="Equation" r:id="rId13" imgW="177569" imgH="215619" progId="Equation.3">
                    <p:embed/>
                  </p:oleObj>
                </mc:Choice>
                <mc:Fallback>
                  <p:oleObj name="Equation" r:id="rId13" imgW="17756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00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62"/>
            <p:cNvGraphicFramePr>
              <a:graphicFrameLocks noChangeAspect="1"/>
            </p:cNvGraphicFramePr>
            <p:nvPr/>
          </p:nvGraphicFramePr>
          <p:xfrm>
            <a:off x="1480" y="720"/>
            <a:ext cx="2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2" name="Equation" r:id="rId14" imgW="165028" imgH="228501" progId="Equation.3">
                    <p:embed/>
                  </p:oleObj>
                </mc:Choice>
                <mc:Fallback>
                  <p:oleObj name="Equation" r:id="rId14" imgW="165028" imgH="22850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720"/>
                          <a:ext cx="2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63"/>
            <p:cNvGraphicFramePr>
              <a:graphicFrameLocks noChangeAspect="1"/>
            </p:cNvGraphicFramePr>
            <p:nvPr/>
          </p:nvGraphicFramePr>
          <p:xfrm>
            <a:off x="1767" y="761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3" name="Equation" r:id="rId15" imgW="126780" imgH="164814" progId="Equation.3">
                    <p:embed/>
                  </p:oleObj>
                </mc:Choice>
                <mc:Fallback>
                  <p:oleObj name="Equation" r:id="rId15" imgW="126780" imgH="164814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761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65"/>
            <p:cNvGraphicFramePr>
              <a:graphicFrameLocks noChangeAspect="1"/>
            </p:cNvGraphicFramePr>
            <p:nvPr/>
          </p:nvGraphicFramePr>
          <p:xfrm>
            <a:off x="3408" y="720"/>
            <a:ext cx="110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4" name="Equation" r:id="rId16" imgW="927100" imgH="228600" progId="Equation.3">
                    <p:embed/>
                  </p:oleObj>
                </mc:Choice>
                <mc:Fallback>
                  <p:oleObj name="Equation" r:id="rId16" imgW="92710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720"/>
                          <a:ext cx="110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02" name="Object 66"/>
          <p:cNvGraphicFramePr>
            <a:graphicFrameLocks noChangeAspect="1"/>
          </p:cNvGraphicFramePr>
          <p:nvPr/>
        </p:nvGraphicFramePr>
        <p:xfrm>
          <a:off x="5916613" y="3402013"/>
          <a:ext cx="25415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Equation" r:id="rId18" imgW="1651000" imgH="482600" progId="Equation.3">
                  <p:embed/>
                </p:oleObj>
              </mc:Choice>
              <mc:Fallback>
                <p:oleObj name="Equation" r:id="rId18" imgW="1651000" imgH="482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402013"/>
                        <a:ext cx="25415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924300" y="4437063"/>
            <a:ext cx="4608513" cy="457200"/>
            <a:chOff x="2400" y="2784"/>
            <a:chExt cx="2736" cy="288"/>
          </a:xfrm>
        </p:grpSpPr>
        <p:sp>
          <p:nvSpPr>
            <p:cNvPr id="13335" name="Text Box 67"/>
            <p:cNvSpPr txBox="1">
              <a:spLocks noChangeArrowheads="1"/>
            </p:cNvSpPr>
            <p:nvPr/>
          </p:nvSpPr>
          <p:spPr bwMode="auto">
            <a:xfrm>
              <a:off x="2400" y="2784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晶面族：</a:t>
              </a:r>
              <a:r>
                <a:rPr lang="en-US" altLang="zh-CN"/>
                <a:t>{0001}</a:t>
              </a:r>
              <a:r>
                <a:rPr lang="zh-CN" altLang="en-US"/>
                <a:t>、</a:t>
              </a:r>
              <a:r>
                <a:rPr lang="en-US" altLang="zh-CN"/>
                <a:t>{10</a:t>
              </a:r>
              <a:r>
                <a:rPr lang="en-US" altLang="zh-CN">
                  <a:cs typeface="Times New Roman" panose="02020603050405020304" pitchFamily="18" charset="0"/>
                </a:rPr>
                <a:t>ī0}</a:t>
              </a:r>
              <a:r>
                <a:rPr lang="zh-CN" altLang="en-US"/>
                <a:t>、</a:t>
              </a:r>
            </a:p>
          </p:txBody>
        </p:sp>
        <p:graphicFrame>
          <p:nvGraphicFramePr>
            <p:cNvPr id="13315" name="Object 68"/>
            <p:cNvGraphicFramePr>
              <a:graphicFrameLocks noChangeAspect="1"/>
            </p:cNvGraphicFramePr>
            <p:nvPr/>
          </p:nvGraphicFramePr>
          <p:xfrm>
            <a:off x="4608" y="278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6" name="Equation" r:id="rId20" imgW="457200" imgH="228600" progId="Equation.3">
                    <p:embed/>
                  </p:oleObj>
                </mc:Choice>
                <mc:Fallback>
                  <p:oleObj name="Equation" r:id="rId20" imgW="457200" imgH="228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78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3733800" y="5257800"/>
            <a:ext cx="5181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六方晶系晶面指数的一般形式：</a:t>
            </a:r>
            <a:r>
              <a:rPr lang="en-US" altLang="zh-CN"/>
              <a:t>(hkil)</a:t>
            </a:r>
            <a:r>
              <a:rPr lang="zh-CN" altLang="en-US"/>
              <a:t>，其中</a:t>
            </a:r>
            <a:r>
              <a:rPr lang="en-US" altLang="zh-CN"/>
              <a:t>i = -(h+k)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有些书上写成 </a:t>
            </a:r>
            <a:r>
              <a:rPr lang="en-US" altLang="zh-CN"/>
              <a:t>(hk</a:t>
            </a:r>
            <a:r>
              <a:rPr lang="en-US" altLang="zh-CN">
                <a:cs typeface="Times New Roman" panose="02020603050405020304" pitchFamily="18" charset="0"/>
              </a:rPr>
              <a:t>·l)</a:t>
            </a:r>
            <a:endParaRPr lang="en-US" altLang="zh-CN"/>
          </a:p>
        </p:txBody>
      </p:sp>
      <p:sp>
        <p:nvSpPr>
          <p:cNvPr id="14409" name="Freeform 73"/>
          <p:cNvSpPr>
            <a:spLocks/>
          </p:cNvSpPr>
          <p:nvPr/>
        </p:nvSpPr>
        <p:spPr bwMode="auto">
          <a:xfrm>
            <a:off x="1055688" y="3055938"/>
            <a:ext cx="1073150" cy="1885950"/>
          </a:xfrm>
          <a:custGeom>
            <a:avLst/>
            <a:gdLst>
              <a:gd name="T0" fmla="*/ 0 w 681"/>
              <a:gd name="T1" fmla="*/ 0 h 1180"/>
              <a:gd name="T2" fmla="*/ 0 w 681"/>
              <a:gd name="T3" fmla="*/ 2147483647 h 1180"/>
              <a:gd name="T4" fmla="*/ 2147483647 w 681"/>
              <a:gd name="T5" fmla="*/ 2147483647 h 1180"/>
              <a:gd name="T6" fmla="*/ 2147483647 w 681"/>
              <a:gd name="T7" fmla="*/ 0 h 1180"/>
              <a:gd name="T8" fmla="*/ 0 w 681"/>
              <a:gd name="T9" fmla="*/ 0 h 1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80"/>
              <a:gd name="T17" fmla="*/ 681 w 681"/>
              <a:gd name="T18" fmla="*/ 1180 h 11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80">
                <a:moveTo>
                  <a:pt x="0" y="0"/>
                </a:moveTo>
                <a:lnTo>
                  <a:pt x="0" y="1180"/>
                </a:lnTo>
                <a:lnTo>
                  <a:pt x="681" y="1180"/>
                </a:lnTo>
                <a:lnTo>
                  <a:pt x="6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1176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0" name="Freeform 74"/>
          <p:cNvSpPr>
            <a:spLocks/>
          </p:cNvSpPr>
          <p:nvPr/>
        </p:nvSpPr>
        <p:spPr bwMode="auto">
          <a:xfrm>
            <a:off x="1042988" y="2755900"/>
            <a:ext cx="1803400" cy="2166938"/>
          </a:xfrm>
          <a:custGeom>
            <a:avLst/>
            <a:gdLst>
              <a:gd name="T0" fmla="*/ 0 w 1134"/>
              <a:gd name="T1" fmla="*/ 2147483647 h 1361"/>
              <a:gd name="T2" fmla="*/ 2147483647 w 1134"/>
              <a:gd name="T3" fmla="*/ 0 h 1361"/>
              <a:gd name="T4" fmla="*/ 2147483647 w 1134"/>
              <a:gd name="T5" fmla="*/ 2147483647 h 1361"/>
              <a:gd name="T6" fmla="*/ 0 w 1134"/>
              <a:gd name="T7" fmla="*/ 2147483647 h 1361"/>
              <a:gd name="T8" fmla="*/ 0 w 1134"/>
              <a:gd name="T9" fmla="*/ 2147483647 h 1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361"/>
              <a:gd name="T17" fmla="*/ 1134 w 1134"/>
              <a:gd name="T18" fmla="*/ 1361 h 1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361">
                <a:moveTo>
                  <a:pt x="0" y="181"/>
                </a:moveTo>
                <a:lnTo>
                  <a:pt x="1134" y="0"/>
                </a:lnTo>
                <a:lnTo>
                  <a:pt x="1134" y="1179"/>
                </a:lnTo>
                <a:lnTo>
                  <a:pt x="0" y="1361"/>
                </a:lnTo>
                <a:lnTo>
                  <a:pt x="0" y="181"/>
                </a:lnTo>
                <a:close/>
              </a:path>
            </a:pathLst>
          </a:custGeom>
          <a:solidFill>
            <a:srgbClr val="FFFF00">
              <a:alpha val="45882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3779838" y="2222500"/>
            <a:ext cx="5113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57400" indent="-2057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ym typeface="Wingdings" panose="05000000000000000000" pitchFamily="2" charset="2"/>
              </a:rPr>
              <a:t>侧面 </a:t>
            </a:r>
            <a:r>
              <a:rPr lang="en-US" altLang="zh-CN" sz="2000">
                <a:sym typeface="Wingdings" panose="05000000000000000000" pitchFamily="2" charset="2"/>
              </a:rPr>
              <a:t>(side plane)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(10ī0)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(01ī0)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(ī100)</a:t>
            </a:r>
            <a:r>
              <a:rPr lang="zh-CN" altLang="en-US" sz="2000">
                <a:sym typeface="Wingdings" panose="05000000000000000000" pitchFamily="2" charset="2"/>
              </a:rPr>
              <a:t>、    </a:t>
            </a:r>
            <a:r>
              <a:rPr lang="en-US" altLang="zh-CN" sz="2000">
                <a:sym typeface="Wingdings" panose="05000000000000000000" pitchFamily="2" charset="2"/>
              </a:rPr>
              <a:t>(ī010)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(0ī10)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(0ī10)</a:t>
            </a: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3779838" y="2997200"/>
            <a:ext cx="291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ym typeface="Wingdings" panose="05000000000000000000" pitchFamily="2" charset="2"/>
              </a:rPr>
              <a:t>对角面 </a:t>
            </a:r>
            <a:r>
              <a:rPr lang="en-US" altLang="zh-CN" sz="2000">
                <a:sym typeface="Wingdings" panose="05000000000000000000" pitchFamily="2" charset="2"/>
              </a:rPr>
              <a:t>(diagonal plane)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1" grpId="0" build="p" autoUpdateAnimBg="0"/>
      <p:bldP spid="14405" grpId="0" autoUpdateAnimBg="0"/>
      <p:bldP spid="14411" grpId="0"/>
      <p:bldP spid="144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370563" y="1993032"/>
            <a:ext cx="2038351" cy="1973264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5456163" y="1983507"/>
            <a:ext cx="917575" cy="254317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5529188" y="3947019"/>
            <a:ext cx="2967038" cy="52705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5457751" y="1993032"/>
            <a:ext cx="2967038" cy="52705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5441876" y="1937470"/>
            <a:ext cx="3008313" cy="2586039"/>
            <a:chOff x="5804" y="2868"/>
            <a:chExt cx="3736" cy="3172"/>
          </a:xfrm>
        </p:grpSpPr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5804" y="2868"/>
              <a:ext cx="3736" cy="3172"/>
              <a:chOff x="3464" y="2522"/>
              <a:chExt cx="3736" cy="3172"/>
            </a:xfrm>
          </p:grpSpPr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rot="300000" flipV="1">
                <a:off x="3491" y="2527"/>
                <a:ext cx="1105" cy="77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3464" y="3257"/>
                <a:ext cx="249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4650" y="2586"/>
                <a:ext cx="2537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rot="300000" flipV="1">
                <a:off x="6000" y="2522"/>
                <a:ext cx="1148" cy="7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3464" y="3257"/>
                <a:ext cx="13" cy="242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5960" y="3258"/>
                <a:ext cx="3" cy="24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3464" y="5679"/>
                <a:ext cx="247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7188" y="2586"/>
                <a:ext cx="1" cy="24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V="1">
                <a:off x="5960" y="5021"/>
                <a:ext cx="1240" cy="6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 flipH="1">
                <a:off x="4640" y="2586"/>
                <a:ext cx="1" cy="241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 flipV="1">
                <a:off x="3464" y="5006"/>
                <a:ext cx="1183" cy="67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7002" y="5364"/>
              <a:ext cx="2537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6295951" y="1916832"/>
            <a:ext cx="161925" cy="1682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5364088" y="2456582"/>
            <a:ext cx="165100" cy="1651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6319763" y="3875808"/>
            <a:ext cx="163513" cy="1666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5364088" y="4425084"/>
            <a:ext cx="165100" cy="1682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7357989" y="2456582"/>
            <a:ext cx="165100" cy="1651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8335889" y="1927945"/>
            <a:ext cx="166688" cy="1682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8361289" y="3888508"/>
            <a:ext cx="165100" cy="1651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7357989" y="4413971"/>
            <a:ext cx="165100" cy="1682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矩形 29"/>
          <p:cNvSpPr/>
          <p:nvPr/>
        </p:nvSpPr>
        <p:spPr>
          <a:xfrm>
            <a:off x="282947" y="3669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晶面</a:t>
            </a:r>
            <a:r>
              <a:rPr lang="zh-CN" altLang="en-US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是指穿过晶体中的某一原子平面。不同的晶面具有不同的原子排列和取向。</a:t>
            </a:r>
          </a:p>
        </p:txBody>
      </p:sp>
      <p:sp>
        <p:nvSpPr>
          <p:cNvPr id="31" name="矩形 30"/>
          <p:cNvSpPr/>
          <p:nvPr/>
        </p:nvSpPr>
        <p:spPr>
          <a:xfrm>
            <a:off x="334766" y="19439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晶向</a:t>
            </a:r>
            <a:r>
              <a:rPr lang="zh-CN" altLang="en-US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是指晶体中的原子沿空间某一方向的排列。</a:t>
            </a:r>
          </a:p>
        </p:txBody>
      </p:sp>
    </p:spTree>
    <p:extLst>
      <p:ext uri="{BB962C8B-B14F-4D97-AF65-F5344CB8AC3E}">
        <p14:creationId xmlns:p14="http://schemas.microsoft.com/office/powerpoint/2010/main" val="1292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Rectangle 72"/>
          <p:cNvSpPr>
            <a:spLocks noChangeArrowheads="1"/>
          </p:cNvSpPr>
          <p:nvPr/>
        </p:nvSpPr>
        <p:spPr bwMode="auto">
          <a:xfrm>
            <a:off x="533400" y="5334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二、晶向指数</a:t>
            </a:r>
          </a:p>
        </p:txBody>
      </p:sp>
      <p:grpSp>
        <p:nvGrpSpPr>
          <p:cNvPr id="14352" name="Group 73"/>
          <p:cNvGrpSpPr>
            <a:grpSpLocks/>
          </p:cNvGrpSpPr>
          <p:nvPr/>
        </p:nvGrpSpPr>
        <p:grpSpPr bwMode="auto">
          <a:xfrm>
            <a:off x="757238" y="1274763"/>
            <a:ext cx="6767512" cy="549275"/>
            <a:chOff x="480" y="699"/>
            <a:chExt cx="4032" cy="297"/>
          </a:xfrm>
        </p:grpSpPr>
        <p:sp>
          <p:nvSpPr>
            <p:cNvPr id="14369" name="Text Box 74"/>
            <p:cNvSpPr txBox="1">
              <a:spLocks noChangeArrowheads="1"/>
            </p:cNvSpPr>
            <p:nvPr/>
          </p:nvSpPr>
          <p:spPr bwMode="auto">
            <a:xfrm>
              <a:off x="480" y="712"/>
              <a:ext cx="29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选择    、  、  、  四个晶轴，使得：                     </a:t>
              </a:r>
            </a:p>
          </p:txBody>
        </p:sp>
        <p:graphicFrame>
          <p:nvGraphicFramePr>
            <p:cNvPr id="14346" name="Object 75"/>
            <p:cNvGraphicFramePr>
              <a:graphicFrameLocks noChangeAspect="1"/>
            </p:cNvGraphicFramePr>
            <p:nvPr/>
          </p:nvGraphicFramePr>
          <p:xfrm>
            <a:off x="921" y="699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699"/>
                          <a:ext cx="1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76"/>
            <p:cNvGraphicFramePr>
              <a:graphicFrameLocks noChangeAspect="1"/>
            </p:cNvGraphicFramePr>
            <p:nvPr/>
          </p:nvGraphicFramePr>
          <p:xfrm>
            <a:off x="1200" y="70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7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00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77"/>
            <p:cNvGraphicFramePr>
              <a:graphicFrameLocks noChangeAspect="1"/>
            </p:cNvGraphicFramePr>
            <p:nvPr/>
          </p:nvGraphicFramePr>
          <p:xfrm>
            <a:off x="1480" y="720"/>
            <a:ext cx="2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" name="Equation" r:id="rId7" imgW="165028" imgH="228501" progId="Equation.3">
                    <p:embed/>
                  </p:oleObj>
                </mc:Choice>
                <mc:Fallback>
                  <p:oleObj name="Equation" r:id="rId7" imgW="165028" imgH="228501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720"/>
                          <a:ext cx="2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78"/>
            <p:cNvGraphicFramePr>
              <a:graphicFrameLocks noChangeAspect="1"/>
            </p:cNvGraphicFramePr>
            <p:nvPr/>
          </p:nvGraphicFramePr>
          <p:xfrm>
            <a:off x="1767" y="761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9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761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79"/>
            <p:cNvGraphicFramePr>
              <a:graphicFrameLocks noChangeAspect="1"/>
            </p:cNvGraphicFramePr>
            <p:nvPr/>
          </p:nvGraphicFramePr>
          <p:xfrm>
            <a:off x="3408" y="720"/>
            <a:ext cx="110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0" name="Equation" r:id="rId11" imgW="927100" imgH="228600" progId="Equation.3">
                    <p:embed/>
                  </p:oleObj>
                </mc:Choice>
                <mc:Fallback>
                  <p:oleObj name="Equation" r:id="rId11" imgW="9271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720"/>
                          <a:ext cx="110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3" name="Group 102"/>
          <p:cNvGrpSpPr>
            <a:grpSpLocks/>
          </p:cNvGrpSpPr>
          <p:nvPr/>
        </p:nvGrpSpPr>
        <p:grpSpPr bwMode="auto">
          <a:xfrm>
            <a:off x="1295400" y="2590800"/>
            <a:ext cx="1941513" cy="2090738"/>
            <a:chOff x="816" y="1632"/>
            <a:chExt cx="1223" cy="1317"/>
          </a:xfrm>
        </p:grpSpPr>
        <p:sp>
          <p:nvSpPr>
            <p:cNvPr id="14365" name="AutoShape 80"/>
            <p:cNvSpPr>
              <a:spLocks noChangeArrowheads="1"/>
            </p:cNvSpPr>
            <p:nvPr/>
          </p:nvSpPr>
          <p:spPr bwMode="auto">
            <a:xfrm>
              <a:off x="816" y="1872"/>
              <a:ext cx="979" cy="805"/>
            </a:xfrm>
            <a:prstGeom prst="hexagon">
              <a:avLst>
                <a:gd name="adj" fmla="val 30404"/>
                <a:gd name="vf" fmla="val 11547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6" name="Line 82"/>
            <p:cNvSpPr>
              <a:spLocks noChangeShapeType="1"/>
            </p:cNvSpPr>
            <p:nvPr/>
          </p:nvSpPr>
          <p:spPr bwMode="auto">
            <a:xfrm flipV="1">
              <a:off x="825" y="2274"/>
              <a:ext cx="9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84"/>
            <p:cNvSpPr>
              <a:spLocks noChangeAspect="1" noChangeShapeType="1"/>
            </p:cNvSpPr>
            <p:nvPr/>
          </p:nvSpPr>
          <p:spPr bwMode="auto">
            <a:xfrm flipH="1" flipV="1">
              <a:off x="1056" y="1872"/>
              <a:ext cx="496" cy="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3" name="Object 85"/>
            <p:cNvGraphicFramePr>
              <a:graphicFrameLocks noChangeAspect="1"/>
            </p:cNvGraphicFramePr>
            <p:nvPr/>
          </p:nvGraphicFramePr>
          <p:xfrm>
            <a:off x="1017" y="2688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1" name="Equation" r:id="rId13" imgW="152268" imgH="215713" progId="Equation.3">
                    <p:embed/>
                  </p:oleObj>
                </mc:Choice>
                <mc:Fallback>
                  <p:oleObj name="Equation" r:id="rId13" imgW="152268" imgH="215713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2688"/>
                          <a:ext cx="1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86"/>
            <p:cNvGraphicFramePr>
              <a:graphicFrameLocks noChangeAspect="1"/>
            </p:cNvGraphicFramePr>
            <p:nvPr/>
          </p:nvGraphicFramePr>
          <p:xfrm>
            <a:off x="1824" y="214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" name="Equation" r:id="rId14" imgW="177569" imgH="215619" progId="Equation.3">
                    <p:embed/>
                  </p:oleObj>
                </mc:Choice>
                <mc:Fallback>
                  <p:oleObj name="Equation" r:id="rId14" imgW="177569" imgH="215619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40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87"/>
            <p:cNvGraphicFramePr>
              <a:graphicFrameLocks noChangeAspect="1"/>
            </p:cNvGraphicFramePr>
            <p:nvPr/>
          </p:nvGraphicFramePr>
          <p:xfrm>
            <a:off x="863" y="1632"/>
            <a:ext cx="2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3" name="Equation" r:id="rId15" imgW="165028" imgH="228501" progId="Equation.3">
                    <p:embed/>
                  </p:oleObj>
                </mc:Choice>
                <mc:Fallback>
                  <p:oleObj name="Equation" r:id="rId15" imgW="165028" imgH="228501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632"/>
                          <a:ext cx="2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Line 88"/>
            <p:cNvSpPr>
              <a:spLocks noChangeAspect="1" noChangeShapeType="1"/>
            </p:cNvSpPr>
            <p:nvPr/>
          </p:nvSpPr>
          <p:spPr bwMode="auto">
            <a:xfrm flipH="1">
              <a:off x="1064" y="1881"/>
              <a:ext cx="499" cy="7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449" name="Object 89"/>
          <p:cNvGraphicFramePr>
            <a:graphicFrameLocks noChangeAspect="1"/>
          </p:cNvGraphicFramePr>
          <p:nvPr/>
        </p:nvGraphicFramePr>
        <p:xfrm>
          <a:off x="1905000" y="4419600"/>
          <a:ext cx="847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16" imgW="444307" imgH="203112" progId="Equation.3">
                  <p:embed/>
                </p:oleObj>
              </mc:Choice>
              <mc:Fallback>
                <p:oleObj name="Equation" r:id="rId16" imgW="444307" imgH="203112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8477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3581400" y="3124200"/>
            <a:ext cx="5311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：用行走法来确定六方晶系的四指数晶向指数时，解是不唯一的？</a:t>
            </a:r>
          </a:p>
        </p:txBody>
      </p:sp>
      <p:sp>
        <p:nvSpPr>
          <p:cNvPr id="15452" name="Line 92"/>
          <p:cNvSpPr>
            <a:spLocks noChangeAspect="1" noChangeShapeType="1"/>
          </p:cNvSpPr>
          <p:nvPr/>
        </p:nvSpPr>
        <p:spPr bwMode="auto">
          <a:xfrm flipH="1">
            <a:off x="1676400" y="3619500"/>
            <a:ext cx="403225" cy="630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568325" y="3609975"/>
            <a:ext cx="1522413" cy="2382838"/>
            <a:chOff x="358" y="2274"/>
            <a:chExt cx="959" cy="1501"/>
          </a:xfrm>
        </p:grpSpPr>
        <p:sp>
          <p:nvSpPr>
            <p:cNvPr id="14363" name="Line 83"/>
            <p:cNvSpPr>
              <a:spLocks noChangeAspect="1" noChangeShapeType="1"/>
            </p:cNvSpPr>
            <p:nvPr/>
          </p:nvSpPr>
          <p:spPr bwMode="auto">
            <a:xfrm flipH="1">
              <a:off x="358" y="2274"/>
              <a:ext cx="959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95"/>
            <p:cNvSpPr>
              <a:spLocks noChangeAspect="1" noChangeShapeType="1"/>
            </p:cNvSpPr>
            <p:nvPr/>
          </p:nvSpPr>
          <p:spPr bwMode="auto">
            <a:xfrm flipH="1">
              <a:off x="807" y="2286"/>
              <a:ext cx="499" cy="78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56" name="Line 96"/>
          <p:cNvSpPr>
            <a:spLocks noChangeShapeType="1"/>
          </p:cNvSpPr>
          <p:nvPr/>
        </p:nvSpPr>
        <p:spPr bwMode="auto">
          <a:xfrm flipH="1">
            <a:off x="485775" y="4848225"/>
            <a:ext cx="7667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7" name="Line 97"/>
          <p:cNvSpPr>
            <a:spLocks noChangeAspect="1" noChangeShapeType="1"/>
          </p:cNvSpPr>
          <p:nvPr/>
        </p:nvSpPr>
        <p:spPr bwMode="auto">
          <a:xfrm flipH="1" flipV="1">
            <a:off x="447675" y="4829175"/>
            <a:ext cx="428625" cy="6905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459" name="Object 99"/>
          <p:cNvGraphicFramePr>
            <a:graphicFrameLocks noChangeAspect="1"/>
          </p:cNvGraphicFramePr>
          <p:nvPr/>
        </p:nvGraphicFramePr>
        <p:xfrm>
          <a:off x="930275" y="5386388"/>
          <a:ext cx="968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18" imgW="508000" imgH="228600" progId="Equation.3">
                  <p:embed/>
                </p:oleObj>
              </mc:Choice>
              <mc:Fallback>
                <p:oleObj name="Equation" r:id="rId18" imgW="508000" imgH="228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386388"/>
                        <a:ext cx="968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581400" y="2190750"/>
            <a:ext cx="3733800" cy="504825"/>
            <a:chOff x="2208" y="1380"/>
            <a:chExt cx="2352" cy="318"/>
          </a:xfrm>
        </p:grpSpPr>
        <p:sp>
          <p:nvSpPr>
            <p:cNvPr id="14362" name="Text Box 101"/>
            <p:cNvSpPr txBox="1">
              <a:spLocks noChangeArrowheads="1"/>
            </p:cNvSpPr>
            <p:nvPr/>
          </p:nvSpPr>
          <p:spPr bwMode="auto">
            <a:xfrm>
              <a:off x="2208" y="1392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用行走法求    的晶向指数</a:t>
              </a:r>
            </a:p>
          </p:txBody>
        </p:sp>
        <p:graphicFrame>
          <p:nvGraphicFramePr>
            <p:cNvPr id="14342" name="Object 103"/>
            <p:cNvGraphicFramePr>
              <a:graphicFrameLocks noChangeAspect="1"/>
            </p:cNvGraphicFramePr>
            <p:nvPr/>
          </p:nvGraphicFramePr>
          <p:xfrm>
            <a:off x="3234" y="1380"/>
            <a:ext cx="22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Equation" r:id="rId20" imgW="152268" imgH="215713" progId="Equation.3">
                    <p:embed/>
                  </p:oleObj>
                </mc:Choice>
                <mc:Fallback>
                  <p:oleObj name="Equation" r:id="rId20" imgW="152268" imgH="215713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380"/>
                          <a:ext cx="22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3629025" y="4054475"/>
            <a:ext cx="487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解决办法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</a:t>
            </a:r>
            <a:r>
              <a:rPr lang="en-US" altLang="zh-CN" dirty="0"/>
              <a:t>[</a:t>
            </a:r>
            <a:r>
              <a:rPr lang="en-US" altLang="zh-CN" dirty="0" err="1"/>
              <a:t>uvtw</a:t>
            </a:r>
            <a:r>
              <a:rPr lang="en-US" altLang="zh-CN" dirty="0"/>
              <a:t>]</a:t>
            </a:r>
            <a:r>
              <a:rPr lang="zh-CN" altLang="en-US" dirty="0"/>
              <a:t>，要求  </a:t>
            </a:r>
            <a:r>
              <a:rPr lang="en-US" altLang="zh-CN" dirty="0"/>
              <a:t>t = -(</a:t>
            </a:r>
            <a:r>
              <a:rPr lang="en-US" altLang="zh-CN" dirty="0" err="1"/>
              <a:t>u+v</a:t>
            </a:r>
            <a:r>
              <a:rPr lang="en-US" altLang="zh-CN" dirty="0"/>
              <a:t>)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3671888" y="52863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轴向：</a:t>
            </a:r>
          </a:p>
        </p:txBody>
      </p:sp>
      <p:graphicFrame>
        <p:nvGraphicFramePr>
          <p:cNvPr id="15469" name="Object 109"/>
          <p:cNvGraphicFramePr>
            <a:graphicFrameLocks noChangeAspect="1"/>
          </p:cNvGraphicFramePr>
          <p:nvPr/>
        </p:nvGraphicFramePr>
        <p:xfrm>
          <a:off x="4648200" y="5319713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21" imgW="1663700" imgH="228600" progId="Equation.3">
                  <p:embed/>
                </p:oleObj>
              </mc:Choice>
              <mc:Fallback>
                <p:oleObj name="Equation" r:id="rId21" imgW="1663700" imgH="2286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19713"/>
                        <a:ext cx="312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0" name="Object 110"/>
          <p:cNvGraphicFramePr>
            <a:graphicFrameLocks noGrp="1" noChangeAspect="1"/>
          </p:cNvGraphicFramePr>
          <p:nvPr>
            <p:ph/>
          </p:nvPr>
        </p:nvGraphicFramePr>
        <p:xfrm>
          <a:off x="3779838" y="5876925"/>
          <a:ext cx="16081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公式" r:id="rId23" imgW="901309" imgH="393529" progId="Equation.3">
                  <p:embed/>
                </p:oleObj>
              </mc:Choice>
              <mc:Fallback>
                <p:oleObj name="公式" r:id="rId23" imgW="901309" imgH="393529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876925"/>
                        <a:ext cx="16081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0" grpId="0" autoUpdateAnimBg="0"/>
      <p:bldP spid="15466" grpId="0" autoUpdateAnimBg="0"/>
      <p:bldP spid="1546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六方晶系重要晶向：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372" name="Text Box 3"/>
          <p:cNvSpPr txBox="1">
            <a:spLocks noChangeArrowheads="1"/>
          </p:cNvSpPr>
          <p:nvPr/>
        </p:nvSpPr>
        <p:spPr bwMode="auto">
          <a:xfrm>
            <a:off x="381000" y="1780784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>
                <a:solidFill>
                  <a:schemeClr val="accent2"/>
                </a:solidFill>
              </a:rPr>
              <a:t>  </a:t>
            </a:r>
            <a:r>
              <a:rPr lang="zh-CN" altLang="en-US" b="1" dirty="0">
                <a:solidFill>
                  <a:schemeClr val="accent2"/>
                </a:solidFill>
              </a:rPr>
              <a:t>特殊的晶向：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1576" y="3072817"/>
            <a:ext cx="806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(1).  </a:t>
            </a:r>
            <a:r>
              <a:rPr lang="zh-CN" altLang="en-US" b="1" dirty="0">
                <a:solidFill>
                  <a:schemeClr val="accent2"/>
                </a:solidFill>
              </a:rPr>
              <a:t>轴向</a:t>
            </a:r>
            <a:r>
              <a:rPr lang="zh-CN" altLang="en-US" dirty="0" smtClean="0"/>
              <a:t>：</a:t>
            </a:r>
            <a:endParaRPr lang="zh-CN" altLang="en-US" sz="2200" dirty="0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4243"/>
              </p:ext>
            </p:extLst>
          </p:nvPr>
        </p:nvGraphicFramePr>
        <p:xfrm>
          <a:off x="2051720" y="3090200"/>
          <a:ext cx="2693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Equation" r:id="rId3" imgW="1434477" imgH="215806" progId="Equation.3">
                  <p:embed/>
                </p:oleObj>
              </mc:Choice>
              <mc:Fallback>
                <p:oleObj name="Equation" r:id="rId3" imgW="143447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90200"/>
                        <a:ext cx="26939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23214" y="4259973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(2). </a:t>
            </a:r>
            <a:r>
              <a:rPr lang="zh-CN" altLang="en-US" b="1" dirty="0">
                <a:solidFill>
                  <a:schemeClr val="accent2"/>
                </a:solidFill>
              </a:rPr>
              <a:t>角二等分线方向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(bisecting line)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/>
              <a:t>      </a:t>
            </a:r>
            <a:endParaRPr lang="zh-CN" altLang="en-US" sz="2200" dirty="0"/>
          </a:p>
        </p:txBody>
      </p:sp>
      <p:graphicFrame>
        <p:nvGraphicFramePr>
          <p:cNvPr id="3179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90609"/>
              </p:ext>
            </p:extLst>
          </p:nvPr>
        </p:nvGraphicFramePr>
        <p:xfrm>
          <a:off x="877251" y="5110873"/>
          <a:ext cx="1447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" name="Equation" r:id="rId5" imgW="812447" imgH="253890" progId="Equation.3">
                  <p:embed/>
                </p:oleObj>
              </mc:Choice>
              <mc:Fallback>
                <p:oleObj name="Equation" r:id="rId5" imgW="812447" imgH="25389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51" y="5110873"/>
                        <a:ext cx="1447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6170"/>
              </p:ext>
            </p:extLst>
          </p:nvPr>
        </p:nvGraphicFramePr>
        <p:xfrm>
          <a:off x="2545714" y="5144211"/>
          <a:ext cx="1492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tion" r:id="rId7" imgW="837836" imgH="253890" progId="Equation.3">
                  <p:embed/>
                </p:oleObj>
              </mc:Choice>
              <mc:Fallback>
                <p:oleObj name="Equation" r:id="rId7" imgW="837836" imgH="25389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714" y="5144211"/>
                        <a:ext cx="14922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22676"/>
              </p:ext>
            </p:extLst>
          </p:nvPr>
        </p:nvGraphicFramePr>
        <p:xfrm>
          <a:off x="4277676" y="5163261"/>
          <a:ext cx="14239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Equation" r:id="rId9" imgW="799753" imgH="253890" progId="Equation.3">
                  <p:embed/>
                </p:oleObj>
              </mc:Choice>
              <mc:Fallback>
                <p:oleObj name="Equation" r:id="rId9" imgW="799753" imgH="25389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76" y="5163261"/>
                        <a:ext cx="14239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13747"/>
              </p:ext>
            </p:extLst>
          </p:nvPr>
        </p:nvGraphicFramePr>
        <p:xfrm>
          <a:off x="5954076" y="5220411"/>
          <a:ext cx="2598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tion" r:id="rId11" imgW="1383699" imgH="215806" progId="Equation.3">
                  <p:embed/>
                </p:oleObj>
              </mc:Choice>
              <mc:Fallback>
                <p:oleObj name="Equation" r:id="rId11" imgW="1383699" imgH="21580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076" y="5220411"/>
                        <a:ext cx="25987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9" name="Text Box 65"/>
          <p:cNvSpPr txBox="1">
            <a:spLocks noChangeArrowheads="1"/>
          </p:cNvSpPr>
          <p:nvPr/>
        </p:nvSpPr>
        <p:spPr bwMode="auto">
          <a:xfrm>
            <a:off x="381000" y="5979048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(3).  </a:t>
            </a:r>
            <a:r>
              <a:rPr lang="en-US" altLang="zh-CN" b="1" dirty="0">
                <a:solidFill>
                  <a:schemeClr val="accent2"/>
                </a:solidFill>
              </a:rPr>
              <a:t>c </a:t>
            </a:r>
            <a:r>
              <a:rPr lang="zh-CN" altLang="en-US" b="1" dirty="0">
                <a:solidFill>
                  <a:schemeClr val="accent2"/>
                </a:solidFill>
              </a:rPr>
              <a:t>轴</a:t>
            </a:r>
            <a:r>
              <a:rPr lang="zh-CN" altLang="en-US" dirty="0"/>
              <a:t>：</a:t>
            </a:r>
            <a:r>
              <a:rPr lang="en-US" altLang="zh-CN" sz="2200" dirty="0"/>
              <a:t>[0001]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7122" y="352049"/>
            <a:ext cx="3532646" cy="4843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1" grpId="0" autoUpdateAnimBg="0"/>
      <p:bldP spid="3180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六方晶系的晶向的确定方法：</a:t>
            </a:r>
          </a:p>
        </p:txBody>
      </p:sp>
      <p:sp>
        <p:nvSpPr>
          <p:cNvPr id="16398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zh-CN" altLang="en-US" b="1">
                <a:solidFill>
                  <a:schemeClr val="accent2"/>
                </a:solidFill>
              </a:rPr>
              <a:t>另外一些特殊的晶向：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84213" y="2133600"/>
          <a:ext cx="49101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Equation" r:id="rId3" imgW="2616200" imgH="254000" progId="Equation.3">
                  <p:embed/>
                </p:oleObj>
              </mc:Choice>
              <mc:Fallback>
                <p:oleObj name="Equation" r:id="rId3" imgW="2616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49101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9" name="Group 8"/>
          <p:cNvGrpSpPr>
            <a:grpSpLocks/>
          </p:cNvGrpSpPr>
          <p:nvPr/>
        </p:nvGrpSpPr>
        <p:grpSpPr bwMode="auto">
          <a:xfrm>
            <a:off x="5954712" y="635000"/>
            <a:ext cx="2516188" cy="2895600"/>
            <a:chOff x="288" y="1152"/>
            <a:chExt cx="1969" cy="2327"/>
          </a:xfrm>
        </p:grpSpPr>
        <p:sp>
          <p:nvSpPr>
            <p:cNvPr id="16416" name="Line 9"/>
            <p:cNvSpPr>
              <a:spLocks noChangeAspect="1" noChangeShapeType="1"/>
            </p:cNvSpPr>
            <p:nvPr/>
          </p:nvSpPr>
          <p:spPr bwMode="auto">
            <a:xfrm flipH="1" flipV="1">
              <a:off x="481" y="2592"/>
              <a:ext cx="54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10"/>
            <p:cNvSpPr>
              <a:spLocks noChangeShapeType="1"/>
            </p:cNvSpPr>
            <p:nvPr/>
          </p:nvSpPr>
          <p:spPr bwMode="auto">
            <a:xfrm>
              <a:off x="674" y="3111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1"/>
            <p:cNvSpPr>
              <a:spLocks noChangeShapeType="1"/>
            </p:cNvSpPr>
            <p:nvPr/>
          </p:nvSpPr>
          <p:spPr bwMode="auto">
            <a:xfrm>
              <a:off x="747" y="2737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2"/>
            <p:cNvSpPr>
              <a:spLocks noChangeShapeType="1"/>
            </p:cNvSpPr>
            <p:nvPr/>
          </p:nvSpPr>
          <p:spPr bwMode="auto">
            <a:xfrm>
              <a:off x="664" y="2513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13"/>
            <p:cNvSpPr>
              <a:spLocks noChangeShapeType="1"/>
            </p:cNvSpPr>
            <p:nvPr/>
          </p:nvSpPr>
          <p:spPr bwMode="auto">
            <a:xfrm>
              <a:off x="742" y="213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14"/>
            <p:cNvSpPr>
              <a:spLocks noChangeShapeType="1"/>
            </p:cNvSpPr>
            <p:nvPr/>
          </p:nvSpPr>
          <p:spPr bwMode="auto">
            <a:xfrm>
              <a:off x="672" y="1923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15"/>
            <p:cNvSpPr>
              <a:spLocks noChangeShapeType="1"/>
            </p:cNvSpPr>
            <p:nvPr/>
          </p:nvSpPr>
          <p:spPr bwMode="auto">
            <a:xfrm>
              <a:off x="742" y="153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16"/>
            <p:cNvSpPr>
              <a:spLocks noChangeShapeType="1"/>
            </p:cNvSpPr>
            <p:nvPr/>
          </p:nvSpPr>
          <p:spPr bwMode="auto">
            <a:xfrm>
              <a:off x="289" y="1725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17"/>
            <p:cNvSpPr>
              <a:spLocks noChangeShapeType="1"/>
            </p:cNvSpPr>
            <p:nvPr/>
          </p:nvSpPr>
          <p:spPr bwMode="auto">
            <a:xfrm>
              <a:off x="294" y="2326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18"/>
            <p:cNvSpPr>
              <a:spLocks noChangeShapeType="1"/>
            </p:cNvSpPr>
            <p:nvPr/>
          </p:nvSpPr>
          <p:spPr bwMode="auto">
            <a:xfrm>
              <a:off x="289" y="292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19"/>
            <p:cNvSpPr>
              <a:spLocks noChangeShapeType="1"/>
            </p:cNvSpPr>
            <p:nvPr/>
          </p:nvSpPr>
          <p:spPr bwMode="auto">
            <a:xfrm>
              <a:off x="1405" y="272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20"/>
            <p:cNvSpPr>
              <a:spLocks noChangeShapeType="1"/>
            </p:cNvSpPr>
            <p:nvPr/>
          </p:nvSpPr>
          <p:spPr bwMode="auto">
            <a:xfrm>
              <a:off x="1402" y="212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21"/>
            <p:cNvSpPr>
              <a:spLocks noChangeShapeType="1"/>
            </p:cNvSpPr>
            <p:nvPr/>
          </p:nvSpPr>
          <p:spPr bwMode="auto">
            <a:xfrm>
              <a:off x="1404" y="1533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22"/>
            <p:cNvSpPr>
              <a:spLocks noChangeAspect="1" noChangeShapeType="1"/>
            </p:cNvSpPr>
            <p:nvPr/>
          </p:nvSpPr>
          <p:spPr bwMode="auto">
            <a:xfrm flipV="1">
              <a:off x="298" y="1538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23"/>
            <p:cNvSpPr>
              <a:spLocks noChangeAspect="1" noChangeShapeType="1"/>
            </p:cNvSpPr>
            <p:nvPr/>
          </p:nvSpPr>
          <p:spPr bwMode="auto">
            <a:xfrm flipV="1">
              <a:off x="1342" y="1736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24"/>
            <p:cNvSpPr>
              <a:spLocks noChangeAspect="1" noChangeShapeType="1"/>
            </p:cNvSpPr>
            <p:nvPr/>
          </p:nvSpPr>
          <p:spPr bwMode="auto">
            <a:xfrm flipV="1">
              <a:off x="1336" y="23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25"/>
            <p:cNvSpPr>
              <a:spLocks noChangeAspect="1" noChangeShapeType="1"/>
            </p:cNvSpPr>
            <p:nvPr/>
          </p:nvSpPr>
          <p:spPr bwMode="auto">
            <a:xfrm flipV="1">
              <a:off x="1344" y="29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26"/>
            <p:cNvSpPr>
              <a:spLocks noChangeAspect="1" noChangeShapeType="1"/>
            </p:cNvSpPr>
            <p:nvPr/>
          </p:nvSpPr>
          <p:spPr bwMode="auto">
            <a:xfrm flipV="1">
              <a:off x="298" y="2135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27"/>
            <p:cNvSpPr>
              <a:spLocks noChangeAspect="1" noChangeShapeType="1"/>
            </p:cNvSpPr>
            <p:nvPr/>
          </p:nvSpPr>
          <p:spPr bwMode="auto">
            <a:xfrm flipV="1">
              <a:off x="315" y="27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8"/>
            <p:cNvSpPr>
              <a:spLocks noChangeShapeType="1"/>
            </p:cNvSpPr>
            <p:nvPr/>
          </p:nvSpPr>
          <p:spPr bwMode="auto">
            <a:xfrm>
              <a:off x="298" y="171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29"/>
            <p:cNvSpPr>
              <a:spLocks noChangeShapeType="1"/>
            </p:cNvSpPr>
            <p:nvPr/>
          </p:nvSpPr>
          <p:spPr bwMode="auto">
            <a:xfrm>
              <a:off x="670" y="1912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30"/>
            <p:cNvSpPr>
              <a:spLocks noChangeShapeType="1"/>
            </p:cNvSpPr>
            <p:nvPr/>
          </p:nvSpPr>
          <p:spPr bwMode="auto">
            <a:xfrm>
              <a:off x="1345" y="191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31"/>
            <p:cNvSpPr>
              <a:spLocks noChangeShapeType="1"/>
            </p:cNvSpPr>
            <p:nvPr/>
          </p:nvSpPr>
          <p:spPr bwMode="auto">
            <a:xfrm>
              <a:off x="1786" y="173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32"/>
            <p:cNvSpPr>
              <a:spLocks noChangeShapeType="1"/>
            </p:cNvSpPr>
            <p:nvPr/>
          </p:nvSpPr>
          <p:spPr bwMode="auto">
            <a:xfrm>
              <a:off x="1408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33"/>
            <p:cNvSpPr>
              <a:spLocks noChangeShapeType="1"/>
            </p:cNvSpPr>
            <p:nvPr/>
          </p:nvSpPr>
          <p:spPr bwMode="auto">
            <a:xfrm>
              <a:off x="729" y="154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34"/>
            <p:cNvSpPr>
              <a:spLocks noChangeShapeType="1"/>
            </p:cNvSpPr>
            <p:nvPr/>
          </p:nvSpPr>
          <p:spPr bwMode="auto">
            <a:xfrm>
              <a:off x="298" y="1730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35"/>
            <p:cNvSpPr>
              <a:spLocks noChangeShapeType="1"/>
            </p:cNvSpPr>
            <p:nvPr/>
          </p:nvSpPr>
          <p:spPr bwMode="auto">
            <a:xfrm>
              <a:off x="297" y="2326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36"/>
            <p:cNvSpPr>
              <a:spLocks noChangeShapeType="1"/>
            </p:cNvSpPr>
            <p:nvPr/>
          </p:nvSpPr>
          <p:spPr bwMode="auto">
            <a:xfrm>
              <a:off x="301" y="2924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37"/>
            <p:cNvSpPr>
              <a:spLocks noChangeAspect="1" noChangeShapeType="1"/>
            </p:cNvSpPr>
            <p:nvPr/>
          </p:nvSpPr>
          <p:spPr bwMode="auto">
            <a:xfrm>
              <a:off x="732" y="1538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38"/>
            <p:cNvSpPr>
              <a:spLocks noChangeAspect="1" noChangeShapeType="1"/>
            </p:cNvSpPr>
            <p:nvPr/>
          </p:nvSpPr>
          <p:spPr bwMode="auto">
            <a:xfrm>
              <a:off x="732" y="2130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39"/>
            <p:cNvSpPr>
              <a:spLocks noChangeAspect="1" noChangeShapeType="1"/>
            </p:cNvSpPr>
            <p:nvPr/>
          </p:nvSpPr>
          <p:spPr bwMode="auto">
            <a:xfrm flipV="1">
              <a:off x="669" y="1540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Line 40"/>
            <p:cNvSpPr>
              <a:spLocks noChangeAspect="1" noChangeShapeType="1"/>
            </p:cNvSpPr>
            <p:nvPr/>
          </p:nvSpPr>
          <p:spPr bwMode="auto">
            <a:xfrm flipV="1">
              <a:off x="666" y="2135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Line 41"/>
            <p:cNvSpPr>
              <a:spLocks noChangeAspect="1" noChangeShapeType="1"/>
            </p:cNvSpPr>
            <p:nvPr/>
          </p:nvSpPr>
          <p:spPr bwMode="auto">
            <a:xfrm flipV="1">
              <a:off x="1037" y="2734"/>
              <a:ext cx="3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Line 42"/>
            <p:cNvSpPr>
              <a:spLocks noChangeShapeType="1"/>
            </p:cNvSpPr>
            <p:nvPr/>
          </p:nvSpPr>
          <p:spPr bwMode="auto">
            <a:xfrm flipV="1">
              <a:off x="1038" y="133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Line 43"/>
            <p:cNvSpPr>
              <a:spLocks noChangeAspect="1" noChangeShapeType="1"/>
            </p:cNvSpPr>
            <p:nvPr/>
          </p:nvSpPr>
          <p:spPr bwMode="auto">
            <a:xfrm flipH="1">
              <a:off x="422" y="2920"/>
              <a:ext cx="621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Line 44"/>
            <p:cNvSpPr>
              <a:spLocks noChangeShapeType="1"/>
            </p:cNvSpPr>
            <p:nvPr/>
          </p:nvSpPr>
          <p:spPr bwMode="auto">
            <a:xfrm>
              <a:off x="1038" y="292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Line 45"/>
            <p:cNvSpPr>
              <a:spLocks noChangeAspect="1" noChangeShapeType="1"/>
            </p:cNvSpPr>
            <p:nvPr/>
          </p:nvSpPr>
          <p:spPr bwMode="auto">
            <a:xfrm flipH="1" flipV="1">
              <a:off x="1020" y="2915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Line 46"/>
            <p:cNvSpPr>
              <a:spLocks noChangeAspect="1" noChangeShapeType="1"/>
            </p:cNvSpPr>
            <p:nvPr/>
          </p:nvSpPr>
          <p:spPr bwMode="auto">
            <a:xfrm flipH="1" flipV="1">
              <a:off x="731" y="2740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7" name="Object 47"/>
            <p:cNvGraphicFramePr>
              <a:graphicFrameLocks noChangeAspect="1"/>
            </p:cNvGraphicFramePr>
            <p:nvPr/>
          </p:nvGraphicFramePr>
          <p:xfrm>
            <a:off x="322" y="3218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9" name="Equation" r:id="rId5" imgW="152268" imgH="215713" progId="Equation.3">
                    <p:embed/>
                  </p:oleObj>
                </mc:Choice>
                <mc:Fallback>
                  <p:oleObj name="Equation" r:id="rId5" imgW="152268" imgH="21571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3218"/>
                          <a:ext cx="1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48"/>
            <p:cNvGraphicFramePr>
              <a:graphicFrameLocks noChangeAspect="1"/>
            </p:cNvGraphicFramePr>
            <p:nvPr/>
          </p:nvGraphicFramePr>
          <p:xfrm>
            <a:off x="2042" y="2793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80" name="Equation" r:id="rId7" imgW="177569" imgH="215619" progId="Equation.3">
                    <p:embed/>
                  </p:oleObj>
                </mc:Choice>
                <mc:Fallback>
                  <p:oleObj name="Equation" r:id="rId7" imgW="177569" imgH="21561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793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49"/>
            <p:cNvGraphicFramePr>
              <a:graphicFrameLocks noChangeAspect="1"/>
            </p:cNvGraphicFramePr>
            <p:nvPr/>
          </p:nvGraphicFramePr>
          <p:xfrm>
            <a:off x="993" y="1152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81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152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50"/>
            <p:cNvGraphicFramePr>
              <a:graphicFrameLocks noChangeAspect="1"/>
            </p:cNvGraphicFramePr>
            <p:nvPr/>
          </p:nvGraphicFramePr>
          <p:xfrm>
            <a:off x="288" y="2392"/>
            <a:ext cx="2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82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92"/>
                          <a:ext cx="2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0" name="Text Box 51"/>
          <p:cNvSpPr txBox="1">
            <a:spLocks noChangeArrowheads="1"/>
          </p:cNvSpPr>
          <p:nvPr/>
        </p:nvSpPr>
        <p:spPr bwMode="auto">
          <a:xfrm>
            <a:off x="6945312" y="26590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O</a:t>
            </a:r>
          </a:p>
        </p:txBody>
      </p:sp>
      <p:sp>
        <p:nvSpPr>
          <p:cNvPr id="16401" name="Line 67"/>
          <p:cNvSpPr>
            <a:spLocks noChangeAspect="1" noChangeShapeType="1"/>
          </p:cNvSpPr>
          <p:nvPr/>
        </p:nvSpPr>
        <p:spPr bwMode="auto">
          <a:xfrm flipV="1">
            <a:off x="6426200" y="1371600"/>
            <a:ext cx="1420812" cy="16938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68"/>
          <p:cNvSpPr>
            <a:spLocks noChangeShapeType="1"/>
          </p:cNvSpPr>
          <p:nvPr/>
        </p:nvSpPr>
        <p:spPr bwMode="auto">
          <a:xfrm flipV="1">
            <a:off x="6411912" y="2844800"/>
            <a:ext cx="1447800" cy="2286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69"/>
          <p:cNvSpPr>
            <a:spLocks noChangeShapeType="1"/>
          </p:cNvSpPr>
          <p:nvPr/>
        </p:nvSpPr>
        <p:spPr bwMode="auto">
          <a:xfrm flipV="1">
            <a:off x="7859712" y="1320800"/>
            <a:ext cx="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70"/>
          <p:cNvSpPr txBox="1">
            <a:spLocks noChangeArrowheads="1"/>
          </p:cNvSpPr>
          <p:nvPr/>
        </p:nvSpPr>
        <p:spPr bwMode="auto">
          <a:xfrm>
            <a:off x="6292850" y="302577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6405" name="Text Box 71"/>
          <p:cNvSpPr txBox="1">
            <a:spLocks noChangeArrowheads="1"/>
          </p:cNvSpPr>
          <p:nvPr/>
        </p:nvSpPr>
        <p:spPr bwMode="auto">
          <a:xfrm>
            <a:off x="7859712" y="1168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6406" name="Text Box 72"/>
          <p:cNvSpPr txBox="1">
            <a:spLocks noChangeArrowheads="1"/>
          </p:cNvSpPr>
          <p:nvPr/>
        </p:nvSpPr>
        <p:spPr bwMode="auto">
          <a:xfrm>
            <a:off x="7707312" y="2813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C</a:t>
            </a:r>
          </a:p>
        </p:txBody>
      </p:sp>
      <p:sp>
        <p:nvSpPr>
          <p:cNvPr id="16407" name="Text Box 73"/>
          <p:cNvSpPr txBox="1">
            <a:spLocks noChangeArrowheads="1"/>
          </p:cNvSpPr>
          <p:nvPr/>
        </p:nvSpPr>
        <p:spPr bwMode="auto">
          <a:xfrm>
            <a:off x="755650" y="1628775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可以由简单的晶向求出，如：</a:t>
            </a:r>
          </a:p>
        </p:txBody>
      </p:sp>
      <p:sp>
        <p:nvSpPr>
          <p:cNvPr id="32842" name="Line 74"/>
          <p:cNvSpPr>
            <a:spLocks noChangeAspect="1" noChangeShapeType="1"/>
          </p:cNvSpPr>
          <p:nvPr/>
        </p:nvSpPr>
        <p:spPr bwMode="auto">
          <a:xfrm flipV="1">
            <a:off x="6443662" y="1341438"/>
            <a:ext cx="468313" cy="17335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250825" y="3644900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：请求</a:t>
            </a:r>
            <a:r>
              <a:rPr lang="zh-CN" altLang="en-US" b="1" dirty="0">
                <a:solidFill>
                  <a:srgbClr val="FF0000"/>
                </a:solidFill>
              </a:rPr>
              <a:t>出上图中</a:t>
            </a:r>
            <a:r>
              <a:rPr lang="en-US" altLang="zh-CN" b="1" dirty="0">
                <a:solidFill>
                  <a:srgbClr val="FF0000"/>
                </a:solidFill>
              </a:rPr>
              <a:t>AD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AE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AF</a:t>
            </a:r>
            <a:r>
              <a:rPr lang="zh-CN" altLang="en-US" b="1" dirty="0">
                <a:solidFill>
                  <a:srgbClr val="FF0000"/>
                </a:solidFill>
              </a:rPr>
              <a:t>晶向指数。</a:t>
            </a:r>
          </a:p>
        </p:txBody>
      </p:sp>
      <p:sp>
        <p:nvSpPr>
          <p:cNvPr id="16410" name="Text Box 76"/>
          <p:cNvSpPr txBox="1">
            <a:spLocks noChangeArrowheads="1"/>
          </p:cNvSpPr>
          <p:nvPr/>
        </p:nvSpPr>
        <p:spPr bwMode="auto">
          <a:xfrm>
            <a:off x="6888162" y="1141413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D</a:t>
            </a:r>
          </a:p>
        </p:txBody>
      </p:sp>
      <p:cxnSp>
        <p:nvCxnSpPr>
          <p:cNvPr id="60" name="直接箭头连接符 59"/>
          <p:cNvCxnSpPr>
            <a:cxnSpLocks noChangeShapeType="1"/>
            <a:stCxn id="16437" idx="1"/>
            <a:endCxn id="16446" idx="1"/>
          </p:cNvCxnSpPr>
          <p:nvPr/>
        </p:nvCxnSpPr>
        <p:spPr bwMode="auto">
          <a:xfrm flipV="1">
            <a:off x="7305675" y="1117600"/>
            <a:ext cx="88900" cy="1955800"/>
          </a:xfrm>
          <a:prstGeom prst="straightConnector1">
            <a:avLst/>
          </a:prstGeom>
          <a:noFill/>
          <a:ln w="1905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62" name="直接箭头连接符 61"/>
          <p:cNvCxnSpPr>
            <a:cxnSpLocks noChangeShapeType="1"/>
            <a:stCxn id="16417" idx="1"/>
            <a:endCxn id="16440" idx="0"/>
          </p:cNvCxnSpPr>
          <p:nvPr/>
        </p:nvCxnSpPr>
        <p:spPr bwMode="auto">
          <a:xfrm flipH="1" flipV="1">
            <a:off x="6518275" y="1119188"/>
            <a:ext cx="788987" cy="1954212"/>
          </a:xfrm>
          <a:prstGeom prst="straightConnector1">
            <a:avLst/>
          </a:prstGeom>
          <a:noFill/>
          <a:ln w="12700" algn="ctr">
            <a:solidFill>
              <a:srgbClr val="FF9966"/>
            </a:solidFill>
            <a:round/>
            <a:headEnd/>
            <a:tailEnd type="arrow" w="med" len="med"/>
          </a:ln>
        </p:spPr>
      </p:cxnSp>
      <p:sp>
        <p:nvSpPr>
          <p:cNvPr id="16413" name="TextBox 62"/>
          <p:cNvSpPr txBox="1">
            <a:spLocks noChangeArrowheads="1"/>
          </p:cNvSpPr>
          <p:nvPr/>
        </p:nvSpPr>
        <p:spPr bwMode="auto">
          <a:xfrm>
            <a:off x="7246937" y="70961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E</a:t>
            </a:r>
            <a:endParaRPr lang="zh-CN" altLang="en-US" sz="1800"/>
          </a:p>
        </p:txBody>
      </p:sp>
      <p:sp>
        <p:nvSpPr>
          <p:cNvPr id="16414" name="TextBox 63"/>
          <p:cNvSpPr txBox="1">
            <a:spLocks noChangeArrowheads="1"/>
          </p:cNvSpPr>
          <p:nvPr/>
        </p:nvSpPr>
        <p:spPr bwMode="auto">
          <a:xfrm>
            <a:off x="6383337" y="70961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F</a:t>
            </a:r>
            <a:endParaRPr lang="zh-CN" altLang="en-US" sz="1800"/>
          </a:p>
        </p:txBody>
      </p:sp>
      <p:graphicFrame>
        <p:nvGraphicFramePr>
          <p:cNvPr id="2" name="Object 59"/>
          <p:cNvGraphicFramePr>
            <a:graphicFrameLocks noChangeAspect="1"/>
          </p:cNvGraphicFramePr>
          <p:nvPr/>
        </p:nvGraphicFramePr>
        <p:xfrm>
          <a:off x="755650" y="4221163"/>
          <a:ext cx="36464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13" imgW="1942920" imgH="393480" progId="Equation.3">
                  <p:embed/>
                </p:oleObj>
              </mc:Choice>
              <mc:Fallback>
                <p:oleObj name="Equation" r:id="rId13" imgW="1942920" imgH="3934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36464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0"/>
          <p:cNvGraphicFramePr>
            <a:graphicFrameLocks noChangeAspect="1"/>
          </p:cNvGraphicFramePr>
          <p:nvPr/>
        </p:nvGraphicFramePr>
        <p:xfrm>
          <a:off x="755650" y="5157788"/>
          <a:ext cx="3360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15" imgW="1790640" imgH="253800" progId="Equation.3">
                  <p:embed/>
                </p:oleObj>
              </mc:Choice>
              <mc:Fallback>
                <p:oleObj name="Equation" r:id="rId15" imgW="1790640" imgH="253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33607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2"/>
          <p:cNvGraphicFramePr>
            <a:graphicFrameLocks noChangeAspect="1"/>
          </p:cNvGraphicFramePr>
          <p:nvPr/>
        </p:nvGraphicFramePr>
        <p:xfrm>
          <a:off x="766763" y="5876925"/>
          <a:ext cx="36226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Equation" r:id="rId17" imgW="1930320" imgH="393480" progId="Equation.3">
                  <p:embed/>
                </p:oleObj>
              </mc:Choice>
              <mc:Fallback>
                <p:oleObj name="Equation" r:id="rId17" imgW="193032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876925"/>
                        <a:ext cx="36226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98891"/>
              </p:ext>
            </p:extLst>
          </p:nvPr>
        </p:nvGraphicFramePr>
        <p:xfrm>
          <a:off x="7092950" y="3157538"/>
          <a:ext cx="5857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Equation" r:id="rId19" imgW="393480" imgH="241200" progId="Equation.3">
                  <p:embed/>
                </p:oleObj>
              </mc:Choice>
              <mc:Fallback>
                <p:oleObj name="Equation" r:id="rId19" imgW="393480" imgH="24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157538"/>
                        <a:ext cx="5857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0625"/>
              </p:ext>
            </p:extLst>
          </p:nvPr>
        </p:nvGraphicFramePr>
        <p:xfrm>
          <a:off x="5446712" y="3230563"/>
          <a:ext cx="5857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Equation" r:id="rId21" imgW="393480" imgH="241200" progId="Equation.3">
                  <p:embed/>
                </p:oleObj>
              </mc:Choice>
              <mc:Fallback>
                <p:oleObj name="Equation" r:id="rId21" imgW="393480" imgH="241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2" y="3230563"/>
                        <a:ext cx="5857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415" name="直接箭头连接符 72"/>
          <p:cNvCxnSpPr>
            <a:cxnSpLocks noChangeShapeType="1"/>
            <a:stCxn id="16453" idx="0"/>
          </p:cNvCxnSpPr>
          <p:nvPr/>
        </p:nvCxnSpPr>
        <p:spPr bwMode="auto">
          <a:xfrm flipH="1">
            <a:off x="6886575" y="2843213"/>
            <a:ext cx="39687" cy="242887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/>
            <a:tailEnd type="arrow" w="med" len="med"/>
          </a:ln>
        </p:spPr>
      </p:cxnSp>
      <p:graphicFrame>
        <p:nvGraphicFramePr>
          <p:cNvPr id="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90883"/>
              </p:ext>
            </p:extLst>
          </p:nvPr>
        </p:nvGraphicFramePr>
        <p:xfrm>
          <a:off x="6527800" y="3086100"/>
          <a:ext cx="585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23" imgW="393480" imgH="241200" progId="Equation.3">
                  <p:embed/>
                </p:oleObj>
              </mc:Choice>
              <mc:Fallback>
                <p:oleObj name="Equation" r:id="rId23" imgW="393480" imgH="241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086100"/>
                        <a:ext cx="5857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六方晶系的晶向的确定方法：</a:t>
            </a:r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zh-CN" altLang="en-US" b="1">
                <a:solidFill>
                  <a:schemeClr val="accent2"/>
                </a:solidFill>
              </a:rPr>
              <a:t>一般（任意）晶向：</a:t>
            </a:r>
          </a:p>
        </p:txBody>
      </p:sp>
      <p:grpSp>
        <p:nvGrpSpPr>
          <p:cNvPr id="17419" name="Group 4"/>
          <p:cNvGrpSpPr>
            <a:grpSpLocks/>
          </p:cNvGrpSpPr>
          <p:nvPr/>
        </p:nvGrpSpPr>
        <p:grpSpPr bwMode="auto">
          <a:xfrm>
            <a:off x="6399213" y="76200"/>
            <a:ext cx="2516187" cy="2895600"/>
            <a:chOff x="288" y="1152"/>
            <a:chExt cx="1969" cy="2327"/>
          </a:xfrm>
        </p:grpSpPr>
        <p:sp>
          <p:nvSpPr>
            <p:cNvPr id="17424" name="Line 5"/>
            <p:cNvSpPr>
              <a:spLocks noChangeAspect="1" noChangeShapeType="1"/>
            </p:cNvSpPr>
            <p:nvPr/>
          </p:nvSpPr>
          <p:spPr bwMode="auto">
            <a:xfrm flipH="1" flipV="1">
              <a:off x="481" y="2592"/>
              <a:ext cx="54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6"/>
            <p:cNvSpPr>
              <a:spLocks noChangeShapeType="1"/>
            </p:cNvSpPr>
            <p:nvPr/>
          </p:nvSpPr>
          <p:spPr bwMode="auto">
            <a:xfrm>
              <a:off x="674" y="3111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7"/>
            <p:cNvSpPr>
              <a:spLocks noChangeShapeType="1"/>
            </p:cNvSpPr>
            <p:nvPr/>
          </p:nvSpPr>
          <p:spPr bwMode="auto">
            <a:xfrm>
              <a:off x="747" y="2737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8"/>
            <p:cNvSpPr>
              <a:spLocks noChangeShapeType="1"/>
            </p:cNvSpPr>
            <p:nvPr/>
          </p:nvSpPr>
          <p:spPr bwMode="auto">
            <a:xfrm>
              <a:off x="664" y="2513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9"/>
            <p:cNvSpPr>
              <a:spLocks noChangeShapeType="1"/>
            </p:cNvSpPr>
            <p:nvPr/>
          </p:nvSpPr>
          <p:spPr bwMode="auto">
            <a:xfrm>
              <a:off x="742" y="213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0"/>
            <p:cNvSpPr>
              <a:spLocks noChangeShapeType="1"/>
            </p:cNvSpPr>
            <p:nvPr/>
          </p:nvSpPr>
          <p:spPr bwMode="auto">
            <a:xfrm>
              <a:off x="672" y="1923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1"/>
            <p:cNvSpPr>
              <a:spLocks noChangeShapeType="1"/>
            </p:cNvSpPr>
            <p:nvPr/>
          </p:nvSpPr>
          <p:spPr bwMode="auto">
            <a:xfrm>
              <a:off x="742" y="153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>
              <a:off x="289" y="1725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3"/>
            <p:cNvSpPr>
              <a:spLocks noChangeShapeType="1"/>
            </p:cNvSpPr>
            <p:nvPr/>
          </p:nvSpPr>
          <p:spPr bwMode="auto">
            <a:xfrm>
              <a:off x="294" y="2326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4"/>
            <p:cNvSpPr>
              <a:spLocks noChangeShapeType="1"/>
            </p:cNvSpPr>
            <p:nvPr/>
          </p:nvSpPr>
          <p:spPr bwMode="auto">
            <a:xfrm>
              <a:off x="289" y="292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15"/>
            <p:cNvSpPr>
              <a:spLocks noChangeShapeType="1"/>
            </p:cNvSpPr>
            <p:nvPr/>
          </p:nvSpPr>
          <p:spPr bwMode="auto">
            <a:xfrm>
              <a:off x="1405" y="272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16"/>
            <p:cNvSpPr>
              <a:spLocks noChangeShapeType="1"/>
            </p:cNvSpPr>
            <p:nvPr/>
          </p:nvSpPr>
          <p:spPr bwMode="auto">
            <a:xfrm>
              <a:off x="1402" y="212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17"/>
            <p:cNvSpPr>
              <a:spLocks noChangeShapeType="1"/>
            </p:cNvSpPr>
            <p:nvPr/>
          </p:nvSpPr>
          <p:spPr bwMode="auto">
            <a:xfrm>
              <a:off x="1404" y="1533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18"/>
            <p:cNvSpPr>
              <a:spLocks noChangeAspect="1" noChangeShapeType="1"/>
            </p:cNvSpPr>
            <p:nvPr/>
          </p:nvSpPr>
          <p:spPr bwMode="auto">
            <a:xfrm flipV="1">
              <a:off x="298" y="1538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19"/>
            <p:cNvSpPr>
              <a:spLocks noChangeAspect="1" noChangeShapeType="1"/>
            </p:cNvSpPr>
            <p:nvPr/>
          </p:nvSpPr>
          <p:spPr bwMode="auto">
            <a:xfrm flipV="1">
              <a:off x="1342" y="1736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0"/>
            <p:cNvSpPr>
              <a:spLocks noChangeAspect="1" noChangeShapeType="1"/>
            </p:cNvSpPr>
            <p:nvPr/>
          </p:nvSpPr>
          <p:spPr bwMode="auto">
            <a:xfrm flipV="1">
              <a:off x="1336" y="23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21"/>
            <p:cNvSpPr>
              <a:spLocks noChangeAspect="1" noChangeShapeType="1"/>
            </p:cNvSpPr>
            <p:nvPr/>
          </p:nvSpPr>
          <p:spPr bwMode="auto">
            <a:xfrm flipV="1">
              <a:off x="1344" y="29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2"/>
            <p:cNvSpPr>
              <a:spLocks noChangeAspect="1" noChangeShapeType="1"/>
            </p:cNvSpPr>
            <p:nvPr/>
          </p:nvSpPr>
          <p:spPr bwMode="auto">
            <a:xfrm flipV="1">
              <a:off x="298" y="2135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3"/>
            <p:cNvSpPr>
              <a:spLocks noChangeAspect="1" noChangeShapeType="1"/>
            </p:cNvSpPr>
            <p:nvPr/>
          </p:nvSpPr>
          <p:spPr bwMode="auto">
            <a:xfrm flipV="1">
              <a:off x="315" y="2732"/>
              <a:ext cx="43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4"/>
            <p:cNvSpPr>
              <a:spLocks noChangeShapeType="1"/>
            </p:cNvSpPr>
            <p:nvPr/>
          </p:nvSpPr>
          <p:spPr bwMode="auto">
            <a:xfrm>
              <a:off x="298" y="171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25"/>
            <p:cNvSpPr>
              <a:spLocks noChangeShapeType="1"/>
            </p:cNvSpPr>
            <p:nvPr/>
          </p:nvSpPr>
          <p:spPr bwMode="auto">
            <a:xfrm>
              <a:off x="670" y="1912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26"/>
            <p:cNvSpPr>
              <a:spLocks noChangeShapeType="1"/>
            </p:cNvSpPr>
            <p:nvPr/>
          </p:nvSpPr>
          <p:spPr bwMode="auto">
            <a:xfrm>
              <a:off x="1345" y="191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27"/>
            <p:cNvSpPr>
              <a:spLocks noChangeShapeType="1"/>
            </p:cNvSpPr>
            <p:nvPr/>
          </p:nvSpPr>
          <p:spPr bwMode="auto">
            <a:xfrm>
              <a:off x="1786" y="173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28"/>
            <p:cNvSpPr>
              <a:spLocks noChangeShapeType="1"/>
            </p:cNvSpPr>
            <p:nvPr/>
          </p:nvSpPr>
          <p:spPr bwMode="auto">
            <a:xfrm>
              <a:off x="1408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29"/>
            <p:cNvSpPr>
              <a:spLocks noChangeShapeType="1"/>
            </p:cNvSpPr>
            <p:nvPr/>
          </p:nvSpPr>
          <p:spPr bwMode="auto">
            <a:xfrm>
              <a:off x="729" y="1541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30"/>
            <p:cNvSpPr>
              <a:spLocks noChangeShapeType="1"/>
            </p:cNvSpPr>
            <p:nvPr/>
          </p:nvSpPr>
          <p:spPr bwMode="auto">
            <a:xfrm>
              <a:off x="298" y="1730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31"/>
            <p:cNvSpPr>
              <a:spLocks noChangeShapeType="1"/>
            </p:cNvSpPr>
            <p:nvPr/>
          </p:nvSpPr>
          <p:spPr bwMode="auto">
            <a:xfrm>
              <a:off x="297" y="2326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32"/>
            <p:cNvSpPr>
              <a:spLocks noChangeShapeType="1"/>
            </p:cNvSpPr>
            <p:nvPr/>
          </p:nvSpPr>
          <p:spPr bwMode="auto">
            <a:xfrm>
              <a:off x="301" y="2924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33"/>
            <p:cNvSpPr>
              <a:spLocks noChangeAspect="1" noChangeShapeType="1"/>
            </p:cNvSpPr>
            <p:nvPr/>
          </p:nvSpPr>
          <p:spPr bwMode="auto">
            <a:xfrm>
              <a:off x="732" y="1538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34"/>
            <p:cNvSpPr>
              <a:spLocks noChangeAspect="1" noChangeShapeType="1"/>
            </p:cNvSpPr>
            <p:nvPr/>
          </p:nvSpPr>
          <p:spPr bwMode="auto">
            <a:xfrm>
              <a:off x="732" y="2130"/>
              <a:ext cx="61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35"/>
            <p:cNvSpPr>
              <a:spLocks noChangeAspect="1" noChangeShapeType="1"/>
            </p:cNvSpPr>
            <p:nvPr/>
          </p:nvSpPr>
          <p:spPr bwMode="auto">
            <a:xfrm flipV="1">
              <a:off x="669" y="1540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36"/>
            <p:cNvSpPr>
              <a:spLocks noChangeAspect="1" noChangeShapeType="1"/>
            </p:cNvSpPr>
            <p:nvPr/>
          </p:nvSpPr>
          <p:spPr bwMode="auto">
            <a:xfrm flipV="1">
              <a:off x="666" y="2135"/>
              <a:ext cx="74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37"/>
            <p:cNvSpPr>
              <a:spLocks noChangeAspect="1" noChangeShapeType="1"/>
            </p:cNvSpPr>
            <p:nvPr/>
          </p:nvSpPr>
          <p:spPr bwMode="auto">
            <a:xfrm flipV="1">
              <a:off x="1037" y="2734"/>
              <a:ext cx="3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38"/>
            <p:cNvSpPr>
              <a:spLocks noChangeShapeType="1"/>
            </p:cNvSpPr>
            <p:nvPr/>
          </p:nvSpPr>
          <p:spPr bwMode="auto">
            <a:xfrm flipV="1">
              <a:off x="1038" y="133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39"/>
            <p:cNvSpPr>
              <a:spLocks noChangeAspect="1" noChangeShapeType="1"/>
            </p:cNvSpPr>
            <p:nvPr/>
          </p:nvSpPr>
          <p:spPr bwMode="auto">
            <a:xfrm flipH="1">
              <a:off x="422" y="2920"/>
              <a:ext cx="621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0"/>
            <p:cNvSpPr>
              <a:spLocks noChangeShapeType="1"/>
            </p:cNvSpPr>
            <p:nvPr/>
          </p:nvSpPr>
          <p:spPr bwMode="auto">
            <a:xfrm>
              <a:off x="1038" y="292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1"/>
            <p:cNvSpPr>
              <a:spLocks noChangeAspect="1" noChangeShapeType="1"/>
            </p:cNvSpPr>
            <p:nvPr/>
          </p:nvSpPr>
          <p:spPr bwMode="auto">
            <a:xfrm flipH="1" flipV="1">
              <a:off x="1020" y="2915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42"/>
            <p:cNvSpPr>
              <a:spLocks noChangeAspect="1" noChangeShapeType="1"/>
            </p:cNvSpPr>
            <p:nvPr/>
          </p:nvSpPr>
          <p:spPr bwMode="auto">
            <a:xfrm flipH="1" flipV="1">
              <a:off x="731" y="2740"/>
              <a:ext cx="317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3" name="Object 43"/>
            <p:cNvGraphicFramePr>
              <a:graphicFrameLocks noChangeAspect="1"/>
            </p:cNvGraphicFramePr>
            <p:nvPr/>
          </p:nvGraphicFramePr>
          <p:xfrm>
            <a:off x="322" y="3218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9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3218"/>
                          <a:ext cx="1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44"/>
            <p:cNvGraphicFramePr>
              <a:graphicFrameLocks noChangeAspect="1"/>
            </p:cNvGraphicFramePr>
            <p:nvPr/>
          </p:nvGraphicFramePr>
          <p:xfrm>
            <a:off x="2042" y="2793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0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793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45"/>
            <p:cNvGraphicFramePr>
              <a:graphicFrameLocks noChangeAspect="1"/>
            </p:cNvGraphicFramePr>
            <p:nvPr/>
          </p:nvGraphicFramePr>
          <p:xfrm>
            <a:off x="993" y="1152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1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152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46"/>
            <p:cNvGraphicFramePr>
              <a:graphicFrameLocks noChangeAspect="1"/>
            </p:cNvGraphicFramePr>
            <p:nvPr/>
          </p:nvGraphicFramePr>
          <p:xfrm>
            <a:off x="288" y="2392"/>
            <a:ext cx="2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2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92"/>
                          <a:ext cx="2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381000" y="1981200"/>
            <a:ext cx="5029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解析法：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从三指数 </a:t>
            </a:r>
            <a:r>
              <a:rPr lang="en-US" altLang="zh-CN"/>
              <a:t>[UVW] </a:t>
            </a:r>
            <a:r>
              <a:rPr lang="en-US" altLang="zh-CN">
                <a:sym typeface="Symbol" panose="05050102010706020507" pitchFamily="18" charset="2"/>
              </a:rPr>
              <a:t> </a:t>
            </a:r>
            <a:r>
              <a:rPr lang="zh-CN" altLang="en-US">
                <a:sym typeface="Symbol" panose="05050102010706020507" pitchFamily="18" charset="2"/>
              </a:rPr>
              <a:t>四指数 </a:t>
            </a:r>
            <a:r>
              <a:rPr lang="en-US" altLang="zh-CN">
                <a:sym typeface="Symbol" panose="05050102010706020507" pitchFamily="18" charset="2"/>
              </a:rPr>
              <a:t>[uvtw]</a:t>
            </a:r>
            <a:endParaRPr lang="en-US" altLang="zh-CN"/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381000" y="31242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推导：</a:t>
            </a:r>
          </a:p>
        </p:txBody>
      </p:sp>
      <p:graphicFrame>
        <p:nvGraphicFramePr>
          <p:cNvPr id="33841" name="Object 49"/>
          <p:cNvGraphicFramePr>
            <a:graphicFrameLocks noChangeAspect="1"/>
          </p:cNvGraphicFramePr>
          <p:nvPr/>
        </p:nvGraphicFramePr>
        <p:xfrm>
          <a:off x="1327150" y="3200400"/>
          <a:ext cx="5530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11" imgW="2501900" imgH="457200" progId="Equation.3">
                  <p:embed/>
                </p:oleObj>
              </mc:Choice>
              <mc:Fallback>
                <p:oleObj name="Equation" r:id="rId11" imgW="250190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200400"/>
                        <a:ext cx="55308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1"/>
          <p:cNvGraphicFramePr>
            <a:graphicFrameLocks noChangeAspect="1"/>
          </p:cNvGraphicFramePr>
          <p:nvPr/>
        </p:nvGraphicFramePr>
        <p:xfrm>
          <a:off x="1143000" y="4495800"/>
          <a:ext cx="23622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13" imgW="1155700" imgH="939800" progId="Equation.3">
                  <p:embed/>
                </p:oleObj>
              </mc:Choice>
              <mc:Fallback>
                <p:oleObj name="Equation" r:id="rId13" imgW="1155700" imgH="9398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36220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3962400" y="5181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graphicFrame>
        <p:nvGraphicFramePr>
          <p:cNvPr id="33845" name="Object 53"/>
          <p:cNvGraphicFramePr>
            <a:graphicFrameLocks noChangeAspect="1"/>
          </p:cNvGraphicFramePr>
          <p:nvPr/>
        </p:nvGraphicFramePr>
        <p:xfrm>
          <a:off x="4800600" y="4572000"/>
          <a:ext cx="18288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15" imgW="774364" imgH="710891" progId="Equation.3">
                  <p:embed/>
                </p:oleObj>
              </mc:Choice>
              <mc:Fallback>
                <p:oleObj name="Equation" r:id="rId15" imgW="774364" imgH="71089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18288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Line 54"/>
          <p:cNvSpPr>
            <a:spLocks noChangeShapeType="1"/>
          </p:cNvSpPr>
          <p:nvPr/>
        </p:nvSpPr>
        <p:spPr bwMode="auto">
          <a:xfrm>
            <a:off x="6877050" y="836613"/>
            <a:ext cx="503238" cy="14398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9" grpId="0" autoUpdateAnimBg="0"/>
      <p:bldP spid="33840" grpId="0" autoUpdateAnimBg="0"/>
      <p:bldP spid="338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191000" y="962025"/>
          <a:ext cx="40386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" imgW="1612900" imgH="711200" progId="Equation.3">
                  <p:embed/>
                </p:oleObj>
              </mc:Choice>
              <mc:Fallback>
                <p:oleObj name="Equation" r:id="rId3" imgW="16129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62025"/>
                        <a:ext cx="40386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61988" y="914400"/>
          <a:ext cx="21034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1028700" imgH="939800" progId="Equation.3">
                  <p:embed/>
                </p:oleObj>
              </mc:Choice>
              <mc:Fallback>
                <p:oleObj name="Equation" r:id="rId5" imgW="10287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914400"/>
                        <a:ext cx="21034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62000" y="3429000"/>
          <a:ext cx="18288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7" imgW="774364" imgH="710891" progId="Equation.3">
                  <p:embed/>
                </p:oleObj>
              </mc:Choice>
              <mc:Fallback>
                <p:oleObj name="Equation" r:id="rId7" imgW="774364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18288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124200" y="175260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971800" y="419100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102100" y="3505200"/>
          <a:ext cx="31369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9" imgW="1397000" imgH="711200" progId="Equation.3">
                  <p:embed/>
                </p:oleObj>
              </mc:Choice>
              <mc:Fallback>
                <p:oleObj name="Equation" r:id="rId9" imgW="13970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3505200"/>
                        <a:ext cx="31369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20963"/>
            <a:ext cx="8555037" cy="463821"/>
          </a:xfrm>
        </p:spPr>
        <p:txBody>
          <a:bodyPr/>
          <a:lstStyle/>
          <a:p>
            <a:pPr marL="442913" indent="-4429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1. </a:t>
            </a:r>
            <a:r>
              <a:rPr lang="zh-CN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立方晶体中重要晶面的原子排列和原子面密度</a:t>
            </a:r>
            <a:endParaRPr lang="en-US" altLang="zh-CN" sz="11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7494"/>
              </p:ext>
            </p:extLst>
          </p:nvPr>
        </p:nvGraphicFramePr>
        <p:xfrm>
          <a:off x="425450" y="1574800"/>
          <a:ext cx="8335963" cy="4583113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80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43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47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晶面指数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BCC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1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原子排列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面密度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原子排列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面密度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17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{100}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17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{110}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6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{111}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10" name="Object 135"/>
          <p:cNvGraphicFramePr>
            <a:graphicFrameLocks noChangeAspect="1"/>
          </p:cNvGraphicFramePr>
          <p:nvPr/>
        </p:nvGraphicFramePr>
        <p:xfrm>
          <a:off x="3559175" y="2784475"/>
          <a:ext cx="1135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4" name="公式" r:id="rId3" imgW="695385" imgH="581104" progId="Equation.3">
                  <p:embed/>
                </p:oleObj>
              </mc:Choice>
              <mc:Fallback>
                <p:oleObj name="公式" r:id="rId3" imgW="695385" imgH="581104" progId="Equation.3">
                  <p:embed/>
                  <p:pic>
                    <p:nvPicPr>
                      <p:cNvPr id="2871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2784475"/>
                        <a:ext cx="11350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136"/>
          <p:cNvGraphicFramePr>
            <a:graphicFrameLocks noChangeAspect="1"/>
          </p:cNvGraphicFramePr>
          <p:nvPr/>
        </p:nvGraphicFramePr>
        <p:xfrm>
          <a:off x="3414713" y="3868738"/>
          <a:ext cx="14652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5" name="公式" r:id="rId5" imgW="895455" imgH="590437" progId="Equation.3">
                  <p:embed/>
                </p:oleObj>
              </mc:Choice>
              <mc:Fallback>
                <p:oleObj name="公式" r:id="rId5" imgW="895455" imgH="590437" progId="Equation.3">
                  <p:embed/>
                  <p:pic>
                    <p:nvPicPr>
                      <p:cNvPr id="28711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868738"/>
                        <a:ext cx="14652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2" name="Object 137"/>
          <p:cNvGraphicFramePr>
            <a:graphicFrameLocks noChangeAspect="1"/>
          </p:cNvGraphicFramePr>
          <p:nvPr/>
        </p:nvGraphicFramePr>
        <p:xfrm>
          <a:off x="3486150" y="4899025"/>
          <a:ext cx="14446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6" name="公式" r:id="rId7" imgW="885735" imgH="781163" progId="Equation.3">
                  <p:embed/>
                </p:oleObj>
              </mc:Choice>
              <mc:Fallback>
                <p:oleObj name="公式" r:id="rId7" imgW="885735" imgH="781163" progId="Equation.3">
                  <p:embed/>
                  <p:pic>
                    <p:nvPicPr>
                      <p:cNvPr id="28712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899025"/>
                        <a:ext cx="14446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3" name="Object 139"/>
          <p:cNvGraphicFramePr>
            <a:graphicFrameLocks noChangeAspect="1"/>
          </p:cNvGraphicFramePr>
          <p:nvPr/>
        </p:nvGraphicFramePr>
        <p:xfrm>
          <a:off x="7070725" y="2767013"/>
          <a:ext cx="14446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7" name="公式" r:id="rId9" imgW="885735" imgH="581104" progId="Equation.3">
                  <p:embed/>
                </p:oleObj>
              </mc:Choice>
              <mc:Fallback>
                <p:oleObj name="公式" r:id="rId9" imgW="885735" imgH="581104" progId="Equation.3">
                  <p:embed/>
                  <p:pic>
                    <p:nvPicPr>
                      <p:cNvPr id="28713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2767013"/>
                        <a:ext cx="14446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4" name="Object 141"/>
          <p:cNvGraphicFramePr>
            <a:graphicFrameLocks noChangeAspect="1"/>
          </p:cNvGraphicFramePr>
          <p:nvPr/>
        </p:nvGraphicFramePr>
        <p:xfrm>
          <a:off x="6799263" y="3876675"/>
          <a:ext cx="18780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8" name="公式" r:id="rId11" imgW="1152630" imgH="590437" progId="Equation.3">
                  <p:embed/>
                </p:oleObj>
              </mc:Choice>
              <mc:Fallback>
                <p:oleObj name="公式" r:id="rId11" imgW="1152630" imgH="590437" progId="Equation.3">
                  <p:embed/>
                  <p:pic>
                    <p:nvPicPr>
                      <p:cNvPr id="28714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3876675"/>
                        <a:ext cx="187801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5" name="Object 156"/>
          <p:cNvGraphicFramePr>
            <a:graphicFrameLocks noChangeAspect="1"/>
          </p:cNvGraphicFramePr>
          <p:nvPr/>
        </p:nvGraphicFramePr>
        <p:xfrm>
          <a:off x="6831013" y="4878388"/>
          <a:ext cx="18573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9" name="公式" r:id="rId13" imgW="1138050" imgH="781163" progId="Equation.3">
                  <p:embed/>
                </p:oleObj>
              </mc:Choice>
              <mc:Fallback>
                <p:oleObj name="公式" r:id="rId13" imgW="1138050" imgH="781163" progId="Equation.3">
                  <p:embed/>
                  <p:pic>
                    <p:nvPicPr>
                      <p:cNvPr id="28715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4878388"/>
                        <a:ext cx="18573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6" name="Group 173"/>
          <p:cNvGrpSpPr>
            <a:grpSpLocks/>
          </p:cNvGrpSpPr>
          <p:nvPr/>
        </p:nvGrpSpPr>
        <p:grpSpPr bwMode="auto">
          <a:xfrm>
            <a:off x="2016125" y="2863850"/>
            <a:ext cx="806450" cy="847725"/>
            <a:chOff x="1270" y="1894"/>
            <a:chExt cx="508" cy="534"/>
          </a:xfrm>
        </p:grpSpPr>
        <p:grpSp>
          <p:nvGrpSpPr>
            <p:cNvPr id="28769" name="Group 134"/>
            <p:cNvGrpSpPr>
              <a:grpSpLocks/>
            </p:cNvGrpSpPr>
            <p:nvPr/>
          </p:nvGrpSpPr>
          <p:grpSpPr bwMode="auto">
            <a:xfrm>
              <a:off x="1270" y="1894"/>
              <a:ext cx="488" cy="494"/>
              <a:chOff x="1246" y="1846"/>
              <a:chExt cx="488" cy="494"/>
            </a:xfrm>
          </p:grpSpPr>
          <p:sp>
            <p:nvSpPr>
              <p:cNvPr id="28772" name="Oval 71"/>
              <p:cNvSpPr>
                <a:spLocks noChangeAspect="1" noChangeArrowheads="1"/>
              </p:cNvSpPr>
              <p:nvPr/>
            </p:nvSpPr>
            <p:spPr bwMode="auto">
              <a:xfrm>
                <a:off x="1246" y="1848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73" name="Oval 72"/>
              <p:cNvSpPr>
                <a:spLocks noChangeAspect="1" noChangeArrowheads="1"/>
              </p:cNvSpPr>
              <p:nvPr/>
            </p:nvSpPr>
            <p:spPr bwMode="auto">
              <a:xfrm>
                <a:off x="1525" y="1846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74" name="Oval 73"/>
              <p:cNvSpPr>
                <a:spLocks noChangeAspect="1" noChangeArrowheads="1"/>
              </p:cNvSpPr>
              <p:nvPr/>
            </p:nvSpPr>
            <p:spPr bwMode="auto">
              <a:xfrm>
                <a:off x="1532" y="2137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8775" name="Oval 74"/>
              <p:cNvSpPr>
                <a:spLocks noChangeAspect="1" noChangeArrowheads="1"/>
              </p:cNvSpPr>
              <p:nvPr/>
            </p:nvSpPr>
            <p:spPr bwMode="auto">
              <a:xfrm>
                <a:off x="1248" y="2136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8776" name="Rectangle 75" descr="浅色上对角线"/>
              <p:cNvSpPr>
                <a:spLocks noChangeAspect="1" noChangeArrowheads="1"/>
              </p:cNvSpPr>
              <p:nvPr/>
            </p:nvSpPr>
            <p:spPr bwMode="auto">
              <a:xfrm>
                <a:off x="1345" y="1957"/>
                <a:ext cx="281" cy="281"/>
              </a:xfrm>
              <a:prstGeom prst="rect">
                <a:avLst/>
              </a:prstGeom>
              <a:pattFill prst="ltUpDiag">
                <a:fgClr>
                  <a:schemeClr val="folHlink">
                    <a:alpha val="45882"/>
                  </a:schemeClr>
                </a:fgClr>
                <a:bgClr>
                  <a:schemeClr val="bg2">
                    <a:alpha val="45882"/>
                  </a:schemeClr>
                </a:bgClr>
              </a:pattFill>
              <a:ln w="9525">
                <a:solidFill>
                  <a:srgbClr val="BFC28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8770" name="Object 157"/>
            <p:cNvGraphicFramePr>
              <a:graphicFrameLocks noChangeAspect="1"/>
            </p:cNvGraphicFramePr>
            <p:nvPr/>
          </p:nvGraphicFramePr>
          <p:xfrm>
            <a:off x="1681" y="2091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0" name="公式" r:id="rId15" imgW="123930" imgH="133508" progId="Equation.3">
                    <p:embed/>
                  </p:oleObj>
                </mc:Choice>
                <mc:Fallback>
                  <p:oleObj name="公式" r:id="rId15" imgW="123930" imgH="133508" progId="Equation.3">
                    <p:embed/>
                    <p:pic>
                      <p:nvPicPr>
                        <p:cNvPr id="2877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2091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1" name="Object 158"/>
            <p:cNvGraphicFramePr>
              <a:graphicFrameLocks noChangeAspect="1"/>
            </p:cNvGraphicFramePr>
            <p:nvPr/>
          </p:nvGraphicFramePr>
          <p:xfrm>
            <a:off x="1467" y="2321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1" name="公式" r:id="rId17" imgW="123930" imgH="133508" progId="Equation.3">
                    <p:embed/>
                  </p:oleObj>
                </mc:Choice>
                <mc:Fallback>
                  <p:oleObj name="公式" r:id="rId17" imgW="123930" imgH="133508" progId="Equation.3">
                    <p:embed/>
                    <p:pic>
                      <p:nvPicPr>
                        <p:cNvPr id="28771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321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17" name="Group 174"/>
          <p:cNvGrpSpPr>
            <a:grpSpLocks/>
          </p:cNvGrpSpPr>
          <p:nvPr/>
        </p:nvGrpSpPr>
        <p:grpSpPr bwMode="auto">
          <a:xfrm>
            <a:off x="1957388" y="3930650"/>
            <a:ext cx="928687" cy="900113"/>
            <a:chOff x="1249" y="2601"/>
            <a:chExt cx="585" cy="567"/>
          </a:xfrm>
        </p:grpSpPr>
        <p:grpSp>
          <p:nvGrpSpPr>
            <p:cNvPr id="28760" name="Group 133"/>
            <p:cNvGrpSpPr>
              <a:grpSpLocks/>
            </p:cNvGrpSpPr>
            <p:nvPr/>
          </p:nvGrpSpPr>
          <p:grpSpPr bwMode="auto">
            <a:xfrm>
              <a:off x="1249" y="2601"/>
              <a:ext cx="543" cy="460"/>
              <a:chOff x="1289" y="2537"/>
              <a:chExt cx="543" cy="460"/>
            </a:xfrm>
          </p:grpSpPr>
          <p:sp>
            <p:nvSpPr>
              <p:cNvPr id="28763" name="Oval 87"/>
              <p:cNvSpPr>
                <a:spLocks noChangeAspect="1" noChangeArrowheads="1"/>
              </p:cNvSpPr>
              <p:nvPr/>
            </p:nvSpPr>
            <p:spPr bwMode="auto">
              <a:xfrm>
                <a:off x="1289" y="2541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64" name="Oval 88"/>
              <p:cNvSpPr>
                <a:spLocks noChangeAspect="1" noChangeArrowheads="1"/>
              </p:cNvSpPr>
              <p:nvPr/>
            </p:nvSpPr>
            <p:spPr bwMode="auto">
              <a:xfrm>
                <a:off x="1623" y="2537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65" name="Oval 89"/>
              <p:cNvSpPr>
                <a:spLocks noChangeAspect="1" noChangeArrowheads="1"/>
              </p:cNvSpPr>
              <p:nvPr/>
            </p:nvSpPr>
            <p:spPr bwMode="auto">
              <a:xfrm>
                <a:off x="1630" y="2793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66" name="Oval 90"/>
              <p:cNvSpPr>
                <a:spLocks noChangeAspect="1" noChangeArrowheads="1"/>
              </p:cNvSpPr>
              <p:nvPr/>
            </p:nvSpPr>
            <p:spPr bwMode="auto">
              <a:xfrm>
                <a:off x="1291" y="2794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67" name="Rectangle 91" descr="浅色上对角线"/>
              <p:cNvSpPr>
                <a:spLocks noChangeAspect="1" noChangeArrowheads="1"/>
              </p:cNvSpPr>
              <p:nvPr/>
            </p:nvSpPr>
            <p:spPr bwMode="auto">
              <a:xfrm>
                <a:off x="1376" y="2638"/>
                <a:ext cx="374" cy="281"/>
              </a:xfrm>
              <a:prstGeom prst="rect">
                <a:avLst/>
              </a:prstGeom>
              <a:pattFill prst="ltUpDiag">
                <a:fgClr>
                  <a:schemeClr val="folHlink">
                    <a:alpha val="32156"/>
                  </a:schemeClr>
                </a:fgClr>
                <a:bgClr>
                  <a:schemeClr val="bg2">
                    <a:alpha val="32156"/>
                  </a:schemeClr>
                </a:bgClr>
              </a:pattFill>
              <a:ln w="9525">
                <a:solidFill>
                  <a:srgbClr val="BFC28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68" name="Oval 92"/>
              <p:cNvSpPr>
                <a:spLocks noChangeAspect="1" noChangeArrowheads="1"/>
              </p:cNvSpPr>
              <p:nvPr/>
            </p:nvSpPr>
            <p:spPr bwMode="auto">
              <a:xfrm>
                <a:off x="1458" y="2672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8761" name="Object 159"/>
            <p:cNvGraphicFramePr>
              <a:graphicFrameLocks noChangeAspect="1"/>
            </p:cNvGraphicFramePr>
            <p:nvPr/>
          </p:nvGraphicFramePr>
          <p:xfrm>
            <a:off x="1737" y="2782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2" name="公式" r:id="rId19" imgW="123930" imgH="133508" progId="Equation.3">
                    <p:embed/>
                  </p:oleObj>
                </mc:Choice>
                <mc:Fallback>
                  <p:oleObj name="公式" r:id="rId19" imgW="123930" imgH="133508" progId="Equation.3">
                    <p:embed/>
                    <p:pic>
                      <p:nvPicPr>
                        <p:cNvPr id="28761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2782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2" name="Object 160"/>
            <p:cNvGraphicFramePr>
              <a:graphicFrameLocks noChangeAspect="1"/>
            </p:cNvGraphicFramePr>
            <p:nvPr/>
          </p:nvGraphicFramePr>
          <p:xfrm>
            <a:off x="1393" y="3004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3" name="公式" r:id="rId21" imgW="300105" imgH="209392" progId="Equation.3">
                    <p:embed/>
                  </p:oleObj>
                </mc:Choice>
                <mc:Fallback>
                  <p:oleObj name="公式" r:id="rId21" imgW="300105" imgH="209392" progId="Equation.3">
                    <p:embed/>
                    <p:pic>
                      <p:nvPicPr>
                        <p:cNvPr id="28762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3004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18" name="Group 175"/>
          <p:cNvGrpSpPr>
            <a:grpSpLocks/>
          </p:cNvGrpSpPr>
          <p:nvPr/>
        </p:nvGrpSpPr>
        <p:grpSpPr bwMode="auto">
          <a:xfrm>
            <a:off x="1846263" y="5032375"/>
            <a:ext cx="1109662" cy="1089025"/>
            <a:chOff x="1155" y="3305"/>
            <a:chExt cx="699" cy="686"/>
          </a:xfrm>
        </p:grpSpPr>
        <p:grpSp>
          <p:nvGrpSpPr>
            <p:cNvPr id="28752" name="Group 132"/>
            <p:cNvGrpSpPr>
              <a:grpSpLocks/>
            </p:cNvGrpSpPr>
            <p:nvPr/>
          </p:nvGrpSpPr>
          <p:grpSpPr bwMode="auto">
            <a:xfrm>
              <a:off x="1210" y="3305"/>
              <a:ext cx="641" cy="582"/>
              <a:chOff x="1226" y="3249"/>
              <a:chExt cx="641" cy="582"/>
            </a:xfrm>
          </p:grpSpPr>
          <p:sp>
            <p:nvSpPr>
              <p:cNvPr id="28756" name="Oval 93"/>
              <p:cNvSpPr>
                <a:spLocks noChangeAspect="1" noChangeArrowheads="1"/>
              </p:cNvSpPr>
              <p:nvPr/>
            </p:nvSpPr>
            <p:spPr bwMode="auto">
              <a:xfrm>
                <a:off x="1226" y="3628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57" name="Oval 94"/>
              <p:cNvSpPr>
                <a:spLocks noChangeAspect="1" noChangeArrowheads="1"/>
              </p:cNvSpPr>
              <p:nvPr/>
            </p:nvSpPr>
            <p:spPr bwMode="auto">
              <a:xfrm>
                <a:off x="1665" y="3626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58" name="Oval 97"/>
              <p:cNvSpPr>
                <a:spLocks noChangeAspect="1" noChangeArrowheads="1"/>
              </p:cNvSpPr>
              <p:nvPr/>
            </p:nvSpPr>
            <p:spPr bwMode="auto">
              <a:xfrm>
                <a:off x="1439" y="3249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59" name="AutoShape 124" descr="浅色上对角线"/>
              <p:cNvSpPr>
                <a:spLocks noChangeArrowheads="1"/>
              </p:cNvSpPr>
              <p:nvPr/>
            </p:nvSpPr>
            <p:spPr bwMode="auto">
              <a:xfrm>
                <a:off x="1326" y="3359"/>
                <a:ext cx="432" cy="393"/>
              </a:xfrm>
              <a:prstGeom prst="triangle">
                <a:avLst>
                  <a:gd name="adj" fmla="val 50000"/>
                </a:avLst>
              </a:prstGeom>
              <a:pattFill prst="ltUpDiag">
                <a:fgClr>
                  <a:schemeClr val="folHlink">
                    <a:alpha val="38823"/>
                  </a:schemeClr>
                </a:fgClr>
                <a:bgClr>
                  <a:schemeClr val="bg2">
                    <a:alpha val="38823"/>
                  </a:schemeClr>
                </a:bgClr>
              </a:pattFill>
              <a:ln w="6350">
                <a:solidFill>
                  <a:srgbClr val="BFC28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8753" name="Object 162"/>
            <p:cNvGraphicFramePr>
              <a:graphicFrameLocks noChangeAspect="1"/>
            </p:cNvGraphicFramePr>
            <p:nvPr/>
          </p:nvGraphicFramePr>
          <p:xfrm>
            <a:off x="1623" y="3428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4" name="公式" r:id="rId23" imgW="300105" imgH="209392" progId="Equation.3">
                    <p:embed/>
                  </p:oleObj>
                </mc:Choice>
                <mc:Fallback>
                  <p:oleObj name="公式" r:id="rId23" imgW="300105" imgH="209392" progId="Equation.3">
                    <p:embed/>
                    <p:pic>
                      <p:nvPicPr>
                        <p:cNvPr id="28753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428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4" name="Object 163"/>
            <p:cNvGraphicFramePr>
              <a:graphicFrameLocks noChangeAspect="1"/>
            </p:cNvGraphicFramePr>
            <p:nvPr/>
          </p:nvGraphicFramePr>
          <p:xfrm>
            <a:off x="1155" y="3428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5" name="公式" r:id="rId25" imgW="300105" imgH="209392" progId="Equation.3">
                    <p:embed/>
                  </p:oleObj>
                </mc:Choice>
                <mc:Fallback>
                  <p:oleObj name="公式" r:id="rId25" imgW="300105" imgH="209392" progId="Equation.3">
                    <p:embed/>
                    <p:pic>
                      <p:nvPicPr>
                        <p:cNvPr id="28754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3428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5" name="Object 164"/>
            <p:cNvGraphicFramePr>
              <a:graphicFrameLocks noChangeAspect="1"/>
            </p:cNvGraphicFramePr>
            <p:nvPr/>
          </p:nvGraphicFramePr>
          <p:xfrm>
            <a:off x="1406" y="3827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6" name="公式" r:id="rId27" imgW="300105" imgH="209392" progId="Equation.3">
                    <p:embed/>
                  </p:oleObj>
                </mc:Choice>
                <mc:Fallback>
                  <p:oleObj name="公式" r:id="rId27" imgW="300105" imgH="209392" progId="Equation.3">
                    <p:embed/>
                    <p:pic>
                      <p:nvPicPr>
                        <p:cNvPr id="28755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827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19" name="Group 176"/>
          <p:cNvGrpSpPr>
            <a:grpSpLocks/>
          </p:cNvGrpSpPr>
          <p:nvPr/>
        </p:nvGrpSpPr>
        <p:grpSpPr bwMode="auto">
          <a:xfrm>
            <a:off x="5524500" y="2852738"/>
            <a:ext cx="884238" cy="825500"/>
            <a:chOff x="3480" y="1905"/>
            <a:chExt cx="557" cy="520"/>
          </a:xfrm>
        </p:grpSpPr>
        <p:grpSp>
          <p:nvGrpSpPr>
            <p:cNvPr id="28743" name="Group 131"/>
            <p:cNvGrpSpPr>
              <a:grpSpLocks/>
            </p:cNvGrpSpPr>
            <p:nvPr/>
          </p:nvGrpSpPr>
          <p:grpSpPr bwMode="auto">
            <a:xfrm>
              <a:off x="3480" y="1905"/>
              <a:ext cx="522" cy="481"/>
              <a:chOff x="3512" y="1817"/>
              <a:chExt cx="522" cy="481"/>
            </a:xfrm>
          </p:grpSpPr>
          <p:sp>
            <p:nvSpPr>
              <p:cNvPr id="28746" name="Oval 95"/>
              <p:cNvSpPr>
                <a:spLocks noChangeArrowheads="1"/>
              </p:cNvSpPr>
              <p:nvPr/>
            </p:nvSpPr>
            <p:spPr bwMode="auto">
              <a:xfrm>
                <a:off x="3665" y="1962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47" name="Oval 96"/>
              <p:cNvSpPr>
                <a:spLocks noChangeArrowheads="1"/>
              </p:cNvSpPr>
              <p:nvPr/>
            </p:nvSpPr>
            <p:spPr bwMode="auto">
              <a:xfrm>
                <a:off x="3817" y="1817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48" name="Oval 100"/>
              <p:cNvSpPr>
                <a:spLocks noChangeArrowheads="1"/>
              </p:cNvSpPr>
              <p:nvPr/>
            </p:nvSpPr>
            <p:spPr bwMode="auto">
              <a:xfrm>
                <a:off x="3830" y="2094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49" name="Oval 101"/>
              <p:cNvSpPr>
                <a:spLocks noChangeArrowheads="1"/>
              </p:cNvSpPr>
              <p:nvPr/>
            </p:nvSpPr>
            <p:spPr bwMode="auto">
              <a:xfrm>
                <a:off x="3512" y="2090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50" name="Oval 102"/>
              <p:cNvSpPr>
                <a:spLocks noChangeArrowheads="1"/>
              </p:cNvSpPr>
              <p:nvPr/>
            </p:nvSpPr>
            <p:spPr bwMode="auto">
              <a:xfrm>
                <a:off x="3512" y="1823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8751" name="Rectangle 125" descr="浅色上对角线"/>
              <p:cNvSpPr>
                <a:spLocks noChangeAspect="1" noChangeArrowheads="1"/>
              </p:cNvSpPr>
              <p:nvPr/>
            </p:nvSpPr>
            <p:spPr bwMode="auto">
              <a:xfrm>
                <a:off x="3637" y="1920"/>
                <a:ext cx="281" cy="281"/>
              </a:xfrm>
              <a:prstGeom prst="rect">
                <a:avLst/>
              </a:prstGeom>
              <a:pattFill prst="ltUpDiag">
                <a:fgClr>
                  <a:schemeClr val="folHlink">
                    <a:alpha val="45882"/>
                  </a:schemeClr>
                </a:fgClr>
                <a:bgClr>
                  <a:schemeClr val="bg2">
                    <a:alpha val="45882"/>
                  </a:schemeClr>
                </a:bgClr>
              </a:pattFill>
              <a:ln w="9525">
                <a:solidFill>
                  <a:srgbClr val="BFC28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8744" name="Object 167"/>
            <p:cNvGraphicFramePr>
              <a:graphicFrameLocks noChangeAspect="1"/>
            </p:cNvGraphicFramePr>
            <p:nvPr/>
          </p:nvGraphicFramePr>
          <p:xfrm>
            <a:off x="3702" y="2318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7" name="公式" r:id="rId29" imgW="123930" imgH="133508" progId="Equation.3">
                    <p:embed/>
                  </p:oleObj>
                </mc:Choice>
                <mc:Fallback>
                  <p:oleObj name="公式" r:id="rId29" imgW="123930" imgH="133508" progId="Equation.3">
                    <p:embed/>
                    <p:pic>
                      <p:nvPicPr>
                        <p:cNvPr id="28744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2318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5" name="Object 168"/>
            <p:cNvGraphicFramePr>
              <a:graphicFrameLocks noChangeAspect="1"/>
            </p:cNvGraphicFramePr>
            <p:nvPr/>
          </p:nvGraphicFramePr>
          <p:xfrm>
            <a:off x="3940" y="2096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8" name="公式" r:id="rId31" imgW="123930" imgH="133508" progId="Equation.3">
                    <p:embed/>
                  </p:oleObj>
                </mc:Choice>
                <mc:Fallback>
                  <p:oleObj name="公式" r:id="rId31" imgW="123930" imgH="133508" progId="Equation.3">
                    <p:embed/>
                    <p:pic>
                      <p:nvPicPr>
                        <p:cNvPr id="28745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096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20" name="Group 177"/>
          <p:cNvGrpSpPr>
            <a:grpSpLocks/>
          </p:cNvGrpSpPr>
          <p:nvPr/>
        </p:nvGrpSpPr>
        <p:grpSpPr bwMode="auto">
          <a:xfrm>
            <a:off x="5446713" y="3881438"/>
            <a:ext cx="1039812" cy="981075"/>
            <a:chOff x="3431" y="2577"/>
            <a:chExt cx="655" cy="618"/>
          </a:xfrm>
        </p:grpSpPr>
        <p:grpSp>
          <p:nvGrpSpPr>
            <p:cNvPr id="28733" name="Group 130"/>
            <p:cNvGrpSpPr>
              <a:grpSpLocks/>
            </p:cNvGrpSpPr>
            <p:nvPr/>
          </p:nvGrpSpPr>
          <p:grpSpPr bwMode="auto">
            <a:xfrm>
              <a:off x="3431" y="2577"/>
              <a:ext cx="622" cy="488"/>
              <a:chOff x="3455" y="2569"/>
              <a:chExt cx="622" cy="488"/>
            </a:xfrm>
          </p:grpSpPr>
          <p:sp>
            <p:nvSpPr>
              <p:cNvPr id="28736" name="Oval 104"/>
              <p:cNvSpPr>
                <a:spLocks noChangeArrowheads="1"/>
              </p:cNvSpPr>
              <p:nvPr/>
            </p:nvSpPr>
            <p:spPr bwMode="auto">
              <a:xfrm>
                <a:off x="3455" y="2572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37" name="Oval 105"/>
              <p:cNvSpPr>
                <a:spLocks noChangeArrowheads="1"/>
              </p:cNvSpPr>
              <p:nvPr/>
            </p:nvSpPr>
            <p:spPr bwMode="auto">
              <a:xfrm>
                <a:off x="3866" y="2569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38" name="Oval 106"/>
              <p:cNvSpPr>
                <a:spLocks noChangeArrowheads="1"/>
              </p:cNvSpPr>
              <p:nvPr/>
            </p:nvSpPr>
            <p:spPr bwMode="auto">
              <a:xfrm>
                <a:off x="3873" y="2853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8739" name="Oval 107"/>
              <p:cNvSpPr>
                <a:spLocks noChangeArrowheads="1"/>
              </p:cNvSpPr>
              <p:nvPr/>
            </p:nvSpPr>
            <p:spPr bwMode="auto">
              <a:xfrm>
                <a:off x="3465" y="2852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8740" name="Oval 109"/>
              <p:cNvSpPr>
                <a:spLocks noChangeArrowheads="1"/>
              </p:cNvSpPr>
              <p:nvPr/>
            </p:nvSpPr>
            <p:spPr bwMode="auto">
              <a:xfrm>
                <a:off x="3666" y="2571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41" name="Oval 110"/>
              <p:cNvSpPr>
                <a:spLocks noChangeArrowheads="1"/>
              </p:cNvSpPr>
              <p:nvPr/>
            </p:nvSpPr>
            <p:spPr bwMode="auto">
              <a:xfrm>
                <a:off x="3674" y="2848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42" name="Rectangle 127" descr="浅色上对角线"/>
              <p:cNvSpPr>
                <a:spLocks noChangeAspect="1" noChangeArrowheads="1"/>
              </p:cNvSpPr>
              <p:nvPr/>
            </p:nvSpPr>
            <p:spPr bwMode="auto">
              <a:xfrm>
                <a:off x="3567" y="2676"/>
                <a:ext cx="399" cy="281"/>
              </a:xfrm>
              <a:prstGeom prst="rect">
                <a:avLst/>
              </a:prstGeom>
              <a:pattFill prst="ltUpDiag">
                <a:fgClr>
                  <a:schemeClr val="folHlink">
                    <a:alpha val="32156"/>
                  </a:schemeClr>
                </a:fgClr>
                <a:bgClr>
                  <a:schemeClr val="bg2">
                    <a:alpha val="32156"/>
                  </a:schemeClr>
                </a:bgClr>
              </a:pattFill>
              <a:ln w="9525">
                <a:solidFill>
                  <a:srgbClr val="BFC28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8734" name="Object 166"/>
            <p:cNvGraphicFramePr>
              <a:graphicFrameLocks noChangeAspect="1"/>
            </p:cNvGraphicFramePr>
            <p:nvPr/>
          </p:nvGraphicFramePr>
          <p:xfrm>
            <a:off x="3989" y="2773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9" name="公式" r:id="rId33" imgW="123930" imgH="133508" progId="Equation.3">
                    <p:embed/>
                  </p:oleObj>
                </mc:Choice>
                <mc:Fallback>
                  <p:oleObj name="公式" r:id="rId33" imgW="123930" imgH="133508" progId="Equation.3">
                    <p:embed/>
                    <p:pic>
                      <p:nvPicPr>
                        <p:cNvPr id="28734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773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5" name="Object 169"/>
            <p:cNvGraphicFramePr>
              <a:graphicFrameLocks noChangeAspect="1"/>
            </p:cNvGraphicFramePr>
            <p:nvPr/>
          </p:nvGraphicFramePr>
          <p:xfrm>
            <a:off x="3522" y="3031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0" name="公式" r:id="rId35" imgW="300105" imgH="209392" progId="Equation.3">
                    <p:embed/>
                  </p:oleObj>
                </mc:Choice>
                <mc:Fallback>
                  <p:oleObj name="公式" r:id="rId35" imgW="300105" imgH="209392" progId="Equation.3">
                    <p:embed/>
                    <p:pic>
                      <p:nvPicPr>
                        <p:cNvPr id="28735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031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21" name="Group 178"/>
          <p:cNvGrpSpPr>
            <a:grpSpLocks/>
          </p:cNvGrpSpPr>
          <p:nvPr/>
        </p:nvGrpSpPr>
        <p:grpSpPr bwMode="auto">
          <a:xfrm>
            <a:off x="5403850" y="4945063"/>
            <a:ext cx="1096963" cy="1120775"/>
            <a:chOff x="3388" y="3309"/>
            <a:chExt cx="691" cy="706"/>
          </a:xfrm>
        </p:grpSpPr>
        <p:grpSp>
          <p:nvGrpSpPr>
            <p:cNvPr id="28722" name="Group 129"/>
            <p:cNvGrpSpPr>
              <a:grpSpLocks/>
            </p:cNvGrpSpPr>
            <p:nvPr/>
          </p:nvGrpSpPr>
          <p:grpSpPr bwMode="auto">
            <a:xfrm>
              <a:off x="3436" y="3309"/>
              <a:ext cx="623" cy="576"/>
              <a:chOff x="3532" y="3253"/>
              <a:chExt cx="623" cy="576"/>
            </a:xfrm>
          </p:grpSpPr>
          <p:sp>
            <p:nvSpPr>
              <p:cNvPr id="28726" name="Oval 111"/>
              <p:cNvSpPr>
                <a:spLocks noChangeAspect="1" noChangeArrowheads="1"/>
              </p:cNvSpPr>
              <p:nvPr/>
            </p:nvSpPr>
            <p:spPr bwMode="auto">
              <a:xfrm>
                <a:off x="3532" y="3626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27" name="Oval 112"/>
              <p:cNvSpPr>
                <a:spLocks noChangeAspect="1" noChangeArrowheads="1"/>
              </p:cNvSpPr>
              <p:nvPr/>
            </p:nvSpPr>
            <p:spPr bwMode="auto">
              <a:xfrm>
                <a:off x="3743" y="3621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28" name="Oval 113"/>
              <p:cNvSpPr>
                <a:spLocks noChangeAspect="1" noChangeArrowheads="1"/>
              </p:cNvSpPr>
              <p:nvPr/>
            </p:nvSpPr>
            <p:spPr bwMode="auto">
              <a:xfrm>
                <a:off x="3723" y="3253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29" name="AutoShape 114" descr="浅色上对角线"/>
              <p:cNvSpPr>
                <a:spLocks noChangeArrowheads="1"/>
              </p:cNvSpPr>
              <p:nvPr/>
            </p:nvSpPr>
            <p:spPr bwMode="auto">
              <a:xfrm>
                <a:off x="3617" y="3344"/>
                <a:ext cx="441" cy="393"/>
              </a:xfrm>
              <a:prstGeom prst="triangle">
                <a:avLst>
                  <a:gd name="adj" fmla="val 50000"/>
                </a:avLst>
              </a:prstGeom>
              <a:pattFill prst="ltUpDiag">
                <a:fgClr>
                  <a:schemeClr val="folHlink">
                    <a:alpha val="38823"/>
                  </a:schemeClr>
                </a:fgClr>
                <a:bgClr>
                  <a:schemeClr val="bg2">
                    <a:alpha val="38823"/>
                  </a:schemeClr>
                </a:bgClr>
              </a:pattFill>
              <a:ln w="6350">
                <a:solidFill>
                  <a:srgbClr val="BFC28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30" name="Oval 115"/>
              <p:cNvSpPr>
                <a:spLocks noChangeAspect="1" noChangeArrowheads="1"/>
              </p:cNvSpPr>
              <p:nvPr/>
            </p:nvSpPr>
            <p:spPr bwMode="auto">
              <a:xfrm>
                <a:off x="3839" y="3434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31" name="Oval 116"/>
              <p:cNvSpPr>
                <a:spLocks noChangeAspect="1" noChangeArrowheads="1"/>
              </p:cNvSpPr>
              <p:nvPr/>
            </p:nvSpPr>
            <p:spPr bwMode="auto">
              <a:xfrm>
                <a:off x="3632" y="3441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732" name="Oval 117"/>
              <p:cNvSpPr>
                <a:spLocks noChangeAspect="1" noChangeArrowheads="1"/>
              </p:cNvSpPr>
              <p:nvPr/>
            </p:nvSpPr>
            <p:spPr bwMode="auto">
              <a:xfrm>
                <a:off x="3953" y="3622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8723" name="Object 170"/>
            <p:cNvGraphicFramePr>
              <a:graphicFrameLocks noChangeAspect="1"/>
            </p:cNvGraphicFramePr>
            <p:nvPr/>
          </p:nvGraphicFramePr>
          <p:xfrm>
            <a:off x="3388" y="3341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1" name="公式" r:id="rId37" imgW="300105" imgH="209392" progId="Equation.3">
                    <p:embed/>
                  </p:oleObj>
                </mc:Choice>
                <mc:Fallback>
                  <p:oleObj name="公式" r:id="rId37" imgW="300105" imgH="209392" progId="Equation.3">
                    <p:embed/>
                    <p:pic>
                      <p:nvPicPr>
                        <p:cNvPr id="28723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3341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4" name="Object 171"/>
            <p:cNvGraphicFramePr>
              <a:graphicFrameLocks noChangeAspect="1"/>
            </p:cNvGraphicFramePr>
            <p:nvPr/>
          </p:nvGraphicFramePr>
          <p:xfrm>
            <a:off x="3848" y="3339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2" name="公式" r:id="rId39" imgW="300105" imgH="209392" progId="Equation.3">
                    <p:embed/>
                  </p:oleObj>
                </mc:Choice>
                <mc:Fallback>
                  <p:oleObj name="公式" r:id="rId39" imgW="300105" imgH="209392" progId="Equation.3">
                    <p:embed/>
                    <p:pic>
                      <p:nvPicPr>
                        <p:cNvPr id="28724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3339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5" name="Object 172"/>
            <p:cNvGraphicFramePr>
              <a:graphicFrameLocks noChangeAspect="1"/>
            </p:cNvGraphicFramePr>
            <p:nvPr/>
          </p:nvGraphicFramePr>
          <p:xfrm>
            <a:off x="3727" y="3851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3" name="公式" r:id="rId41" imgW="300105" imgH="209392" progId="Equation.3">
                    <p:embed/>
                  </p:oleObj>
                </mc:Choice>
                <mc:Fallback>
                  <p:oleObj name="公式" r:id="rId41" imgW="300105" imgH="209392" progId="Equation.3">
                    <p:embed/>
                    <p:pic>
                      <p:nvPicPr>
                        <p:cNvPr id="28725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851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323528" y="203182"/>
            <a:ext cx="391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</a:rPr>
              <a:t>讨论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22831"/>
              </p:ext>
            </p:extLst>
          </p:nvPr>
        </p:nvGraphicFramePr>
        <p:xfrm>
          <a:off x="419100" y="1612900"/>
          <a:ext cx="8280400" cy="4579937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53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6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52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202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晶向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BCC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1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原子排列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线密度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原子排列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线密度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4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&lt;100&gt;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74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&lt;110&gt;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49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&lt;111&gt;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734" name="Object 82"/>
          <p:cNvGraphicFramePr>
            <a:graphicFrameLocks noChangeAspect="1"/>
          </p:cNvGraphicFramePr>
          <p:nvPr/>
        </p:nvGraphicFramePr>
        <p:xfrm>
          <a:off x="3600450" y="2800350"/>
          <a:ext cx="10112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2" name="公式" r:id="rId3" imgW="619245" imgH="566901" progId="Equation.3">
                  <p:embed/>
                </p:oleObj>
              </mc:Choice>
              <mc:Fallback>
                <p:oleObj name="公式" r:id="rId3" imgW="619245" imgH="566901" progId="Equation.3">
                  <p:embed/>
                  <p:pic>
                    <p:nvPicPr>
                      <p:cNvPr id="2973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800350"/>
                        <a:ext cx="10112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83"/>
          <p:cNvGraphicFramePr>
            <a:graphicFrameLocks noChangeAspect="1"/>
          </p:cNvGraphicFramePr>
          <p:nvPr/>
        </p:nvGraphicFramePr>
        <p:xfrm>
          <a:off x="3541713" y="3890963"/>
          <a:ext cx="11969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3" name="公式" r:id="rId5" imgW="733455" imgH="590437" progId="Equation.3">
                  <p:embed/>
                </p:oleObj>
              </mc:Choice>
              <mc:Fallback>
                <p:oleObj name="公式" r:id="rId5" imgW="733455" imgH="590437" progId="Equation.3">
                  <p:embed/>
                  <p:pic>
                    <p:nvPicPr>
                      <p:cNvPr id="2973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890963"/>
                        <a:ext cx="11969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84"/>
          <p:cNvGraphicFramePr>
            <a:graphicFrameLocks noChangeAspect="1"/>
          </p:cNvGraphicFramePr>
          <p:nvPr/>
        </p:nvGraphicFramePr>
        <p:xfrm>
          <a:off x="3379788" y="5026025"/>
          <a:ext cx="15890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4" name="公式" r:id="rId7" imgW="971595" imgH="590437" progId="Equation.3">
                  <p:embed/>
                </p:oleObj>
              </mc:Choice>
              <mc:Fallback>
                <p:oleObj name="公式" r:id="rId7" imgW="971595" imgH="590437" progId="Equation.3">
                  <p:embed/>
                  <p:pic>
                    <p:nvPicPr>
                      <p:cNvPr id="2973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5026025"/>
                        <a:ext cx="15890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7" name="Object 112"/>
          <p:cNvGraphicFramePr>
            <a:graphicFrameLocks noChangeAspect="1"/>
          </p:cNvGraphicFramePr>
          <p:nvPr/>
        </p:nvGraphicFramePr>
        <p:xfrm>
          <a:off x="7173913" y="2808288"/>
          <a:ext cx="10112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5" name="公式" r:id="rId9" imgW="619245" imgH="566901" progId="Equation.3">
                  <p:embed/>
                </p:oleObj>
              </mc:Choice>
              <mc:Fallback>
                <p:oleObj name="公式" r:id="rId9" imgW="619245" imgH="566901" progId="Equation.3">
                  <p:embed/>
                  <p:pic>
                    <p:nvPicPr>
                      <p:cNvPr id="29737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2808288"/>
                        <a:ext cx="101123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8" name="Object 113"/>
          <p:cNvGraphicFramePr>
            <a:graphicFrameLocks noChangeAspect="1"/>
          </p:cNvGraphicFramePr>
          <p:nvPr/>
        </p:nvGraphicFramePr>
        <p:xfrm>
          <a:off x="6994525" y="3840163"/>
          <a:ext cx="1465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6" name="公式" r:id="rId11" imgW="895455" imgH="590437" progId="Equation.3">
                  <p:embed/>
                </p:oleObj>
              </mc:Choice>
              <mc:Fallback>
                <p:oleObj name="公式" r:id="rId11" imgW="895455" imgH="590437" progId="Equation.3">
                  <p:embed/>
                  <p:pic>
                    <p:nvPicPr>
                      <p:cNvPr id="2973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3840163"/>
                        <a:ext cx="146526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9" name="Object 114"/>
          <p:cNvGraphicFramePr>
            <a:graphicFrameLocks noChangeAspect="1"/>
          </p:cNvGraphicFramePr>
          <p:nvPr/>
        </p:nvGraphicFramePr>
        <p:xfrm>
          <a:off x="7099300" y="5062538"/>
          <a:ext cx="13208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" name="公式" r:id="rId13" imgW="809595" imgH="590437" progId="Equation.3">
                  <p:embed/>
                </p:oleObj>
              </mc:Choice>
              <mc:Fallback>
                <p:oleObj name="公式" r:id="rId13" imgW="809595" imgH="590437" progId="Equation.3">
                  <p:embed/>
                  <p:pic>
                    <p:nvPicPr>
                      <p:cNvPr id="29739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5062538"/>
                        <a:ext cx="13208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40" name="Group 125"/>
          <p:cNvGrpSpPr>
            <a:grpSpLocks/>
          </p:cNvGrpSpPr>
          <p:nvPr/>
        </p:nvGrpSpPr>
        <p:grpSpPr bwMode="auto">
          <a:xfrm>
            <a:off x="1971675" y="2898775"/>
            <a:ext cx="812800" cy="784225"/>
            <a:chOff x="1242" y="1890"/>
            <a:chExt cx="512" cy="494"/>
          </a:xfrm>
        </p:grpSpPr>
        <p:grpSp>
          <p:nvGrpSpPr>
            <p:cNvPr id="29786" name="Group 41"/>
            <p:cNvGrpSpPr>
              <a:grpSpLocks/>
            </p:cNvGrpSpPr>
            <p:nvPr/>
          </p:nvGrpSpPr>
          <p:grpSpPr bwMode="auto">
            <a:xfrm>
              <a:off x="1242" y="1890"/>
              <a:ext cx="488" cy="494"/>
              <a:chOff x="1246" y="1846"/>
              <a:chExt cx="488" cy="494"/>
            </a:xfrm>
          </p:grpSpPr>
          <p:sp>
            <p:nvSpPr>
              <p:cNvPr id="29788" name="Oval 42"/>
              <p:cNvSpPr>
                <a:spLocks noChangeAspect="1" noChangeArrowheads="1"/>
              </p:cNvSpPr>
              <p:nvPr/>
            </p:nvSpPr>
            <p:spPr bwMode="auto">
              <a:xfrm>
                <a:off x="1246" y="1848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89" name="Oval 43"/>
              <p:cNvSpPr>
                <a:spLocks noChangeAspect="1" noChangeArrowheads="1"/>
              </p:cNvSpPr>
              <p:nvPr/>
            </p:nvSpPr>
            <p:spPr bwMode="auto">
              <a:xfrm>
                <a:off x="1525" y="1846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90" name="Oval 44"/>
              <p:cNvSpPr>
                <a:spLocks noChangeAspect="1" noChangeArrowheads="1"/>
              </p:cNvSpPr>
              <p:nvPr/>
            </p:nvSpPr>
            <p:spPr bwMode="auto">
              <a:xfrm>
                <a:off x="1532" y="2137"/>
                <a:ext cx="202" cy="203"/>
              </a:xfrm>
              <a:prstGeom prst="ellipse">
                <a:avLst/>
              </a:prstGeom>
              <a:noFill/>
              <a:ln w="1587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9791" name="Oval 45"/>
              <p:cNvSpPr>
                <a:spLocks noChangeAspect="1" noChangeArrowheads="1"/>
              </p:cNvSpPr>
              <p:nvPr/>
            </p:nvSpPr>
            <p:spPr bwMode="auto">
              <a:xfrm>
                <a:off x="1248" y="2136"/>
                <a:ext cx="202" cy="203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9792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1345" y="1957"/>
                <a:ext cx="281" cy="2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9787" name="Object 115"/>
            <p:cNvGraphicFramePr>
              <a:graphicFrameLocks noChangeAspect="1"/>
            </p:cNvGraphicFramePr>
            <p:nvPr/>
          </p:nvGraphicFramePr>
          <p:xfrm>
            <a:off x="1657" y="2091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" name="公式" r:id="rId15" imgW="123930" imgH="133508" progId="Equation.3">
                    <p:embed/>
                  </p:oleObj>
                </mc:Choice>
                <mc:Fallback>
                  <p:oleObj name="公式" r:id="rId15" imgW="123930" imgH="133508" progId="Equation.3">
                    <p:embed/>
                    <p:pic>
                      <p:nvPicPr>
                        <p:cNvPr id="29787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2091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41" name="Group 124"/>
          <p:cNvGrpSpPr>
            <a:grpSpLocks/>
          </p:cNvGrpSpPr>
          <p:nvPr/>
        </p:nvGrpSpPr>
        <p:grpSpPr bwMode="auto">
          <a:xfrm>
            <a:off x="5518150" y="2901950"/>
            <a:ext cx="890588" cy="763588"/>
            <a:chOff x="3476" y="1901"/>
            <a:chExt cx="561" cy="481"/>
          </a:xfrm>
        </p:grpSpPr>
        <p:grpSp>
          <p:nvGrpSpPr>
            <p:cNvPr id="29778" name="Group 67"/>
            <p:cNvGrpSpPr>
              <a:grpSpLocks/>
            </p:cNvGrpSpPr>
            <p:nvPr/>
          </p:nvGrpSpPr>
          <p:grpSpPr bwMode="auto">
            <a:xfrm>
              <a:off x="3476" y="1901"/>
              <a:ext cx="522" cy="481"/>
              <a:chOff x="3512" y="1817"/>
              <a:chExt cx="522" cy="481"/>
            </a:xfrm>
          </p:grpSpPr>
          <p:sp>
            <p:nvSpPr>
              <p:cNvPr id="29780" name="Oval 68"/>
              <p:cNvSpPr>
                <a:spLocks noChangeArrowheads="1"/>
              </p:cNvSpPr>
              <p:nvPr/>
            </p:nvSpPr>
            <p:spPr bwMode="auto">
              <a:xfrm>
                <a:off x="3665" y="1962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81" name="Oval 69"/>
              <p:cNvSpPr>
                <a:spLocks noChangeArrowheads="1"/>
              </p:cNvSpPr>
              <p:nvPr/>
            </p:nvSpPr>
            <p:spPr bwMode="auto">
              <a:xfrm>
                <a:off x="3817" y="1817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82" name="Oval 70"/>
              <p:cNvSpPr>
                <a:spLocks noChangeArrowheads="1"/>
              </p:cNvSpPr>
              <p:nvPr/>
            </p:nvSpPr>
            <p:spPr bwMode="auto">
              <a:xfrm>
                <a:off x="3830" y="2094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83" name="Oval 71"/>
              <p:cNvSpPr>
                <a:spLocks noChangeArrowheads="1"/>
              </p:cNvSpPr>
              <p:nvPr/>
            </p:nvSpPr>
            <p:spPr bwMode="auto">
              <a:xfrm>
                <a:off x="3512" y="2090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84" name="Oval 72"/>
              <p:cNvSpPr>
                <a:spLocks noChangeArrowheads="1"/>
              </p:cNvSpPr>
              <p:nvPr/>
            </p:nvSpPr>
            <p:spPr bwMode="auto">
              <a:xfrm>
                <a:off x="3512" y="1823"/>
                <a:ext cx="204" cy="204"/>
              </a:xfrm>
              <a:prstGeom prst="ellips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9785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637" y="1920"/>
                <a:ext cx="281" cy="2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aphicFrame>
          <p:nvGraphicFramePr>
            <p:cNvPr id="29779" name="Object 117"/>
            <p:cNvGraphicFramePr>
              <a:graphicFrameLocks noChangeAspect="1"/>
            </p:cNvGraphicFramePr>
            <p:nvPr/>
          </p:nvGraphicFramePr>
          <p:xfrm>
            <a:off x="3940" y="2087"/>
            <a:ext cx="9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9" name="公式" r:id="rId17" imgW="123930" imgH="133508" progId="Equation.3">
                    <p:embed/>
                  </p:oleObj>
                </mc:Choice>
                <mc:Fallback>
                  <p:oleObj name="公式" r:id="rId17" imgW="123930" imgH="133508" progId="Equation.3">
                    <p:embed/>
                    <p:pic>
                      <p:nvPicPr>
                        <p:cNvPr id="29779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087"/>
                          <a:ext cx="97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42" name="Group 126"/>
          <p:cNvGrpSpPr>
            <a:grpSpLocks/>
          </p:cNvGrpSpPr>
          <p:nvPr/>
        </p:nvGrpSpPr>
        <p:grpSpPr bwMode="auto">
          <a:xfrm>
            <a:off x="1974850" y="3987800"/>
            <a:ext cx="1031875" cy="730250"/>
            <a:chOff x="1253" y="2621"/>
            <a:chExt cx="650" cy="460"/>
          </a:xfrm>
        </p:grpSpPr>
        <p:sp>
          <p:nvSpPr>
            <p:cNvPr id="29771" name="Oval 48"/>
            <p:cNvSpPr>
              <a:spLocks noChangeAspect="1" noChangeArrowheads="1"/>
            </p:cNvSpPr>
            <p:nvPr/>
          </p:nvSpPr>
          <p:spPr bwMode="auto">
            <a:xfrm>
              <a:off x="1253" y="2625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72" name="Oval 49"/>
            <p:cNvSpPr>
              <a:spLocks noChangeAspect="1" noChangeArrowheads="1"/>
            </p:cNvSpPr>
            <p:nvPr/>
          </p:nvSpPr>
          <p:spPr bwMode="auto">
            <a:xfrm>
              <a:off x="1523" y="2621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73" name="Oval 50"/>
            <p:cNvSpPr>
              <a:spLocks noChangeAspect="1" noChangeArrowheads="1"/>
            </p:cNvSpPr>
            <p:nvPr/>
          </p:nvSpPr>
          <p:spPr bwMode="auto">
            <a:xfrm>
              <a:off x="1522" y="2877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74" name="Oval 51"/>
            <p:cNvSpPr>
              <a:spLocks noChangeAspect="1" noChangeArrowheads="1"/>
            </p:cNvSpPr>
            <p:nvPr/>
          </p:nvSpPr>
          <p:spPr bwMode="auto">
            <a:xfrm>
              <a:off x="1255" y="2878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75" name="Line 88"/>
            <p:cNvSpPr>
              <a:spLocks noChangeShapeType="1"/>
            </p:cNvSpPr>
            <p:nvPr/>
          </p:nvSpPr>
          <p:spPr bwMode="auto">
            <a:xfrm>
              <a:off x="1371" y="2739"/>
              <a:ext cx="243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Line 89"/>
            <p:cNvSpPr>
              <a:spLocks noChangeShapeType="1"/>
            </p:cNvSpPr>
            <p:nvPr/>
          </p:nvSpPr>
          <p:spPr bwMode="auto">
            <a:xfrm flipV="1">
              <a:off x="1361" y="2754"/>
              <a:ext cx="252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77" name="Object 118"/>
            <p:cNvGraphicFramePr>
              <a:graphicFrameLocks noChangeAspect="1"/>
            </p:cNvGraphicFramePr>
            <p:nvPr/>
          </p:nvGraphicFramePr>
          <p:xfrm>
            <a:off x="1672" y="2763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0" name="公式" r:id="rId19" imgW="300105" imgH="209392" progId="Equation.3">
                    <p:embed/>
                  </p:oleObj>
                </mc:Choice>
                <mc:Fallback>
                  <p:oleObj name="公式" r:id="rId19" imgW="300105" imgH="209392" progId="Equation.3">
                    <p:embed/>
                    <p:pic>
                      <p:nvPicPr>
                        <p:cNvPr id="29777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763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43" name="Group 123"/>
          <p:cNvGrpSpPr>
            <a:grpSpLocks/>
          </p:cNvGrpSpPr>
          <p:nvPr/>
        </p:nvGrpSpPr>
        <p:grpSpPr bwMode="auto">
          <a:xfrm>
            <a:off x="5526088" y="3976688"/>
            <a:ext cx="1071562" cy="763587"/>
            <a:chOff x="3481" y="2598"/>
            <a:chExt cx="675" cy="481"/>
          </a:xfrm>
        </p:grpSpPr>
        <p:sp>
          <p:nvSpPr>
            <p:cNvPr id="29763" name="Oval 104"/>
            <p:cNvSpPr>
              <a:spLocks noChangeArrowheads="1"/>
            </p:cNvSpPr>
            <p:nvPr/>
          </p:nvSpPr>
          <p:spPr bwMode="auto">
            <a:xfrm>
              <a:off x="3634" y="2743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64" name="Oval 105"/>
            <p:cNvSpPr>
              <a:spLocks noChangeArrowheads="1"/>
            </p:cNvSpPr>
            <p:nvPr/>
          </p:nvSpPr>
          <p:spPr bwMode="auto">
            <a:xfrm>
              <a:off x="3786" y="2598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65" name="Oval 106"/>
            <p:cNvSpPr>
              <a:spLocks noChangeArrowheads="1"/>
            </p:cNvSpPr>
            <p:nvPr/>
          </p:nvSpPr>
          <p:spPr bwMode="auto">
            <a:xfrm>
              <a:off x="3799" y="2875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66" name="Oval 107"/>
            <p:cNvSpPr>
              <a:spLocks noChangeArrowheads="1"/>
            </p:cNvSpPr>
            <p:nvPr/>
          </p:nvSpPr>
          <p:spPr bwMode="auto">
            <a:xfrm>
              <a:off x="3481" y="2871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67" name="Oval 108"/>
            <p:cNvSpPr>
              <a:spLocks noChangeArrowheads="1"/>
            </p:cNvSpPr>
            <p:nvPr/>
          </p:nvSpPr>
          <p:spPr bwMode="auto">
            <a:xfrm>
              <a:off x="3481" y="2604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9768" name="Line 110"/>
            <p:cNvSpPr>
              <a:spLocks noChangeShapeType="1"/>
            </p:cNvSpPr>
            <p:nvPr/>
          </p:nvSpPr>
          <p:spPr bwMode="auto">
            <a:xfrm>
              <a:off x="3596" y="2711"/>
              <a:ext cx="302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111"/>
            <p:cNvSpPr>
              <a:spLocks noChangeShapeType="1"/>
            </p:cNvSpPr>
            <p:nvPr/>
          </p:nvSpPr>
          <p:spPr bwMode="auto">
            <a:xfrm flipV="1">
              <a:off x="3594" y="2712"/>
              <a:ext cx="294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70" name="Object 119"/>
            <p:cNvGraphicFramePr>
              <a:graphicFrameLocks noChangeAspect="1"/>
            </p:cNvGraphicFramePr>
            <p:nvPr/>
          </p:nvGraphicFramePr>
          <p:xfrm>
            <a:off x="3925" y="2738"/>
            <a:ext cx="23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1" name="公式" r:id="rId21" imgW="300105" imgH="209392" progId="Equation.3">
                    <p:embed/>
                  </p:oleObj>
                </mc:Choice>
                <mc:Fallback>
                  <p:oleObj name="公式" r:id="rId21" imgW="300105" imgH="209392" progId="Equation.3">
                    <p:embed/>
                    <p:pic>
                      <p:nvPicPr>
                        <p:cNvPr id="2977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738"/>
                          <a:ext cx="23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44" name="Group 127"/>
          <p:cNvGrpSpPr>
            <a:grpSpLocks/>
          </p:cNvGrpSpPr>
          <p:nvPr/>
        </p:nvGrpSpPr>
        <p:grpSpPr bwMode="auto">
          <a:xfrm>
            <a:off x="1946275" y="5176838"/>
            <a:ext cx="1112838" cy="736600"/>
            <a:chOff x="1226" y="3390"/>
            <a:chExt cx="701" cy="464"/>
          </a:xfrm>
        </p:grpSpPr>
        <p:sp>
          <p:nvSpPr>
            <p:cNvPr id="29755" name="Oval 90"/>
            <p:cNvSpPr>
              <a:spLocks noChangeAspect="1" noChangeArrowheads="1"/>
            </p:cNvSpPr>
            <p:nvPr/>
          </p:nvSpPr>
          <p:spPr bwMode="auto">
            <a:xfrm>
              <a:off x="1226" y="3390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56" name="Oval 91"/>
            <p:cNvSpPr>
              <a:spLocks noChangeAspect="1" noChangeArrowheads="1"/>
            </p:cNvSpPr>
            <p:nvPr/>
          </p:nvSpPr>
          <p:spPr bwMode="auto">
            <a:xfrm>
              <a:off x="1552" y="3394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57" name="Oval 92"/>
            <p:cNvSpPr>
              <a:spLocks noChangeAspect="1" noChangeArrowheads="1"/>
            </p:cNvSpPr>
            <p:nvPr/>
          </p:nvSpPr>
          <p:spPr bwMode="auto">
            <a:xfrm>
              <a:off x="1551" y="3650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58" name="Oval 93"/>
            <p:cNvSpPr>
              <a:spLocks noChangeAspect="1" noChangeArrowheads="1"/>
            </p:cNvSpPr>
            <p:nvPr/>
          </p:nvSpPr>
          <p:spPr bwMode="auto">
            <a:xfrm>
              <a:off x="1228" y="3651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59" name="Line 94"/>
            <p:cNvSpPr>
              <a:spLocks noChangeShapeType="1"/>
            </p:cNvSpPr>
            <p:nvPr/>
          </p:nvSpPr>
          <p:spPr bwMode="auto">
            <a:xfrm>
              <a:off x="1334" y="3505"/>
              <a:ext cx="317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95"/>
            <p:cNvSpPr>
              <a:spLocks noChangeShapeType="1"/>
            </p:cNvSpPr>
            <p:nvPr/>
          </p:nvSpPr>
          <p:spPr bwMode="auto">
            <a:xfrm flipV="1">
              <a:off x="1324" y="3506"/>
              <a:ext cx="32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Oval 96"/>
            <p:cNvSpPr>
              <a:spLocks noChangeAspect="1" noChangeArrowheads="1"/>
            </p:cNvSpPr>
            <p:nvPr/>
          </p:nvSpPr>
          <p:spPr bwMode="auto">
            <a:xfrm>
              <a:off x="1389" y="3521"/>
              <a:ext cx="202" cy="203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aphicFrame>
          <p:nvGraphicFramePr>
            <p:cNvPr id="29762" name="Object 120"/>
            <p:cNvGraphicFramePr>
              <a:graphicFrameLocks noChangeAspect="1"/>
            </p:cNvGraphicFramePr>
            <p:nvPr/>
          </p:nvGraphicFramePr>
          <p:xfrm>
            <a:off x="1696" y="3531"/>
            <a:ext cx="23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2" name="公式" r:id="rId23" imgW="300105" imgH="224001" progId="Equation.3">
                    <p:embed/>
                  </p:oleObj>
                </mc:Choice>
                <mc:Fallback>
                  <p:oleObj name="公式" r:id="rId23" imgW="300105" imgH="224001" progId="Equation.3">
                    <p:embed/>
                    <p:pic>
                      <p:nvPicPr>
                        <p:cNvPr id="29762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3531"/>
                          <a:ext cx="23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45" name="Group 122"/>
          <p:cNvGrpSpPr>
            <a:grpSpLocks/>
          </p:cNvGrpSpPr>
          <p:nvPr/>
        </p:nvGrpSpPr>
        <p:grpSpPr bwMode="auto">
          <a:xfrm>
            <a:off x="5414963" y="5138738"/>
            <a:ext cx="1244600" cy="774700"/>
            <a:chOff x="3411" y="3330"/>
            <a:chExt cx="784" cy="488"/>
          </a:xfrm>
        </p:grpSpPr>
        <p:sp>
          <p:nvSpPr>
            <p:cNvPr id="29746" name="Oval 75"/>
            <p:cNvSpPr>
              <a:spLocks noChangeArrowheads="1"/>
            </p:cNvSpPr>
            <p:nvPr/>
          </p:nvSpPr>
          <p:spPr bwMode="auto">
            <a:xfrm>
              <a:off x="3411" y="3333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47" name="Oval 76"/>
            <p:cNvSpPr>
              <a:spLocks noChangeArrowheads="1"/>
            </p:cNvSpPr>
            <p:nvPr/>
          </p:nvSpPr>
          <p:spPr bwMode="auto">
            <a:xfrm>
              <a:off x="3822" y="3330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48" name="Oval 77"/>
            <p:cNvSpPr>
              <a:spLocks noChangeArrowheads="1"/>
            </p:cNvSpPr>
            <p:nvPr/>
          </p:nvSpPr>
          <p:spPr bwMode="auto">
            <a:xfrm>
              <a:off x="3829" y="3614"/>
              <a:ext cx="204" cy="204"/>
            </a:xfrm>
            <a:prstGeom prst="ellips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9749" name="Oval 78"/>
            <p:cNvSpPr>
              <a:spLocks noChangeArrowheads="1"/>
            </p:cNvSpPr>
            <p:nvPr/>
          </p:nvSpPr>
          <p:spPr bwMode="auto">
            <a:xfrm>
              <a:off x="3413" y="3613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9750" name="Oval 79"/>
            <p:cNvSpPr>
              <a:spLocks noChangeArrowheads="1"/>
            </p:cNvSpPr>
            <p:nvPr/>
          </p:nvSpPr>
          <p:spPr bwMode="auto">
            <a:xfrm>
              <a:off x="3622" y="3332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51" name="Oval 80"/>
            <p:cNvSpPr>
              <a:spLocks noChangeArrowheads="1"/>
            </p:cNvSpPr>
            <p:nvPr/>
          </p:nvSpPr>
          <p:spPr bwMode="auto">
            <a:xfrm>
              <a:off x="3630" y="3609"/>
              <a:ext cx="204" cy="204"/>
            </a:xfrm>
            <a:prstGeom prst="ellips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52" name="Line 100"/>
            <p:cNvSpPr>
              <a:spLocks noChangeShapeType="1"/>
            </p:cNvSpPr>
            <p:nvPr/>
          </p:nvSpPr>
          <p:spPr bwMode="auto">
            <a:xfrm>
              <a:off x="3507" y="3432"/>
              <a:ext cx="434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102"/>
            <p:cNvSpPr>
              <a:spLocks noChangeShapeType="1"/>
            </p:cNvSpPr>
            <p:nvPr/>
          </p:nvSpPr>
          <p:spPr bwMode="auto">
            <a:xfrm flipV="1">
              <a:off x="3513" y="3424"/>
              <a:ext cx="42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54" name="Object 121"/>
            <p:cNvGraphicFramePr>
              <a:graphicFrameLocks noChangeAspect="1"/>
            </p:cNvGraphicFramePr>
            <p:nvPr/>
          </p:nvGraphicFramePr>
          <p:xfrm>
            <a:off x="3964" y="3477"/>
            <a:ext cx="23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3" name="公式" r:id="rId25" imgW="300105" imgH="224001" progId="Equation.3">
                    <p:embed/>
                  </p:oleObj>
                </mc:Choice>
                <mc:Fallback>
                  <p:oleObj name="公式" r:id="rId25" imgW="300105" imgH="224001" progId="Equation.3">
                    <p:embed/>
                    <p:pic>
                      <p:nvPicPr>
                        <p:cNvPr id="29754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477"/>
                          <a:ext cx="23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323528" y="1020963"/>
            <a:ext cx="8555037" cy="46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2913" indent="-4429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6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 </a:t>
            </a:r>
            <a:r>
              <a:rPr lang="zh-CN" altLang="en-US" sz="26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立方晶体中重要晶向的原子排列和原子线密度</a:t>
            </a:r>
            <a:endParaRPr lang="en-US" altLang="zh-CN" sz="11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5536" y="1052736"/>
            <a:ext cx="8261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已知简单立方</a:t>
            </a:r>
            <a:r>
              <a:rPr lang="zh-CN" altLang="en-US" sz="2800" dirty="0" smtClean="0"/>
              <a:t>钋的晶格常数是</a:t>
            </a:r>
            <a:r>
              <a:rPr lang="en-US" altLang="zh-CN" sz="2800" dirty="0" smtClean="0"/>
              <a:t>0.0334nm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计算（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）和（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020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）晶面的面密度和面堆积密度。</a:t>
            </a:r>
            <a:endParaRPr lang="en-US" altLang="zh-CN" sz="2800" dirty="0" smtClean="0"/>
          </a:p>
        </p:txBody>
      </p:sp>
      <p:graphicFrame>
        <p:nvGraphicFramePr>
          <p:cNvPr id="307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075264"/>
              </p:ext>
            </p:extLst>
          </p:nvPr>
        </p:nvGraphicFramePr>
        <p:xfrm>
          <a:off x="1331640" y="4437112"/>
          <a:ext cx="6102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3" imgW="2819160" imgH="419040" progId="Equation.DSMT4">
                  <p:embed/>
                </p:oleObj>
              </mc:Choice>
              <mc:Fallback>
                <p:oleObj name="Equation" r:id="rId3" imgW="2819160" imgH="419040" progId="Equation.DSMT4">
                  <p:embed/>
                  <p:pic>
                    <p:nvPicPr>
                      <p:cNvPr id="307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37112"/>
                        <a:ext cx="61023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88872"/>
              </p:ext>
            </p:extLst>
          </p:nvPr>
        </p:nvGraphicFramePr>
        <p:xfrm>
          <a:off x="2280670" y="3332082"/>
          <a:ext cx="34083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5" imgW="1574640" imgH="419040" progId="Equation.DSMT4">
                  <p:embed/>
                </p:oleObj>
              </mc:Choice>
              <mc:Fallback>
                <p:oleObj name="Equation" r:id="rId5" imgW="1574640" imgH="419040" progId="Equation.DSMT4">
                  <p:embed/>
                  <p:pic>
                    <p:nvPicPr>
                      <p:cNvPr id="307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670" y="3332082"/>
                        <a:ext cx="340836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5916" y="2407852"/>
            <a:ext cx="5952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如何</a:t>
            </a:r>
            <a:r>
              <a:rPr lang="zh-CN" altLang="en-US" sz="2800" dirty="0" smtClean="0">
                <a:solidFill>
                  <a:srgbClr val="FF0000"/>
                </a:solidFill>
              </a:rPr>
              <a:t>定义面密度和面堆积密度？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62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755576" y="3933056"/>
            <a:ext cx="78581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由于（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020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上没有原子，所以（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020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）面的面密度和面堆积密度都是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70292"/>
              </p:ext>
            </p:extLst>
          </p:nvPr>
        </p:nvGraphicFramePr>
        <p:xfrm>
          <a:off x="1547664" y="577949"/>
          <a:ext cx="50577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3" imgW="2336760" imgH="419040" progId="Equation.DSMT4">
                  <p:embed/>
                </p:oleObj>
              </mc:Choice>
              <mc:Fallback>
                <p:oleObj name="Equation" r:id="rId3" imgW="2336760" imgH="4190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77949"/>
                        <a:ext cx="50577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383750"/>
              </p:ext>
            </p:extLst>
          </p:nvPr>
        </p:nvGraphicFramePr>
        <p:xfrm>
          <a:off x="2699792" y="1700808"/>
          <a:ext cx="33448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317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00808"/>
                        <a:ext cx="33448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5576" y="31409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020</a:t>
            </a:r>
            <a:r>
              <a:rPr lang="zh-CN" altLang="en-US" sz="2800" dirty="0" smtClean="0">
                <a:solidFill>
                  <a:srgbClr val="FF0000"/>
                </a:solidFill>
              </a:rPr>
              <a:t>）面？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447800" y="1371600"/>
            <a:ext cx="434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作业：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1-7</a:t>
            </a:r>
            <a:r>
              <a:rPr lang="zh-CN" altLang="en-US"/>
              <a:t>、</a:t>
            </a:r>
            <a:r>
              <a:rPr lang="en-US" altLang="zh-CN"/>
              <a:t>1-8</a:t>
            </a:r>
            <a:r>
              <a:rPr lang="zh-CN" altLang="en-US"/>
              <a:t>、</a:t>
            </a:r>
            <a:r>
              <a:rPr lang="en-US" altLang="zh-CN"/>
              <a:t>1-10</a:t>
            </a:r>
            <a:r>
              <a:rPr lang="zh-CN" altLang="en-US"/>
              <a:t>、</a:t>
            </a:r>
            <a:r>
              <a:rPr lang="en-US" altLang="zh-CN"/>
              <a:t>1-12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39643" y="3297759"/>
            <a:ext cx="344408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</a:rPr>
              <a:t>单晶的力学实验</a:t>
            </a:r>
          </a:p>
        </p:txBody>
      </p:sp>
      <p:grpSp>
        <p:nvGrpSpPr>
          <p:cNvPr id="22531" name="Group 8"/>
          <p:cNvGrpSpPr>
            <a:grpSpLocks/>
          </p:cNvGrpSpPr>
          <p:nvPr/>
        </p:nvGrpSpPr>
        <p:grpSpPr bwMode="auto">
          <a:xfrm>
            <a:off x="5436096" y="2492896"/>
            <a:ext cx="2448272" cy="3744913"/>
            <a:chOff x="624" y="1152"/>
            <a:chExt cx="1563" cy="2359"/>
          </a:xfrm>
        </p:grpSpPr>
        <p:grpSp>
          <p:nvGrpSpPr>
            <p:cNvPr id="22533" name="Group 9"/>
            <p:cNvGrpSpPr>
              <a:grpSpLocks/>
            </p:cNvGrpSpPr>
            <p:nvPr/>
          </p:nvGrpSpPr>
          <p:grpSpPr bwMode="auto">
            <a:xfrm>
              <a:off x="624" y="1152"/>
              <a:ext cx="1563" cy="2112"/>
              <a:chOff x="624" y="1152"/>
              <a:chExt cx="1563" cy="2112"/>
            </a:xfrm>
          </p:grpSpPr>
          <p:grpSp>
            <p:nvGrpSpPr>
              <p:cNvPr id="22537" name="Group 11"/>
              <p:cNvGrpSpPr>
                <a:grpSpLocks/>
              </p:cNvGrpSpPr>
              <p:nvPr/>
            </p:nvGrpSpPr>
            <p:grpSpPr bwMode="auto">
              <a:xfrm>
                <a:off x="624" y="1450"/>
                <a:ext cx="1563" cy="1814"/>
                <a:chOff x="1077" y="1336"/>
                <a:chExt cx="1563" cy="1814"/>
              </a:xfrm>
            </p:grpSpPr>
            <p:grpSp>
              <p:nvGrpSpPr>
                <p:cNvPr id="22541" name="Group 12"/>
                <p:cNvGrpSpPr>
                  <a:grpSpLocks/>
                </p:cNvGrpSpPr>
                <p:nvPr/>
              </p:nvGrpSpPr>
              <p:grpSpPr bwMode="auto">
                <a:xfrm>
                  <a:off x="1105" y="1336"/>
                  <a:ext cx="1500" cy="1778"/>
                  <a:chOff x="1105" y="1336"/>
                  <a:chExt cx="1500" cy="1778"/>
                </a:xfrm>
              </p:grpSpPr>
              <p:sp>
                <p:nvSpPr>
                  <p:cNvPr id="2255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490" y="3111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563" y="2737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480" y="2513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58" y="213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923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58" y="153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05" y="1725"/>
                    <a:ext cx="384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110" y="2326"/>
                    <a:ext cx="384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05" y="2920"/>
                    <a:ext cx="384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21" y="2728"/>
                    <a:ext cx="384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128"/>
                    <a:ext cx="384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220" y="1533"/>
                    <a:ext cx="384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1" name="Line 2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14" y="1538"/>
                    <a:ext cx="435" cy="1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2" name="Line 2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58" y="1736"/>
                    <a:ext cx="435" cy="1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3" name="Line 2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52" y="2332"/>
                    <a:ext cx="435" cy="1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4" name="Line 2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60" y="2932"/>
                    <a:ext cx="435" cy="1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5" name="Line 2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14" y="2135"/>
                    <a:ext cx="435" cy="1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6" name="Line 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31" y="2732"/>
                    <a:ext cx="435" cy="1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14" y="1718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486" y="1912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911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02" y="1731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224" y="1536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45" y="1541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114" y="1730"/>
                    <a:ext cx="1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113" y="2326"/>
                    <a:ext cx="1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117" y="2924"/>
                    <a:ext cx="1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6" name="Line 4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548" y="1538"/>
                    <a:ext cx="610" cy="3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7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548" y="2130"/>
                    <a:ext cx="610" cy="3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8" name="Line 4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485" y="1540"/>
                    <a:ext cx="746" cy="37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9" name="Line 4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482" y="2135"/>
                    <a:ext cx="746" cy="37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54" y="1336"/>
                    <a:ext cx="0" cy="15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1" name="Line 4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836" y="2915"/>
                    <a:ext cx="317" cy="18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2" name="Line 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547" y="2740"/>
                    <a:ext cx="317" cy="18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3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492" y="2735"/>
                    <a:ext cx="746" cy="37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42" name="Oval 48"/>
                <p:cNvSpPr>
                  <a:spLocks noChangeArrowheads="1"/>
                </p:cNvSpPr>
                <p:nvPr/>
              </p:nvSpPr>
              <p:spPr bwMode="auto">
                <a:xfrm>
                  <a:off x="1083" y="288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3" name="Oval 49"/>
                <p:cNvSpPr>
                  <a:spLocks noChangeArrowheads="1"/>
                </p:cNvSpPr>
                <p:nvPr/>
              </p:nvSpPr>
              <p:spPr bwMode="auto">
                <a:xfrm>
                  <a:off x="1811" y="287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4" name="Oval 50"/>
                <p:cNvSpPr>
                  <a:spLocks noChangeArrowheads="1"/>
                </p:cNvSpPr>
                <p:nvPr/>
              </p:nvSpPr>
              <p:spPr bwMode="auto">
                <a:xfrm>
                  <a:off x="1493" y="26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5" name="Oval 51"/>
                <p:cNvSpPr>
                  <a:spLocks noChangeArrowheads="1"/>
                </p:cNvSpPr>
                <p:nvPr/>
              </p:nvSpPr>
              <p:spPr bwMode="auto">
                <a:xfrm>
                  <a:off x="1440" y="304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6" name="Oval 52"/>
                <p:cNvSpPr>
                  <a:spLocks noChangeArrowheads="1"/>
                </p:cNvSpPr>
                <p:nvPr/>
              </p:nvSpPr>
              <p:spPr bwMode="auto">
                <a:xfrm>
                  <a:off x="2174" y="26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7" name="Oval 53"/>
                <p:cNvSpPr>
                  <a:spLocks noChangeArrowheads="1"/>
                </p:cNvSpPr>
                <p:nvPr/>
              </p:nvSpPr>
              <p:spPr bwMode="auto">
                <a:xfrm>
                  <a:off x="2549" y="2876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8" name="Oval 54"/>
                <p:cNvSpPr>
                  <a:spLocks noChangeArrowheads="1"/>
                </p:cNvSpPr>
                <p:nvPr/>
              </p:nvSpPr>
              <p:spPr bwMode="auto">
                <a:xfrm>
                  <a:off x="2121" y="305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9" name="Oval 55"/>
                <p:cNvSpPr>
                  <a:spLocks noChangeArrowheads="1"/>
                </p:cNvSpPr>
                <p:nvPr/>
              </p:nvSpPr>
              <p:spPr bwMode="auto">
                <a:xfrm>
                  <a:off x="1077" y="168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0" name="Oval 56"/>
                <p:cNvSpPr>
                  <a:spLocks noChangeArrowheads="1"/>
                </p:cNvSpPr>
                <p:nvPr/>
              </p:nvSpPr>
              <p:spPr bwMode="auto">
                <a:xfrm>
                  <a:off x="1805" y="168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1" name="Oval 57"/>
                <p:cNvSpPr>
                  <a:spLocks noChangeArrowheads="1"/>
                </p:cNvSpPr>
                <p:nvPr/>
              </p:nvSpPr>
              <p:spPr bwMode="auto">
                <a:xfrm>
                  <a:off x="1487" y="149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2" name="Oval 58"/>
                <p:cNvSpPr>
                  <a:spLocks noChangeArrowheads="1"/>
                </p:cNvSpPr>
                <p:nvPr/>
              </p:nvSpPr>
              <p:spPr bwMode="auto">
                <a:xfrm>
                  <a:off x="1434" y="1856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3" name="Oval 59"/>
                <p:cNvSpPr>
                  <a:spLocks noChangeArrowheads="1"/>
                </p:cNvSpPr>
                <p:nvPr/>
              </p:nvSpPr>
              <p:spPr bwMode="auto">
                <a:xfrm>
                  <a:off x="2168" y="149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4" name="Oval 60"/>
                <p:cNvSpPr>
                  <a:spLocks noChangeArrowheads="1"/>
                </p:cNvSpPr>
                <p:nvPr/>
              </p:nvSpPr>
              <p:spPr bwMode="auto">
                <a:xfrm>
                  <a:off x="2543" y="168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5" name="Oval 61"/>
                <p:cNvSpPr>
                  <a:spLocks noChangeArrowheads="1"/>
                </p:cNvSpPr>
                <p:nvPr/>
              </p:nvSpPr>
              <p:spPr bwMode="auto">
                <a:xfrm>
                  <a:off x="2115" y="186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6" name="Oval 62"/>
                <p:cNvSpPr>
                  <a:spLocks noChangeArrowheads="1"/>
                </p:cNvSpPr>
                <p:nvPr/>
              </p:nvSpPr>
              <p:spPr bwMode="auto">
                <a:xfrm>
                  <a:off x="1404" y="236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7" name="Oval 63"/>
                <p:cNvSpPr>
                  <a:spLocks noChangeArrowheads="1"/>
                </p:cNvSpPr>
                <p:nvPr/>
              </p:nvSpPr>
              <p:spPr bwMode="auto">
                <a:xfrm>
                  <a:off x="2132" y="235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8" name="Oval 64"/>
                <p:cNvSpPr>
                  <a:spLocks noChangeArrowheads="1"/>
                </p:cNvSpPr>
                <p:nvPr/>
              </p:nvSpPr>
              <p:spPr bwMode="auto">
                <a:xfrm>
                  <a:off x="1814" y="216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2536" name="Text Box 68"/>
              <p:cNvSpPr txBox="1">
                <a:spLocks noChangeArrowheads="1"/>
              </p:cNvSpPr>
              <p:nvPr/>
            </p:nvSpPr>
            <p:spPr bwMode="auto">
              <a:xfrm>
                <a:off x="1056" y="1152"/>
                <a:ext cx="4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 c</a:t>
                </a:r>
              </a:p>
            </p:txBody>
          </p:sp>
        </p:grpSp>
        <p:sp>
          <p:nvSpPr>
            <p:cNvPr id="22534" name="Text Box 69"/>
            <p:cNvSpPr txBox="1">
              <a:spLocks noChangeArrowheads="1"/>
            </p:cNvSpPr>
            <p:nvPr/>
          </p:nvSpPr>
          <p:spPr bwMode="auto">
            <a:xfrm>
              <a:off x="1214" y="3223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Zn</a:t>
              </a:r>
            </a:p>
          </p:txBody>
        </p:sp>
      </p:grpSp>
      <p:sp>
        <p:nvSpPr>
          <p:cNvPr id="22532" name="Text Box 70"/>
          <p:cNvSpPr txBox="1">
            <a:spLocks noChangeArrowheads="1"/>
          </p:cNvSpPr>
          <p:nvPr/>
        </p:nvSpPr>
        <p:spPr bwMode="auto">
          <a:xfrm>
            <a:off x="896876" y="3926786"/>
            <a:ext cx="3743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Zn</a:t>
            </a:r>
            <a:r>
              <a:rPr lang="zh-CN" altLang="en-US" dirty="0"/>
              <a:t>单晶：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沿着</a:t>
            </a:r>
            <a:r>
              <a:rPr lang="en-US" altLang="zh-CN" sz="2000" dirty="0"/>
              <a:t>c</a:t>
            </a:r>
            <a:r>
              <a:rPr lang="zh-CN" altLang="en-US" sz="2000" dirty="0"/>
              <a:t>轴方向拉伸，表现为脆性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沿着</a:t>
            </a:r>
            <a:r>
              <a:rPr lang="en-US" altLang="zh-CN" sz="2000" dirty="0"/>
              <a:t>c</a:t>
            </a:r>
            <a:r>
              <a:rPr lang="zh-CN" altLang="en-US" sz="2000" dirty="0"/>
              <a:t>轴方向压缩，表现为塑性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465610"/>
            <a:ext cx="80947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材料科学中，讨论有关晶体的生长、变形、断裂、性能及固态相变时，常涉及晶体的某些晶向和晶面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材料的许多性质如物理性质、变形行为、相变、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射线衍射等特性，都与晶面和晶向密切相关。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，金属材料一般是沿着最密排的原子晶面上发生塑性变形和断裂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9036" r="6631"/>
          <a:stretch/>
        </p:blipFill>
        <p:spPr>
          <a:xfrm>
            <a:off x="5292080" y="1552268"/>
            <a:ext cx="3674796" cy="342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5096" y="441564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试定出中</a:t>
            </a:r>
            <a:r>
              <a:rPr lang="en-US" altLang="zh-CN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 </a:t>
            </a:r>
            <a:r>
              <a:rPr lang="zh-CN" altLang="en-US" sz="3200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二个方向的密勒晶向指数。</a:t>
            </a:r>
          </a:p>
        </p:txBody>
      </p:sp>
      <p:sp>
        <p:nvSpPr>
          <p:cNvPr id="4" name="矩形 3"/>
          <p:cNvSpPr/>
          <p:nvPr/>
        </p:nvSpPr>
        <p:spPr>
          <a:xfrm>
            <a:off x="445096" y="1552268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方向</a:t>
            </a:r>
            <a:r>
              <a:rPr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（行走法）</a:t>
            </a:r>
            <a:endParaRPr lang="en-US" altLang="zh-CN" sz="28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点是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1, 1, 1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没有分数，则加方括号为密勒晶向指数：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[1 1 1 ]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 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45096" y="3744200"/>
                <a:ext cx="5135016" cy="292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800" b="1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方向</a:t>
                </a:r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 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（坐标法）</a:t>
                </a:r>
                <a:endPara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1200"/>
                  </a:spcAft>
                  <a:buAutoNum type="arabicPeriod"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两点是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1/2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0, 0, 1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1200"/>
                  </a:spcAft>
                  <a:buAutoNum type="arabicPeriod"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相减后得－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1/2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，－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1200"/>
                  </a:spcAft>
                  <a:buAutoNum type="arabicPeriod"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去掉分数得－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，－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1200"/>
                  </a:spcAft>
                  <a:buAutoNum type="arabicPeriod"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加括号为密勒晶向指数：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[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e>
                    </m:acc>
                    <m:r>
                      <a:rPr lang="en-US" altLang="zh-CN" b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2]</m:t>
                    </m:r>
                  </m:oMath>
                </a14:m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96" y="3744200"/>
                <a:ext cx="5135016" cy="2925160"/>
              </a:xfrm>
              <a:prstGeom prst="rect">
                <a:avLst/>
              </a:prstGeom>
              <a:blipFill rotWithShape="0">
                <a:blip r:embed="rId3"/>
                <a:stretch>
                  <a:fillRect l="-2375" t="-2083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724128" y="2780928"/>
            <a:ext cx="1800200" cy="1728192"/>
            <a:chOff x="5724128" y="2780928"/>
            <a:chExt cx="1800200" cy="172819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5724128" y="3933056"/>
              <a:ext cx="576064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5724128" y="4509120"/>
              <a:ext cx="1800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 flipV="1">
              <a:off x="7452320" y="2780928"/>
              <a:ext cx="72008" cy="17281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956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88275"/>
              </p:ext>
            </p:extLst>
          </p:nvPr>
        </p:nvGraphicFramePr>
        <p:xfrm>
          <a:off x="107504" y="1501869"/>
          <a:ext cx="5111923" cy="387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Graph" r:id="rId3" imgW="4133088" imgH="3134563" progId="Origin50.Graph">
                  <p:embed/>
                </p:oleObj>
              </mc:Choice>
              <mc:Fallback>
                <p:oleObj name="Graph" r:id="rId3" imgW="4133088" imgH="3134563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01869"/>
                        <a:ext cx="5111923" cy="3879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39750" y="3333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举例</a:t>
            </a:r>
            <a:r>
              <a:rPr lang="en-US" altLang="zh-CN" b="1">
                <a:solidFill>
                  <a:schemeClr val="accent2"/>
                </a:solidFill>
              </a:rPr>
              <a:t>1</a:t>
            </a:r>
            <a:r>
              <a:rPr lang="zh-CN" altLang="en-US" b="1">
                <a:solidFill>
                  <a:schemeClr val="accent2"/>
                </a:solidFill>
              </a:rPr>
              <a:t>：</a:t>
            </a:r>
            <a:r>
              <a:rPr lang="en-US" altLang="zh-CN" b="1">
                <a:solidFill>
                  <a:schemeClr val="accent2"/>
                </a:solidFill>
              </a:rPr>
              <a:t>X</a:t>
            </a:r>
            <a:r>
              <a:rPr lang="zh-CN" altLang="en-US" b="1">
                <a:solidFill>
                  <a:schemeClr val="accent2"/>
                </a:solidFill>
              </a:rPr>
              <a:t>射线衍射</a:t>
            </a:r>
            <a:r>
              <a:rPr lang="en-US" altLang="zh-CN" b="1">
                <a:solidFill>
                  <a:schemeClr val="accent2"/>
                </a:solidFill>
              </a:rPr>
              <a:t>(X-ray diffraction</a:t>
            </a:r>
            <a:r>
              <a:rPr lang="zh-CN" altLang="en-US" b="1">
                <a:solidFill>
                  <a:schemeClr val="accent2"/>
                </a:solidFill>
              </a:rPr>
              <a:t>，</a:t>
            </a:r>
            <a:r>
              <a:rPr lang="en-US" altLang="zh-CN" b="1">
                <a:solidFill>
                  <a:schemeClr val="accent2"/>
                </a:solidFill>
              </a:rPr>
              <a:t>XRD</a:t>
            </a:r>
            <a:r>
              <a:rPr lang="zh-CN" altLang="en-US" b="1">
                <a:solidFill>
                  <a:schemeClr val="accent2"/>
                </a:solidFill>
              </a:rPr>
              <a:t>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22205" y="5573898"/>
            <a:ext cx="3673475" cy="484187"/>
            <a:chOff x="884" y="3793"/>
            <a:chExt cx="2314" cy="305"/>
          </a:xfrm>
        </p:grpSpPr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2064" y="3838"/>
            <a:ext cx="113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公式" r:id="rId5" imgW="774028" imgH="177646" progId="Equation.3">
                    <p:embed/>
                  </p:oleObj>
                </mc:Choice>
                <mc:Fallback>
                  <p:oleObj name="公式" r:id="rId5" imgW="774028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838"/>
                          <a:ext cx="113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" name="Text Box 7"/>
            <p:cNvSpPr txBox="1">
              <a:spLocks noChangeArrowheads="1"/>
            </p:cNvSpPr>
            <p:nvPr/>
          </p:nvSpPr>
          <p:spPr bwMode="auto">
            <a:xfrm>
              <a:off x="884" y="3793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布拉格公式：</a:t>
              </a:r>
            </a:p>
          </p:txBody>
        </p:sp>
      </p:grpSp>
      <p:grpSp>
        <p:nvGrpSpPr>
          <p:cNvPr id="19" name="Group 1039"/>
          <p:cNvGrpSpPr>
            <a:grpSpLocks/>
          </p:cNvGrpSpPr>
          <p:nvPr/>
        </p:nvGrpSpPr>
        <p:grpSpPr bwMode="auto">
          <a:xfrm rot="60000">
            <a:off x="4951700" y="2580025"/>
            <a:ext cx="3783025" cy="2286000"/>
            <a:chOff x="1425" y="2304"/>
            <a:chExt cx="2383" cy="1440"/>
          </a:xfrm>
        </p:grpSpPr>
        <p:sp>
          <p:nvSpPr>
            <p:cNvPr id="22" name="Text Box 1040"/>
            <p:cNvSpPr txBox="1">
              <a:spLocks noChangeArrowheads="1"/>
            </p:cNvSpPr>
            <p:nvPr/>
          </p:nvSpPr>
          <p:spPr bwMode="auto">
            <a:xfrm>
              <a:off x="16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3" name="Text Box 1041"/>
            <p:cNvSpPr txBox="1">
              <a:spLocks noChangeArrowheads="1"/>
            </p:cNvSpPr>
            <p:nvPr/>
          </p:nvSpPr>
          <p:spPr bwMode="auto">
            <a:xfrm>
              <a:off x="1833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4" name="Text Box 1042"/>
            <p:cNvSpPr txBox="1">
              <a:spLocks noChangeArrowheads="1"/>
            </p:cNvSpPr>
            <p:nvPr/>
          </p:nvSpPr>
          <p:spPr bwMode="auto">
            <a:xfrm>
              <a:off x="1824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5" name="Text Box 1043"/>
            <p:cNvSpPr txBox="1">
              <a:spLocks noChangeArrowheads="1"/>
            </p:cNvSpPr>
            <p:nvPr/>
          </p:nvSpPr>
          <p:spPr bwMode="auto">
            <a:xfrm>
              <a:off x="2016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6" name="Text Box 1044"/>
            <p:cNvSpPr txBox="1">
              <a:spLocks noChangeArrowheads="1"/>
            </p:cNvSpPr>
            <p:nvPr/>
          </p:nvSpPr>
          <p:spPr bwMode="auto">
            <a:xfrm>
              <a:off x="2208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7" name="Text Box 1045"/>
            <p:cNvSpPr txBox="1">
              <a:spLocks noChangeArrowheads="1"/>
            </p:cNvSpPr>
            <p:nvPr/>
          </p:nvSpPr>
          <p:spPr bwMode="auto">
            <a:xfrm>
              <a:off x="240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8" name="Text Box 1046"/>
            <p:cNvSpPr txBox="1">
              <a:spLocks noChangeArrowheads="1"/>
            </p:cNvSpPr>
            <p:nvPr/>
          </p:nvSpPr>
          <p:spPr bwMode="auto">
            <a:xfrm>
              <a:off x="2592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9" name="Text Box 1047"/>
            <p:cNvSpPr txBox="1">
              <a:spLocks noChangeArrowheads="1"/>
            </p:cNvSpPr>
            <p:nvPr/>
          </p:nvSpPr>
          <p:spPr bwMode="auto">
            <a:xfrm>
              <a:off x="2025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0" name="Text Box 1048"/>
            <p:cNvSpPr txBox="1">
              <a:spLocks noChangeArrowheads="1"/>
            </p:cNvSpPr>
            <p:nvPr/>
          </p:nvSpPr>
          <p:spPr bwMode="auto">
            <a:xfrm>
              <a:off x="2217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1" name="Text Box 1049"/>
            <p:cNvSpPr txBox="1">
              <a:spLocks noChangeArrowheads="1"/>
            </p:cNvSpPr>
            <p:nvPr/>
          </p:nvSpPr>
          <p:spPr bwMode="auto">
            <a:xfrm>
              <a:off x="2409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2" name="Text Box 1050"/>
            <p:cNvSpPr txBox="1">
              <a:spLocks noChangeArrowheads="1"/>
            </p:cNvSpPr>
            <p:nvPr/>
          </p:nvSpPr>
          <p:spPr bwMode="auto">
            <a:xfrm>
              <a:off x="2601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3" name="Text Box 1051"/>
            <p:cNvSpPr txBox="1">
              <a:spLocks noChangeArrowheads="1"/>
            </p:cNvSpPr>
            <p:nvPr/>
          </p:nvSpPr>
          <p:spPr bwMode="auto">
            <a:xfrm>
              <a:off x="2793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4" name="Text Box 1052"/>
            <p:cNvSpPr txBox="1">
              <a:spLocks noChangeArrowheads="1"/>
            </p:cNvSpPr>
            <p:nvPr/>
          </p:nvSpPr>
          <p:spPr bwMode="auto">
            <a:xfrm>
              <a:off x="2592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5" name="Text Box 1053"/>
            <p:cNvSpPr txBox="1">
              <a:spLocks noChangeArrowheads="1"/>
            </p:cNvSpPr>
            <p:nvPr/>
          </p:nvSpPr>
          <p:spPr bwMode="auto">
            <a:xfrm>
              <a:off x="2784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6" name="Text Box 1054"/>
            <p:cNvSpPr txBox="1">
              <a:spLocks noChangeArrowheads="1"/>
            </p:cNvSpPr>
            <p:nvPr/>
          </p:nvSpPr>
          <p:spPr bwMode="auto">
            <a:xfrm>
              <a:off x="2793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7" name="Text Box 1055"/>
            <p:cNvSpPr txBox="1">
              <a:spLocks noChangeArrowheads="1"/>
            </p:cNvSpPr>
            <p:nvPr/>
          </p:nvSpPr>
          <p:spPr bwMode="auto">
            <a:xfrm>
              <a:off x="2985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8" name="Text Box 1056"/>
            <p:cNvSpPr txBox="1">
              <a:spLocks noChangeArrowheads="1"/>
            </p:cNvSpPr>
            <p:nvPr/>
          </p:nvSpPr>
          <p:spPr bwMode="auto">
            <a:xfrm>
              <a:off x="2026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9" name="Text Box 1057"/>
            <p:cNvSpPr txBox="1">
              <a:spLocks noChangeArrowheads="1"/>
            </p:cNvSpPr>
            <p:nvPr/>
          </p:nvSpPr>
          <p:spPr bwMode="auto">
            <a:xfrm>
              <a:off x="2227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0" name="Text Box 1058"/>
            <p:cNvSpPr txBox="1">
              <a:spLocks noChangeArrowheads="1"/>
            </p:cNvSpPr>
            <p:nvPr/>
          </p:nvSpPr>
          <p:spPr bwMode="auto">
            <a:xfrm>
              <a:off x="2218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1" name="Text Box 1059"/>
            <p:cNvSpPr txBox="1">
              <a:spLocks noChangeArrowheads="1"/>
            </p:cNvSpPr>
            <p:nvPr/>
          </p:nvSpPr>
          <p:spPr bwMode="auto">
            <a:xfrm>
              <a:off x="2410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2" name="Text Box 1060"/>
            <p:cNvSpPr txBox="1">
              <a:spLocks noChangeArrowheads="1"/>
            </p:cNvSpPr>
            <p:nvPr/>
          </p:nvSpPr>
          <p:spPr bwMode="auto">
            <a:xfrm>
              <a:off x="2602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3" name="Text Box 1061"/>
            <p:cNvSpPr txBox="1">
              <a:spLocks noChangeArrowheads="1"/>
            </p:cNvSpPr>
            <p:nvPr/>
          </p:nvSpPr>
          <p:spPr bwMode="auto">
            <a:xfrm>
              <a:off x="2794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4" name="Text Box 1062"/>
            <p:cNvSpPr txBox="1">
              <a:spLocks noChangeArrowheads="1"/>
            </p:cNvSpPr>
            <p:nvPr/>
          </p:nvSpPr>
          <p:spPr bwMode="auto">
            <a:xfrm>
              <a:off x="298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5" name="Text Box 1063"/>
            <p:cNvSpPr txBox="1">
              <a:spLocks noChangeArrowheads="1"/>
            </p:cNvSpPr>
            <p:nvPr/>
          </p:nvSpPr>
          <p:spPr bwMode="auto">
            <a:xfrm>
              <a:off x="2419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6" name="Text Box 1064"/>
            <p:cNvSpPr txBox="1">
              <a:spLocks noChangeArrowheads="1"/>
            </p:cNvSpPr>
            <p:nvPr/>
          </p:nvSpPr>
          <p:spPr bwMode="auto">
            <a:xfrm>
              <a:off x="2611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7" name="Text Box 1065"/>
            <p:cNvSpPr txBox="1">
              <a:spLocks noChangeArrowheads="1"/>
            </p:cNvSpPr>
            <p:nvPr/>
          </p:nvSpPr>
          <p:spPr bwMode="auto">
            <a:xfrm>
              <a:off x="2803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8" name="Text Box 1066"/>
            <p:cNvSpPr txBox="1">
              <a:spLocks noChangeArrowheads="1"/>
            </p:cNvSpPr>
            <p:nvPr/>
          </p:nvSpPr>
          <p:spPr bwMode="auto">
            <a:xfrm>
              <a:off x="2995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9" name="Text Box 1067"/>
            <p:cNvSpPr txBox="1">
              <a:spLocks noChangeArrowheads="1"/>
            </p:cNvSpPr>
            <p:nvPr/>
          </p:nvSpPr>
          <p:spPr bwMode="auto">
            <a:xfrm>
              <a:off x="3187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0" name="Text Box 1068"/>
            <p:cNvSpPr txBox="1">
              <a:spLocks noChangeArrowheads="1"/>
            </p:cNvSpPr>
            <p:nvPr/>
          </p:nvSpPr>
          <p:spPr bwMode="auto">
            <a:xfrm>
              <a:off x="298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1" name="Text Box 1069"/>
            <p:cNvSpPr txBox="1">
              <a:spLocks noChangeArrowheads="1"/>
            </p:cNvSpPr>
            <p:nvPr/>
          </p:nvSpPr>
          <p:spPr bwMode="auto">
            <a:xfrm>
              <a:off x="3178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2" name="Text Box 1070"/>
            <p:cNvSpPr txBox="1">
              <a:spLocks noChangeArrowheads="1"/>
            </p:cNvSpPr>
            <p:nvPr/>
          </p:nvSpPr>
          <p:spPr bwMode="auto">
            <a:xfrm>
              <a:off x="3187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3" name="Text Box 1071"/>
            <p:cNvSpPr txBox="1">
              <a:spLocks noChangeArrowheads="1"/>
            </p:cNvSpPr>
            <p:nvPr/>
          </p:nvSpPr>
          <p:spPr bwMode="auto">
            <a:xfrm>
              <a:off x="3379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4" name="Text Box 1072"/>
            <p:cNvSpPr txBox="1">
              <a:spLocks noChangeArrowheads="1"/>
            </p:cNvSpPr>
            <p:nvPr/>
          </p:nvSpPr>
          <p:spPr bwMode="auto">
            <a:xfrm>
              <a:off x="143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5" name="Text Box 1073"/>
            <p:cNvSpPr txBox="1">
              <a:spLocks noChangeArrowheads="1"/>
            </p:cNvSpPr>
            <p:nvPr/>
          </p:nvSpPr>
          <p:spPr bwMode="auto">
            <a:xfrm>
              <a:off x="1449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6" name="Text Box 1074"/>
            <p:cNvSpPr txBox="1">
              <a:spLocks noChangeArrowheads="1"/>
            </p:cNvSpPr>
            <p:nvPr/>
          </p:nvSpPr>
          <p:spPr bwMode="auto">
            <a:xfrm>
              <a:off x="1440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7" name="Text Box 1075"/>
            <p:cNvSpPr txBox="1">
              <a:spLocks noChangeArrowheads="1"/>
            </p:cNvSpPr>
            <p:nvPr/>
          </p:nvSpPr>
          <p:spPr bwMode="auto">
            <a:xfrm>
              <a:off x="1632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8" name="Text Box 1076"/>
            <p:cNvSpPr txBox="1">
              <a:spLocks noChangeArrowheads="1"/>
            </p:cNvSpPr>
            <p:nvPr/>
          </p:nvSpPr>
          <p:spPr bwMode="auto">
            <a:xfrm>
              <a:off x="1824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9" name="Text Box 1077"/>
            <p:cNvSpPr txBox="1">
              <a:spLocks noChangeArrowheads="1"/>
            </p:cNvSpPr>
            <p:nvPr/>
          </p:nvSpPr>
          <p:spPr bwMode="auto">
            <a:xfrm>
              <a:off x="2016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0" name="Text Box 1078"/>
            <p:cNvSpPr txBox="1">
              <a:spLocks noChangeArrowheads="1"/>
            </p:cNvSpPr>
            <p:nvPr/>
          </p:nvSpPr>
          <p:spPr bwMode="auto">
            <a:xfrm>
              <a:off x="220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1" name="Text Box 1079"/>
            <p:cNvSpPr txBox="1">
              <a:spLocks noChangeArrowheads="1"/>
            </p:cNvSpPr>
            <p:nvPr/>
          </p:nvSpPr>
          <p:spPr bwMode="auto">
            <a:xfrm>
              <a:off x="1641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2" name="Text Box 1080"/>
            <p:cNvSpPr txBox="1">
              <a:spLocks noChangeArrowheads="1"/>
            </p:cNvSpPr>
            <p:nvPr/>
          </p:nvSpPr>
          <p:spPr bwMode="auto">
            <a:xfrm>
              <a:off x="1833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63" name="Text Box 1081"/>
            <p:cNvSpPr txBox="1">
              <a:spLocks noChangeArrowheads="1"/>
            </p:cNvSpPr>
            <p:nvPr/>
          </p:nvSpPr>
          <p:spPr bwMode="auto">
            <a:xfrm>
              <a:off x="2025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4" name="Text Box 1082"/>
            <p:cNvSpPr txBox="1">
              <a:spLocks noChangeArrowheads="1"/>
            </p:cNvSpPr>
            <p:nvPr/>
          </p:nvSpPr>
          <p:spPr bwMode="auto">
            <a:xfrm>
              <a:off x="2217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5" name="Text Box 1083"/>
            <p:cNvSpPr txBox="1">
              <a:spLocks noChangeArrowheads="1"/>
            </p:cNvSpPr>
            <p:nvPr/>
          </p:nvSpPr>
          <p:spPr bwMode="auto">
            <a:xfrm>
              <a:off x="240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6" name="Text Box 1084"/>
            <p:cNvSpPr txBox="1">
              <a:spLocks noChangeArrowheads="1"/>
            </p:cNvSpPr>
            <p:nvPr/>
          </p:nvSpPr>
          <p:spPr bwMode="auto">
            <a:xfrm>
              <a:off x="220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7" name="Text Box 1085"/>
            <p:cNvSpPr txBox="1">
              <a:spLocks noChangeArrowheads="1"/>
            </p:cNvSpPr>
            <p:nvPr/>
          </p:nvSpPr>
          <p:spPr bwMode="auto">
            <a:xfrm>
              <a:off x="2400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8" name="Text Box 1086"/>
            <p:cNvSpPr txBox="1">
              <a:spLocks noChangeArrowheads="1"/>
            </p:cNvSpPr>
            <p:nvPr/>
          </p:nvSpPr>
          <p:spPr bwMode="auto">
            <a:xfrm>
              <a:off x="240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9" name="Text Box 1087"/>
            <p:cNvSpPr txBox="1">
              <a:spLocks noChangeArrowheads="1"/>
            </p:cNvSpPr>
            <p:nvPr/>
          </p:nvSpPr>
          <p:spPr bwMode="auto">
            <a:xfrm>
              <a:off x="2601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0" name="Text Box 1088"/>
            <p:cNvSpPr txBox="1">
              <a:spLocks noChangeArrowheads="1"/>
            </p:cNvSpPr>
            <p:nvPr/>
          </p:nvSpPr>
          <p:spPr bwMode="auto">
            <a:xfrm>
              <a:off x="1425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1" name="Text Box 1089"/>
            <p:cNvSpPr txBox="1">
              <a:spLocks noChangeArrowheads="1"/>
            </p:cNvSpPr>
            <p:nvPr/>
          </p:nvSpPr>
          <p:spPr bwMode="auto">
            <a:xfrm>
              <a:off x="1439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2" name="Text Box 1090"/>
            <p:cNvSpPr txBox="1">
              <a:spLocks noChangeArrowheads="1"/>
            </p:cNvSpPr>
            <p:nvPr/>
          </p:nvSpPr>
          <p:spPr bwMode="auto">
            <a:xfrm>
              <a:off x="1430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3" name="Text Box 1091"/>
            <p:cNvSpPr txBox="1">
              <a:spLocks noChangeArrowheads="1"/>
            </p:cNvSpPr>
            <p:nvPr/>
          </p:nvSpPr>
          <p:spPr bwMode="auto">
            <a:xfrm>
              <a:off x="1622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4" name="Text Box 1092"/>
            <p:cNvSpPr txBox="1">
              <a:spLocks noChangeArrowheads="1"/>
            </p:cNvSpPr>
            <p:nvPr/>
          </p:nvSpPr>
          <p:spPr bwMode="auto">
            <a:xfrm>
              <a:off x="1814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5" name="Text Box 1093"/>
            <p:cNvSpPr txBox="1">
              <a:spLocks noChangeArrowheads="1"/>
            </p:cNvSpPr>
            <p:nvPr/>
          </p:nvSpPr>
          <p:spPr bwMode="auto">
            <a:xfrm>
              <a:off x="2006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6" name="Text Box 1094"/>
            <p:cNvSpPr txBox="1">
              <a:spLocks noChangeArrowheads="1"/>
            </p:cNvSpPr>
            <p:nvPr/>
          </p:nvSpPr>
          <p:spPr bwMode="auto">
            <a:xfrm>
              <a:off x="142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7" name="Text Box 1095"/>
            <p:cNvSpPr txBox="1">
              <a:spLocks noChangeArrowheads="1"/>
            </p:cNvSpPr>
            <p:nvPr/>
          </p:nvSpPr>
          <p:spPr bwMode="auto">
            <a:xfrm>
              <a:off x="1631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8" name="Text Box 1096"/>
            <p:cNvSpPr txBox="1">
              <a:spLocks noChangeArrowheads="1"/>
            </p:cNvSpPr>
            <p:nvPr/>
          </p:nvSpPr>
          <p:spPr bwMode="auto">
            <a:xfrm>
              <a:off x="1823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9" name="Text Box 1097"/>
            <p:cNvSpPr txBox="1">
              <a:spLocks noChangeArrowheads="1"/>
            </p:cNvSpPr>
            <p:nvPr/>
          </p:nvSpPr>
          <p:spPr bwMode="auto">
            <a:xfrm>
              <a:off x="201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80" name="Text Box 1098"/>
            <p:cNvSpPr txBox="1">
              <a:spLocks noChangeArrowheads="1"/>
            </p:cNvSpPr>
            <p:nvPr/>
          </p:nvSpPr>
          <p:spPr bwMode="auto">
            <a:xfrm>
              <a:off x="2207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1" name="Text Box 1099"/>
            <p:cNvSpPr txBox="1">
              <a:spLocks noChangeArrowheads="1"/>
            </p:cNvSpPr>
            <p:nvPr/>
          </p:nvSpPr>
          <p:spPr bwMode="auto">
            <a:xfrm>
              <a:off x="162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2" name="Text Box 1100"/>
            <p:cNvSpPr txBox="1">
              <a:spLocks noChangeArrowheads="1"/>
            </p:cNvSpPr>
            <p:nvPr/>
          </p:nvSpPr>
          <p:spPr bwMode="auto">
            <a:xfrm>
              <a:off x="142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3" name="Text Box 1101"/>
            <p:cNvSpPr txBox="1">
              <a:spLocks noChangeArrowheads="1"/>
            </p:cNvSpPr>
            <p:nvPr/>
          </p:nvSpPr>
          <p:spPr bwMode="auto">
            <a:xfrm>
              <a:off x="1617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4" name="Text Box 1102"/>
            <p:cNvSpPr txBox="1">
              <a:spLocks noChangeArrowheads="1"/>
            </p:cNvSpPr>
            <p:nvPr/>
          </p:nvSpPr>
          <p:spPr bwMode="auto">
            <a:xfrm>
              <a:off x="162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5" name="Text Box 1103"/>
            <p:cNvSpPr txBox="1">
              <a:spLocks noChangeArrowheads="1"/>
            </p:cNvSpPr>
            <p:nvPr/>
          </p:nvSpPr>
          <p:spPr bwMode="auto">
            <a:xfrm>
              <a:off x="1818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6" name="Text Box 1104"/>
            <p:cNvSpPr txBox="1">
              <a:spLocks noChangeArrowheads="1"/>
            </p:cNvSpPr>
            <p:nvPr/>
          </p:nvSpPr>
          <p:spPr bwMode="auto">
            <a:xfrm>
              <a:off x="242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7" name="Text Box 1105"/>
            <p:cNvSpPr txBox="1">
              <a:spLocks noChangeArrowheads="1"/>
            </p:cNvSpPr>
            <p:nvPr/>
          </p:nvSpPr>
          <p:spPr bwMode="auto">
            <a:xfrm>
              <a:off x="2629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8" name="Text Box 1106"/>
            <p:cNvSpPr txBox="1">
              <a:spLocks noChangeArrowheads="1"/>
            </p:cNvSpPr>
            <p:nvPr/>
          </p:nvSpPr>
          <p:spPr bwMode="auto">
            <a:xfrm>
              <a:off x="2620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9" name="Text Box 1107"/>
            <p:cNvSpPr txBox="1">
              <a:spLocks noChangeArrowheads="1"/>
            </p:cNvSpPr>
            <p:nvPr/>
          </p:nvSpPr>
          <p:spPr bwMode="auto">
            <a:xfrm>
              <a:off x="2812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0" name="Text Box 1108"/>
            <p:cNvSpPr txBox="1">
              <a:spLocks noChangeArrowheads="1"/>
            </p:cNvSpPr>
            <p:nvPr/>
          </p:nvSpPr>
          <p:spPr bwMode="auto">
            <a:xfrm>
              <a:off x="3004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1" name="Text Box 1109"/>
            <p:cNvSpPr txBox="1">
              <a:spLocks noChangeArrowheads="1"/>
            </p:cNvSpPr>
            <p:nvPr/>
          </p:nvSpPr>
          <p:spPr bwMode="auto">
            <a:xfrm>
              <a:off x="3196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2" name="Text Box 1110"/>
            <p:cNvSpPr txBox="1">
              <a:spLocks noChangeArrowheads="1"/>
            </p:cNvSpPr>
            <p:nvPr/>
          </p:nvSpPr>
          <p:spPr bwMode="auto">
            <a:xfrm>
              <a:off x="338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3" name="Text Box 1111"/>
            <p:cNvSpPr txBox="1">
              <a:spLocks noChangeArrowheads="1"/>
            </p:cNvSpPr>
            <p:nvPr/>
          </p:nvSpPr>
          <p:spPr bwMode="auto">
            <a:xfrm>
              <a:off x="2821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4" name="Text Box 1112"/>
            <p:cNvSpPr txBox="1">
              <a:spLocks noChangeArrowheads="1"/>
            </p:cNvSpPr>
            <p:nvPr/>
          </p:nvSpPr>
          <p:spPr bwMode="auto">
            <a:xfrm>
              <a:off x="3013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5" name="Text Box 1113"/>
            <p:cNvSpPr txBox="1">
              <a:spLocks noChangeArrowheads="1"/>
            </p:cNvSpPr>
            <p:nvPr/>
          </p:nvSpPr>
          <p:spPr bwMode="auto">
            <a:xfrm>
              <a:off x="3205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6" name="Text Box 1114"/>
            <p:cNvSpPr txBox="1">
              <a:spLocks noChangeArrowheads="1"/>
            </p:cNvSpPr>
            <p:nvPr/>
          </p:nvSpPr>
          <p:spPr bwMode="auto">
            <a:xfrm>
              <a:off x="3397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7" name="Text Box 1115"/>
            <p:cNvSpPr txBox="1">
              <a:spLocks noChangeArrowheads="1"/>
            </p:cNvSpPr>
            <p:nvPr/>
          </p:nvSpPr>
          <p:spPr bwMode="auto">
            <a:xfrm>
              <a:off x="358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8" name="Text Box 1116"/>
            <p:cNvSpPr txBox="1">
              <a:spLocks noChangeArrowheads="1"/>
            </p:cNvSpPr>
            <p:nvPr/>
          </p:nvSpPr>
          <p:spPr bwMode="auto">
            <a:xfrm>
              <a:off x="338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9" name="Text Box 1117"/>
            <p:cNvSpPr txBox="1">
              <a:spLocks noChangeArrowheads="1"/>
            </p:cNvSpPr>
            <p:nvPr/>
          </p:nvSpPr>
          <p:spPr bwMode="auto">
            <a:xfrm>
              <a:off x="3580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0" name="Text Box 1118"/>
            <p:cNvSpPr txBox="1">
              <a:spLocks noChangeArrowheads="1"/>
            </p:cNvSpPr>
            <p:nvPr/>
          </p:nvSpPr>
          <p:spPr bwMode="auto">
            <a:xfrm>
              <a:off x="358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1" name="Text Box 1119"/>
            <p:cNvSpPr txBox="1">
              <a:spLocks noChangeArrowheads="1"/>
            </p:cNvSpPr>
            <p:nvPr/>
          </p:nvSpPr>
          <p:spPr bwMode="auto">
            <a:xfrm>
              <a:off x="3605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2" name="Text Box 1120"/>
            <p:cNvSpPr txBox="1">
              <a:spLocks noChangeArrowheads="1"/>
            </p:cNvSpPr>
            <p:nvPr/>
          </p:nvSpPr>
          <p:spPr bwMode="auto">
            <a:xfrm>
              <a:off x="28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3" name="Text Box 1121"/>
            <p:cNvSpPr txBox="1">
              <a:spLocks noChangeArrowheads="1"/>
            </p:cNvSpPr>
            <p:nvPr/>
          </p:nvSpPr>
          <p:spPr bwMode="auto">
            <a:xfrm>
              <a:off x="3033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4" name="Text Box 1122"/>
            <p:cNvSpPr txBox="1">
              <a:spLocks noChangeArrowheads="1"/>
            </p:cNvSpPr>
            <p:nvPr/>
          </p:nvSpPr>
          <p:spPr bwMode="auto">
            <a:xfrm>
              <a:off x="3024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105" name="Text Box 1123"/>
            <p:cNvSpPr txBox="1">
              <a:spLocks noChangeArrowheads="1"/>
            </p:cNvSpPr>
            <p:nvPr/>
          </p:nvSpPr>
          <p:spPr bwMode="auto">
            <a:xfrm>
              <a:off x="3216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6" name="Text Box 1124"/>
            <p:cNvSpPr txBox="1">
              <a:spLocks noChangeArrowheads="1"/>
            </p:cNvSpPr>
            <p:nvPr/>
          </p:nvSpPr>
          <p:spPr bwMode="auto">
            <a:xfrm>
              <a:off x="3408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7" name="Text Box 1125"/>
            <p:cNvSpPr txBox="1">
              <a:spLocks noChangeArrowheads="1"/>
            </p:cNvSpPr>
            <p:nvPr/>
          </p:nvSpPr>
          <p:spPr bwMode="auto">
            <a:xfrm>
              <a:off x="360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8" name="Text Box 1126"/>
            <p:cNvSpPr txBox="1">
              <a:spLocks noChangeArrowheads="1"/>
            </p:cNvSpPr>
            <p:nvPr/>
          </p:nvSpPr>
          <p:spPr bwMode="auto">
            <a:xfrm>
              <a:off x="3616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9" name="Text Box 1127"/>
            <p:cNvSpPr txBox="1">
              <a:spLocks noChangeArrowheads="1"/>
            </p:cNvSpPr>
            <p:nvPr/>
          </p:nvSpPr>
          <p:spPr bwMode="auto">
            <a:xfrm>
              <a:off x="3225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0" name="Text Box 1128"/>
            <p:cNvSpPr txBox="1">
              <a:spLocks noChangeArrowheads="1"/>
            </p:cNvSpPr>
            <p:nvPr/>
          </p:nvSpPr>
          <p:spPr bwMode="auto">
            <a:xfrm>
              <a:off x="3417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1" name="Text Box 1129"/>
            <p:cNvSpPr txBox="1">
              <a:spLocks noChangeArrowheads="1"/>
            </p:cNvSpPr>
            <p:nvPr/>
          </p:nvSpPr>
          <p:spPr bwMode="auto">
            <a:xfrm>
              <a:off x="3609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2" name="Text Box 1130"/>
            <p:cNvSpPr txBox="1">
              <a:spLocks noChangeArrowheads="1"/>
            </p:cNvSpPr>
            <p:nvPr/>
          </p:nvSpPr>
          <p:spPr bwMode="auto">
            <a:xfrm>
              <a:off x="3625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3" name="Text Box 1131"/>
            <p:cNvSpPr txBox="1">
              <a:spLocks noChangeArrowheads="1"/>
            </p:cNvSpPr>
            <p:nvPr/>
          </p:nvSpPr>
          <p:spPr bwMode="auto">
            <a:xfrm>
              <a:off x="34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4" name="Text Box 1132"/>
            <p:cNvSpPr txBox="1">
              <a:spLocks noChangeArrowheads="1"/>
            </p:cNvSpPr>
            <p:nvPr/>
          </p:nvSpPr>
          <p:spPr bwMode="auto">
            <a:xfrm>
              <a:off x="3616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5" name="Text Box 1133"/>
            <p:cNvSpPr txBox="1">
              <a:spLocks noChangeArrowheads="1"/>
            </p:cNvSpPr>
            <p:nvPr/>
          </p:nvSpPr>
          <p:spPr bwMode="auto">
            <a:xfrm>
              <a:off x="3423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6" name="Text Box 1134"/>
            <p:cNvSpPr txBox="1">
              <a:spLocks noChangeArrowheads="1"/>
            </p:cNvSpPr>
            <p:nvPr/>
          </p:nvSpPr>
          <p:spPr bwMode="auto">
            <a:xfrm>
              <a:off x="34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7" name="Text Box 1135"/>
            <p:cNvSpPr txBox="1">
              <a:spLocks noChangeArrowheads="1"/>
            </p:cNvSpPr>
            <p:nvPr/>
          </p:nvSpPr>
          <p:spPr bwMode="auto">
            <a:xfrm>
              <a:off x="3231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4788024" y="3105012"/>
            <a:ext cx="4320480" cy="333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/>
          <p:cNvCxnSpPr/>
          <p:nvPr/>
        </p:nvCxnSpPr>
        <p:spPr bwMode="auto">
          <a:xfrm>
            <a:off x="4824796" y="3420432"/>
            <a:ext cx="4320480" cy="333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>
            <a:endCxn id="30" idx="3"/>
          </p:cNvCxnSpPr>
          <p:nvPr/>
        </p:nvCxnSpPr>
        <p:spPr bwMode="auto">
          <a:xfrm>
            <a:off x="5386018" y="2420888"/>
            <a:ext cx="1118871" cy="9913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/>
          <p:nvPr/>
        </p:nvCxnSpPr>
        <p:spPr bwMode="auto">
          <a:xfrm flipV="1">
            <a:off x="6478246" y="2474535"/>
            <a:ext cx="1038030" cy="937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/>
          <p:cNvCxnSpPr/>
          <p:nvPr/>
        </p:nvCxnSpPr>
        <p:spPr bwMode="auto">
          <a:xfrm flipV="1">
            <a:off x="6152754" y="2331418"/>
            <a:ext cx="795131" cy="770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431105" y="2806077"/>
            <a:ext cx="1937154" cy="19801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>
            <a:off x="5266008" y="2933709"/>
            <a:ext cx="1937154" cy="19801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" name="文本框 1028"/>
          <p:cNvSpPr txBox="1"/>
          <p:nvPr/>
        </p:nvSpPr>
        <p:spPr>
          <a:xfrm>
            <a:off x="8754430" y="30547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468313" y="549275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一、点的坐标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643438" y="260350"/>
          <a:ext cx="3600450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位图图像" r:id="rId3" imgW="2392381" imgH="2149026" progId="Paint.Picture">
                  <p:embed/>
                </p:oleObj>
              </mc:Choice>
              <mc:Fallback>
                <p:oleObj name="位图图像" r:id="rId3" imgW="2392381" imgH="214902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0350"/>
                        <a:ext cx="3600450" cy="323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00113" y="3429000"/>
          <a:ext cx="32766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位图图像" r:id="rId5" imgW="1851820" imgH="1843810" progId="Paint.Picture">
                  <p:embed/>
                </p:oleObj>
              </mc:Choice>
              <mc:Fallback>
                <p:oleObj name="位图图像" r:id="rId5" imgW="1851820" imgH="184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32766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27"/>
          <p:cNvSpPr>
            <a:spLocks noChangeArrowheads="1"/>
          </p:cNvSpPr>
          <p:nvPr/>
        </p:nvSpPr>
        <p:spPr bwMode="auto">
          <a:xfrm>
            <a:off x="557277" y="7620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二、晶面指数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511798" y="2322416"/>
            <a:ext cx="7772400" cy="3352800"/>
            <a:chOff x="555" y="1740"/>
            <a:chExt cx="4896" cy="2112"/>
          </a:xfrm>
        </p:grpSpPr>
        <p:sp>
          <p:nvSpPr>
            <p:cNvPr id="3099" name="Rectangle 1029"/>
            <p:cNvSpPr>
              <a:spLocks noChangeArrowheads="1"/>
            </p:cNvSpPr>
            <p:nvPr/>
          </p:nvSpPr>
          <p:spPr bwMode="auto">
            <a:xfrm>
              <a:off x="555" y="1740"/>
              <a:ext cx="4896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zh-CN" altLang="en-US" sz="2000" dirty="0"/>
                <a:t>标定的步骤：</a:t>
              </a:r>
            </a:p>
            <a:p>
              <a:pPr eaLnBrk="1" hangingPunct="1">
                <a:lnSpc>
                  <a:spcPct val="140000"/>
                </a:lnSpc>
                <a:spcBef>
                  <a:spcPct val="20000"/>
                </a:spcBef>
                <a:buFontTx/>
                <a:buAutoNum type="arabicPeriod"/>
              </a:pPr>
              <a:r>
                <a:rPr lang="zh-CN" altLang="en-US" sz="2000" dirty="0"/>
                <a:t>选择一个右手坐标系，以 </a:t>
              </a:r>
              <a:r>
                <a:rPr lang="en-US" altLang="zh-CN" sz="2000" dirty="0"/>
                <a:t>a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c </a:t>
              </a:r>
              <a:r>
                <a:rPr lang="zh-CN" altLang="en-US" sz="2000" dirty="0"/>
                <a:t>为坐标轴（晶轴），</a:t>
              </a:r>
              <a:r>
                <a:rPr lang="en-US" altLang="zh-CN" sz="2000" dirty="0"/>
                <a:t>a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c</a:t>
              </a:r>
              <a:r>
                <a:rPr lang="zh-CN" altLang="en-US" sz="2000" dirty="0"/>
                <a:t>为单位长度。</a:t>
              </a:r>
            </a:p>
            <a:p>
              <a:pPr eaLnBrk="1" hangingPunct="1">
                <a:lnSpc>
                  <a:spcPct val="140000"/>
                </a:lnSpc>
                <a:spcBef>
                  <a:spcPct val="20000"/>
                </a:spcBef>
                <a:buFontTx/>
                <a:buAutoNum type="arabicPeriod"/>
              </a:pPr>
              <a:r>
                <a:rPr lang="zh-CN" altLang="en-US" sz="2000" dirty="0"/>
                <a:t>求出晶面在三个坐标轴上的截距</a:t>
              </a:r>
            </a:p>
            <a:p>
              <a:pPr eaLnBrk="1" hangingPunct="1">
                <a:lnSpc>
                  <a:spcPct val="140000"/>
                </a:lnSpc>
                <a:spcBef>
                  <a:spcPct val="20000"/>
                </a:spcBef>
                <a:buFontTx/>
                <a:buAutoNum type="arabicPeriod"/>
              </a:pPr>
              <a:r>
                <a:rPr lang="zh-CN" altLang="en-US" sz="2000" dirty="0"/>
                <a:t>求截距的倒数</a:t>
              </a:r>
            </a:p>
            <a:p>
              <a:pPr eaLnBrk="1" hangingPunct="1">
                <a:lnSpc>
                  <a:spcPct val="140000"/>
                </a:lnSpc>
                <a:spcBef>
                  <a:spcPct val="20000"/>
                </a:spcBef>
                <a:buFontTx/>
                <a:buAutoNum type="arabicPeriod"/>
              </a:pPr>
              <a:r>
                <a:rPr lang="zh-CN" altLang="en-US" sz="2000" dirty="0"/>
                <a:t>按比例划成整数 （</a:t>
              </a:r>
              <a:r>
                <a:rPr lang="en-US" altLang="zh-CN" sz="2000" dirty="0"/>
                <a:t>2, 3, 4</a:t>
              </a:r>
              <a:r>
                <a:rPr lang="zh-CN" altLang="en-US" sz="2000" dirty="0"/>
                <a:t>）</a:t>
              </a:r>
            </a:p>
            <a:p>
              <a:pPr eaLnBrk="1" hangingPunct="1">
                <a:lnSpc>
                  <a:spcPct val="140000"/>
                </a:lnSpc>
                <a:spcBef>
                  <a:spcPct val="20000"/>
                </a:spcBef>
                <a:buFontTx/>
                <a:buAutoNum type="arabicPeriod"/>
              </a:pPr>
              <a:r>
                <a:rPr lang="zh-CN" altLang="en-US" sz="2000" dirty="0"/>
                <a:t>括在一个圆括弧内 （</a:t>
              </a:r>
              <a:r>
                <a:rPr lang="en-US" altLang="zh-CN" sz="2000" dirty="0"/>
                <a:t>2 3 4</a:t>
              </a:r>
              <a:r>
                <a:rPr lang="zh-CN" altLang="en-US" sz="2000" dirty="0"/>
                <a:t>）－－该晶面的指数</a:t>
              </a:r>
            </a:p>
          </p:txBody>
        </p:sp>
        <p:graphicFrame>
          <p:nvGraphicFramePr>
            <p:cNvPr id="3077" name="Object 1030"/>
            <p:cNvGraphicFramePr>
              <a:graphicFrameLocks noChangeAspect="1"/>
            </p:cNvGraphicFramePr>
            <p:nvPr/>
          </p:nvGraphicFramePr>
          <p:xfrm>
            <a:off x="3168" y="2674"/>
            <a:ext cx="6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Equation" r:id="rId3" imgW="508000" imgH="228600" progId="Equation.3">
                    <p:embed/>
                  </p:oleObj>
                </mc:Choice>
                <mc:Fallback>
                  <p:oleObj name="Equation" r:id="rId3" imgW="508000" imgH="2286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674"/>
                          <a:ext cx="67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1031"/>
            <p:cNvSpPr>
              <a:spLocks noChangeShapeType="1"/>
            </p:cNvSpPr>
            <p:nvPr/>
          </p:nvSpPr>
          <p:spPr bwMode="auto">
            <a:xfrm>
              <a:off x="2688" y="21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1032"/>
            <p:cNvSpPr>
              <a:spLocks noChangeShapeType="1"/>
            </p:cNvSpPr>
            <p:nvPr/>
          </p:nvSpPr>
          <p:spPr bwMode="auto">
            <a:xfrm>
              <a:off x="2928" y="214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Line 1033"/>
            <p:cNvSpPr>
              <a:spLocks noChangeShapeType="1"/>
            </p:cNvSpPr>
            <p:nvPr/>
          </p:nvSpPr>
          <p:spPr bwMode="auto">
            <a:xfrm>
              <a:off x="3168" y="21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8" name="Object 1034"/>
            <p:cNvGraphicFramePr>
              <a:graphicFrameLocks noChangeAspect="1"/>
            </p:cNvGraphicFramePr>
            <p:nvPr/>
          </p:nvGraphicFramePr>
          <p:xfrm>
            <a:off x="1920" y="2976"/>
            <a:ext cx="6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Equation" r:id="rId5" imgW="508000" imgH="228600" progId="Equation.3">
                    <p:embed/>
                  </p:oleObj>
                </mc:Choice>
                <mc:Fallback>
                  <p:oleObj name="Equation" r:id="rId5" imgW="508000" imgH="2286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76"/>
                          <a:ext cx="67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1" name="Group 1035"/>
          <p:cNvGrpSpPr>
            <a:grpSpLocks/>
          </p:cNvGrpSpPr>
          <p:nvPr/>
        </p:nvGrpSpPr>
        <p:grpSpPr bwMode="auto">
          <a:xfrm>
            <a:off x="6324600" y="76200"/>
            <a:ext cx="2559050" cy="2895600"/>
            <a:chOff x="3984" y="528"/>
            <a:chExt cx="1612" cy="1824"/>
          </a:xfrm>
        </p:grpSpPr>
        <p:grpSp>
          <p:nvGrpSpPr>
            <p:cNvPr id="3084" name="Group 1036"/>
            <p:cNvGrpSpPr>
              <a:grpSpLocks/>
            </p:cNvGrpSpPr>
            <p:nvPr/>
          </p:nvGrpSpPr>
          <p:grpSpPr bwMode="auto">
            <a:xfrm>
              <a:off x="4080" y="768"/>
              <a:ext cx="1344" cy="1344"/>
              <a:chOff x="4080" y="768"/>
              <a:chExt cx="1344" cy="1344"/>
            </a:xfrm>
          </p:grpSpPr>
          <p:sp>
            <p:nvSpPr>
              <p:cNvPr id="3085" name="Line 1037"/>
              <p:cNvSpPr>
                <a:spLocks noChangeShapeType="1"/>
              </p:cNvSpPr>
              <p:nvPr/>
            </p:nvSpPr>
            <p:spPr bwMode="auto">
              <a:xfrm>
                <a:off x="4416" y="96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" name="Line 1038"/>
              <p:cNvSpPr>
                <a:spLocks noChangeShapeType="1"/>
              </p:cNvSpPr>
              <p:nvPr/>
            </p:nvSpPr>
            <p:spPr bwMode="auto">
              <a:xfrm>
                <a:off x="4224" y="12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" name="Line 1039"/>
              <p:cNvSpPr>
                <a:spLocks noChangeShapeType="1"/>
              </p:cNvSpPr>
              <p:nvPr/>
            </p:nvSpPr>
            <p:spPr bwMode="auto">
              <a:xfrm flipH="1">
                <a:off x="4224" y="96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Line 1040"/>
              <p:cNvSpPr>
                <a:spLocks noChangeShapeType="1"/>
              </p:cNvSpPr>
              <p:nvPr/>
            </p:nvSpPr>
            <p:spPr bwMode="auto">
              <a:xfrm flipH="1">
                <a:off x="5079" y="969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" name="Line 1041"/>
              <p:cNvSpPr>
                <a:spLocks noChangeShapeType="1"/>
              </p:cNvSpPr>
              <p:nvPr/>
            </p:nvSpPr>
            <p:spPr bwMode="auto">
              <a:xfrm flipH="1">
                <a:off x="5040" y="168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Line 1042"/>
              <p:cNvSpPr>
                <a:spLocks noChangeShapeType="1"/>
              </p:cNvSpPr>
              <p:nvPr/>
            </p:nvSpPr>
            <p:spPr bwMode="auto">
              <a:xfrm flipH="1">
                <a:off x="4176" y="1248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Line 1043"/>
              <p:cNvSpPr>
                <a:spLocks noChangeAspect="1" noChangeShapeType="1"/>
              </p:cNvSpPr>
              <p:nvPr/>
            </p:nvSpPr>
            <p:spPr bwMode="auto">
              <a:xfrm flipH="1">
                <a:off x="4377" y="768"/>
                <a:ext cx="61" cy="9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Line 1044"/>
              <p:cNvSpPr>
                <a:spLocks noChangeShapeType="1"/>
              </p:cNvSpPr>
              <p:nvPr/>
            </p:nvSpPr>
            <p:spPr bwMode="auto">
              <a:xfrm flipH="1">
                <a:off x="5031" y="1248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Line 1045"/>
              <p:cNvSpPr>
                <a:spLocks noChangeShapeType="1"/>
              </p:cNvSpPr>
              <p:nvPr/>
            </p:nvSpPr>
            <p:spPr bwMode="auto">
              <a:xfrm flipH="1">
                <a:off x="5223" y="960"/>
                <a:ext cx="4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Line 1046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Line 1047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Line 1048"/>
              <p:cNvSpPr>
                <a:spLocks noChangeShapeType="1"/>
              </p:cNvSpPr>
              <p:nvPr/>
            </p:nvSpPr>
            <p:spPr bwMode="auto">
              <a:xfrm flipH="1">
                <a:off x="4176" y="168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Line 1049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Line 1050"/>
              <p:cNvSpPr>
                <a:spLocks noChangeShapeType="1"/>
              </p:cNvSpPr>
              <p:nvPr/>
            </p:nvSpPr>
            <p:spPr bwMode="auto">
              <a:xfrm flipH="1">
                <a:off x="4080" y="1824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74" name="Object 1051"/>
            <p:cNvGraphicFramePr>
              <a:graphicFrameLocks noChangeAspect="1"/>
            </p:cNvGraphicFramePr>
            <p:nvPr/>
          </p:nvGraphicFramePr>
          <p:xfrm>
            <a:off x="3984" y="2085"/>
            <a:ext cx="19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Equation" r:id="rId7" imgW="126725" imgH="177415" progId="Equation.3">
                    <p:embed/>
                  </p:oleObj>
                </mc:Choice>
                <mc:Fallback>
                  <p:oleObj name="Equation" r:id="rId7" imgW="126725" imgH="177415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85"/>
                          <a:ext cx="19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052"/>
            <p:cNvGraphicFramePr>
              <a:graphicFrameLocks noChangeAspect="1"/>
            </p:cNvGraphicFramePr>
            <p:nvPr/>
          </p:nvGraphicFramePr>
          <p:xfrm>
            <a:off x="5424" y="1536"/>
            <a:ext cx="1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Equation" r:id="rId9" imgW="139579" imgH="215713" progId="Equation.3">
                    <p:embed/>
                  </p:oleObj>
                </mc:Choice>
                <mc:Fallback>
                  <p:oleObj name="Equation" r:id="rId9" imgW="139579" imgH="215713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536"/>
                          <a:ext cx="1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1053"/>
            <p:cNvGraphicFramePr>
              <a:graphicFrameLocks noChangeAspect="1"/>
            </p:cNvGraphicFramePr>
            <p:nvPr/>
          </p:nvGraphicFramePr>
          <p:xfrm>
            <a:off x="4368" y="528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Object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528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Freeform 1054"/>
          <p:cNvSpPr>
            <a:spLocks/>
          </p:cNvSpPr>
          <p:nvPr/>
        </p:nvSpPr>
        <p:spPr bwMode="auto">
          <a:xfrm>
            <a:off x="6581775" y="1385888"/>
            <a:ext cx="1328738" cy="976312"/>
          </a:xfrm>
          <a:custGeom>
            <a:avLst/>
            <a:gdLst>
              <a:gd name="T0" fmla="*/ 0 w 816"/>
              <a:gd name="T1" fmla="*/ 2147483647 h 624"/>
              <a:gd name="T2" fmla="*/ 2147483647 w 816"/>
              <a:gd name="T3" fmla="*/ 2147483647 h 624"/>
              <a:gd name="T4" fmla="*/ 2147483647 w 816"/>
              <a:gd name="T5" fmla="*/ 0 h 624"/>
              <a:gd name="T6" fmla="*/ 2147483647 w 816"/>
              <a:gd name="T7" fmla="*/ 2147483647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624"/>
              <a:gd name="T14" fmla="*/ 816 w 816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624">
                <a:moveTo>
                  <a:pt x="0" y="624"/>
                </a:moveTo>
                <a:lnTo>
                  <a:pt x="816" y="336"/>
                </a:lnTo>
                <a:lnTo>
                  <a:pt x="240" y="0"/>
                </a:lnTo>
                <a:lnTo>
                  <a:pt x="48" y="624"/>
                </a:lnTo>
              </a:path>
            </a:pathLst>
          </a:cu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9" name="Text Box 1055"/>
          <p:cNvSpPr txBox="1">
            <a:spLocks noChangeArrowheads="1"/>
          </p:cNvSpPr>
          <p:nvPr/>
        </p:nvSpPr>
        <p:spPr bwMode="auto">
          <a:xfrm>
            <a:off x="529116" y="5913341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用三指数表示的晶面指数又叫</a:t>
            </a:r>
            <a:r>
              <a:rPr lang="zh-CN" altLang="en-US" dirty="0">
                <a:solidFill>
                  <a:schemeClr val="accent2"/>
                </a:solidFill>
              </a:rPr>
              <a:t>米勒指数</a:t>
            </a:r>
            <a:r>
              <a:rPr lang="zh-CN" altLang="en-US" dirty="0"/>
              <a:t>（</a:t>
            </a:r>
            <a:r>
              <a:rPr lang="en-US" altLang="zh-CN" dirty="0"/>
              <a:t>Miller indices</a:t>
            </a:r>
            <a:r>
              <a:rPr lang="zh-CN" altLang="en-US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68460" y="1394437"/>
            <a:ext cx="5779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晶面指数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是指晶体中点阵平面的指数。它由晶面与三个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坐标轴的截距值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决定。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916" y="620688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确定中</a:t>
            </a:r>
            <a:r>
              <a:rPr lang="zh-CN" altLang="en-US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坐标为</a:t>
            </a:r>
            <a:r>
              <a:rPr lang="en-US" altLang="zh-CN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1/2</a:t>
            </a:r>
            <a:r>
              <a:rPr lang="zh-CN" altLang="en-US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1/2</a:t>
            </a:r>
            <a:r>
              <a:rPr lang="zh-CN" altLang="en-US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2/3</a:t>
            </a:r>
            <a:r>
              <a:rPr lang="zh-CN" altLang="en-US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晶面</a:t>
            </a:r>
            <a:r>
              <a:rPr lang="zh-CN" altLang="en-US" dirty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的密勒</a:t>
            </a:r>
            <a:r>
              <a:rPr lang="zh-CN" altLang="en-US" dirty="0" smtClean="0">
                <a:solidFill>
                  <a:srgbClr val="0000D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晶面指数。</a:t>
            </a:r>
            <a:endParaRPr lang="zh-CN" altLang="en-US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842" y="1844544"/>
            <a:ext cx="4050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建立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坐标系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图所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示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682" y="28703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待标晶面的截距分别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1/2, 1/2, 2/3;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6682" y="3896166"/>
            <a:ext cx="390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倒数后得到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2, 2, </a:t>
            </a:r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3/2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115" y="4637598"/>
            <a:ext cx="5418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化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成互质整数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得到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三个数</a:t>
            </a:r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2435" y="5445224"/>
            <a:ext cx="4028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晶面密勒指数为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4 3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724127" y="2492896"/>
            <a:ext cx="2880321" cy="2520280"/>
            <a:chOff x="5724127" y="2492896"/>
            <a:chExt cx="2880321" cy="25202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l="8224" t="5880" r="9530" b="5088"/>
            <a:stretch/>
          </p:blipFill>
          <p:spPr>
            <a:xfrm>
              <a:off x="5724127" y="2492896"/>
              <a:ext cx="2880321" cy="252028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 bwMode="auto">
            <a:xfrm>
              <a:off x="6876256" y="3501008"/>
              <a:ext cx="504056" cy="37251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5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11666"/>
              </p:ext>
            </p:extLst>
          </p:nvPr>
        </p:nvGraphicFramePr>
        <p:xfrm>
          <a:off x="323528" y="2162175"/>
          <a:ext cx="42354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位图图像" r:id="rId3" imgW="2461473" imgH="2613333" progId="Paint.Picture">
                  <p:embed/>
                </p:oleObj>
              </mc:Choice>
              <mc:Fallback>
                <p:oleObj name="位图图像" r:id="rId3" imgW="2461473" imgH="2613333" progId="Paint.Picture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62175"/>
                        <a:ext cx="423545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0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61476"/>
              </p:ext>
            </p:extLst>
          </p:nvPr>
        </p:nvGraphicFramePr>
        <p:xfrm>
          <a:off x="4643438" y="620688"/>
          <a:ext cx="38100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位图图像" r:id="rId5" imgW="2034716" imgH="1851820" progId="Paint.Picture">
                  <p:embed/>
                </p:oleObj>
              </mc:Choice>
              <mc:Fallback>
                <p:oleObj name="位图图像" r:id="rId5" imgW="2034716" imgH="1851820" progId="Paint.Picture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20688"/>
                        <a:ext cx="38100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61"/>
          <p:cNvGraphicFramePr>
            <a:graphicFrameLocks noChangeAspect="1"/>
          </p:cNvGraphicFramePr>
          <p:nvPr/>
        </p:nvGraphicFramePr>
        <p:xfrm>
          <a:off x="4643438" y="4221163"/>
          <a:ext cx="4191000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位图图像" r:id="rId7" imgW="1966130" imgH="1143099" progId="Paint.Picture">
                  <p:embed/>
                </p:oleObj>
              </mc:Choice>
              <mc:Fallback>
                <p:oleObj name="位图图像" r:id="rId7" imgW="1966130" imgH="1143099" progId="Paint.Picture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21163"/>
                        <a:ext cx="4191000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60053" y="655290"/>
            <a:ext cx="3962400" cy="129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</a:rPr>
              <a:t>立方晶系中几个重要的晶面指数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16002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2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坐标系可以平移，但不可以旋转。</a:t>
            </a:r>
            <a:endParaRPr lang="zh-CN" altLang="en-US" sz="2000"/>
          </a:p>
          <a:p>
            <a:pPr eaLnBrk="1" hangingPunct="1">
              <a:lnSpc>
                <a:spcPct val="22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原点可以选在任何结点上，</a:t>
            </a:r>
            <a:r>
              <a:rPr lang="zh-CN" altLang="en-US" b="1" u="sng"/>
              <a:t>但一定不能选在待标定的晶面上。</a:t>
            </a:r>
          </a:p>
          <a:p>
            <a:pPr eaLnBrk="1" hangingPunct="1">
              <a:lnSpc>
                <a:spcPct val="22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三个指数同乘以 </a:t>
            </a:r>
            <a:r>
              <a:rPr lang="en-US" altLang="zh-CN">
                <a:cs typeface="Times New Roman" panose="02020603050405020304" pitchFamily="18" charset="0"/>
              </a:rPr>
              <a:t>ī</a:t>
            </a:r>
            <a:r>
              <a:rPr lang="zh-CN" altLang="en-US"/>
              <a:t>，则晶面不变。（</a:t>
            </a:r>
            <a:r>
              <a:rPr lang="en-US" altLang="zh-CN"/>
              <a:t>111</a:t>
            </a:r>
            <a:r>
              <a:rPr lang="zh-CN" altLang="en-US"/>
              <a:t>）与（</a:t>
            </a:r>
            <a:r>
              <a:rPr lang="en-US" altLang="zh-CN">
                <a:cs typeface="Times New Roman" panose="02020603050405020304" pitchFamily="18" charset="0"/>
              </a:rPr>
              <a:t>ī ī ī</a:t>
            </a:r>
            <a:r>
              <a:rPr lang="zh-CN" altLang="en-US"/>
              <a:t>）相同。</a:t>
            </a:r>
          </a:p>
          <a:p>
            <a:pPr eaLnBrk="1" hangingPunct="1">
              <a:lnSpc>
                <a:spcPct val="22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如果晶面平行于哪个轴，则相应的那个指数为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endParaRPr lang="en-US" altLang="zh-CN" sz="180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533400"/>
            <a:ext cx="1254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/>
              <a:t>讨论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5122" name="Object 9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1549</Words>
  <Application>Microsoft Office PowerPoint</Application>
  <PresentationFormat>全屏显示(4:3)</PresentationFormat>
  <Paragraphs>279</Paragraphs>
  <Slides>30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华文中宋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默认设计模板</vt:lpstr>
      <vt:lpstr>Graph</vt:lpstr>
      <vt:lpstr>公式</vt:lpstr>
      <vt:lpstr>位图图像</vt:lpstr>
      <vt:lpstr>Equation</vt:lpstr>
      <vt:lpstr>§1-5  晶面和晶向指数 Indices of crystal planes &amp; directions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晶体学基础  Fundamentals of Crystallography</dc:title>
  <dc:creator>w</dc:creator>
  <cp:lastModifiedBy>Chunlei Wan</cp:lastModifiedBy>
  <cp:revision>153</cp:revision>
  <dcterms:created xsi:type="dcterms:W3CDTF">2003-02-08T06:54:56Z</dcterms:created>
  <dcterms:modified xsi:type="dcterms:W3CDTF">2019-09-20T05:05:25Z</dcterms:modified>
</cp:coreProperties>
</file>