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59" r:id="rId3"/>
    <p:sldId id="279" r:id="rId4"/>
    <p:sldId id="260" r:id="rId5"/>
    <p:sldId id="317" r:id="rId6"/>
    <p:sldId id="320" r:id="rId7"/>
    <p:sldId id="322" r:id="rId8"/>
    <p:sldId id="316" r:id="rId9"/>
    <p:sldId id="313" r:id="rId10"/>
    <p:sldId id="280" r:id="rId11"/>
    <p:sldId id="281" r:id="rId12"/>
    <p:sldId id="294" r:id="rId13"/>
    <p:sldId id="282" r:id="rId14"/>
    <p:sldId id="283" r:id="rId15"/>
    <p:sldId id="285" r:id="rId16"/>
    <p:sldId id="284" r:id="rId17"/>
    <p:sldId id="287" r:id="rId18"/>
    <p:sldId id="288" r:id="rId19"/>
    <p:sldId id="289" r:id="rId20"/>
    <p:sldId id="292" r:id="rId21"/>
    <p:sldId id="290" r:id="rId22"/>
    <p:sldId id="293" r:id="rId23"/>
    <p:sldId id="291" r:id="rId24"/>
    <p:sldId id="295" r:id="rId25"/>
    <p:sldId id="296" r:id="rId26"/>
    <p:sldId id="297" r:id="rId27"/>
    <p:sldId id="300" r:id="rId28"/>
    <p:sldId id="301" r:id="rId29"/>
    <p:sldId id="315" r:id="rId30"/>
    <p:sldId id="302" r:id="rId31"/>
    <p:sldId id="309" r:id="rId32"/>
    <p:sldId id="312" r:id="rId33"/>
    <p:sldId id="310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9" autoAdjust="0"/>
    <p:restoredTop sz="94648" autoAdjust="0"/>
  </p:normalViewPr>
  <p:slideViewPr>
    <p:cSldViewPr showGuides="1">
      <p:cViewPr varScale="1">
        <p:scale>
          <a:sx n="64" d="100"/>
          <a:sy n="64" d="100"/>
        </p:scale>
        <p:origin x="1125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7A9755-0BE2-4A1B-A8CE-7E8B3B6E62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108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A42A40-885A-4403-BED3-53094244433F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9653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580BE0-5DEB-4E1A-8A1F-3414BB525E2C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9273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739C4B-B1CE-4E39-ABC0-FA7D4B5BA403}" type="slidenum">
              <a:rPr lang="en-US" altLang="zh-CN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43580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E42730-85C4-481D-9083-5D8CCD0F62F1}" type="slidenum">
              <a:rPr lang="en-US" altLang="zh-CN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22908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5932D6-C00A-4F29-9F30-479803546EEE}" type="slidenum">
              <a:rPr lang="en-US" altLang="zh-CN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81141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E5718C-9C39-4FA3-9DA7-AD1010449B29}" type="slidenum">
              <a:rPr lang="en-US" altLang="zh-CN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28820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6B8837-9725-49E5-B787-22501F301166}" type="slidenum">
              <a:rPr lang="en-US" altLang="zh-CN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72900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5A84F1-E087-4AF1-A193-B78F752C8F52}" type="slidenum">
              <a:rPr lang="en-US" altLang="zh-CN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92805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39DC2B-8328-4CE7-8859-DAC7BD363DE6}" type="slidenum">
              <a:rPr lang="en-US" altLang="zh-CN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81298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972919-CD19-4207-B894-57E6694BCF26}" type="slidenum">
              <a:rPr lang="en-US" altLang="zh-CN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20959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420C43-C266-49C8-A68B-1C468216F870}" type="slidenum">
              <a:rPr lang="en-US" altLang="zh-CN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5125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F9D54A-B18B-4DF5-B4A2-68AB4FE8BEA4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33407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20D3D0-29B0-4FC5-B664-F1C839E27928}" type="slidenum">
              <a:rPr lang="en-US" altLang="zh-CN" sz="1200"/>
              <a:pPr eaLnBrk="1" hangingPunct="1"/>
              <a:t>22</a:t>
            </a:fld>
            <a:endParaRPr lang="en-US" altLang="zh-CN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95464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903964-52F4-478E-ADF1-CCA6B341D770}" type="slidenum">
              <a:rPr lang="en-US" altLang="zh-CN" sz="1200"/>
              <a:pPr eaLnBrk="1" hangingPunct="1"/>
              <a:t>23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59140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3EE193-5A1B-4650-A090-6AD612A1F821}" type="slidenum">
              <a:rPr lang="en-US" altLang="zh-CN" sz="1200"/>
              <a:pPr eaLnBrk="1" hangingPunct="1"/>
              <a:t>24</a:t>
            </a:fld>
            <a:endParaRPr lang="en-US" altLang="zh-CN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78536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8A4148-A9A3-46E2-9A4F-E7A831475AA6}" type="slidenum">
              <a:rPr lang="en-US" altLang="zh-CN" sz="1200"/>
              <a:pPr eaLnBrk="1" hangingPunct="1"/>
              <a:t>25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51639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D9DAB6-038A-4E92-92E6-C2551E30778A}" type="slidenum">
              <a:rPr lang="en-US" altLang="zh-CN" sz="1200"/>
              <a:pPr eaLnBrk="1" hangingPunct="1"/>
              <a:t>26</a:t>
            </a:fld>
            <a:endParaRPr lang="en-US" altLang="zh-CN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904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258320-2F8D-4928-86AE-D2846E57A7B3}" type="slidenum">
              <a:rPr lang="en-US" altLang="zh-CN" sz="1200"/>
              <a:pPr eaLnBrk="1" hangingPunct="1"/>
              <a:t>27</a:t>
            </a:fld>
            <a:endParaRPr lang="en-US" altLang="zh-CN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765054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A141BF-BD12-4CF1-B513-BC6F7DD036B1}" type="slidenum">
              <a:rPr lang="en-US" altLang="zh-CN" sz="1200"/>
              <a:pPr eaLnBrk="1" hangingPunct="1"/>
              <a:t>28</a:t>
            </a:fld>
            <a:endParaRPr lang="en-US" altLang="zh-CN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741901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1731AA-64ED-4949-B2BF-A9C6004885FF}" type="slidenum">
              <a:rPr lang="en-US" altLang="zh-CN" sz="1200"/>
              <a:pPr eaLnBrk="1" hangingPunct="1"/>
              <a:t>30</a:t>
            </a:fld>
            <a:endParaRPr lang="en-US" altLang="zh-CN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62598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0316E8-C5BB-425B-8836-5019C815D15A}" type="slidenum">
              <a:rPr lang="en-US" altLang="zh-CN" sz="1200"/>
              <a:pPr eaLnBrk="1" hangingPunct="1"/>
              <a:t>31</a:t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26897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7E0B27-5CF7-4BAD-BBEE-E7B00A36DEBD}" type="slidenum">
              <a:rPr lang="en-US" altLang="zh-CN" sz="1200"/>
              <a:pPr eaLnBrk="1" hangingPunct="1"/>
              <a:t>33</a:t>
            </a:fld>
            <a:endParaRPr lang="en-US" altLang="zh-CN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6843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7FA810-99CC-41D7-BC49-6DA8BA04BF78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5031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96012C-B0CC-4742-A287-2BDE0CEACAFA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3622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437B10-28DC-4461-ADB5-581A52E7F51B}" type="slidenum">
              <a:rPr lang="en-US" altLang="zh-CN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90809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437B10-28DC-4461-ADB5-581A52E7F51B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9749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68B19F-FC4B-4632-B33B-B737AC26033A}" type="slidenum">
              <a:rPr lang="en-US" altLang="zh-CN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59739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D9F3B9-9698-412A-A137-009A56077422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64242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1C2EFB-087E-41E7-9BEB-0EB77BA8AF71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0293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4992B2-65AA-43B8-AF76-196DA4F452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39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7C75C-B218-4896-9D5D-65CABD2129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93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6C700-FDCE-4FDA-85CD-DBB5A367FC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08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03D79E-269E-4483-BE3F-006FBE480F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71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D2B69-C1D1-4757-9628-6DDDB3797C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5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4A44C-CB9B-4B54-B748-418146A7C7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79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80FC61-D6CA-48C5-8207-5365ABB3F9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37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BB91E-0EED-4CFF-B4BB-91E54A4CC9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02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1487F-CA84-40C1-A718-88C5187764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64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34DB6-A0A3-4329-A5C1-F170B73E0D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54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C2E39-64D3-4073-B6EB-844ECF7D48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54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717875-B40D-4B88-82E3-688149C034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Times New Roman" pitchFamily="18" charset="0"/>
              </a:rPr>
              <a:t>§1-7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晶体的堆垛方式</a:t>
            </a:r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(Stacking modes of crystals)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49463"/>
            <a:ext cx="6781800" cy="874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一、堆垛方式和堆垛次序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 </a:t>
            </a:r>
            <a:r>
              <a:rPr lang="en-US" altLang="zh-CN" sz="2400" b="1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Stacking modes and stacking order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8200" y="3352800"/>
            <a:ext cx="7391400" cy="178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        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在钢球模型的基础上，晶体可以看成是由某些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(hkl)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晶面（或层）在空间按一定次序（堆垛次序）一个挨一个堆垛而成。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  <p:bldP spid="410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04800" y="381000"/>
            <a:ext cx="7924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三、堆垛层错（</a:t>
            </a: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stacking fault</a:t>
            </a:r>
            <a:r>
              <a:rPr lang="zh-CN" altLang="en-US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4213" y="1125538"/>
            <a:ext cx="8280275" cy="3330575"/>
            <a:chOff x="432" y="720"/>
            <a:chExt cx="5088" cy="2098"/>
          </a:xfrm>
        </p:grpSpPr>
        <p:sp>
          <p:nvSpPr>
            <p:cNvPr id="26632" name="Text Box 3"/>
            <p:cNvSpPr txBox="1">
              <a:spLocks noChangeArrowheads="1"/>
            </p:cNvSpPr>
            <p:nvPr/>
          </p:nvSpPr>
          <p:spPr bwMode="auto">
            <a:xfrm>
              <a:off x="432" y="720"/>
              <a:ext cx="5088" cy="2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 FCC</a:t>
              </a:r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：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ABCABCABCABC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······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    ABC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AB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ABCABC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······         </a:t>
              </a:r>
              <a:r>
                <a: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</a:rPr>
                <a:t>层层错－－可以认为出现一</a:t>
              </a:r>
              <a:r>
                <a:rPr lang="zh-CN" altLang="en-US" sz="2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排</a:t>
              </a:r>
              <a:r>
                <a:rPr lang="en-US" altLang="zh-CN" sz="2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HCP</a:t>
              </a:r>
              <a:endPara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    ABC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ABAB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ABCABC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······    </a:t>
              </a:r>
              <a:r>
                <a: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r>
                <a: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</a:rPr>
                <a:t>层层错－－可以认为出现两排</a:t>
              </a:r>
              <a:r>
                <a: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</a:rPr>
                <a:t>HCP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    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金属学中的马氏体相变（</a:t>
              </a:r>
              <a:r>
                <a:rPr lang="en-US" altLang="zh-CN" dirty="0" err="1">
                  <a:latin typeface="Arial" panose="020B0604020202020204" pitchFamily="34" charset="0"/>
                  <a:ea typeface="微软雅黑" panose="020B0503020204020204" pitchFamily="34" charset="-122"/>
                </a:rPr>
                <a:t>martensite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 phase transformation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）就是如此</a:t>
              </a:r>
            </a:p>
          </p:txBody>
        </p:sp>
        <p:sp>
          <p:nvSpPr>
            <p:cNvPr id="26633" name="Line 5"/>
            <p:cNvSpPr>
              <a:spLocks noChangeShapeType="1"/>
            </p:cNvSpPr>
            <p:nvPr/>
          </p:nvSpPr>
          <p:spPr bwMode="auto">
            <a:xfrm>
              <a:off x="1051" y="1352"/>
              <a:ext cx="0" cy="86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6"/>
            <p:cNvSpPr>
              <a:spLocks noChangeShapeType="1"/>
            </p:cNvSpPr>
            <p:nvPr/>
          </p:nvSpPr>
          <p:spPr bwMode="auto">
            <a:xfrm>
              <a:off x="1582" y="1672"/>
              <a:ext cx="0" cy="54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7"/>
            <p:cNvSpPr>
              <a:spLocks noChangeShapeType="1"/>
            </p:cNvSpPr>
            <p:nvPr/>
          </p:nvSpPr>
          <p:spPr bwMode="auto">
            <a:xfrm>
              <a:off x="1317" y="1352"/>
              <a:ext cx="0" cy="86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84213" y="4437112"/>
            <a:ext cx="8077200" cy="2185988"/>
            <a:chOff x="288" y="2766"/>
            <a:chExt cx="5088" cy="1377"/>
          </a:xfrm>
        </p:grpSpPr>
        <p:sp>
          <p:nvSpPr>
            <p:cNvPr id="26629" name="Text Box 8"/>
            <p:cNvSpPr txBox="1">
              <a:spLocks noChangeArrowheads="1"/>
            </p:cNvSpPr>
            <p:nvPr/>
          </p:nvSpPr>
          <p:spPr bwMode="auto">
            <a:xfrm>
              <a:off x="288" y="2766"/>
              <a:ext cx="5088" cy="1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 HCP</a:t>
              </a:r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：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ABABABABAB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······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    ABA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C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BABABAB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······        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出现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AC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、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CB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两层位错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    </a:t>
              </a:r>
            </a:p>
          </p:txBody>
        </p:sp>
        <p:sp>
          <p:nvSpPr>
            <p:cNvPr id="26630" name="Line 9"/>
            <p:cNvSpPr>
              <a:spLocks noChangeShapeType="1"/>
            </p:cNvSpPr>
            <p:nvPr/>
          </p:nvSpPr>
          <p:spPr bwMode="auto">
            <a:xfrm>
              <a:off x="798" y="3420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Line 10"/>
            <p:cNvSpPr>
              <a:spLocks noChangeShapeType="1"/>
            </p:cNvSpPr>
            <p:nvPr/>
          </p:nvSpPr>
          <p:spPr bwMode="auto">
            <a:xfrm>
              <a:off x="1182" y="3420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632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Frank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符号表示法：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87388" y="1238250"/>
            <a:ext cx="746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符合拉丁字母顺序的用 “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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” 表示，相反的用 “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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” 表示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009650" y="1844675"/>
            <a:ext cx="1762125" cy="1538288"/>
            <a:chOff x="606" y="1527"/>
            <a:chExt cx="1110" cy="969"/>
          </a:xfrm>
        </p:grpSpPr>
        <p:sp>
          <p:nvSpPr>
            <p:cNvPr id="27658" name="AutoShape 7"/>
            <p:cNvSpPr>
              <a:spLocks noChangeArrowheads="1"/>
            </p:cNvSpPr>
            <p:nvPr/>
          </p:nvSpPr>
          <p:spPr bwMode="auto">
            <a:xfrm>
              <a:off x="816" y="1776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659" name="Text Box 8"/>
            <p:cNvSpPr txBox="1">
              <a:spLocks noChangeArrowheads="1"/>
            </p:cNvSpPr>
            <p:nvPr/>
          </p:nvSpPr>
          <p:spPr bwMode="auto">
            <a:xfrm>
              <a:off x="996" y="1527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27660" name="Text Box 9"/>
            <p:cNvSpPr txBox="1">
              <a:spLocks noChangeArrowheads="1"/>
            </p:cNvSpPr>
            <p:nvPr/>
          </p:nvSpPr>
          <p:spPr bwMode="auto">
            <a:xfrm>
              <a:off x="606" y="22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27661" name="Text Box 10"/>
            <p:cNvSpPr txBox="1">
              <a:spLocks noChangeArrowheads="1"/>
            </p:cNvSpPr>
            <p:nvPr/>
          </p:nvSpPr>
          <p:spPr bwMode="auto">
            <a:xfrm>
              <a:off x="1380" y="2181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C</a:t>
              </a:r>
            </a:p>
          </p:txBody>
        </p:sp>
      </p:grp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352800" y="24384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拉丁字母顺序：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ABCABC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755650" y="3716338"/>
            <a:ext cx="2743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FCC {111}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A B C A B C A B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        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4284663" y="3716338"/>
            <a:ext cx="3429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HCP {0001}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ABABABA B A 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 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685800" y="5519738"/>
            <a:ext cx="3429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层错：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ABCA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BA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BC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             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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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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343400" y="5519738"/>
            <a:ext cx="3200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ABAB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ABAB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 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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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utoUpdateAnimBg="0"/>
      <p:bldP spid="30732" grpId="0" autoUpdateAnimBg="0"/>
      <p:bldP spid="30734" grpId="0" autoUpdateAnimBg="0"/>
      <p:bldP spid="30735" grpId="0" autoUpdateAnimBg="0"/>
      <p:bldP spid="30736" grpId="0" autoUpdateAnimBg="0"/>
      <p:bldP spid="3073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57200" y="533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Times New Roman" pitchFamily="18" charset="0"/>
              </a:rPr>
              <a:t>§1-8  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常用的晶体学公式</a:t>
            </a:r>
          </a:p>
          <a:p>
            <a:pPr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Crystallographic formulas)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90600" y="2590800"/>
            <a:ext cx="7467600" cy="119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        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这些晶体学公式是常用的，这里写出来便于大家查阅，同时说明如何去记忆，找出其中的规律。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685800" y="363665"/>
            <a:ext cx="678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一、晶带方程 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crystal zone)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51520" y="1397921"/>
            <a:ext cx="8515759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晶带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相交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于同一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晶向的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两个或多个晶面就构成一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个晶带。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（平行于同一晶向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uvw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的所有晶面组成一个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uvw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晶带）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943600" y="2444155"/>
            <a:ext cx="2743200" cy="2713037"/>
            <a:chOff x="1248" y="2064"/>
            <a:chExt cx="1728" cy="1709"/>
          </a:xfrm>
        </p:grpSpPr>
        <p:sp>
          <p:nvSpPr>
            <p:cNvPr id="29704" name="Line 6"/>
            <p:cNvSpPr>
              <a:spLocks noChangeShapeType="1"/>
            </p:cNvSpPr>
            <p:nvPr/>
          </p:nvSpPr>
          <p:spPr bwMode="auto">
            <a:xfrm flipV="1">
              <a:off x="1776" y="2352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Line 7"/>
            <p:cNvSpPr>
              <a:spLocks noChangeShapeType="1"/>
            </p:cNvSpPr>
            <p:nvPr/>
          </p:nvSpPr>
          <p:spPr bwMode="auto">
            <a:xfrm flipV="1">
              <a:off x="1440" y="2544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Line 8"/>
            <p:cNvSpPr>
              <a:spLocks noChangeShapeType="1"/>
            </p:cNvSpPr>
            <p:nvPr/>
          </p:nvSpPr>
          <p:spPr bwMode="auto">
            <a:xfrm flipV="1">
              <a:off x="1440" y="3168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Line 9"/>
            <p:cNvSpPr>
              <a:spLocks noChangeShapeType="1"/>
            </p:cNvSpPr>
            <p:nvPr/>
          </p:nvSpPr>
          <p:spPr bwMode="auto">
            <a:xfrm>
              <a:off x="1440" y="3015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Line 10"/>
            <p:cNvSpPr>
              <a:spLocks noChangeShapeType="1"/>
            </p:cNvSpPr>
            <p:nvPr/>
          </p:nvSpPr>
          <p:spPr bwMode="auto">
            <a:xfrm>
              <a:off x="2103" y="254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Line 11"/>
            <p:cNvSpPr>
              <a:spLocks noChangeShapeType="1"/>
            </p:cNvSpPr>
            <p:nvPr/>
          </p:nvSpPr>
          <p:spPr bwMode="auto">
            <a:xfrm>
              <a:off x="2103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Line 12"/>
            <p:cNvSpPr>
              <a:spLocks noChangeShapeType="1"/>
            </p:cNvSpPr>
            <p:nvPr/>
          </p:nvSpPr>
          <p:spPr bwMode="auto">
            <a:xfrm>
              <a:off x="1488" y="2622"/>
              <a:ext cx="57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Line 13"/>
            <p:cNvSpPr>
              <a:spLocks noChangeShapeType="1"/>
            </p:cNvSpPr>
            <p:nvPr/>
          </p:nvSpPr>
          <p:spPr bwMode="auto">
            <a:xfrm>
              <a:off x="1476" y="3237"/>
              <a:ext cx="57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Line 14"/>
            <p:cNvSpPr>
              <a:spLocks noChangeShapeType="1"/>
            </p:cNvSpPr>
            <p:nvPr/>
          </p:nvSpPr>
          <p:spPr bwMode="auto">
            <a:xfrm>
              <a:off x="1488" y="2619"/>
              <a:ext cx="0" cy="6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Line 15"/>
            <p:cNvSpPr>
              <a:spLocks noChangeShapeType="1"/>
            </p:cNvSpPr>
            <p:nvPr/>
          </p:nvSpPr>
          <p:spPr bwMode="auto">
            <a:xfrm>
              <a:off x="2052" y="2944"/>
              <a:ext cx="0" cy="6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17"/>
            <p:cNvSpPr>
              <a:spLocks noChangeAspect="1" noChangeShapeType="1"/>
            </p:cNvSpPr>
            <p:nvPr/>
          </p:nvSpPr>
          <p:spPr bwMode="auto">
            <a:xfrm>
              <a:off x="1776" y="3408"/>
              <a:ext cx="277" cy="1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Line 18"/>
            <p:cNvSpPr>
              <a:spLocks noChangeShapeType="1"/>
            </p:cNvSpPr>
            <p:nvPr/>
          </p:nvSpPr>
          <p:spPr bwMode="auto">
            <a:xfrm>
              <a:off x="1488" y="264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Line 19"/>
            <p:cNvSpPr>
              <a:spLocks noChangeShapeType="1"/>
            </p:cNvSpPr>
            <p:nvPr/>
          </p:nvSpPr>
          <p:spPr bwMode="auto">
            <a:xfrm flipV="1">
              <a:off x="1431" y="3408"/>
              <a:ext cx="33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20"/>
            <p:cNvSpPr>
              <a:spLocks noChangeShapeType="1"/>
            </p:cNvSpPr>
            <p:nvPr/>
          </p:nvSpPr>
          <p:spPr bwMode="auto">
            <a:xfrm>
              <a:off x="1248" y="278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21"/>
            <p:cNvSpPr>
              <a:spLocks noChangeShapeType="1"/>
            </p:cNvSpPr>
            <p:nvPr/>
          </p:nvSpPr>
          <p:spPr bwMode="auto">
            <a:xfrm>
              <a:off x="1248" y="340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Line 22"/>
            <p:cNvSpPr>
              <a:spLocks noChangeShapeType="1"/>
            </p:cNvSpPr>
            <p:nvPr/>
          </p:nvSpPr>
          <p:spPr bwMode="auto">
            <a:xfrm>
              <a:off x="1248" y="278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Line 23"/>
            <p:cNvSpPr>
              <a:spLocks noChangeShapeType="1"/>
            </p:cNvSpPr>
            <p:nvPr/>
          </p:nvSpPr>
          <p:spPr bwMode="auto">
            <a:xfrm>
              <a:off x="2244" y="278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Line 24"/>
            <p:cNvSpPr>
              <a:spLocks noChangeShapeType="1"/>
            </p:cNvSpPr>
            <p:nvPr/>
          </p:nvSpPr>
          <p:spPr bwMode="auto">
            <a:xfrm>
              <a:off x="1248" y="34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Line 25"/>
            <p:cNvSpPr>
              <a:spLocks noChangeShapeType="1"/>
            </p:cNvSpPr>
            <p:nvPr/>
          </p:nvSpPr>
          <p:spPr bwMode="auto">
            <a:xfrm>
              <a:off x="2073" y="34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Text Box 26"/>
            <p:cNvSpPr txBox="1">
              <a:spLocks noChangeArrowheads="1"/>
            </p:cNvSpPr>
            <p:nvPr/>
          </p:nvSpPr>
          <p:spPr bwMode="auto">
            <a:xfrm>
              <a:off x="1488" y="206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[uvw]</a:t>
              </a:r>
            </a:p>
          </p:txBody>
        </p:sp>
        <p:sp>
          <p:nvSpPr>
            <p:cNvPr id="29724" name="Line 30"/>
            <p:cNvSpPr>
              <a:spLocks noChangeShapeType="1"/>
            </p:cNvSpPr>
            <p:nvPr/>
          </p:nvSpPr>
          <p:spPr bwMode="auto">
            <a:xfrm>
              <a:off x="1968" y="3456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Text Box 31"/>
            <p:cNvSpPr txBox="1">
              <a:spLocks noChangeArrowheads="1"/>
            </p:cNvSpPr>
            <p:nvPr/>
          </p:nvSpPr>
          <p:spPr bwMode="auto">
            <a:xfrm>
              <a:off x="2208" y="3504"/>
              <a:ext cx="6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(h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k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l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29726" name="Text Box 32"/>
            <p:cNvSpPr txBox="1">
              <a:spLocks noChangeArrowheads="1"/>
            </p:cNvSpPr>
            <p:nvPr/>
          </p:nvSpPr>
          <p:spPr bwMode="auto">
            <a:xfrm>
              <a:off x="2304" y="3024"/>
              <a:ext cx="6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(h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k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l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29727" name="Text Box 33"/>
            <p:cNvSpPr txBox="1">
              <a:spLocks noChangeArrowheads="1"/>
            </p:cNvSpPr>
            <p:nvPr/>
          </p:nvSpPr>
          <p:spPr bwMode="auto">
            <a:xfrm>
              <a:off x="2304" y="2496"/>
              <a:ext cx="6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(h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3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k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3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l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3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29728" name="Line 34"/>
            <p:cNvSpPr>
              <a:spLocks noChangeShapeType="1"/>
            </p:cNvSpPr>
            <p:nvPr/>
          </p:nvSpPr>
          <p:spPr bwMode="auto">
            <a:xfrm flipV="1">
              <a:off x="2160" y="3168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Line 35"/>
            <p:cNvSpPr>
              <a:spLocks noChangeShapeType="1"/>
            </p:cNvSpPr>
            <p:nvPr/>
          </p:nvSpPr>
          <p:spPr bwMode="auto">
            <a:xfrm flipV="1">
              <a:off x="2064" y="2640"/>
              <a:ext cx="28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477739" y="2301361"/>
            <a:ext cx="565874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晶带：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uvw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晶带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晶带轴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uvw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晶带平面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：和晶带轴平面垂直的平面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uvw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)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 [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uvw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]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323850" y="4973041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问题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：立方晶系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[001]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晶带包括哪些面？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  <p:bldP spid="31781" grpId="0" autoUpdateAnimBg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317351" y="1763844"/>
            <a:ext cx="502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晶带方程：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hkl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uvw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晶带，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则 </a:t>
            </a:r>
            <a:r>
              <a:rPr lang="en-US" altLang="zh-CN" i="1" dirty="0">
                <a:latin typeface="Arial" panose="020B0604020202020204" pitchFamily="34" charset="0"/>
                <a:ea typeface="微软雅黑" panose="020B0503020204020204" pitchFamily="34" charset="-122"/>
              </a:rPr>
              <a:t>hu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+ </a:t>
            </a:r>
            <a:r>
              <a:rPr lang="en-US" altLang="zh-CN" i="1" dirty="0" err="1">
                <a:latin typeface="Arial" panose="020B0604020202020204" pitchFamily="34" charset="0"/>
                <a:ea typeface="微软雅黑" panose="020B0503020204020204" pitchFamily="34" charset="-122"/>
              </a:rPr>
              <a:t>kv</a:t>
            </a:r>
            <a:r>
              <a:rPr lang="en-US" altLang="zh-CN" i="1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+ </a:t>
            </a:r>
            <a:r>
              <a:rPr lang="en-US" altLang="zh-CN" i="1" dirty="0" err="1">
                <a:latin typeface="Arial" panose="020B0604020202020204" pitchFamily="34" charset="0"/>
                <a:ea typeface="微软雅黑" panose="020B0503020204020204" pitchFamily="34" charset="-122"/>
              </a:rPr>
              <a:t>lw</a:t>
            </a:r>
            <a:r>
              <a:rPr lang="en-US" altLang="zh-CN" i="1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= 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晶带方程对所有的晶系都成立</a:t>
            </a:r>
          </a:p>
        </p:txBody>
      </p:sp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198289" y="3732237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问题：请大家用解析几何来证明晶带方程。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6156176" y="1628800"/>
            <a:ext cx="2743200" cy="2713037"/>
            <a:chOff x="1248" y="2064"/>
            <a:chExt cx="1728" cy="1709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776" y="2352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440" y="2544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440" y="3168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440" y="3015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103" y="254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103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88" y="2622"/>
              <a:ext cx="57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476" y="3237"/>
              <a:ext cx="57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488" y="2619"/>
              <a:ext cx="0" cy="6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052" y="2944"/>
              <a:ext cx="0" cy="6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Aspect="1" noChangeShapeType="1"/>
            </p:cNvSpPr>
            <p:nvPr/>
          </p:nvSpPr>
          <p:spPr bwMode="auto">
            <a:xfrm>
              <a:off x="1776" y="3408"/>
              <a:ext cx="277" cy="1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488" y="264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1431" y="3408"/>
              <a:ext cx="33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248" y="278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248" y="340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248" y="278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244" y="278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248" y="34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2073" y="34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488" y="206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[uvw]</a:t>
              </a:r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1968" y="3456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2208" y="3504"/>
              <a:ext cx="6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(h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k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l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2304" y="3024"/>
              <a:ext cx="6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(h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k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l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2304" y="2496"/>
              <a:ext cx="6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(h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3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k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3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l</a:t>
              </a:r>
              <a:r>
                <a:rPr lang="en-US" altLang="zh-CN" sz="2200" baseline="-25000">
                  <a:latin typeface="Arial" panose="020B0604020202020204" pitchFamily="34" charset="0"/>
                  <a:ea typeface="微软雅黑" panose="020B0503020204020204" pitchFamily="34" charset="-122"/>
                </a:rPr>
                <a:t>3</a:t>
              </a:r>
              <a:r>
                <a:rPr lang="en-US" altLang="zh-CN" sz="2200">
                  <a:latin typeface="Arial" panose="020B0604020202020204" pitchFamily="34" charset="0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V="1">
              <a:off x="2160" y="3168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 flipV="1">
              <a:off x="2064" y="2640"/>
              <a:ext cx="28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39552" y="260648"/>
            <a:ext cx="678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74688" indent="-6746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二、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如果两个晶面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800" b="1" i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k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800" b="1" i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800" b="1" i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k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800" b="1" i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同属于一个晶带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800" b="1" i="1" dirty="0" err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uvw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，那么有：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58612"/>
              </p:ext>
            </p:extLst>
          </p:nvPr>
        </p:nvGraphicFramePr>
        <p:xfrm>
          <a:off x="1546368" y="1606550"/>
          <a:ext cx="2568575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4" imgW="1002865" imgH="710891" progId="Equation.3">
                  <p:embed/>
                </p:oleObj>
              </mc:Choice>
              <mc:Fallback>
                <p:oleObj name="Equation" r:id="rId4" imgW="1002865" imgH="7108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368" y="1606550"/>
                        <a:ext cx="2568575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3717032"/>
            <a:ext cx="2664296" cy="31015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040" y="1459602"/>
            <a:ext cx="3024336" cy="2807944"/>
          </a:xfrm>
          <a:prstGeom prst="rect">
            <a:avLst/>
          </a:prstGeom>
        </p:spPr>
      </p:pic>
      <p:grpSp>
        <p:nvGrpSpPr>
          <p:cNvPr id="63" name="Group 43"/>
          <p:cNvGrpSpPr>
            <a:grpSpLocks/>
          </p:cNvGrpSpPr>
          <p:nvPr/>
        </p:nvGrpSpPr>
        <p:grpSpPr bwMode="auto">
          <a:xfrm>
            <a:off x="5004048" y="4509120"/>
            <a:ext cx="3078163" cy="1692275"/>
            <a:chOff x="3386" y="2921"/>
            <a:chExt cx="1939" cy="1066"/>
          </a:xfrm>
        </p:grpSpPr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3551" y="2921"/>
              <a:ext cx="1623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1  0  0     1  0  0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1  1  0     1  1  0</a:t>
              </a:r>
            </a:p>
          </p:txBody>
        </p:sp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3386" y="3571"/>
              <a:ext cx="193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Text Box 14"/>
            <p:cNvSpPr txBox="1">
              <a:spLocks noChangeArrowheads="1"/>
            </p:cNvSpPr>
            <p:nvPr/>
          </p:nvSpPr>
          <p:spPr bwMode="auto">
            <a:xfrm>
              <a:off x="3887" y="3699"/>
              <a:ext cx="9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[ 0 0 1 ]</a:t>
              </a:r>
            </a:p>
          </p:txBody>
        </p:sp>
      </p:grpSp>
      <p:sp>
        <p:nvSpPr>
          <p:cNvPr id="7" name="右箭头 6"/>
          <p:cNvSpPr/>
          <p:nvPr/>
        </p:nvSpPr>
        <p:spPr bwMode="auto">
          <a:xfrm>
            <a:off x="4114943" y="5087810"/>
            <a:ext cx="720080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67544" y="260648"/>
            <a:ext cx="678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74688" indent="-6746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三、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如果一个晶面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hkl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同属于两个晶带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[u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[u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，那么有：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861476"/>
              </p:ext>
            </p:extLst>
          </p:nvPr>
        </p:nvGraphicFramePr>
        <p:xfrm>
          <a:off x="683568" y="1606550"/>
          <a:ext cx="26670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4" imgW="1040948" imgH="710891" progId="Equation.3">
                  <p:embed/>
                </p:oleObj>
              </mc:Choice>
              <mc:Fallback>
                <p:oleObj name="Equation" r:id="rId4" imgW="1040948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606550"/>
                        <a:ext cx="2667000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207" y="1340768"/>
            <a:ext cx="3024336" cy="26287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956" y="3981772"/>
            <a:ext cx="3312368" cy="2527730"/>
          </a:xfrm>
          <a:prstGeom prst="rect">
            <a:avLst/>
          </a:prstGeom>
        </p:spPr>
      </p:pic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5990828" y="5540524"/>
            <a:ext cx="1554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( 1 1 1 )</a:t>
            </a:r>
          </a:p>
        </p:txBody>
      </p:sp>
      <p:graphicFrame>
        <p:nvGraphicFramePr>
          <p:cNvPr id="5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78616"/>
              </p:ext>
            </p:extLst>
          </p:nvPr>
        </p:nvGraphicFramePr>
        <p:xfrm>
          <a:off x="5507434" y="4221088"/>
          <a:ext cx="25209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8" imgW="927000" imgH="431640" progId="Equation.DSMT4">
                  <p:embed/>
                </p:oleObj>
              </mc:Choice>
              <mc:Fallback>
                <p:oleObj name="Equation" r:id="rId8" imgW="927000" imgH="431640" progId="Equation.DSMT4">
                  <p:embed/>
                  <p:pic>
                    <p:nvPicPr>
                      <p:cNvPr id="820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434" y="4221088"/>
                        <a:ext cx="25209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122311" y="4590938"/>
            <a:ext cx="1157536" cy="238666"/>
            <a:chOff x="6222775" y="4351622"/>
            <a:chExt cx="1157536" cy="238666"/>
          </a:xfrm>
        </p:grpSpPr>
        <p:cxnSp>
          <p:nvCxnSpPr>
            <p:cNvPr id="14" name="直接连接符 13"/>
            <p:cNvCxnSpPr/>
            <p:nvPr/>
          </p:nvCxnSpPr>
          <p:spPr bwMode="auto">
            <a:xfrm>
              <a:off x="6222775" y="4363857"/>
              <a:ext cx="273200" cy="2264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6664943" y="4363857"/>
              <a:ext cx="273200" cy="2264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7107111" y="4363857"/>
              <a:ext cx="273200" cy="2264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6222775" y="4363857"/>
              <a:ext cx="273200" cy="2264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/>
            <p:cNvCxnSpPr/>
            <p:nvPr/>
          </p:nvCxnSpPr>
          <p:spPr bwMode="auto">
            <a:xfrm flipH="1">
              <a:off x="6660343" y="4363857"/>
              <a:ext cx="273200" cy="2264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接连接符 65"/>
            <p:cNvCxnSpPr/>
            <p:nvPr/>
          </p:nvCxnSpPr>
          <p:spPr bwMode="auto">
            <a:xfrm flipH="1">
              <a:off x="7107111" y="4351622"/>
              <a:ext cx="273200" cy="2264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右箭头 27"/>
          <p:cNvSpPr/>
          <p:nvPr/>
        </p:nvSpPr>
        <p:spPr bwMode="auto">
          <a:xfrm>
            <a:off x="4255512" y="4941168"/>
            <a:ext cx="964560" cy="30446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533400" y="1066800"/>
            <a:ext cx="678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74688" indent="-6746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四</a:t>
            </a:r>
            <a:r>
              <a:rPr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晶胞的体积公式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762000" y="2895600"/>
          <a:ext cx="76200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4" imgW="3479800" imgH="279400" progId="Equation.3">
                  <p:embed/>
                </p:oleObj>
              </mc:Choice>
              <mc:Fallback>
                <p:oleObj name="Equation" r:id="rId4" imgW="34798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76200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990600" y="48006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请大家算一算六方晶系的晶胞体积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685800"/>
            <a:ext cx="678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74688" indent="-6746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五</a:t>
            </a:r>
            <a:r>
              <a:rPr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面间距 （</a:t>
            </a:r>
            <a:r>
              <a:rPr lang="en-US" altLang="zh-CN" sz="2800" b="1" dirty="0" err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interplanar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distance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746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        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从晶胞的原点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O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到第一个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i="1">
                <a:latin typeface="Arial" panose="020B0604020202020204" pitchFamily="34" charset="0"/>
                <a:ea typeface="微软雅黑" panose="020B0503020204020204" pitchFamily="34" charset="-122"/>
              </a:rPr>
              <a:t>hkl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晶面的距离，即两个相邻的晶面之间的间距，即面间距。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5800" y="2209800"/>
            <a:ext cx="5130800" cy="847725"/>
            <a:chOff x="432" y="1584"/>
            <a:chExt cx="3232" cy="534"/>
          </a:xfrm>
        </p:grpSpPr>
        <p:sp>
          <p:nvSpPr>
            <p:cNvPr id="8207" name="Text Box 5"/>
            <p:cNvSpPr txBox="1">
              <a:spLocks noChangeArrowheads="1"/>
            </p:cNvSpPr>
            <p:nvPr/>
          </p:nvSpPr>
          <p:spPr bwMode="auto">
            <a:xfrm>
              <a:off x="432" y="1680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对正交晶系：</a:t>
              </a:r>
            </a:p>
          </p:txBody>
        </p:sp>
        <p:graphicFrame>
          <p:nvGraphicFramePr>
            <p:cNvPr id="8196" name="Object 6"/>
            <p:cNvGraphicFramePr>
              <a:graphicFrameLocks noChangeAspect="1"/>
            </p:cNvGraphicFramePr>
            <p:nvPr/>
          </p:nvGraphicFramePr>
          <p:xfrm>
            <a:off x="1632" y="1584"/>
            <a:ext cx="2032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0" name="Equation" r:id="rId4" imgW="965200" imgH="254000" progId="Equation.3">
                    <p:embed/>
                  </p:oleObj>
                </mc:Choice>
                <mc:Fallback>
                  <p:oleObj name="Equation" r:id="rId4" imgW="965200" imgH="254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584"/>
                          <a:ext cx="2032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09600" y="32766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特殊情况：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85800" y="3810000"/>
            <a:ext cx="7086600" cy="890588"/>
            <a:chOff x="432" y="2429"/>
            <a:chExt cx="4464" cy="561"/>
          </a:xfrm>
        </p:grpSpPr>
        <p:sp>
          <p:nvSpPr>
            <p:cNvPr id="8205" name="Text Box 7"/>
            <p:cNvSpPr txBox="1">
              <a:spLocks noChangeArrowheads="1"/>
            </p:cNvSpPr>
            <p:nvPr/>
          </p:nvSpPr>
          <p:spPr bwMode="auto">
            <a:xfrm>
              <a:off x="432" y="2538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对立方晶系：</a:t>
              </a:r>
            </a:p>
          </p:txBody>
        </p:sp>
        <p:graphicFrame>
          <p:nvGraphicFramePr>
            <p:cNvPr id="8195" name="Object 8"/>
            <p:cNvGraphicFramePr>
              <a:graphicFrameLocks noChangeAspect="1"/>
            </p:cNvGraphicFramePr>
            <p:nvPr/>
          </p:nvGraphicFramePr>
          <p:xfrm>
            <a:off x="1845" y="2429"/>
            <a:ext cx="1605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" name="Equation" r:id="rId6" imgW="761669" imgH="266584" progId="Equation.3">
                    <p:embed/>
                  </p:oleObj>
                </mc:Choice>
                <mc:Fallback>
                  <p:oleObj name="Equation" r:id="rId6" imgW="761669" imgH="26658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5" y="2429"/>
                          <a:ext cx="1605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" name="Text Box 10"/>
            <p:cNvSpPr txBox="1">
              <a:spLocks noChangeArrowheads="1"/>
            </p:cNvSpPr>
            <p:nvPr/>
          </p:nvSpPr>
          <p:spPr bwMode="auto">
            <a:xfrm>
              <a:off x="3504" y="2544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（要求记忆）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4800600"/>
            <a:ext cx="5791200" cy="925513"/>
            <a:chOff x="432" y="3024"/>
            <a:chExt cx="3648" cy="583"/>
          </a:xfrm>
        </p:grpSpPr>
        <p:sp>
          <p:nvSpPr>
            <p:cNvPr id="8204" name="Text Box 11"/>
            <p:cNvSpPr txBox="1">
              <a:spLocks noChangeArrowheads="1"/>
            </p:cNvSpPr>
            <p:nvPr/>
          </p:nvSpPr>
          <p:spPr bwMode="auto">
            <a:xfrm>
              <a:off x="432" y="3168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对六方晶系：</a:t>
              </a:r>
            </a:p>
          </p:txBody>
        </p:sp>
        <p:graphicFrame>
          <p:nvGraphicFramePr>
            <p:cNvPr id="8194" name="Object 12"/>
            <p:cNvGraphicFramePr>
              <a:graphicFrameLocks noChangeAspect="1"/>
            </p:cNvGraphicFramePr>
            <p:nvPr/>
          </p:nvGraphicFramePr>
          <p:xfrm>
            <a:off x="1872" y="3024"/>
            <a:ext cx="2208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" name="Equation" r:id="rId8" imgW="1587500" imgH="419100" progId="Equation.DSMT4">
                    <p:embed/>
                  </p:oleObj>
                </mc:Choice>
                <mc:Fallback>
                  <p:oleObj name="Equation" r:id="rId8" imgW="1587500" imgH="4191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024"/>
                          <a:ext cx="2208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838200" y="60960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  d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值与密排程度的关系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7" grpId="0" autoUpdateAnimBg="0"/>
      <p:bldP spid="3790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533400" y="38100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74688" indent="-6746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六</a:t>
            </a:r>
            <a:r>
              <a:rPr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、两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个晶面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800" b="1" i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k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800" b="1" i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800" b="1" i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k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800" b="1" i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之间的夹角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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9600" y="1066800"/>
            <a:ext cx="7620000" cy="1884363"/>
            <a:chOff x="384" y="864"/>
            <a:chExt cx="4800" cy="1187"/>
          </a:xfrm>
        </p:grpSpPr>
        <p:sp>
          <p:nvSpPr>
            <p:cNvPr id="9228" name="Text Box 4"/>
            <p:cNvSpPr txBox="1">
              <a:spLocks noChangeArrowheads="1"/>
            </p:cNvSpPr>
            <p:nvPr/>
          </p:nvSpPr>
          <p:spPr bwMode="auto">
            <a:xfrm>
              <a:off x="384" y="864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对正交晶系：</a:t>
              </a:r>
            </a:p>
          </p:txBody>
        </p:sp>
        <p:graphicFrame>
          <p:nvGraphicFramePr>
            <p:cNvPr id="9220" name="Object 5"/>
            <p:cNvGraphicFramePr>
              <a:graphicFrameLocks noChangeAspect="1"/>
            </p:cNvGraphicFramePr>
            <p:nvPr/>
          </p:nvGraphicFramePr>
          <p:xfrm>
            <a:off x="624" y="912"/>
            <a:ext cx="4560" cy="1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1" name="Equation" r:id="rId4" imgW="2235200" imgH="558800" progId="Equation.3">
                    <p:embed/>
                  </p:oleObj>
                </mc:Choice>
                <mc:Fallback>
                  <p:oleObj name="Equation" r:id="rId4" imgW="2235200" imgH="558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912"/>
                          <a:ext cx="4560" cy="1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609600" y="29718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特殊情况：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09600" y="3441700"/>
            <a:ext cx="7399338" cy="1017588"/>
            <a:chOff x="384" y="2168"/>
            <a:chExt cx="4661" cy="641"/>
          </a:xfrm>
        </p:grpSpPr>
        <p:sp>
          <p:nvSpPr>
            <p:cNvPr id="9227" name="Text Box 9"/>
            <p:cNvSpPr txBox="1">
              <a:spLocks noChangeArrowheads="1"/>
            </p:cNvSpPr>
            <p:nvPr/>
          </p:nvSpPr>
          <p:spPr bwMode="auto">
            <a:xfrm>
              <a:off x="384" y="2317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对立方晶系：</a:t>
              </a:r>
            </a:p>
          </p:txBody>
        </p:sp>
        <p:graphicFrame>
          <p:nvGraphicFramePr>
            <p:cNvPr id="9219" name="Object 10"/>
            <p:cNvGraphicFramePr>
              <a:graphicFrameLocks noChangeAspect="1"/>
            </p:cNvGraphicFramePr>
            <p:nvPr/>
          </p:nvGraphicFramePr>
          <p:xfrm>
            <a:off x="1728" y="2168"/>
            <a:ext cx="3317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2" name="Equation" r:id="rId6" imgW="1574800" imgH="304800" progId="Equation.3">
                    <p:embed/>
                  </p:oleObj>
                </mc:Choice>
                <mc:Fallback>
                  <p:oleObj name="Equation" r:id="rId6" imgW="1574800" imgH="304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168"/>
                          <a:ext cx="3317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5800" y="4648200"/>
            <a:ext cx="8281988" cy="1663700"/>
            <a:chOff x="432" y="2928"/>
            <a:chExt cx="5217" cy="1048"/>
          </a:xfrm>
        </p:grpSpPr>
        <p:sp>
          <p:nvSpPr>
            <p:cNvPr id="9226" name="Text Box 13"/>
            <p:cNvSpPr txBox="1">
              <a:spLocks noChangeArrowheads="1"/>
            </p:cNvSpPr>
            <p:nvPr/>
          </p:nvSpPr>
          <p:spPr bwMode="auto">
            <a:xfrm>
              <a:off x="432" y="2928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对六方晶系：</a:t>
              </a:r>
            </a:p>
          </p:txBody>
        </p:sp>
        <p:graphicFrame>
          <p:nvGraphicFramePr>
            <p:cNvPr id="9218" name="Object 14"/>
            <p:cNvGraphicFramePr>
              <a:graphicFrameLocks noChangeAspect="1"/>
            </p:cNvGraphicFramePr>
            <p:nvPr/>
          </p:nvGraphicFramePr>
          <p:xfrm>
            <a:off x="720" y="3216"/>
            <a:ext cx="4929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" name="Equation" r:id="rId8" imgW="3543300" imgH="546100" progId="Equation.3">
                    <p:embed/>
                  </p:oleObj>
                </mc:Choice>
                <mc:Fallback>
                  <p:oleObj name="Equation" r:id="rId8" imgW="3543300" imgH="5461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216"/>
                          <a:ext cx="4929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09600" y="3810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简单立方（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single cubic)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</a:p>
        </p:txBody>
      </p:sp>
      <p:grpSp>
        <p:nvGrpSpPr>
          <p:cNvPr id="1028" name="Group 164"/>
          <p:cNvGrpSpPr>
            <a:grpSpLocks/>
          </p:cNvGrpSpPr>
          <p:nvPr/>
        </p:nvGrpSpPr>
        <p:grpSpPr bwMode="auto">
          <a:xfrm>
            <a:off x="2627313" y="4365625"/>
            <a:ext cx="3519487" cy="1900238"/>
            <a:chOff x="2832" y="2496"/>
            <a:chExt cx="2217" cy="1197"/>
          </a:xfrm>
        </p:grpSpPr>
        <p:grpSp>
          <p:nvGrpSpPr>
            <p:cNvPr id="1041" name="Group 147"/>
            <p:cNvGrpSpPr>
              <a:grpSpLocks/>
            </p:cNvGrpSpPr>
            <p:nvPr/>
          </p:nvGrpSpPr>
          <p:grpSpPr bwMode="auto">
            <a:xfrm>
              <a:off x="2832" y="2496"/>
              <a:ext cx="1296" cy="1197"/>
              <a:chOff x="2832" y="2496"/>
              <a:chExt cx="1296" cy="1197"/>
            </a:xfrm>
          </p:grpSpPr>
          <p:grpSp>
            <p:nvGrpSpPr>
              <p:cNvPr id="1049" name="Group 138"/>
              <p:cNvGrpSpPr>
                <a:grpSpLocks/>
              </p:cNvGrpSpPr>
              <p:nvPr/>
            </p:nvGrpSpPr>
            <p:grpSpPr bwMode="auto">
              <a:xfrm>
                <a:off x="2880" y="2544"/>
                <a:ext cx="1200" cy="1104"/>
                <a:chOff x="2880" y="2064"/>
                <a:chExt cx="1200" cy="1104"/>
              </a:xfrm>
            </p:grpSpPr>
            <p:sp>
              <p:nvSpPr>
                <p:cNvPr id="1058" name="AutoShape 134"/>
                <p:cNvSpPr>
                  <a:spLocks noChangeArrowheads="1"/>
                </p:cNvSpPr>
                <p:nvPr/>
              </p:nvSpPr>
              <p:spPr bwMode="auto">
                <a:xfrm>
                  <a:off x="2880" y="2064"/>
                  <a:ext cx="1200" cy="1104"/>
                </a:xfrm>
                <a:prstGeom prst="cube">
                  <a:avLst>
                    <a:gd name="adj" fmla="val 25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9" name="Line 135"/>
                <p:cNvSpPr>
                  <a:spLocks noChangeShapeType="1"/>
                </p:cNvSpPr>
                <p:nvPr/>
              </p:nvSpPr>
              <p:spPr bwMode="auto">
                <a:xfrm>
                  <a:off x="3168" y="2064"/>
                  <a:ext cx="0" cy="8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0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3168" y="2880"/>
                  <a:ext cx="9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1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2880" y="2880"/>
                  <a:ext cx="288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50" name="Oval 139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1" name="Oval 140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2" name="Oval 141"/>
              <p:cNvSpPr>
                <a:spLocks noChangeArrowheads="1"/>
              </p:cNvSpPr>
              <p:nvPr/>
            </p:nvSpPr>
            <p:spPr bwMode="auto">
              <a:xfrm>
                <a:off x="4020" y="2496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3" name="Oval 142"/>
              <p:cNvSpPr>
                <a:spLocks noChangeArrowheads="1"/>
              </p:cNvSpPr>
              <p:nvPr/>
            </p:nvSpPr>
            <p:spPr bwMode="auto">
              <a:xfrm>
                <a:off x="3744" y="2775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4" name="Oval 143"/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5" name="Oval 144"/>
              <p:cNvSpPr>
                <a:spLocks noChangeArrowheads="1"/>
              </p:cNvSpPr>
              <p:nvPr/>
            </p:nvSpPr>
            <p:spPr bwMode="auto">
              <a:xfrm>
                <a:off x="2835" y="3597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6" name="Oval 145"/>
              <p:cNvSpPr>
                <a:spLocks noChangeArrowheads="1"/>
              </p:cNvSpPr>
              <p:nvPr/>
            </p:nvSpPr>
            <p:spPr bwMode="auto">
              <a:xfrm>
                <a:off x="3120" y="3309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7" name="Oval 146"/>
              <p:cNvSpPr>
                <a:spLocks noChangeArrowheads="1"/>
              </p:cNvSpPr>
              <p:nvPr/>
            </p:nvSpPr>
            <p:spPr bwMode="auto">
              <a:xfrm>
                <a:off x="3753" y="3597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42" name="Group 162"/>
            <p:cNvGrpSpPr>
              <a:grpSpLocks/>
            </p:cNvGrpSpPr>
            <p:nvPr/>
          </p:nvGrpSpPr>
          <p:grpSpPr bwMode="auto">
            <a:xfrm>
              <a:off x="3801" y="2496"/>
              <a:ext cx="1248" cy="1197"/>
              <a:chOff x="4224" y="2496"/>
              <a:chExt cx="1248" cy="1197"/>
            </a:xfrm>
          </p:grpSpPr>
          <p:sp>
            <p:nvSpPr>
              <p:cNvPr id="1043" name="AutoShape 150"/>
              <p:cNvSpPr>
                <a:spLocks noChangeArrowheads="1"/>
              </p:cNvSpPr>
              <p:nvPr/>
            </p:nvSpPr>
            <p:spPr bwMode="auto">
              <a:xfrm>
                <a:off x="4224" y="2544"/>
                <a:ext cx="1200" cy="1104"/>
              </a:xfrm>
              <a:prstGeom prst="cube">
                <a:avLst>
                  <a:gd name="adj" fmla="val 25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4" name="Line 152"/>
              <p:cNvSpPr>
                <a:spLocks noChangeShapeType="1"/>
              </p:cNvSpPr>
              <p:nvPr/>
            </p:nvSpPr>
            <p:spPr bwMode="auto">
              <a:xfrm flipH="1">
                <a:off x="4512" y="3360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Oval 156"/>
              <p:cNvSpPr>
                <a:spLocks noChangeArrowheads="1"/>
              </p:cNvSpPr>
              <p:nvPr/>
            </p:nvSpPr>
            <p:spPr bwMode="auto">
              <a:xfrm>
                <a:off x="5364" y="2496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6" name="Oval 157"/>
              <p:cNvSpPr>
                <a:spLocks noChangeArrowheads="1"/>
              </p:cNvSpPr>
              <p:nvPr/>
            </p:nvSpPr>
            <p:spPr bwMode="auto">
              <a:xfrm>
                <a:off x="5088" y="2775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7" name="Oval 158"/>
              <p:cNvSpPr>
                <a:spLocks noChangeArrowheads="1"/>
              </p:cNvSpPr>
              <p:nvPr/>
            </p:nvSpPr>
            <p:spPr bwMode="auto">
              <a:xfrm>
                <a:off x="5376" y="3312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" name="Oval 161"/>
              <p:cNvSpPr>
                <a:spLocks noChangeArrowheads="1"/>
              </p:cNvSpPr>
              <p:nvPr/>
            </p:nvSpPr>
            <p:spPr bwMode="auto">
              <a:xfrm>
                <a:off x="5097" y="3597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" name="Group 176"/>
          <p:cNvGrpSpPr>
            <a:grpSpLocks/>
          </p:cNvGrpSpPr>
          <p:nvPr/>
        </p:nvGrpSpPr>
        <p:grpSpPr bwMode="auto">
          <a:xfrm>
            <a:off x="2932113" y="3451225"/>
            <a:ext cx="3886200" cy="762000"/>
            <a:chOff x="3024" y="1920"/>
            <a:chExt cx="2448" cy="480"/>
          </a:xfrm>
        </p:grpSpPr>
        <p:sp>
          <p:nvSpPr>
            <p:cNvPr id="1039" name="AutoShape 165"/>
            <p:cNvSpPr>
              <a:spLocks noChangeArrowheads="1"/>
            </p:cNvSpPr>
            <p:nvPr/>
          </p:nvSpPr>
          <p:spPr bwMode="auto">
            <a:xfrm>
              <a:off x="3024" y="211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40" name="Text Box 166"/>
            <p:cNvSpPr txBox="1">
              <a:spLocks noChangeArrowheads="1"/>
            </p:cNvSpPr>
            <p:nvPr/>
          </p:nvSpPr>
          <p:spPr bwMode="auto">
            <a:xfrm>
              <a:off x="3600" y="1920"/>
              <a:ext cx="187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  <a:ea typeface="微软雅黑" panose="020B0503020204020204" pitchFamily="34" charset="-122"/>
                </a:rPr>
                <a:t>(010)</a:t>
              </a:r>
              <a:r>
                <a:rPr lang="zh-CN" altLang="en-US" sz="2000">
                  <a:latin typeface="Arial" panose="020B0604020202020204" pitchFamily="34" charset="0"/>
                  <a:ea typeface="微软雅黑" panose="020B0503020204020204" pitchFamily="34" charset="-122"/>
                </a:rPr>
                <a:t>面按</a:t>
              </a:r>
              <a:r>
                <a:rPr lang="en-US" altLang="zh-CN" sz="2000">
                  <a:latin typeface="Arial" panose="020B0604020202020204" pitchFamily="34" charset="0"/>
                  <a:ea typeface="微软雅黑" panose="020B0503020204020204" pitchFamily="34" charset="-122"/>
                </a:rPr>
                <a:t>AAA </a:t>
              </a: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· · ·</a:t>
              </a:r>
              <a:r>
                <a:rPr lang="zh-CN" altLang="en-US" sz="2000">
                  <a:latin typeface="Arial" panose="020B0604020202020204" pitchFamily="34" charset="0"/>
                  <a:ea typeface="微软雅黑" panose="020B0503020204020204" pitchFamily="34" charset="-122"/>
                </a:rPr>
                <a:t>的顺序堆垛而成</a:t>
              </a:r>
            </a:p>
          </p:txBody>
        </p:sp>
      </p:grpSp>
      <p:graphicFrame>
        <p:nvGraphicFramePr>
          <p:cNvPr id="5294" name="Object 174"/>
          <p:cNvGraphicFramePr>
            <a:graphicFrameLocks noChangeAspect="1"/>
          </p:cNvGraphicFramePr>
          <p:nvPr/>
        </p:nvGraphicFramePr>
        <p:xfrm>
          <a:off x="5292725" y="2420938"/>
          <a:ext cx="1203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公式" r:id="rId4" imgW="634725" imgH="241195" progId="Equation.3">
                  <p:embed/>
                </p:oleObj>
              </mc:Choice>
              <mc:Fallback>
                <p:oleObj name="公式" r:id="rId4" imgW="634725" imgH="241195" progId="Equation.3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420938"/>
                        <a:ext cx="1203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77"/>
          <p:cNvGrpSpPr>
            <a:grpSpLocks/>
          </p:cNvGrpSpPr>
          <p:nvPr/>
        </p:nvGrpSpPr>
        <p:grpSpPr bwMode="auto">
          <a:xfrm>
            <a:off x="1408113" y="4137025"/>
            <a:ext cx="5181600" cy="2286000"/>
            <a:chOff x="2064" y="2352"/>
            <a:chExt cx="3264" cy="1440"/>
          </a:xfrm>
        </p:grpSpPr>
        <p:sp>
          <p:nvSpPr>
            <p:cNvPr id="1033" name="Freeform 168"/>
            <p:cNvSpPr>
              <a:spLocks/>
            </p:cNvSpPr>
            <p:nvPr/>
          </p:nvSpPr>
          <p:spPr bwMode="auto">
            <a:xfrm>
              <a:off x="2592" y="2400"/>
              <a:ext cx="1200" cy="1104"/>
            </a:xfrm>
            <a:custGeom>
              <a:avLst/>
              <a:gdLst>
                <a:gd name="T0" fmla="*/ 0 w 1200"/>
                <a:gd name="T1" fmla="*/ 288 h 1104"/>
                <a:gd name="T2" fmla="*/ 1200 w 1200"/>
                <a:gd name="T3" fmla="*/ 0 h 1104"/>
                <a:gd name="T4" fmla="*/ 1200 w 1200"/>
                <a:gd name="T5" fmla="*/ 816 h 1104"/>
                <a:gd name="T6" fmla="*/ 0 w 1200"/>
                <a:gd name="T7" fmla="*/ 1104 h 1104"/>
                <a:gd name="T8" fmla="*/ 0 w 1200"/>
                <a:gd name="T9" fmla="*/ 288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104"/>
                <a:gd name="T17" fmla="*/ 1200 w 120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104">
                  <a:moveTo>
                    <a:pt x="0" y="288"/>
                  </a:moveTo>
                  <a:lnTo>
                    <a:pt x="1200" y="0"/>
                  </a:lnTo>
                  <a:lnTo>
                    <a:pt x="1200" y="816"/>
                  </a:lnTo>
                  <a:lnTo>
                    <a:pt x="0" y="1104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00CCFF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34" name="Freeform 167"/>
            <p:cNvSpPr>
              <a:spLocks/>
            </p:cNvSpPr>
            <p:nvPr/>
          </p:nvSpPr>
          <p:spPr bwMode="auto">
            <a:xfrm>
              <a:off x="2880" y="2544"/>
              <a:ext cx="1200" cy="1104"/>
            </a:xfrm>
            <a:custGeom>
              <a:avLst/>
              <a:gdLst>
                <a:gd name="T0" fmla="*/ 0 w 1200"/>
                <a:gd name="T1" fmla="*/ 288 h 1104"/>
                <a:gd name="T2" fmla="*/ 1200 w 1200"/>
                <a:gd name="T3" fmla="*/ 0 h 1104"/>
                <a:gd name="T4" fmla="*/ 1200 w 1200"/>
                <a:gd name="T5" fmla="*/ 816 h 1104"/>
                <a:gd name="T6" fmla="*/ 0 w 1200"/>
                <a:gd name="T7" fmla="*/ 1104 h 1104"/>
                <a:gd name="T8" fmla="*/ 0 w 1200"/>
                <a:gd name="T9" fmla="*/ 288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104"/>
                <a:gd name="T17" fmla="*/ 1200 w 120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104">
                  <a:moveTo>
                    <a:pt x="0" y="288"/>
                  </a:moveTo>
                  <a:lnTo>
                    <a:pt x="1200" y="0"/>
                  </a:lnTo>
                  <a:lnTo>
                    <a:pt x="1200" y="816"/>
                  </a:lnTo>
                  <a:lnTo>
                    <a:pt x="0" y="1104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00CCFF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35" name="Freeform 169"/>
            <p:cNvSpPr>
              <a:spLocks/>
            </p:cNvSpPr>
            <p:nvPr/>
          </p:nvSpPr>
          <p:spPr bwMode="auto">
            <a:xfrm>
              <a:off x="3801" y="2541"/>
              <a:ext cx="1200" cy="1104"/>
            </a:xfrm>
            <a:custGeom>
              <a:avLst/>
              <a:gdLst>
                <a:gd name="T0" fmla="*/ 0 w 1200"/>
                <a:gd name="T1" fmla="*/ 288 h 1104"/>
                <a:gd name="T2" fmla="*/ 1200 w 1200"/>
                <a:gd name="T3" fmla="*/ 0 h 1104"/>
                <a:gd name="T4" fmla="*/ 1200 w 1200"/>
                <a:gd name="T5" fmla="*/ 816 h 1104"/>
                <a:gd name="T6" fmla="*/ 0 w 1200"/>
                <a:gd name="T7" fmla="*/ 1104 h 1104"/>
                <a:gd name="T8" fmla="*/ 0 w 1200"/>
                <a:gd name="T9" fmla="*/ 288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104"/>
                <a:gd name="T17" fmla="*/ 1200 w 120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104">
                  <a:moveTo>
                    <a:pt x="0" y="288"/>
                  </a:moveTo>
                  <a:lnTo>
                    <a:pt x="1200" y="0"/>
                  </a:lnTo>
                  <a:lnTo>
                    <a:pt x="1200" y="816"/>
                  </a:lnTo>
                  <a:lnTo>
                    <a:pt x="0" y="1104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00CCFF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36" name="Freeform 170"/>
            <p:cNvSpPr>
              <a:spLocks/>
            </p:cNvSpPr>
            <p:nvPr/>
          </p:nvSpPr>
          <p:spPr bwMode="auto">
            <a:xfrm>
              <a:off x="4128" y="2688"/>
              <a:ext cx="1200" cy="1104"/>
            </a:xfrm>
            <a:custGeom>
              <a:avLst/>
              <a:gdLst>
                <a:gd name="T0" fmla="*/ 0 w 1200"/>
                <a:gd name="T1" fmla="*/ 288 h 1104"/>
                <a:gd name="T2" fmla="*/ 1200 w 1200"/>
                <a:gd name="T3" fmla="*/ 0 h 1104"/>
                <a:gd name="T4" fmla="*/ 1200 w 1200"/>
                <a:gd name="T5" fmla="*/ 816 h 1104"/>
                <a:gd name="T6" fmla="*/ 0 w 1200"/>
                <a:gd name="T7" fmla="*/ 1104 h 1104"/>
                <a:gd name="T8" fmla="*/ 0 w 1200"/>
                <a:gd name="T9" fmla="*/ 288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104"/>
                <a:gd name="T17" fmla="*/ 1200 w 120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104">
                  <a:moveTo>
                    <a:pt x="0" y="288"/>
                  </a:moveTo>
                  <a:lnTo>
                    <a:pt x="1200" y="0"/>
                  </a:lnTo>
                  <a:lnTo>
                    <a:pt x="1200" y="816"/>
                  </a:lnTo>
                  <a:lnTo>
                    <a:pt x="0" y="1104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00CCFF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37" name="Line 173"/>
            <p:cNvSpPr>
              <a:spLocks noChangeShapeType="1"/>
            </p:cNvSpPr>
            <p:nvPr/>
          </p:nvSpPr>
          <p:spPr bwMode="auto">
            <a:xfrm>
              <a:off x="2784" y="2544"/>
              <a:ext cx="432" cy="19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Text Box 175"/>
            <p:cNvSpPr txBox="1">
              <a:spLocks noChangeArrowheads="1"/>
            </p:cNvSpPr>
            <p:nvPr/>
          </p:nvSpPr>
          <p:spPr bwMode="auto">
            <a:xfrm>
              <a:off x="2064" y="2352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  <a:ea typeface="微软雅黑" panose="020B0503020204020204" pitchFamily="34" charset="-122"/>
                </a:rPr>
                <a:t>[110]</a:t>
              </a:r>
              <a:r>
                <a:rPr lang="zh-CN" altLang="en-US" sz="2000">
                  <a:latin typeface="Arial" panose="020B0604020202020204" pitchFamily="34" charset="0"/>
                  <a:ea typeface="微软雅黑" panose="020B0503020204020204" pitchFamily="34" charset="-122"/>
                </a:rPr>
                <a:t>方向</a:t>
              </a:r>
            </a:p>
          </p:txBody>
        </p:sp>
      </p:grpSp>
      <p:sp>
        <p:nvSpPr>
          <p:cNvPr id="5298" name="Rectangle 178"/>
          <p:cNvSpPr>
            <a:spLocks noChangeArrowheads="1"/>
          </p:cNvSpPr>
          <p:nvPr/>
        </p:nvSpPr>
        <p:spPr bwMode="auto">
          <a:xfrm>
            <a:off x="838200" y="1219200"/>
            <a:ext cx="5486400" cy="552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  {100}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面：堆垛次序为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AAA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 · ·</a:t>
            </a:r>
            <a:endParaRPr lang="en-US" altLang="zh-CN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99" name="Rectangle 179"/>
          <p:cNvSpPr>
            <a:spLocks noChangeArrowheads="1"/>
          </p:cNvSpPr>
          <p:nvPr/>
        </p:nvSpPr>
        <p:spPr bwMode="auto">
          <a:xfrm>
            <a:off x="823913" y="1828800"/>
            <a:ext cx="565308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  {110}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面：堆垛次序为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ABAB 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 · ·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每相邻的两层之间相对错动了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8" grpId="0" autoUpdateAnimBg="0"/>
      <p:bldP spid="529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533400" y="38100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74688" indent="-6746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八、两个晶向</a:t>
            </a: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800" b="1" i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</a:t>
            </a:r>
            <a:r>
              <a:rPr lang="en-US" altLang="zh-CN" sz="2800" b="1" baseline="-25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800" b="1" i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</a:t>
            </a:r>
            <a:r>
              <a:rPr lang="en-US" altLang="zh-CN" sz="2800" b="1" baseline="-25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800" b="1" i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</a:t>
            </a:r>
            <a:r>
              <a:rPr lang="en-US" altLang="zh-CN" sz="2800" b="1" baseline="-25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r>
              <a:rPr lang="zh-CN" altLang="en-US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800" b="1" i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</a:t>
            </a:r>
            <a:r>
              <a:rPr lang="en-US" altLang="zh-CN" sz="2800" b="1" baseline="-25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800" b="1" i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</a:t>
            </a:r>
            <a:r>
              <a:rPr lang="en-US" altLang="zh-CN" sz="2800" b="1" baseline="-25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800" b="1" i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</a:t>
            </a:r>
            <a:r>
              <a:rPr lang="en-US" altLang="zh-CN" sz="2800" b="1" baseline="-25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r>
              <a:rPr lang="zh-CN" altLang="en-US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之间的夹角</a:t>
            </a:r>
            <a:r>
              <a:rPr lang="zh-CN" altLang="en-US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</a:t>
            </a: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1219200" y="1595438"/>
            <a:ext cx="4953000" cy="488950"/>
            <a:chOff x="768" y="1005"/>
            <a:chExt cx="3120" cy="308"/>
          </a:xfrm>
        </p:grpSpPr>
        <p:sp>
          <p:nvSpPr>
            <p:cNvPr id="10246" name="Text Box 3"/>
            <p:cNvSpPr txBox="1">
              <a:spLocks noChangeArrowheads="1"/>
            </p:cNvSpPr>
            <p:nvPr/>
          </p:nvSpPr>
          <p:spPr bwMode="auto">
            <a:xfrm>
              <a:off x="768" y="1008"/>
              <a:ext cx="3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两个晶向               之间的交角：</a:t>
              </a:r>
            </a:p>
          </p:txBody>
        </p:sp>
        <p:graphicFrame>
          <p:nvGraphicFramePr>
            <p:cNvPr id="10243" name="Object 4"/>
            <p:cNvGraphicFramePr>
              <a:graphicFrameLocks noChangeAspect="1"/>
            </p:cNvGraphicFramePr>
            <p:nvPr/>
          </p:nvGraphicFramePr>
          <p:xfrm>
            <a:off x="1584" y="1005"/>
            <a:ext cx="72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5" name="Equation" r:id="rId4" imgW="533169" imgH="228501" progId="Equation.3">
                    <p:embed/>
                  </p:oleObj>
                </mc:Choice>
                <mc:Fallback>
                  <p:oleObj name="Equation" r:id="rId4" imgW="533169" imgH="22850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005"/>
                          <a:ext cx="72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1295400" y="2244725"/>
          <a:ext cx="21272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6" imgW="901309" imgH="469696" progId="Equation.3">
                  <p:embed/>
                </p:oleObj>
              </mc:Choice>
              <mc:Fallback>
                <p:oleObj name="Equation" r:id="rId6" imgW="901309" imgH="46969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44725"/>
                        <a:ext cx="212725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09600" y="685800"/>
            <a:ext cx="7848600" cy="1585913"/>
            <a:chOff x="384" y="672"/>
            <a:chExt cx="4944" cy="999"/>
          </a:xfrm>
        </p:grpSpPr>
        <p:sp>
          <p:nvSpPr>
            <p:cNvPr id="11275" name="Text Box 4"/>
            <p:cNvSpPr txBox="1">
              <a:spLocks noChangeArrowheads="1"/>
            </p:cNvSpPr>
            <p:nvPr/>
          </p:nvSpPr>
          <p:spPr bwMode="auto">
            <a:xfrm>
              <a:off x="384" y="672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对正交晶系：</a:t>
              </a:r>
            </a:p>
          </p:txBody>
        </p:sp>
        <p:graphicFrame>
          <p:nvGraphicFramePr>
            <p:cNvPr id="11268" name="Object 5"/>
            <p:cNvGraphicFramePr>
              <a:graphicFrameLocks noChangeAspect="1"/>
            </p:cNvGraphicFramePr>
            <p:nvPr/>
          </p:nvGraphicFramePr>
          <p:xfrm>
            <a:off x="432" y="912"/>
            <a:ext cx="4896" cy="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8" name="Equation" r:id="rId4" imgW="3276600" imgH="508000" progId="Equation.3">
                    <p:embed/>
                  </p:oleObj>
                </mc:Choice>
                <mc:Fallback>
                  <p:oleObj name="Equation" r:id="rId4" imgW="3276600" imgH="508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912"/>
                          <a:ext cx="4896" cy="7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609600" y="26670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特殊情况：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09600" y="3154363"/>
            <a:ext cx="7696200" cy="1112837"/>
            <a:chOff x="384" y="2179"/>
            <a:chExt cx="4848" cy="701"/>
          </a:xfrm>
        </p:grpSpPr>
        <p:sp>
          <p:nvSpPr>
            <p:cNvPr id="11274" name="Text Box 8"/>
            <p:cNvSpPr txBox="1">
              <a:spLocks noChangeArrowheads="1"/>
            </p:cNvSpPr>
            <p:nvPr/>
          </p:nvSpPr>
          <p:spPr bwMode="auto">
            <a:xfrm>
              <a:off x="384" y="2317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对立方晶系：</a:t>
              </a:r>
            </a:p>
          </p:txBody>
        </p:sp>
        <p:graphicFrame>
          <p:nvGraphicFramePr>
            <p:cNvPr id="11267" name="Object 13"/>
            <p:cNvGraphicFramePr>
              <a:graphicFrameLocks noChangeAspect="1"/>
            </p:cNvGraphicFramePr>
            <p:nvPr/>
          </p:nvGraphicFramePr>
          <p:xfrm>
            <a:off x="1577" y="2179"/>
            <a:ext cx="3655" cy="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9" name="Equation" r:id="rId6" imgW="2514600" imgH="482400" progId="Equation.3">
                    <p:embed/>
                  </p:oleObj>
                </mc:Choice>
                <mc:Fallback>
                  <p:oleObj name="Equation" r:id="rId6" imgW="2514600" imgH="482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7" y="2179"/>
                          <a:ext cx="3655" cy="7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3238" y="4648200"/>
            <a:ext cx="8335962" cy="1624013"/>
            <a:chOff x="317" y="2928"/>
            <a:chExt cx="5251" cy="1023"/>
          </a:xfrm>
        </p:grpSpPr>
        <p:sp>
          <p:nvSpPr>
            <p:cNvPr id="11273" name="Text Box 11"/>
            <p:cNvSpPr txBox="1">
              <a:spLocks noChangeArrowheads="1"/>
            </p:cNvSpPr>
            <p:nvPr/>
          </p:nvSpPr>
          <p:spPr bwMode="auto">
            <a:xfrm>
              <a:off x="432" y="2928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对六方晶系：</a:t>
              </a:r>
            </a:p>
          </p:txBody>
        </p:sp>
        <p:graphicFrame>
          <p:nvGraphicFramePr>
            <p:cNvPr id="11266" name="Object 17"/>
            <p:cNvGraphicFramePr>
              <a:graphicFrameLocks noChangeAspect="1"/>
            </p:cNvGraphicFramePr>
            <p:nvPr/>
          </p:nvGraphicFramePr>
          <p:xfrm>
            <a:off x="317" y="3216"/>
            <a:ext cx="5251" cy="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0" name="Equation" r:id="rId8" imgW="3721100" imgH="520700" progId="Equation.3">
                    <p:embed/>
                  </p:oleObj>
                </mc:Choice>
                <mc:Fallback>
                  <p:oleObj name="Equation" r:id="rId8" imgW="3721100" imgH="5207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" y="3216"/>
                          <a:ext cx="5251" cy="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57200" y="53340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74688" indent="-6746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九、晶向</a:t>
            </a: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800" b="1" i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uvw</a:t>
            </a: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r>
              <a:rPr lang="zh-CN" altLang="en-US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的长度</a:t>
            </a: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endParaRPr lang="en-US" altLang="zh-CN" sz="2800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600200" y="1524000"/>
          <a:ext cx="29845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4" imgW="1091726" imgH="203112" progId="Equation.3">
                  <p:embed/>
                </p:oleObj>
              </mc:Choice>
              <mc:Fallback>
                <p:oleObj name="Equation" r:id="rId4" imgW="1091726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0"/>
                        <a:ext cx="29845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524000" y="2895600"/>
          <a:ext cx="548957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6" imgW="2273300" imgH="558800" progId="Equation.3">
                  <p:embed/>
                </p:oleObj>
              </mc:Choice>
              <mc:Fallback>
                <p:oleObj name="Equation" r:id="rId6" imgW="22733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5489575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09600" y="1143000"/>
            <a:ext cx="5570538" cy="1003300"/>
            <a:chOff x="384" y="720"/>
            <a:chExt cx="3509" cy="632"/>
          </a:xfrm>
        </p:grpSpPr>
        <p:sp>
          <p:nvSpPr>
            <p:cNvPr id="13322" name="Text Box 4"/>
            <p:cNvSpPr txBox="1">
              <a:spLocks noChangeArrowheads="1"/>
            </p:cNvSpPr>
            <p:nvPr/>
          </p:nvSpPr>
          <p:spPr bwMode="auto">
            <a:xfrm>
              <a:off x="384" y="720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对正交晶系：</a:t>
              </a:r>
            </a:p>
          </p:txBody>
        </p:sp>
        <p:graphicFrame>
          <p:nvGraphicFramePr>
            <p:cNvPr id="13316" name="Object 5"/>
            <p:cNvGraphicFramePr>
              <a:graphicFrameLocks noChangeAspect="1"/>
            </p:cNvGraphicFramePr>
            <p:nvPr/>
          </p:nvGraphicFramePr>
          <p:xfrm>
            <a:off x="1536" y="960"/>
            <a:ext cx="2357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5" name="Equation" r:id="rId4" imgW="1676400" imgH="279400" progId="Equation.3">
                    <p:embed/>
                  </p:oleObj>
                </mc:Choice>
                <mc:Fallback>
                  <p:oleObj name="Equation" r:id="rId4" imgW="1676400" imgH="279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960"/>
                          <a:ext cx="2357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09600" y="2966244"/>
            <a:ext cx="6643688" cy="566738"/>
            <a:chOff x="384" y="1851"/>
            <a:chExt cx="4185" cy="357"/>
          </a:xfrm>
        </p:grpSpPr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384" y="1866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对立方晶系：</a:t>
              </a:r>
            </a:p>
          </p:txBody>
        </p:sp>
        <p:graphicFrame>
          <p:nvGraphicFramePr>
            <p:cNvPr id="133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026501"/>
                </p:ext>
              </p:extLst>
            </p:nvPr>
          </p:nvGraphicFramePr>
          <p:xfrm>
            <a:off x="1552" y="1851"/>
            <a:ext cx="3017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6" name="公式" r:id="rId6" imgW="2145960" imgH="253800" progId="Equation.3">
                    <p:embed/>
                  </p:oleObj>
                </mc:Choice>
                <mc:Fallback>
                  <p:oleObj name="公式" r:id="rId6" imgW="2145960" imgH="253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1851"/>
                          <a:ext cx="3017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85800" y="4267200"/>
            <a:ext cx="5718175" cy="1271588"/>
            <a:chOff x="432" y="2688"/>
            <a:chExt cx="3602" cy="801"/>
          </a:xfrm>
        </p:grpSpPr>
        <p:sp>
          <p:nvSpPr>
            <p:cNvPr id="13320" name="Text Box 11"/>
            <p:cNvSpPr txBox="1">
              <a:spLocks noChangeArrowheads="1"/>
            </p:cNvSpPr>
            <p:nvPr/>
          </p:nvSpPr>
          <p:spPr bwMode="auto">
            <a:xfrm>
              <a:off x="432" y="2688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对六方晶系：</a:t>
              </a:r>
            </a:p>
          </p:txBody>
        </p:sp>
        <p:graphicFrame>
          <p:nvGraphicFramePr>
            <p:cNvPr id="13314" name="Object 15"/>
            <p:cNvGraphicFramePr>
              <a:graphicFrameLocks noChangeAspect="1"/>
            </p:cNvGraphicFramePr>
            <p:nvPr/>
          </p:nvGraphicFramePr>
          <p:xfrm>
            <a:off x="1587" y="3062"/>
            <a:ext cx="2447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7" name="Equation" r:id="rId8" imgW="1739900" imgH="304800" progId="Equation.3">
                    <p:embed/>
                  </p:oleObj>
                </mc:Choice>
                <mc:Fallback>
                  <p:oleObj name="Equation" r:id="rId8" imgW="1739900" imgH="304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" y="3062"/>
                          <a:ext cx="2447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Times New Roman" pitchFamily="18" charset="0"/>
              </a:rPr>
              <a:t>§1-9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补充内容</a:t>
            </a:r>
            <a:endParaRPr lang="zh-CN" altLang="en-US" sz="2800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17638"/>
            <a:ext cx="67818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一、同素异构（</a:t>
            </a:r>
            <a:r>
              <a:rPr lang="en-US" altLang="zh-CN" sz="2800" b="1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allotropy</a:t>
            </a:r>
            <a:r>
              <a:rPr lang="zh-CN" altLang="en-US" sz="2800" b="1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也称同质多晶（</a:t>
            </a:r>
            <a:r>
              <a:rPr lang="en-US" altLang="zh-CN" sz="2400" b="1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polymorphism</a:t>
            </a:r>
            <a:r>
              <a:rPr lang="zh-CN" altLang="en-US" sz="2400" b="1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33400" y="2276475"/>
            <a:ext cx="73914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</a:rPr>
              <a:t>定义：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相同的元素或化合物具有不同的晶体结构的现象，叫同素异构或同质多晶现象。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997309"/>
              </p:ext>
            </p:extLst>
          </p:nvPr>
        </p:nvGraphicFramePr>
        <p:xfrm>
          <a:off x="768350" y="4252913"/>
          <a:ext cx="76977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公式" r:id="rId4" imgW="3962160" imgH="482400" progId="Equation.3">
                  <p:embed/>
                </p:oleObj>
              </mc:Choice>
              <mc:Fallback>
                <p:oleObj name="公式" r:id="rId4" imgW="3962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252913"/>
                        <a:ext cx="76977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  <p:bldP spid="4506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827088" y="908050"/>
          <a:ext cx="37655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公式" r:id="rId4" imgW="1892300" imgH="482600" progId="Equation.3">
                  <p:embed/>
                </p:oleObj>
              </mc:Choice>
              <mc:Fallback>
                <p:oleObj name="公式" r:id="rId4" imgW="18923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08050"/>
                        <a:ext cx="37655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859338" y="981075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相变（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phase transformation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827088" y="2565400"/>
          <a:ext cx="35877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公式" r:id="rId6" imgW="1803400" imgH="482600" progId="Equation.3">
                  <p:embed/>
                </p:oleObj>
              </mc:Choice>
              <mc:Fallback>
                <p:oleObj name="公式" r:id="rId6" imgW="18034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565400"/>
                        <a:ext cx="35877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711200" y="989013"/>
          <a:ext cx="5457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公式" r:id="rId4" imgW="2743200" imgH="253800" progId="Equation.3">
                  <p:embed/>
                </p:oleObj>
              </mc:Choice>
              <mc:Fallback>
                <p:oleObj name="公式" r:id="rId4" imgW="274320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989013"/>
                        <a:ext cx="5457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6092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灰锡                 白锡                 脆锡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金刚石结构        四方晶系        斜方（正交）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    共价键              金属键             共价键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403648" y="3933056"/>
            <a:ext cx="2108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u="sng" dirty="0">
                <a:solidFill>
                  <a:srgbClr val="9900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锡“瘟疫” 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  <p:bldP spid="4710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57200" y="609600"/>
            <a:ext cx="8362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二、单晶和多晶（</a:t>
            </a: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Single crystal and polycrystal</a:t>
            </a:r>
            <a:r>
              <a:rPr lang="zh-CN" altLang="en-US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8153400" cy="139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</a:rPr>
              <a:t>、定义：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单晶－－晶体中的取向（晶向和晶面）在各处是一致的。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多晶－－晶体中的取向（晶向和晶面）在各处是不一致的。</a:t>
            </a:r>
          </a:p>
        </p:txBody>
      </p:sp>
      <p:pic>
        <p:nvPicPr>
          <p:cNvPr id="111" name="Picture 2" descr="“single crystal polycrystalline”的图片搜索结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41"/>
          <a:stretch/>
        </p:blipFill>
        <p:spPr bwMode="auto">
          <a:xfrm>
            <a:off x="685913" y="3044918"/>
            <a:ext cx="6768752" cy="288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直接箭头连接符 111"/>
          <p:cNvCxnSpPr/>
          <p:nvPr/>
        </p:nvCxnSpPr>
        <p:spPr bwMode="auto">
          <a:xfrm flipV="1">
            <a:off x="1117961" y="3404958"/>
            <a:ext cx="0" cy="6374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接箭头连接符 112"/>
          <p:cNvCxnSpPr/>
          <p:nvPr/>
        </p:nvCxnSpPr>
        <p:spPr bwMode="auto">
          <a:xfrm flipV="1">
            <a:off x="1607615" y="3404958"/>
            <a:ext cx="0" cy="6374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直接箭头连接符 113"/>
          <p:cNvCxnSpPr/>
          <p:nvPr/>
        </p:nvCxnSpPr>
        <p:spPr bwMode="auto">
          <a:xfrm flipV="1">
            <a:off x="3076577" y="3404958"/>
            <a:ext cx="0" cy="6374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接箭头连接符 114"/>
          <p:cNvCxnSpPr/>
          <p:nvPr/>
        </p:nvCxnSpPr>
        <p:spPr bwMode="auto">
          <a:xfrm flipV="1">
            <a:off x="3566233" y="3404958"/>
            <a:ext cx="0" cy="6374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接箭头连接符 115"/>
          <p:cNvCxnSpPr/>
          <p:nvPr/>
        </p:nvCxnSpPr>
        <p:spPr bwMode="auto">
          <a:xfrm flipV="1">
            <a:off x="2586923" y="3404958"/>
            <a:ext cx="0" cy="6374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接箭头连接符 116"/>
          <p:cNvCxnSpPr/>
          <p:nvPr/>
        </p:nvCxnSpPr>
        <p:spPr bwMode="auto">
          <a:xfrm flipV="1">
            <a:off x="2097269" y="3404958"/>
            <a:ext cx="0" cy="6374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接箭头连接符 117"/>
          <p:cNvCxnSpPr/>
          <p:nvPr/>
        </p:nvCxnSpPr>
        <p:spPr bwMode="auto">
          <a:xfrm flipV="1">
            <a:off x="1125049" y="4845118"/>
            <a:ext cx="0" cy="6374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直接箭头连接符 118"/>
          <p:cNvCxnSpPr/>
          <p:nvPr/>
        </p:nvCxnSpPr>
        <p:spPr bwMode="auto">
          <a:xfrm flipV="1">
            <a:off x="1614703" y="4845118"/>
            <a:ext cx="0" cy="6374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接箭头连接符 119"/>
          <p:cNvCxnSpPr/>
          <p:nvPr/>
        </p:nvCxnSpPr>
        <p:spPr bwMode="auto">
          <a:xfrm flipV="1">
            <a:off x="3083665" y="4845118"/>
            <a:ext cx="0" cy="6374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接箭头连接符 120"/>
          <p:cNvCxnSpPr/>
          <p:nvPr/>
        </p:nvCxnSpPr>
        <p:spPr bwMode="auto">
          <a:xfrm flipV="1">
            <a:off x="3573321" y="4845118"/>
            <a:ext cx="0" cy="6374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接箭头连接符 121"/>
          <p:cNvCxnSpPr/>
          <p:nvPr/>
        </p:nvCxnSpPr>
        <p:spPr bwMode="auto">
          <a:xfrm flipV="1">
            <a:off x="2594011" y="4845118"/>
            <a:ext cx="0" cy="6374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接箭头连接符 122"/>
          <p:cNvCxnSpPr/>
          <p:nvPr/>
        </p:nvCxnSpPr>
        <p:spPr bwMode="auto">
          <a:xfrm flipV="1">
            <a:off x="2104357" y="4845118"/>
            <a:ext cx="0" cy="6374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接箭头连接符 123"/>
          <p:cNvCxnSpPr/>
          <p:nvPr/>
        </p:nvCxnSpPr>
        <p:spPr bwMode="auto">
          <a:xfrm flipH="1" flipV="1">
            <a:off x="4963865" y="3404958"/>
            <a:ext cx="114536" cy="6374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接箭头连接符 124"/>
          <p:cNvCxnSpPr/>
          <p:nvPr/>
        </p:nvCxnSpPr>
        <p:spPr bwMode="auto">
          <a:xfrm flipV="1">
            <a:off x="6532737" y="3548974"/>
            <a:ext cx="186545" cy="64807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接箭头连接符 125"/>
          <p:cNvCxnSpPr/>
          <p:nvPr/>
        </p:nvCxnSpPr>
        <p:spPr bwMode="auto">
          <a:xfrm flipH="1" flipV="1">
            <a:off x="5050049" y="4969221"/>
            <a:ext cx="0" cy="64807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箭头连接符 126"/>
          <p:cNvCxnSpPr/>
          <p:nvPr/>
        </p:nvCxnSpPr>
        <p:spPr bwMode="auto">
          <a:xfrm flipH="1" flipV="1">
            <a:off x="6180349" y="4860703"/>
            <a:ext cx="144016" cy="62187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接连接符 127"/>
          <p:cNvCxnSpPr/>
          <p:nvPr/>
        </p:nvCxnSpPr>
        <p:spPr bwMode="auto">
          <a:xfrm>
            <a:off x="5624308" y="3116926"/>
            <a:ext cx="105282" cy="14401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接连接符 128"/>
          <p:cNvCxnSpPr/>
          <p:nvPr/>
        </p:nvCxnSpPr>
        <p:spPr bwMode="auto">
          <a:xfrm flipV="1">
            <a:off x="4214305" y="4547101"/>
            <a:ext cx="1583049" cy="1475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连接符 129"/>
          <p:cNvCxnSpPr/>
          <p:nvPr/>
        </p:nvCxnSpPr>
        <p:spPr bwMode="auto">
          <a:xfrm flipV="1">
            <a:off x="5785181" y="4557086"/>
            <a:ext cx="1245651" cy="108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/>
          <p:nvPr/>
        </p:nvCxnSpPr>
        <p:spPr bwMode="auto">
          <a:xfrm flipH="1">
            <a:off x="5690693" y="4547101"/>
            <a:ext cx="14046" cy="14533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任意多边形 131"/>
          <p:cNvSpPr/>
          <p:nvPr/>
        </p:nvSpPr>
        <p:spPr bwMode="auto">
          <a:xfrm>
            <a:off x="4187509" y="3054051"/>
            <a:ext cx="1434715" cy="1670811"/>
          </a:xfrm>
          <a:custGeom>
            <a:avLst/>
            <a:gdLst>
              <a:gd name="connsiteX0" fmla="*/ 73748 w 1434715"/>
              <a:gd name="connsiteY0" fmla="*/ 1670811 h 1670811"/>
              <a:gd name="connsiteX1" fmla="*/ 45394 w 1434715"/>
              <a:gd name="connsiteY1" fmla="*/ 274402 h 1670811"/>
              <a:gd name="connsiteX2" fmla="*/ 605376 w 1434715"/>
              <a:gd name="connsiteY2" fmla="*/ 26309 h 1670811"/>
              <a:gd name="connsiteX3" fmla="*/ 1434715 w 1434715"/>
              <a:gd name="connsiteY3" fmla="*/ 19220 h 16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715" h="1670811">
                <a:moveTo>
                  <a:pt x="73748" y="1670811"/>
                </a:moveTo>
                <a:cubicBezTo>
                  <a:pt x="15268" y="1109648"/>
                  <a:pt x="-43211" y="548486"/>
                  <a:pt x="45394" y="274402"/>
                </a:cubicBezTo>
                <a:cubicBezTo>
                  <a:pt x="133999" y="318"/>
                  <a:pt x="373823" y="68839"/>
                  <a:pt x="605376" y="26309"/>
                </a:cubicBezTo>
                <a:cubicBezTo>
                  <a:pt x="836929" y="-16221"/>
                  <a:pt x="1135822" y="1499"/>
                  <a:pt x="1434715" y="1922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" name="任意多边形 132"/>
          <p:cNvSpPr/>
          <p:nvPr/>
        </p:nvSpPr>
        <p:spPr bwMode="auto">
          <a:xfrm>
            <a:off x="5652120" y="2996952"/>
            <a:ext cx="1765027" cy="1534677"/>
          </a:xfrm>
          <a:custGeom>
            <a:avLst/>
            <a:gdLst>
              <a:gd name="connsiteX0" fmla="*/ 1396410 w 1765027"/>
              <a:gd name="connsiteY0" fmla="*/ 1534677 h 1534677"/>
              <a:gd name="connsiteX1" fmla="*/ 1765005 w 1765027"/>
              <a:gd name="connsiteY1" fmla="*/ 506863 h 1534677"/>
              <a:gd name="connsiteX2" fmla="*/ 1382233 w 1765027"/>
              <a:gd name="connsiteY2" fmla="*/ 216240 h 1534677"/>
              <a:gd name="connsiteX3" fmla="*/ 269358 w 1765027"/>
              <a:gd name="connsiteY3" fmla="*/ 3589 h 1534677"/>
              <a:gd name="connsiteX4" fmla="*/ 0 w 1765027"/>
              <a:gd name="connsiteY4" fmla="*/ 102826 h 153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5027" h="1534677">
                <a:moveTo>
                  <a:pt x="1396410" y="1534677"/>
                </a:moveTo>
                <a:cubicBezTo>
                  <a:pt x="1581889" y="1130639"/>
                  <a:pt x="1767368" y="726602"/>
                  <a:pt x="1765005" y="506863"/>
                </a:cubicBezTo>
                <a:cubicBezTo>
                  <a:pt x="1762642" y="287124"/>
                  <a:pt x="1631507" y="300119"/>
                  <a:pt x="1382233" y="216240"/>
                </a:cubicBezTo>
                <a:cubicBezTo>
                  <a:pt x="1132959" y="132361"/>
                  <a:pt x="499730" y="22491"/>
                  <a:pt x="269358" y="3589"/>
                </a:cubicBezTo>
                <a:cubicBezTo>
                  <a:pt x="38986" y="-15313"/>
                  <a:pt x="19493" y="43756"/>
                  <a:pt x="0" y="102826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4" name="任意多边形 133"/>
          <p:cNvSpPr/>
          <p:nvPr/>
        </p:nvSpPr>
        <p:spPr bwMode="auto">
          <a:xfrm>
            <a:off x="4198603" y="4680485"/>
            <a:ext cx="1496047" cy="1276611"/>
          </a:xfrm>
          <a:custGeom>
            <a:avLst/>
            <a:gdLst>
              <a:gd name="connsiteX0" fmla="*/ 71285 w 1496047"/>
              <a:gd name="connsiteY0" fmla="*/ 0 h 1276611"/>
              <a:gd name="connsiteX1" fmla="*/ 401 w 1496047"/>
              <a:gd name="connsiteY1" fmla="*/ 864781 h 1276611"/>
              <a:gd name="connsiteX2" fmla="*/ 99638 w 1496047"/>
              <a:gd name="connsiteY2" fmla="*/ 1240465 h 1276611"/>
              <a:gd name="connsiteX3" fmla="*/ 702150 w 1496047"/>
              <a:gd name="connsiteY3" fmla="*/ 1261730 h 1276611"/>
              <a:gd name="connsiteX4" fmla="*/ 1496047 w 1496047"/>
              <a:gd name="connsiteY4" fmla="*/ 1275907 h 127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47" h="1276611">
                <a:moveTo>
                  <a:pt x="71285" y="0"/>
                </a:moveTo>
                <a:cubicBezTo>
                  <a:pt x="33480" y="329018"/>
                  <a:pt x="-4324" y="658037"/>
                  <a:pt x="401" y="864781"/>
                </a:cubicBezTo>
                <a:cubicBezTo>
                  <a:pt x="5126" y="1071525"/>
                  <a:pt x="-17320" y="1174307"/>
                  <a:pt x="99638" y="1240465"/>
                </a:cubicBezTo>
                <a:cubicBezTo>
                  <a:pt x="216596" y="1306623"/>
                  <a:pt x="702150" y="1261730"/>
                  <a:pt x="702150" y="1261730"/>
                </a:cubicBezTo>
                <a:lnTo>
                  <a:pt x="1496047" y="1275907"/>
                </a:ln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5" name="任意多边形 134"/>
          <p:cNvSpPr/>
          <p:nvPr/>
        </p:nvSpPr>
        <p:spPr bwMode="auto">
          <a:xfrm>
            <a:off x="5680474" y="4545806"/>
            <a:ext cx="1558436" cy="1431851"/>
          </a:xfrm>
          <a:custGeom>
            <a:avLst/>
            <a:gdLst>
              <a:gd name="connsiteX0" fmla="*/ 0 w 1558436"/>
              <a:gd name="connsiteY0" fmla="*/ 1431851 h 1431851"/>
              <a:gd name="connsiteX1" fmla="*/ 1353879 w 1558436"/>
              <a:gd name="connsiteY1" fmla="*/ 1254641 h 1431851"/>
              <a:gd name="connsiteX2" fmla="*/ 1552353 w 1558436"/>
              <a:gd name="connsiteY2" fmla="*/ 1077432 h 1431851"/>
              <a:gd name="connsiteX3" fmla="*/ 1353879 w 1558436"/>
              <a:gd name="connsiteY3" fmla="*/ 0 h 143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8436" h="1431851">
                <a:moveTo>
                  <a:pt x="0" y="1431851"/>
                </a:moveTo>
                <a:cubicBezTo>
                  <a:pt x="547577" y="1372781"/>
                  <a:pt x="1095154" y="1313711"/>
                  <a:pt x="1353879" y="1254641"/>
                </a:cubicBezTo>
                <a:cubicBezTo>
                  <a:pt x="1612604" y="1195571"/>
                  <a:pt x="1552353" y="1286539"/>
                  <a:pt x="1552353" y="1077432"/>
                </a:cubicBezTo>
                <a:cubicBezTo>
                  <a:pt x="1552353" y="868325"/>
                  <a:pt x="1453116" y="434162"/>
                  <a:pt x="1353879" y="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36" name="Group 105"/>
          <p:cNvGrpSpPr>
            <a:grpSpLocks/>
          </p:cNvGrpSpPr>
          <p:nvPr/>
        </p:nvGrpSpPr>
        <p:grpSpPr bwMode="auto">
          <a:xfrm>
            <a:off x="7030668" y="3299846"/>
            <a:ext cx="1595438" cy="847725"/>
            <a:chOff x="1934" y="2422"/>
            <a:chExt cx="1005" cy="534"/>
          </a:xfrm>
        </p:grpSpPr>
        <p:sp>
          <p:nvSpPr>
            <p:cNvPr id="137" name="Line 106"/>
            <p:cNvSpPr>
              <a:spLocks noChangeShapeType="1"/>
            </p:cNvSpPr>
            <p:nvPr/>
          </p:nvSpPr>
          <p:spPr bwMode="auto">
            <a:xfrm flipV="1">
              <a:off x="1934" y="2536"/>
              <a:ext cx="429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107"/>
            <p:cNvSpPr txBox="1">
              <a:spLocks noChangeArrowheads="1"/>
            </p:cNvSpPr>
            <p:nvPr/>
          </p:nvSpPr>
          <p:spPr bwMode="auto">
            <a:xfrm>
              <a:off x="2363" y="2422"/>
              <a:ext cx="576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晶粒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</a:rPr>
                <a:t>grain</a:t>
              </a:r>
            </a:p>
          </p:txBody>
        </p:sp>
      </p:grpSp>
      <p:grpSp>
        <p:nvGrpSpPr>
          <p:cNvPr id="139" name="Group 108"/>
          <p:cNvGrpSpPr>
            <a:grpSpLocks/>
          </p:cNvGrpSpPr>
          <p:nvPr/>
        </p:nvGrpSpPr>
        <p:grpSpPr bwMode="auto">
          <a:xfrm>
            <a:off x="6427852" y="4397369"/>
            <a:ext cx="2651126" cy="1219200"/>
            <a:chOff x="3140" y="2901"/>
            <a:chExt cx="1670" cy="768"/>
          </a:xfrm>
        </p:grpSpPr>
        <p:sp>
          <p:nvSpPr>
            <p:cNvPr id="140" name="Line 109"/>
            <p:cNvSpPr>
              <a:spLocks noChangeShapeType="1"/>
            </p:cNvSpPr>
            <p:nvPr/>
          </p:nvSpPr>
          <p:spPr bwMode="auto">
            <a:xfrm>
              <a:off x="3140" y="3008"/>
              <a:ext cx="854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Text Box 110"/>
            <p:cNvSpPr txBox="1">
              <a:spLocks noChangeArrowheads="1"/>
            </p:cNvSpPr>
            <p:nvPr/>
          </p:nvSpPr>
          <p:spPr bwMode="auto">
            <a:xfrm>
              <a:off x="3994" y="2901"/>
              <a:ext cx="81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晶界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</a:rPr>
                <a:t>Grain boundary</a:t>
              </a:r>
            </a:p>
          </p:txBody>
        </p:sp>
      </p:grpSp>
      <p:sp>
        <p:nvSpPr>
          <p:cNvPr id="142" name="Text Box 54"/>
          <p:cNvSpPr txBox="1">
            <a:spLocks noChangeArrowheads="1"/>
          </p:cNvSpPr>
          <p:nvPr/>
        </p:nvSpPr>
        <p:spPr bwMode="auto">
          <a:xfrm>
            <a:off x="1579851" y="6194337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单晶</a:t>
            </a:r>
          </a:p>
        </p:txBody>
      </p:sp>
      <p:sp>
        <p:nvSpPr>
          <p:cNvPr id="143" name="Text Box 103"/>
          <p:cNvSpPr txBox="1">
            <a:spLocks noChangeArrowheads="1"/>
          </p:cNvSpPr>
          <p:nvPr/>
        </p:nvSpPr>
        <p:spPr bwMode="auto">
          <a:xfrm>
            <a:off x="5193058" y="6194337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多晶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0648" y="908720"/>
            <a:ext cx="9083352" cy="1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、多晶体是有很多的小晶体或晶粒组成的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小晶体（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crystallites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）或晶粒（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grains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）晶界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grain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boundary     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晶界处原子排列的周期性被破坏，能量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高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3284984"/>
            <a:ext cx="84582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、单晶体是各向异性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(anisotropic)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   多晶体是准各向同性的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pseudoisotropic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严格地讲，只有非晶态材料才是真正的各向同性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(isotropic)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“single crystal polycrystallin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762000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115616" y="48939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各向异性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3568" y="491884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准各向同性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16216" y="4898152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各向同性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31640" y="170080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单晶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35232" y="173215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多晶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60232" y="170040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非晶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457200" y="3810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密排六方结构（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HCP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Rectangle 4"/>
              <p:cNvSpPr>
                <a:spLocks noChangeArrowheads="1"/>
              </p:cNvSpPr>
              <p:nvPr/>
            </p:nvSpPr>
            <p:spPr bwMode="auto">
              <a:xfrm>
                <a:off x="395536" y="1037887"/>
                <a:ext cx="7848600" cy="1859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altLang="zh-CN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  {0001}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面</a:t>
                </a:r>
                <a:r>
                  <a:rPr lang="zh-CN" altLang="en-US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：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晶胞</a:t>
                </a:r>
                <a:r>
                  <a:rPr lang="zh-CN" altLang="en-US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中部的密排原子层相对于底层错动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，顶层原子相对于中间层错动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010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，与底层重合。堆垛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次序为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ABAB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· · </a:t>
                </a:r>
                <a:r>
                  <a:rPr lang="en-US" altLang="zh-CN" dirty="0" smtClean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·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7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037887"/>
                <a:ext cx="7848600" cy="1859227"/>
              </a:xfrm>
              <a:prstGeom prst="rect">
                <a:avLst/>
              </a:prstGeom>
              <a:blipFill>
                <a:blip r:embed="rId4"/>
                <a:stretch>
                  <a:fillRect l="-1243" r="-622" b="-36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435940"/>
              </p:ext>
            </p:extLst>
          </p:nvPr>
        </p:nvGraphicFramePr>
        <p:xfrm>
          <a:off x="971600" y="2910818"/>
          <a:ext cx="3886200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BMP 图象" r:id="rId5" imgW="2469094" imgH="2278577" progId="Paint.Picture">
                  <p:embed/>
                </p:oleObj>
              </mc:Choice>
              <mc:Fallback>
                <p:oleObj name="BMP 图象" r:id="rId5" imgW="2469094" imgH="227857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10818"/>
                        <a:ext cx="3886200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68960"/>
            <a:ext cx="1510401" cy="32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762000" y="1752600"/>
            <a:ext cx="74676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3688" indent="-2936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空间点阵－晶胞－点阵常数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晶系－点阵类型－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种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Bravis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点阵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典型的晶体结构（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FCC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BCC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HCP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）－几何特征（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C.N.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、间隙）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晶面、晶向指数－三指数、四指数（常见的高对称性的晶系要熟练－快速记忆法）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晶体的堆垛模式－堆垛次序－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FCC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HCP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－堆垛层错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Symbol" panose="05050102010706020507" pitchFamily="18" charset="2"/>
              </a:rPr>
              <a:t>常见的晶体学方程－晶带、晶面距、夹角（面、向），立方晶系要求记住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838200" y="838200"/>
            <a:ext cx="2581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Arial" panose="020B0604020202020204" pitchFamily="34" charset="0"/>
                <a:ea typeface="微软雅黑" panose="020B0503020204020204" pitchFamily="34" charset="-122"/>
              </a:rPr>
              <a:t>总结：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762000" y="1390650"/>
            <a:ext cx="7467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、已知铜是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FCC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结构的金属，其原子半径为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0.1278nm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，摩尔质量为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63.54 g/mol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，其铜的密度。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解答：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     由于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Cu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是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FCC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结构，所以：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68313" y="476250"/>
            <a:ext cx="2581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Arial" panose="020B0604020202020204" pitchFamily="34" charset="0"/>
                <a:ea typeface="微软雅黑" panose="020B0503020204020204" pitchFamily="34" charset="-122"/>
              </a:rPr>
              <a:t>例题：</a:t>
            </a: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258888" y="3571875"/>
          <a:ext cx="12969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公式" r:id="rId4" imgW="609336" imgH="215806" progId="Equation.3">
                  <p:embed/>
                </p:oleObj>
              </mc:Choice>
              <mc:Fallback>
                <p:oleObj name="公式" r:id="rId4" imgW="609336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71875"/>
                        <a:ext cx="12969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563938" y="3571875"/>
            <a:ext cx="431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为晶胞边长，</a:t>
            </a:r>
            <a:r>
              <a:rPr lang="en-US" altLang="zh-CN" i="1"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Cu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原子半径</a:t>
            </a:r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1116013" y="4291013"/>
          <a:ext cx="44640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公式" r:id="rId6" imgW="2146300" imgH="419100" progId="Equation.3">
                  <p:embed/>
                </p:oleObj>
              </mc:Choice>
              <mc:Fallback>
                <p:oleObj name="公式" r:id="rId6" imgW="21463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91013"/>
                        <a:ext cx="446405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1042988" y="5299075"/>
          <a:ext cx="748982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公式" r:id="rId8" imgW="4013200" imgH="393700" progId="Equation.3">
                  <p:embed/>
                </p:oleObj>
              </mc:Choice>
              <mc:Fallback>
                <p:oleObj name="公式" r:id="rId8" imgW="40132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299075"/>
                        <a:ext cx="748982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 autoUpdateAnimBg="0"/>
      <p:bldP spid="5939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611560" y="548680"/>
            <a:ext cx="8208912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2913" indent="-4429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400" dirty="0" smtClean="0"/>
              <a:t>根据</a:t>
            </a:r>
            <a:r>
              <a:rPr lang="en-US" altLang="zh-CN" sz="2400" dirty="0" smtClean="0"/>
              <a:t>FCC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HCP</a:t>
            </a:r>
            <a:r>
              <a:rPr lang="zh-CN" altLang="en-US" sz="2400" dirty="0" smtClean="0"/>
              <a:t>结构原子堆垛方式的区别，证明这两种结构中八面体间隙和四面体间隙体积相等。</a:t>
            </a:r>
            <a:endParaRPr lang="en-US" altLang="zh-CN" sz="1200" dirty="0"/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AutoNum type="arabicPeriod" startAt="2"/>
            </a:pPr>
            <a:r>
              <a:rPr lang="zh-CN" altLang="en-US" sz="2400" dirty="0" smtClean="0"/>
              <a:t>计算</a:t>
            </a:r>
            <a:r>
              <a:rPr lang="en-US" altLang="zh-CN" sz="2400" dirty="0" smtClean="0"/>
              <a:t>FCC</a:t>
            </a:r>
            <a:r>
              <a:rPr lang="zh-CN" altLang="en-US" sz="2400" dirty="0" smtClean="0"/>
              <a:t>晶格中</a:t>
            </a:r>
            <a:r>
              <a:rPr lang="en-US" altLang="zh-CN" sz="2400" dirty="0" smtClean="0"/>
              <a:t> (</a:t>
            </a:r>
            <a:r>
              <a:rPr lang="en-US" altLang="zh-CN" sz="2400" dirty="0"/>
              <a:t>100), (110), (111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的晶面间距，指出间距最大的晶面。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AutoNum type="arabicPeriod" startAt="2"/>
            </a:pPr>
            <a:r>
              <a:rPr lang="zh-CN" altLang="en-US" dirty="0" smtClean="0"/>
              <a:t>比较石墨和金刚石的晶体结构、原子键和宏观性质。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AutoNum type="arabicPeriod" startAt="2"/>
            </a:pPr>
            <a:r>
              <a:rPr lang="zh-CN" altLang="en-US" dirty="0"/>
              <a:t>已知单斜相氧化锆的晶胞参数为：</a:t>
            </a:r>
            <a:r>
              <a:rPr lang="en-US" altLang="zh-CN" i="1" dirty="0"/>
              <a:t>a</a:t>
            </a:r>
            <a:r>
              <a:rPr lang="en-US" altLang="zh-CN" dirty="0"/>
              <a:t>=5.156, </a:t>
            </a:r>
            <a:r>
              <a:rPr lang="en-US" altLang="zh-CN" i="1" dirty="0"/>
              <a:t>b</a:t>
            </a:r>
            <a:r>
              <a:rPr lang="en-US" altLang="zh-CN" dirty="0"/>
              <a:t>=5.191, </a:t>
            </a:r>
            <a:r>
              <a:rPr lang="en-US" altLang="zh-CN" i="1" dirty="0"/>
              <a:t>c</a:t>
            </a:r>
            <a:r>
              <a:rPr lang="en-US" altLang="zh-CN" dirty="0"/>
              <a:t>=5.304 Å</a:t>
            </a:r>
            <a:r>
              <a:rPr lang="zh-CN" altLang="en-US" dirty="0"/>
              <a:t>，</a:t>
            </a:r>
            <a:r>
              <a:rPr lang="en-US" altLang="zh-CN" dirty="0"/>
              <a:t>β =98.9°</a:t>
            </a:r>
            <a:r>
              <a:rPr lang="zh-CN" altLang="en-US" dirty="0"/>
              <a:t>；四方相氧化锆的晶胞参数为： </a:t>
            </a:r>
            <a:r>
              <a:rPr lang="en-US" altLang="zh-CN" i="1" dirty="0"/>
              <a:t>a</a:t>
            </a:r>
            <a:r>
              <a:rPr lang="en-US" altLang="zh-CN" dirty="0"/>
              <a:t>=5.094 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dirty="0"/>
              <a:t>=5.304 Å. </a:t>
            </a:r>
            <a:r>
              <a:rPr lang="zh-CN" altLang="en-US" dirty="0"/>
              <a:t>计算氧化锆从四方相转变为单斜相时，体积变化的百分比。相变过程中发生了拉伸还是收缩？相变对于氧化锆的机械性能有何影响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762000" y="139065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求图中所示的晶向指数（四指数）</a:t>
            </a:r>
          </a:p>
        </p:txBody>
      </p:sp>
      <p:grpSp>
        <p:nvGrpSpPr>
          <p:cNvPr id="21511" name="Group 71"/>
          <p:cNvGrpSpPr>
            <a:grpSpLocks/>
          </p:cNvGrpSpPr>
          <p:nvPr/>
        </p:nvGrpSpPr>
        <p:grpSpPr bwMode="auto">
          <a:xfrm>
            <a:off x="6300788" y="765175"/>
            <a:ext cx="2401887" cy="2957513"/>
            <a:chOff x="3969" y="482"/>
            <a:chExt cx="1513" cy="1863"/>
          </a:xfrm>
        </p:grpSpPr>
        <p:sp>
          <p:nvSpPr>
            <p:cNvPr id="21512" name="Line 17"/>
            <p:cNvSpPr>
              <a:spLocks noChangeAspect="1" noChangeShapeType="1"/>
            </p:cNvSpPr>
            <p:nvPr/>
          </p:nvSpPr>
          <p:spPr bwMode="auto">
            <a:xfrm>
              <a:off x="4280" y="611"/>
              <a:ext cx="7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Line 18"/>
            <p:cNvSpPr>
              <a:spLocks noChangeAspect="1" noChangeShapeType="1"/>
            </p:cNvSpPr>
            <p:nvPr/>
          </p:nvSpPr>
          <p:spPr bwMode="auto">
            <a:xfrm>
              <a:off x="4153" y="889"/>
              <a:ext cx="7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Line 19"/>
            <p:cNvSpPr>
              <a:spLocks noChangeAspect="1" noChangeShapeType="1"/>
            </p:cNvSpPr>
            <p:nvPr/>
          </p:nvSpPr>
          <p:spPr bwMode="auto">
            <a:xfrm flipH="1">
              <a:off x="4040" y="611"/>
              <a:ext cx="24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20"/>
            <p:cNvSpPr>
              <a:spLocks noChangeAspect="1" noChangeShapeType="1"/>
            </p:cNvSpPr>
            <p:nvPr/>
          </p:nvSpPr>
          <p:spPr bwMode="auto">
            <a:xfrm flipH="1">
              <a:off x="4867" y="729"/>
              <a:ext cx="24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Line 21"/>
            <p:cNvSpPr>
              <a:spLocks noChangeAspect="1" noChangeShapeType="1"/>
            </p:cNvSpPr>
            <p:nvPr/>
          </p:nvSpPr>
          <p:spPr bwMode="auto">
            <a:xfrm>
              <a:off x="4040" y="771"/>
              <a:ext cx="117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Line 22"/>
            <p:cNvSpPr>
              <a:spLocks noChangeAspect="1" noChangeShapeType="1"/>
            </p:cNvSpPr>
            <p:nvPr/>
          </p:nvSpPr>
          <p:spPr bwMode="auto">
            <a:xfrm>
              <a:off x="4997" y="611"/>
              <a:ext cx="116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Line 23"/>
            <p:cNvSpPr>
              <a:spLocks noChangeAspect="1" noChangeShapeType="1"/>
            </p:cNvSpPr>
            <p:nvPr/>
          </p:nvSpPr>
          <p:spPr bwMode="auto">
            <a:xfrm>
              <a:off x="4280" y="1770"/>
              <a:ext cx="7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24"/>
            <p:cNvSpPr>
              <a:spLocks noChangeAspect="1" noChangeShapeType="1"/>
            </p:cNvSpPr>
            <p:nvPr/>
          </p:nvSpPr>
          <p:spPr bwMode="auto">
            <a:xfrm>
              <a:off x="4153" y="2048"/>
              <a:ext cx="7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25"/>
            <p:cNvSpPr>
              <a:spLocks noChangeAspect="1" noChangeShapeType="1"/>
            </p:cNvSpPr>
            <p:nvPr/>
          </p:nvSpPr>
          <p:spPr bwMode="auto">
            <a:xfrm flipH="1">
              <a:off x="4040" y="1770"/>
              <a:ext cx="24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Line 26"/>
            <p:cNvSpPr>
              <a:spLocks noChangeAspect="1" noChangeShapeType="1"/>
            </p:cNvSpPr>
            <p:nvPr/>
          </p:nvSpPr>
          <p:spPr bwMode="auto">
            <a:xfrm flipH="1">
              <a:off x="4867" y="1888"/>
              <a:ext cx="24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Line 27"/>
            <p:cNvSpPr>
              <a:spLocks noChangeAspect="1" noChangeShapeType="1"/>
            </p:cNvSpPr>
            <p:nvPr/>
          </p:nvSpPr>
          <p:spPr bwMode="auto">
            <a:xfrm>
              <a:off x="4040" y="1930"/>
              <a:ext cx="117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Line 28"/>
            <p:cNvSpPr>
              <a:spLocks noChangeAspect="1" noChangeShapeType="1"/>
            </p:cNvSpPr>
            <p:nvPr/>
          </p:nvSpPr>
          <p:spPr bwMode="auto">
            <a:xfrm>
              <a:off x="4997" y="1770"/>
              <a:ext cx="116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Line 29"/>
            <p:cNvSpPr>
              <a:spLocks noChangeAspect="1" noChangeShapeType="1"/>
            </p:cNvSpPr>
            <p:nvPr/>
          </p:nvSpPr>
          <p:spPr bwMode="auto">
            <a:xfrm>
              <a:off x="4155" y="881"/>
              <a:ext cx="0" cy="1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Line 30"/>
            <p:cNvSpPr>
              <a:spLocks noChangeAspect="1" noChangeShapeType="1"/>
            </p:cNvSpPr>
            <p:nvPr/>
          </p:nvSpPr>
          <p:spPr bwMode="auto">
            <a:xfrm>
              <a:off x="4040" y="777"/>
              <a:ext cx="0" cy="1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Line 31"/>
            <p:cNvSpPr>
              <a:spLocks noChangeAspect="1" noChangeShapeType="1"/>
            </p:cNvSpPr>
            <p:nvPr/>
          </p:nvSpPr>
          <p:spPr bwMode="auto">
            <a:xfrm>
              <a:off x="4872" y="882"/>
              <a:ext cx="0" cy="1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Line 32"/>
            <p:cNvSpPr>
              <a:spLocks noChangeAspect="1" noChangeShapeType="1"/>
            </p:cNvSpPr>
            <p:nvPr/>
          </p:nvSpPr>
          <p:spPr bwMode="auto">
            <a:xfrm>
              <a:off x="5112" y="721"/>
              <a:ext cx="0" cy="1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33"/>
            <p:cNvSpPr>
              <a:spLocks noChangeAspect="1" noChangeShapeType="1"/>
            </p:cNvSpPr>
            <p:nvPr/>
          </p:nvSpPr>
          <p:spPr bwMode="auto">
            <a:xfrm>
              <a:off x="4280" y="611"/>
              <a:ext cx="0" cy="1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Line 34"/>
            <p:cNvSpPr>
              <a:spLocks noChangeAspect="1" noChangeShapeType="1"/>
            </p:cNvSpPr>
            <p:nvPr/>
          </p:nvSpPr>
          <p:spPr bwMode="auto">
            <a:xfrm>
              <a:off x="4993" y="606"/>
              <a:ext cx="0" cy="1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Text Box 45"/>
            <p:cNvSpPr txBox="1">
              <a:spLocks noChangeAspect="1" noChangeArrowheads="1"/>
            </p:cNvSpPr>
            <p:nvPr/>
          </p:nvSpPr>
          <p:spPr bwMode="auto">
            <a:xfrm>
              <a:off x="3996" y="2004"/>
              <a:ext cx="39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Arial" panose="020B0604020202020204" pitchFamily="34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21531" name="Line 47"/>
            <p:cNvSpPr>
              <a:spLocks noChangeAspect="1" noChangeShapeType="1"/>
            </p:cNvSpPr>
            <p:nvPr/>
          </p:nvSpPr>
          <p:spPr bwMode="auto">
            <a:xfrm flipV="1">
              <a:off x="4559" y="741"/>
              <a:ext cx="0" cy="11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Text Box 48"/>
            <p:cNvSpPr txBox="1">
              <a:spLocks noChangeAspect="1" noChangeArrowheads="1"/>
            </p:cNvSpPr>
            <p:nvPr/>
          </p:nvSpPr>
          <p:spPr bwMode="auto">
            <a:xfrm>
              <a:off x="4449" y="1851"/>
              <a:ext cx="393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Arial" panose="020B0604020202020204" pitchFamily="34" charset="0"/>
                  <a:ea typeface="微软雅黑" panose="020B0503020204020204" pitchFamily="34" charset="-122"/>
                </a:rPr>
                <a:t>O</a:t>
              </a:r>
            </a:p>
          </p:txBody>
        </p:sp>
        <p:sp>
          <p:nvSpPr>
            <p:cNvPr id="21533" name="Text Box 49"/>
            <p:cNvSpPr txBox="1">
              <a:spLocks noChangeAspect="1" noChangeArrowheads="1"/>
            </p:cNvSpPr>
            <p:nvPr/>
          </p:nvSpPr>
          <p:spPr bwMode="auto">
            <a:xfrm>
              <a:off x="4499" y="531"/>
              <a:ext cx="393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Arial" panose="020B0604020202020204" pitchFamily="34" charset="0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21534" name="Line 50"/>
            <p:cNvSpPr>
              <a:spLocks noChangeAspect="1" noChangeShapeType="1"/>
            </p:cNvSpPr>
            <p:nvPr/>
          </p:nvSpPr>
          <p:spPr bwMode="auto">
            <a:xfrm flipH="1" flipV="1">
              <a:off x="4174" y="686"/>
              <a:ext cx="380" cy="120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Text Box 51"/>
            <p:cNvSpPr txBox="1">
              <a:spLocks noChangeAspect="1" noChangeArrowheads="1"/>
            </p:cNvSpPr>
            <p:nvPr/>
          </p:nvSpPr>
          <p:spPr bwMode="auto">
            <a:xfrm>
              <a:off x="3969" y="482"/>
              <a:ext cx="39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Arial" panose="020B0604020202020204" pitchFamily="34" charset="0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21536" name="Line 52"/>
            <p:cNvSpPr>
              <a:spLocks noChangeAspect="1" noChangeShapeType="1"/>
            </p:cNvSpPr>
            <p:nvPr/>
          </p:nvSpPr>
          <p:spPr bwMode="auto">
            <a:xfrm flipV="1">
              <a:off x="4153" y="731"/>
              <a:ext cx="959" cy="130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Line 53"/>
            <p:cNvSpPr>
              <a:spLocks noChangeAspect="1" noChangeShapeType="1"/>
            </p:cNvSpPr>
            <p:nvPr/>
          </p:nvSpPr>
          <p:spPr bwMode="auto">
            <a:xfrm flipH="1">
              <a:off x="4159" y="758"/>
              <a:ext cx="384" cy="128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Line 54"/>
            <p:cNvSpPr>
              <a:spLocks noChangeAspect="1" noChangeShapeType="1"/>
            </p:cNvSpPr>
            <p:nvPr/>
          </p:nvSpPr>
          <p:spPr bwMode="auto">
            <a:xfrm>
              <a:off x="4049" y="1928"/>
              <a:ext cx="132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Line 55"/>
            <p:cNvSpPr>
              <a:spLocks noChangeShapeType="1"/>
            </p:cNvSpPr>
            <p:nvPr/>
          </p:nvSpPr>
          <p:spPr bwMode="auto">
            <a:xfrm flipV="1">
              <a:off x="4028" y="1882"/>
              <a:ext cx="1089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0" name="Line 56"/>
            <p:cNvSpPr>
              <a:spLocks noChangeShapeType="1"/>
            </p:cNvSpPr>
            <p:nvPr/>
          </p:nvSpPr>
          <p:spPr bwMode="auto">
            <a:xfrm>
              <a:off x="4255" y="1760"/>
              <a:ext cx="610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1" name="Line 57"/>
            <p:cNvSpPr>
              <a:spLocks noChangeShapeType="1"/>
            </p:cNvSpPr>
            <p:nvPr/>
          </p:nvSpPr>
          <p:spPr bwMode="auto">
            <a:xfrm flipV="1">
              <a:off x="4164" y="1760"/>
              <a:ext cx="817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Line 58"/>
            <p:cNvSpPr>
              <a:spLocks noChangeAspect="1" noChangeShapeType="1"/>
            </p:cNvSpPr>
            <p:nvPr/>
          </p:nvSpPr>
          <p:spPr bwMode="auto">
            <a:xfrm flipV="1">
              <a:off x="4042" y="724"/>
              <a:ext cx="1065" cy="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Line 59"/>
            <p:cNvSpPr>
              <a:spLocks noChangeShapeType="1"/>
            </p:cNvSpPr>
            <p:nvPr/>
          </p:nvSpPr>
          <p:spPr bwMode="auto">
            <a:xfrm>
              <a:off x="4279" y="612"/>
              <a:ext cx="59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Line 60"/>
            <p:cNvSpPr>
              <a:spLocks noChangeShapeType="1"/>
            </p:cNvSpPr>
            <p:nvPr/>
          </p:nvSpPr>
          <p:spPr bwMode="auto">
            <a:xfrm flipV="1">
              <a:off x="4171" y="612"/>
              <a:ext cx="817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5" name="Text Box 61"/>
            <p:cNvSpPr txBox="1">
              <a:spLocks noChangeAspect="1" noChangeArrowheads="1"/>
            </p:cNvSpPr>
            <p:nvPr/>
          </p:nvSpPr>
          <p:spPr bwMode="auto">
            <a:xfrm>
              <a:off x="5072" y="581"/>
              <a:ext cx="39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Arial" panose="020B0604020202020204" pitchFamily="34" charset="0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21546" name="Line 66"/>
            <p:cNvSpPr>
              <a:spLocks noChangeShapeType="1"/>
            </p:cNvSpPr>
            <p:nvPr/>
          </p:nvSpPr>
          <p:spPr bwMode="auto">
            <a:xfrm flipV="1">
              <a:off x="4150" y="1888"/>
              <a:ext cx="952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7" name="Text Box 67"/>
            <p:cNvSpPr txBox="1">
              <a:spLocks noChangeAspect="1" noChangeArrowheads="1"/>
            </p:cNvSpPr>
            <p:nvPr/>
          </p:nvSpPr>
          <p:spPr bwMode="auto">
            <a:xfrm>
              <a:off x="5089" y="1730"/>
              <a:ext cx="39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Arial" panose="020B0604020202020204" pitchFamily="34" charset="0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21548" name="Line 68"/>
            <p:cNvSpPr>
              <a:spLocks noChangeShapeType="1"/>
            </p:cNvSpPr>
            <p:nvPr/>
          </p:nvSpPr>
          <p:spPr bwMode="auto">
            <a:xfrm flipH="1" flipV="1">
              <a:off x="4181" y="1828"/>
              <a:ext cx="363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9" name="Line 69"/>
            <p:cNvSpPr>
              <a:spLocks noChangeShapeType="1"/>
            </p:cNvSpPr>
            <p:nvPr/>
          </p:nvSpPr>
          <p:spPr bwMode="auto">
            <a:xfrm>
              <a:off x="4178" y="691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Text Box 70"/>
            <p:cNvSpPr txBox="1">
              <a:spLocks noChangeAspect="1" noChangeArrowheads="1"/>
            </p:cNvSpPr>
            <p:nvPr/>
          </p:nvSpPr>
          <p:spPr bwMode="auto">
            <a:xfrm>
              <a:off x="3979" y="1665"/>
              <a:ext cx="39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Arial" panose="020B0604020202020204" pitchFamily="34" charset="0"/>
                  <a:ea typeface="微软雅黑" panose="020B0503020204020204" pitchFamily="34" charset="-122"/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96"/>
          <p:cNvSpPr>
            <a:spLocks noChangeArrowheads="1"/>
          </p:cNvSpPr>
          <p:nvPr/>
        </p:nvSpPr>
        <p:spPr bwMode="auto">
          <a:xfrm>
            <a:off x="457200" y="381000"/>
            <a:ext cx="388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面心立方（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FCC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</a:p>
        </p:txBody>
      </p:sp>
      <p:grpSp>
        <p:nvGrpSpPr>
          <p:cNvPr id="2053" name="Group 151"/>
          <p:cNvGrpSpPr>
            <a:grpSpLocks/>
          </p:cNvGrpSpPr>
          <p:nvPr/>
        </p:nvGrpSpPr>
        <p:grpSpPr bwMode="auto">
          <a:xfrm>
            <a:off x="5652120" y="3214464"/>
            <a:ext cx="2478088" cy="2590800"/>
            <a:chOff x="3552" y="2016"/>
            <a:chExt cx="1561" cy="1632"/>
          </a:xfrm>
        </p:grpSpPr>
        <p:sp>
          <p:nvSpPr>
            <p:cNvPr id="2068" name="Line 100"/>
            <p:cNvSpPr>
              <a:spLocks noChangeShapeType="1"/>
            </p:cNvSpPr>
            <p:nvPr/>
          </p:nvSpPr>
          <p:spPr bwMode="auto">
            <a:xfrm>
              <a:off x="4054" y="2281"/>
              <a:ext cx="9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Line 101"/>
            <p:cNvSpPr>
              <a:spLocks noChangeShapeType="1"/>
            </p:cNvSpPr>
            <p:nvPr/>
          </p:nvSpPr>
          <p:spPr bwMode="auto">
            <a:xfrm flipH="1">
              <a:off x="3641" y="2281"/>
              <a:ext cx="413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Line 102"/>
            <p:cNvSpPr>
              <a:spLocks noChangeShapeType="1"/>
            </p:cNvSpPr>
            <p:nvPr/>
          </p:nvSpPr>
          <p:spPr bwMode="auto">
            <a:xfrm flipH="1">
              <a:off x="4573" y="2281"/>
              <a:ext cx="415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Line 103"/>
            <p:cNvSpPr>
              <a:spLocks noChangeShapeType="1"/>
            </p:cNvSpPr>
            <p:nvPr/>
          </p:nvSpPr>
          <p:spPr bwMode="auto">
            <a:xfrm>
              <a:off x="3641" y="2554"/>
              <a:ext cx="9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Line 104"/>
            <p:cNvSpPr>
              <a:spLocks noChangeShapeType="1"/>
            </p:cNvSpPr>
            <p:nvPr/>
          </p:nvSpPr>
          <p:spPr bwMode="auto">
            <a:xfrm>
              <a:off x="3659" y="2554"/>
              <a:ext cx="0" cy="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Line 105"/>
            <p:cNvSpPr>
              <a:spLocks noChangeShapeType="1"/>
            </p:cNvSpPr>
            <p:nvPr/>
          </p:nvSpPr>
          <p:spPr bwMode="auto">
            <a:xfrm>
              <a:off x="4584" y="2554"/>
              <a:ext cx="0" cy="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Line 106"/>
            <p:cNvSpPr>
              <a:spLocks noChangeShapeType="1"/>
            </p:cNvSpPr>
            <p:nvPr/>
          </p:nvSpPr>
          <p:spPr bwMode="auto">
            <a:xfrm>
              <a:off x="4988" y="2294"/>
              <a:ext cx="0" cy="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Line 107"/>
            <p:cNvSpPr>
              <a:spLocks noChangeShapeType="1"/>
            </p:cNvSpPr>
            <p:nvPr/>
          </p:nvSpPr>
          <p:spPr bwMode="auto">
            <a:xfrm>
              <a:off x="3659" y="3400"/>
              <a:ext cx="9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Line 108"/>
            <p:cNvSpPr>
              <a:spLocks noChangeShapeType="1"/>
            </p:cNvSpPr>
            <p:nvPr/>
          </p:nvSpPr>
          <p:spPr bwMode="auto">
            <a:xfrm>
              <a:off x="4054" y="3129"/>
              <a:ext cx="9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Line 109"/>
            <p:cNvSpPr>
              <a:spLocks noChangeShapeType="1"/>
            </p:cNvSpPr>
            <p:nvPr/>
          </p:nvSpPr>
          <p:spPr bwMode="auto">
            <a:xfrm>
              <a:off x="4063" y="2281"/>
              <a:ext cx="0" cy="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Line 110"/>
            <p:cNvSpPr>
              <a:spLocks noChangeShapeType="1"/>
            </p:cNvSpPr>
            <p:nvPr/>
          </p:nvSpPr>
          <p:spPr bwMode="auto">
            <a:xfrm flipH="1">
              <a:off x="4573" y="3127"/>
              <a:ext cx="415" cy="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Line 111"/>
            <p:cNvSpPr>
              <a:spLocks noChangeShapeType="1"/>
            </p:cNvSpPr>
            <p:nvPr/>
          </p:nvSpPr>
          <p:spPr bwMode="auto">
            <a:xfrm flipH="1">
              <a:off x="3670" y="3113"/>
              <a:ext cx="415" cy="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Text Box 112"/>
            <p:cNvSpPr txBox="1">
              <a:spLocks noChangeArrowheads="1"/>
            </p:cNvSpPr>
            <p:nvPr/>
          </p:nvSpPr>
          <p:spPr bwMode="auto">
            <a:xfrm>
              <a:off x="3943" y="2023"/>
              <a:ext cx="251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81" name="Text Box 113"/>
            <p:cNvSpPr txBox="1">
              <a:spLocks noChangeArrowheads="1"/>
            </p:cNvSpPr>
            <p:nvPr/>
          </p:nvSpPr>
          <p:spPr bwMode="auto">
            <a:xfrm>
              <a:off x="4863" y="2016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82" name="Text Box 114"/>
            <p:cNvSpPr txBox="1">
              <a:spLocks noChangeArrowheads="1"/>
            </p:cNvSpPr>
            <p:nvPr/>
          </p:nvSpPr>
          <p:spPr bwMode="auto">
            <a:xfrm>
              <a:off x="4455" y="2293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83" name="Text Box 115"/>
            <p:cNvSpPr txBox="1">
              <a:spLocks noChangeArrowheads="1"/>
            </p:cNvSpPr>
            <p:nvPr/>
          </p:nvSpPr>
          <p:spPr bwMode="auto">
            <a:xfrm>
              <a:off x="3945" y="2867"/>
              <a:ext cx="255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84" name="Text Box 116"/>
            <p:cNvSpPr txBox="1">
              <a:spLocks noChangeArrowheads="1"/>
            </p:cNvSpPr>
            <p:nvPr/>
          </p:nvSpPr>
          <p:spPr bwMode="auto">
            <a:xfrm>
              <a:off x="3552" y="3129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85" name="Text Box 117"/>
            <p:cNvSpPr txBox="1">
              <a:spLocks noChangeArrowheads="1"/>
            </p:cNvSpPr>
            <p:nvPr/>
          </p:nvSpPr>
          <p:spPr bwMode="auto">
            <a:xfrm>
              <a:off x="4860" y="2865"/>
              <a:ext cx="25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86" name="Text Box 118"/>
            <p:cNvSpPr txBox="1">
              <a:spLocks noChangeArrowheads="1"/>
            </p:cNvSpPr>
            <p:nvPr/>
          </p:nvSpPr>
          <p:spPr bwMode="auto">
            <a:xfrm>
              <a:off x="4468" y="3122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87" name="Text Box 119"/>
            <p:cNvSpPr txBox="1">
              <a:spLocks noChangeArrowheads="1"/>
            </p:cNvSpPr>
            <p:nvPr/>
          </p:nvSpPr>
          <p:spPr bwMode="auto">
            <a:xfrm>
              <a:off x="4205" y="2156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88" name="Text Box 120"/>
            <p:cNvSpPr txBox="1">
              <a:spLocks noChangeArrowheads="1"/>
            </p:cNvSpPr>
            <p:nvPr/>
          </p:nvSpPr>
          <p:spPr bwMode="auto">
            <a:xfrm>
              <a:off x="4206" y="2997"/>
              <a:ext cx="251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89" name="Text Box 121"/>
            <p:cNvSpPr txBox="1">
              <a:spLocks noChangeArrowheads="1"/>
            </p:cNvSpPr>
            <p:nvPr/>
          </p:nvSpPr>
          <p:spPr bwMode="auto">
            <a:xfrm>
              <a:off x="3553" y="2293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90" name="Text Box 122"/>
            <p:cNvSpPr txBox="1">
              <a:spLocks noChangeArrowheads="1"/>
            </p:cNvSpPr>
            <p:nvPr/>
          </p:nvSpPr>
          <p:spPr bwMode="auto">
            <a:xfrm>
              <a:off x="4677" y="2603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91" name="Text Box 123"/>
            <p:cNvSpPr txBox="1">
              <a:spLocks noChangeArrowheads="1"/>
            </p:cNvSpPr>
            <p:nvPr/>
          </p:nvSpPr>
          <p:spPr bwMode="auto">
            <a:xfrm>
              <a:off x="3731" y="2584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92" name="Text Box 124"/>
            <p:cNvSpPr txBox="1">
              <a:spLocks noChangeArrowheads="1"/>
            </p:cNvSpPr>
            <p:nvPr/>
          </p:nvSpPr>
          <p:spPr bwMode="auto">
            <a:xfrm>
              <a:off x="4012" y="2712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93" name="Text Box 125"/>
            <p:cNvSpPr txBox="1">
              <a:spLocks noChangeArrowheads="1"/>
            </p:cNvSpPr>
            <p:nvPr/>
          </p:nvSpPr>
          <p:spPr bwMode="auto">
            <a:xfrm>
              <a:off x="4418" y="2436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Group 135"/>
          <p:cNvGrpSpPr>
            <a:grpSpLocks/>
          </p:cNvGrpSpPr>
          <p:nvPr/>
        </p:nvGrpSpPr>
        <p:grpSpPr bwMode="auto">
          <a:xfrm>
            <a:off x="5796136" y="3630711"/>
            <a:ext cx="2152650" cy="1814513"/>
            <a:chOff x="3527" y="1776"/>
            <a:chExt cx="1356" cy="1143"/>
          </a:xfrm>
        </p:grpSpPr>
        <p:sp>
          <p:nvSpPr>
            <p:cNvPr id="2065" name="Freeform 129"/>
            <p:cNvSpPr>
              <a:spLocks/>
            </p:cNvSpPr>
            <p:nvPr/>
          </p:nvSpPr>
          <p:spPr bwMode="auto">
            <a:xfrm>
              <a:off x="3530" y="2631"/>
              <a:ext cx="1344" cy="288"/>
            </a:xfrm>
            <a:custGeom>
              <a:avLst/>
              <a:gdLst>
                <a:gd name="T0" fmla="*/ 0 w 1344"/>
                <a:gd name="T1" fmla="*/ 288 h 288"/>
                <a:gd name="T2" fmla="*/ 432 w 1344"/>
                <a:gd name="T3" fmla="*/ 0 h 288"/>
                <a:gd name="T4" fmla="*/ 1344 w 1344"/>
                <a:gd name="T5" fmla="*/ 0 h 288"/>
                <a:gd name="T6" fmla="*/ 912 w 1344"/>
                <a:gd name="T7" fmla="*/ 288 h 288"/>
                <a:gd name="T8" fmla="*/ 0 w 1344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4"/>
                <a:gd name="T16" fmla="*/ 0 h 288"/>
                <a:gd name="T17" fmla="*/ 1344 w 13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4" h="288">
                  <a:moveTo>
                    <a:pt x="0" y="288"/>
                  </a:moveTo>
                  <a:lnTo>
                    <a:pt x="432" y="0"/>
                  </a:lnTo>
                  <a:lnTo>
                    <a:pt x="1344" y="0"/>
                  </a:lnTo>
                  <a:lnTo>
                    <a:pt x="912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99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66" name="Freeform 131"/>
            <p:cNvSpPr>
              <a:spLocks/>
            </p:cNvSpPr>
            <p:nvPr/>
          </p:nvSpPr>
          <p:spPr bwMode="auto">
            <a:xfrm>
              <a:off x="3539" y="2208"/>
              <a:ext cx="1344" cy="288"/>
            </a:xfrm>
            <a:custGeom>
              <a:avLst/>
              <a:gdLst>
                <a:gd name="T0" fmla="*/ 0 w 1344"/>
                <a:gd name="T1" fmla="*/ 288 h 288"/>
                <a:gd name="T2" fmla="*/ 432 w 1344"/>
                <a:gd name="T3" fmla="*/ 0 h 288"/>
                <a:gd name="T4" fmla="*/ 1344 w 1344"/>
                <a:gd name="T5" fmla="*/ 0 h 288"/>
                <a:gd name="T6" fmla="*/ 912 w 1344"/>
                <a:gd name="T7" fmla="*/ 288 h 288"/>
                <a:gd name="T8" fmla="*/ 0 w 1344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4"/>
                <a:gd name="T16" fmla="*/ 0 h 288"/>
                <a:gd name="T17" fmla="*/ 1344 w 13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4" h="288">
                  <a:moveTo>
                    <a:pt x="0" y="288"/>
                  </a:moveTo>
                  <a:lnTo>
                    <a:pt x="432" y="0"/>
                  </a:lnTo>
                  <a:lnTo>
                    <a:pt x="1344" y="0"/>
                  </a:lnTo>
                  <a:lnTo>
                    <a:pt x="912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99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67" name="Freeform 132"/>
            <p:cNvSpPr>
              <a:spLocks/>
            </p:cNvSpPr>
            <p:nvPr/>
          </p:nvSpPr>
          <p:spPr bwMode="auto">
            <a:xfrm>
              <a:off x="3527" y="1776"/>
              <a:ext cx="1344" cy="288"/>
            </a:xfrm>
            <a:custGeom>
              <a:avLst/>
              <a:gdLst>
                <a:gd name="T0" fmla="*/ 0 w 1344"/>
                <a:gd name="T1" fmla="*/ 288 h 288"/>
                <a:gd name="T2" fmla="*/ 432 w 1344"/>
                <a:gd name="T3" fmla="*/ 0 h 288"/>
                <a:gd name="T4" fmla="*/ 1344 w 1344"/>
                <a:gd name="T5" fmla="*/ 0 h 288"/>
                <a:gd name="T6" fmla="*/ 912 w 1344"/>
                <a:gd name="T7" fmla="*/ 288 h 288"/>
                <a:gd name="T8" fmla="*/ 0 w 1344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4"/>
                <a:gd name="T16" fmla="*/ 0 h 288"/>
                <a:gd name="T17" fmla="*/ 1344 w 13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4" h="288">
                  <a:moveTo>
                    <a:pt x="0" y="288"/>
                  </a:moveTo>
                  <a:lnTo>
                    <a:pt x="432" y="0"/>
                  </a:lnTo>
                  <a:lnTo>
                    <a:pt x="1344" y="0"/>
                  </a:lnTo>
                  <a:lnTo>
                    <a:pt x="912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99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433388" y="1219200"/>
            <a:ext cx="8207375" cy="571500"/>
            <a:chOff x="336" y="768"/>
            <a:chExt cx="5170" cy="360"/>
          </a:xfrm>
        </p:grpSpPr>
        <p:sp>
          <p:nvSpPr>
            <p:cNvPr id="2064" name="Rectangle 97"/>
            <p:cNvSpPr>
              <a:spLocks noChangeArrowheads="1"/>
            </p:cNvSpPr>
            <p:nvPr/>
          </p:nvSpPr>
          <p:spPr bwMode="auto">
            <a:xfrm>
              <a:off x="336" y="768"/>
              <a:ext cx="4944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  {200}</a:t>
              </a: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面：堆垛次序为</a:t>
              </a: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ABAB</a:t>
              </a: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· · ·</a:t>
              </a: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，相邻两层错动了</a:t>
              </a:r>
            </a:p>
          </p:txBody>
        </p:sp>
        <p:graphicFrame>
          <p:nvGraphicFramePr>
            <p:cNvPr id="2051" name="Object 134"/>
            <p:cNvGraphicFramePr>
              <a:graphicFrameLocks noChangeAspect="1"/>
            </p:cNvGraphicFramePr>
            <p:nvPr/>
          </p:nvGraphicFramePr>
          <p:xfrm>
            <a:off x="4430" y="816"/>
            <a:ext cx="10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" name="公式" r:id="rId4" imgW="787400" imgH="228600" progId="Equation.3">
                    <p:embed/>
                  </p:oleObj>
                </mc:Choice>
                <mc:Fallback>
                  <p:oleObj name="公式" r:id="rId4" imgW="787400" imgH="228600" progId="Equation.3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0" y="816"/>
                          <a:ext cx="107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0"/>
          <p:cNvGrpSpPr>
            <a:grpSpLocks/>
          </p:cNvGrpSpPr>
          <p:nvPr/>
        </p:nvGrpSpPr>
        <p:grpSpPr bwMode="auto">
          <a:xfrm>
            <a:off x="441325" y="1828802"/>
            <a:ext cx="8594725" cy="585788"/>
            <a:chOff x="345" y="1248"/>
            <a:chExt cx="5414" cy="369"/>
          </a:xfrm>
        </p:grpSpPr>
        <p:sp>
          <p:nvSpPr>
            <p:cNvPr id="2063" name="Rectangle 138"/>
            <p:cNvSpPr>
              <a:spLocks noChangeArrowheads="1"/>
            </p:cNvSpPr>
            <p:nvPr/>
          </p:nvSpPr>
          <p:spPr bwMode="auto">
            <a:xfrm>
              <a:off x="345" y="1248"/>
              <a:ext cx="4944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  {111}</a:t>
              </a: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面：堆垛次序为</a:t>
              </a: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ABCABC</a:t>
              </a: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· · ·</a:t>
              </a: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，相邻两层错动了</a:t>
              </a:r>
            </a:p>
          </p:txBody>
        </p:sp>
        <p:graphicFrame>
          <p:nvGraphicFramePr>
            <p:cNvPr id="2050" name="Object 139"/>
            <p:cNvGraphicFramePr>
              <a:graphicFrameLocks noChangeAspect="1"/>
            </p:cNvGraphicFramePr>
            <p:nvPr/>
          </p:nvGraphicFramePr>
          <p:xfrm>
            <a:off x="4753" y="1288"/>
            <a:ext cx="100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" name="公式" r:id="rId6" imgW="736600" imgH="241300" progId="Equation.3">
                    <p:embed/>
                  </p:oleObj>
                </mc:Choice>
                <mc:Fallback>
                  <p:oleObj name="公式" r:id="rId6" imgW="736600" imgH="241300" progId="Equation.3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3" y="1288"/>
                          <a:ext cx="1006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92" name="Text Box 148"/>
          <p:cNvSpPr txBox="1">
            <a:spLocks noChangeArrowheads="1"/>
          </p:cNvSpPr>
          <p:nvPr/>
        </p:nvSpPr>
        <p:spPr bwMode="auto">
          <a:xfrm>
            <a:off x="914400" y="25908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教材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p23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－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有详细的说明，请大家仔细看懂。</a:t>
            </a:r>
          </a:p>
        </p:txBody>
      </p:sp>
      <p:sp>
        <p:nvSpPr>
          <p:cNvPr id="6293" name="Text Box 149"/>
          <p:cNvSpPr txBox="1">
            <a:spLocks noChangeArrowheads="1"/>
          </p:cNvSpPr>
          <p:nvPr/>
        </p:nvSpPr>
        <p:spPr bwMode="auto">
          <a:xfrm>
            <a:off x="395288" y="4221163"/>
            <a:ext cx="502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5188" indent="-8651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问题：为什么不讨论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(100)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面的堆垛次序，而讨论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(200)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面？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795963" y="3619500"/>
            <a:ext cx="2881312" cy="2255838"/>
            <a:chOff x="5795963" y="3619500"/>
            <a:chExt cx="2881312" cy="2255838"/>
          </a:xfrm>
        </p:grpSpPr>
        <p:sp>
          <p:nvSpPr>
            <p:cNvPr id="2060" name="Freeform 141"/>
            <p:cNvSpPr>
              <a:spLocks/>
            </p:cNvSpPr>
            <p:nvPr/>
          </p:nvSpPr>
          <p:spPr bwMode="auto">
            <a:xfrm>
              <a:off x="5795963" y="3644900"/>
              <a:ext cx="2098675" cy="1798638"/>
            </a:xfrm>
            <a:custGeom>
              <a:avLst/>
              <a:gdLst>
                <a:gd name="T0" fmla="*/ 0 w 1344"/>
                <a:gd name="T1" fmla="*/ 1114 h 1152"/>
                <a:gd name="T2" fmla="*/ 418 w 1344"/>
                <a:gd name="T3" fmla="*/ 0 h 1152"/>
                <a:gd name="T4" fmla="*/ 1300 w 1344"/>
                <a:gd name="T5" fmla="*/ 836 h 1152"/>
                <a:gd name="T6" fmla="*/ 0 w 1344"/>
                <a:gd name="T7" fmla="*/ 1114 h 1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1152"/>
                <a:gd name="T14" fmla="*/ 1344 w 1344"/>
                <a:gd name="T15" fmla="*/ 1152 h 1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1152">
                  <a:moveTo>
                    <a:pt x="0" y="1152"/>
                  </a:moveTo>
                  <a:lnTo>
                    <a:pt x="432" y="0"/>
                  </a:lnTo>
                  <a:lnTo>
                    <a:pt x="1344" y="864"/>
                  </a:lnTo>
                  <a:lnTo>
                    <a:pt x="0" y="1152"/>
                  </a:lnTo>
                  <a:close/>
                </a:path>
              </a:pathLst>
            </a:custGeom>
            <a:solidFill>
              <a:srgbClr val="00FF99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62" name="Freeform 144"/>
            <p:cNvSpPr>
              <a:spLocks/>
            </p:cNvSpPr>
            <p:nvPr/>
          </p:nvSpPr>
          <p:spPr bwMode="auto">
            <a:xfrm>
              <a:off x="6578600" y="4076700"/>
              <a:ext cx="2098675" cy="1798638"/>
            </a:xfrm>
            <a:custGeom>
              <a:avLst/>
              <a:gdLst>
                <a:gd name="T0" fmla="*/ 0 w 1344"/>
                <a:gd name="T1" fmla="*/ 1114 h 1152"/>
                <a:gd name="T2" fmla="*/ 418 w 1344"/>
                <a:gd name="T3" fmla="*/ 0 h 1152"/>
                <a:gd name="T4" fmla="*/ 1300 w 1344"/>
                <a:gd name="T5" fmla="*/ 836 h 1152"/>
                <a:gd name="T6" fmla="*/ 0 w 1344"/>
                <a:gd name="T7" fmla="*/ 1114 h 1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1152"/>
                <a:gd name="T14" fmla="*/ 1344 w 1344"/>
                <a:gd name="T15" fmla="*/ 1152 h 1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1152">
                  <a:moveTo>
                    <a:pt x="0" y="1152"/>
                  </a:moveTo>
                  <a:lnTo>
                    <a:pt x="432" y="0"/>
                  </a:lnTo>
                  <a:lnTo>
                    <a:pt x="1344" y="864"/>
                  </a:lnTo>
                  <a:lnTo>
                    <a:pt x="0" y="1152"/>
                  </a:lnTo>
                  <a:close/>
                </a:path>
              </a:pathLst>
            </a:custGeom>
            <a:solidFill>
              <a:srgbClr val="00FF99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144"/>
            <p:cNvSpPr>
              <a:spLocks/>
            </p:cNvSpPr>
            <p:nvPr/>
          </p:nvSpPr>
          <p:spPr bwMode="auto">
            <a:xfrm rot="10800000">
              <a:off x="5884085" y="3619500"/>
              <a:ext cx="2034363" cy="1754187"/>
            </a:xfrm>
            <a:custGeom>
              <a:avLst/>
              <a:gdLst>
                <a:gd name="T0" fmla="*/ 0 w 1344"/>
                <a:gd name="T1" fmla="*/ 1114 h 1152"/>
                <a:gd name="T2" fmla="*/ 418 w 1344"/>
                <a:gd name="T3" fmla="*/ 0 h 1152"/>
                <a:gd name="T4" fmla="*/ 1300 w 1344"/>
                <a:gd name="T5" fmla="*/ 836 h 1152"/>
                <a:gd name="T6" fmla="*/ 0 w 1344"/>
                <a:gd name="T7" fmla="*/ 1114 h 1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1152"/>
                <a:gd name="T14" fmla="*/ 1344 w 1344"/>
                <a:gd name="T15" fmla="*/ 1152 h 1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1152">
                  <a:moveTo>
                    <a:pt x="0" y="1152"/>
                  </a:moveTo>
                  <a:lnTo>
                    <a:pt x="432" y="0"/>
                  </a:lnTo>
                  <a:lnTo>
                    <a:pt x="1344" y="864"/>
                  </a:lnTo>
                  <a:lnTo>
                    <a:pt x="0" y="1152"/>
                  </a:lnTo>
                  <a:close/>
                </a:path>
              </a:pathLst>
            </a:custGeom>
            <a:solidFill>
              <a:srgbClr val="00FF99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2" grpId="0" autoUpdateAnimBg="0"/>
      <p:bldP spid="629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03581"/>
              </p:ext>
            </p:extLst>
          </p:nvPr>
        </p:nvGraphicFramePr>
        <p:xfrm>
          <a:off x="5076056" y="1975247"/>
          <a:ext cx="3886200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BMP 图象" r:id="rId3" imgW="2469094" imgH="2278577" progId="Paint.Picture">
                  <p:embed/>
                </p:oleObj>
              </mc:Choice>
              <mc:Fallback>
                <p:oleObj name="BMP 图象" r:id="rId3" imgW="2469094" imgH="227857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975247"/>
                        <a:ext cx="3886200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51"/>
          <p:cNvGrpSpPr>
            <a:grpSpLocks/>
          </p:cNvGrpSpPr>
          <p:nvPr/>
        </p:nvGrpSpPr>
        <p:grpSpPr bwMode="auto">
          <a:xfrm>
            <a:off x="1331640" y="2420888"/>
            <a:ext cx="2478088" cy="2590800"/>
            <a:chOff x="3552" y="2016"/>
            <a:chExt cx="1561" cy="1632"/>
          </a:xfrm>
        </p:grpSpPr>
        <p:sp>
          <p:nvSpPr>
            <p:cNvPr id="8" name="Line 100"/>
            <p:cNvSpPr>
              <a:spLocks noChangeShapeType="1"/>
            </p:cNvSpPr>
            <p:nvPr/>
          </p:nvSpPr>
          <p:spPr bwMode="auto">
            <a:xfrm>
              <a:off x="4054" y="2281"/>
              <a:ext cx="9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1"/>
            <p:cNvSpPr>
              <a:spLocks noChangeShapeType="1"/>
            </p:cNvSpPr>
            <p:nvPr/>
          </p:nvSpPr>
          <p:spPr bwMode="auto">
            <a:xfrm flipH="1">
              <a:off x="3641" y="2281"/>
              <a:ext cx="413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2"/>
            <p:cNvSpPr>
              <a:spLocks noChangeShapeType="1"/>
            </p:cNvSpPr>
            <p:nvPr/>
          </p:nvSpPr>
          <p:spPr bwMode="auto">
            <a:xfrm flipH="1">
              <a:off x="4573" y="2281"/>
              <a:ext cx="415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3"/>
            <p:cNvSpPr>
              <a:spLocks noChangeShapeType="1"/>
            </p:cNvSpPr>
            <p:nvPr/>
          </p:nvSpPr>
          <p:spPr bwMode="auto">
            <a:xfrm>
              <a:off x="3641" y="2554"/>
              <a:ext cx="9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4"/>
            <p:cNvSpPr>
              <a:spLocks noChangeShapeType="1"/>
            </p:cNvSpPr>
            <p:nvPr/>
          </p:nvSpPr>
          <p:spPr bwMode="auto">
            <a:xfrm>
              <a:off x="3659" y="2554"/>
              <a:ext cx="0" cy="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5"/>
            <p:cNvSpPr>
              <a:spLocks noChangeShapeType="1"/>
            </p:cNvSpPr>
            <p:nvPr/>
          </p:nvSpPr>
          <p:spPr bwMode="auto">
            <a:xfrm>
              <a:off x="4584" y="2554"/>
              <a:ext cx="0" cy="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06"/>
            <p:cNvSpPr>
              <a:spLocks noChangeShapeType="1"/>
            </p:cNvSpPr>
            <p:nvPr/>
          </p:nvSpPr>
          <p:spPr bwMode="auto">
            <a:xfrm>
              <a:off x="4988" y="2294"/>
              <a:ext cx="0" cy="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07"/>
            <p:cNvSpPr>
              <a:spLocks noChangeShapeType="1"/>
            </p:cNvSpPr>
            <p:nvPr/>
          </p:nvSpPr>
          <p:spPr bwMode="auto">
            <a:xfrm>
              <a:off x="3659" y="3400"/>
              <a:ext cx="9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08"/>
            <p:cNvSpPr>
              <a:spLocks noChangeShapeType="1"/>
            </p:cNvSpPr>
            <p:nvPr/>
          </p:nvSpPr>
          <p:spPr bwMode="auto">
            <a:xfrm>
              <a:off x="4054" y="3129"/>
              <a:ext cx="9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09"/>
            <p:cNvSpPr>
              <a:spLocks noChangeShapeType="1"/>
            </p:cNvSpPr>
            <p:nvPr/>
          </p:nvSpPr>
          <p:spPr bwMode="auto">
            <a:xfrm>
              <a:off x="4063" y="2281"/>
              <a:ext cx="0" cy="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10"/>
            <p:cNvSpPr>
              <a:spLocks noChangeShapeType="1"/>
            </p:cNvSpPr>
            <p:nvPr/>
          </p:nvSpPr>
          <p:spPr bwMode="auto">
            <a:xfrm flipH="1">
              <a:off x="4573" y="3127"/>
              <a:ext cx="415" cy="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11"/>
            <p:cNvSpPr>
              <a:spLocks noChangeShapeType="1"/>
            </p:cNvSpPr>
            <p:nvPr/>
          </p:nvSpPr>
          <p:spPr bwMode="auto">
            <a:xfrm flipH="1">
              <a:off x="3670" y="3113"/>
              <a:ext cx="415" cy="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12"/>
            <p:cNvSpPr txBox="1">
              <a:spLocks noChangeArrowheads="1"/>
            </p:cNvSpPr>
            <p:nvPr/>
          </p:nvSpPr>
          <p:spPr bwMode="auto">
            <a:xfrm>
              <a:off x="3943" y="2023"/>
              <a:ext cx="251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13"/>
            <p:cNvSpPr txBox="1">
              <a:spLocks noChangeArrowheads="1"/>
            </p:cNvSpPr>
            <p:nvPr/>
          </p:nvSpPr>
          <p:spPr bwMode="auto">
            <a:xfrm>
              <a:off x="4863" y="2016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114"/>
            <p:cNvSpPr txBox="1">
              <a:spLocks noChangeArrowheads="1"/>
            </p:cNvSpPr>
            <p:nvPr/>
          </p:nvSpPr>
          <p:spPr bwMode="auto">
            <a:xfrm>
              <a:off x="4455" y="2293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15"/>
            <p:cNvSpPr txBox="1">
              <a:spLocks noChangeArrowheads="1"/>
            </p:cNvSpPr>
            <p:nvPr/>
          </p:nvSpPr>
          <p:spPr bwMode="auto">
            <a:xfrm>
              <a:off x="3945" y="2867"/>
              <a:ext cx="255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16"/>
            <p:cNvSpPr txBox="1">
              <a:spLocks noChangeArrowheads="1"/>
            </p:cNvSpPr>
            <p:nvPr/>
          </p:nvSpPr>
          <p:spPr bwMode="auto">
            <a:xfrm>
              <a:off x="3552" y="3129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17"/>
            <p:cNvSpPr txBox="1">
              <a:spLocks noChangeArrowheads="1"/>
            </p:cNvSpPr>
            <p:nvPr/>
          </p:nvSpPr>
          <p:spPr bwMode="auto">
            <a:xfrm>
              <a:off x="4860" y="2865"/>
              <a:ext cx="25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118"/>
            <p:cNvSpPr txBox="1">
              <a:spLocks noChangeArrowheads="1"/>
            </p:cNvSpPr>
            <p:nvPr/>
          </p:nvSpPr>
          <p:spPr bwMode="auto">
            <a:xfrm>
              <a:off x="4468" y="3122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119"/>
            <p:cNvSpPr txBox="1">
              <a:spLocks noChangeArrowheads="1"/>
            </p:cNvSpPr>
            <p:nvPr/>
          </p:nvSpPr>
          <p:spPr bwMode="auto">
            <a:xfrm>
              <a:off x="4205" y="2156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120"/>
            <p:cNvSpPr txBox="1">
              <a:spLocks noChangeArrowheads="1"/>
            </p:cNvSpPr>
            <p:nvPr/>
          </p:nvSpPr>
          <p:spPr bwMode="auto">
            <a:xfrm>
              <a:off x="4206" y="2997"/>
              <a:ext cx="251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121"/>
            <p:cNvSpPr txBox="1">
              <a:spLocks noChangeArrowheads="1"/>
            </p:cNvSpPr>
            <p:nvPr/>
          </p:nvSpPr>
          <p:spPr bwMode="auto">
            <a:xfrm>
              <a:off x="3553" y="2293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122"/>
            <p:cNvSpPr txBox="1">
              <a:spLocks noChangeArrowheads="1"/>
            </p:cNvSpPr>
            <p:nvPr/>
          </p:nvSpPr>
          <p:spPr bwMode="auto">
            <a:xfrm>
              <a:off x="4677" y="2603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123"/>
            <p:cNvSpPr txBox="1">
              <a:spLocks noChangeArrowheads="1"/>
            </p:cNvSpPr>
            <p:nvPr/>
          </p:nvSpPr>
          <p:spPr bwMode="auto">
            <a:xfrm>
              <a:off x="3731" y="2584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124"/>
            <p:cNvSpPr txBox="1">
              <a:spLocks noChangeArrowheads="1"/>
            </p:cNvSpPr>
            <p:nvPr/>
          </p:nvSpPr>
          <p:spPr bwMode="auto">
            <a:xfrm>
              <a:off x="4012" y="2712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125"/>
            <p:cNvSpPr txBox="1">
              <a:spLocks noChangeArrowheads="1"/>
            </p:cNvSpPr>
            <p:nvPr/>
          </p:nvSpPr>
          <p:spPr bwMode="auto">
            <a:xfrm>
              <a:off x="4418" y="2436"/>
              <a:ext cx="25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•</a:t>
              </a:r>
              <a:endParaRPr lang="en-US" altLang="zh-CN" sz="4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475483" y="2825924"/>
            <a:ext cx="2122485" cy="1824038"/>
            <a:chOff x="5795963" y="3619500"/>
            <a:chExt cx="2122485" cy="1824038"/>
          </a:xfrm>
        </p:grpSpPr>
        <p:sp>
          <p:nvSpPr>
            <p:cNvPr id="39" name="Freeform 141"/>
            <p:cNvSpPr>
              <a:spLocks/>
            </p:cNvSpPr>
            <p:nvPr/>
          </p:nvSpPr>
          <p:spPr bwMode="auto">
            <a:xfrm>
              <a:off x="5795963" y="3644900"/>
              <a:ext cx="2098675" cy="1798638"/>
            </a:xfrm>
            <a:custGeom>
              <a:avLst/>
              <a:gdLst>
                <a:gd name="T0" fmla="*/ 0 w 1344"/>
                <a:gd name="T1" fmla="*/ 1114 h 1152"/>
                <a:gd name="T2" fmla="*/ 418 w 1344"/>
                <a:gd name="T3" fmla="*/ 0 h 1152"/>
                <a:gd name="T4" fmla="*/ 1300 w 1344"/>
                <a:gd name="T5" fmla="*/ 836 h 1152"/>
                <a:gd name="T6" fmla="*/ 0 w 1344"/>
                <a:gd name="T7" fmla="*/ 1114 h 1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1152"/>
                <a:gd name="T14" fmla="*/ 1344 w 1344"/>
                <a:gd name="T15" fmla="*/ 1152 h 1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1152">
                  <a:moveTo>
                    <a:pt x="0" y="1152"/>
                  </a:moveTo>
                  <a:lnTo>
                    <a:pt x="432" y="0"/>
                  </a:lnTo>
                  <a:lnTo>
                    <a:pt x="1344" y="864"/>
                  </a:lnTo>
                  <a:lnTo>
                    <a:pt x="0" y="1152"/>
                  </a:lnTo>
                  <a:close/>
                </a:path>
              </a:pathLst>
            </a:custGeom>
            <a:solidFill>
              <a:srgbClr val="00FF99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144"/>
            <p:cNvSpPr>
              <a:spLocks/>
            </p:cNvSpPr>
            <p:nvPr/>
          </p:nvSpPr>
          <p:spPr bwMode="auto">
            <a:xfrm rot="10800000">
              <a:off x="5884085" y="3619500"/>
              <a:ext cx="2034363" cy="1754187"/>
            </a:xfrm>
            <a:custGeom>
              <a:avLst/>
              <a:gdLst>
                <a:gd name="T0" fmla="*/ 0 w 1344"/>
                <a:gd name="T1" fmla="*/ 1114 h 1152"/>
                <a:gd name="T2" fmla="*/ 418 w 1344"/>
                <a:gd name="T3" fmla="*/ 0 h 1152"/>
                <a:gd name="T4" fmla="*/ 1300 w 1344"/>
                <a:gd name="T5" fmla="*/ 836 h 1152"/>
                <a:gd name="T6" fmla="*/ 0 w 1344"/>
                <a:gd name="T7" fmla="*/ 1114 h 1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1152"/>
                <a:gd name="T14" fmla="*/ 1344 w 1344"/>
                <a:gd name="T15" fmla="*/ 1152 h 1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1152">
                  <a:moveTo>
                    <a:pt x="0" y="1152"/>
                  </a:moveTo>
                  <a:lnTo>
                    <a:pt x="432" y="0"/>
                  </a:lnTo>
                  <a:lnTo>
                    <a:pt x="1344" y="864"/>
                  </a:lnTo>
                  <a:lnTo>
                    <a:pt x="0" y="1152"/>
                  </a:lnTo>
                  <a:close/>
                </a:path>
              </a:pathLst>
            </a:custGeom>
            <a:solidFill>
              <a:srgbClr val="00FF99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Rectangle 109"/>
          <p:cNvSpPr>
            <a:spLocks noChangeArrowheads="1"/>
          </p:cNvSpPr>
          <p:nvPr/>
        </p:nvSpPr>
        <p:spPr bwMode="auto">
          <a:xfrm>
            <a:off x="457200" y="381000"/>
            <a:ext cx="8077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FCC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HCP</a:t>
            </a:r>
            <a:r>
              <a:rPr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在堆垛方式上的对比（</a:t>
            </a:r>
            <a:r>
              <a:rPr lang="en-US" altLang="zh-CN" sz="28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zh-CN" altLang="en-US" sz="28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80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6" name="Text Box 108"/>
          <p:cNvSpPr txBox="1">
            <a:spLocks noChangeArrowheads="1"/>
          </p:cNvSpPr>
          <p:nvPr/>
        </p:nvSpPr>
        <p:spPr bwMode="auto">
          <a:xfrm>
            <a:off x="2110135" y="5309981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HCP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结构：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ABAB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en-US" altLang="zh-CN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580" name="Rectangle 109"/>
          <p:cNvSpPr>
            <a:spLocks noChangeArrowheads="1"/>
          </p:cNvSpPr>
          <p:nvPr/>
        </p:nvSpPr>
        <p:spPr bwMode="auto">
          <a:xfrm>
            <a:off x="457200" y="381000"/>
            <a:ext cx="8077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FCC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HCP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在堆垛方式上的对比（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</a:p>
        </p:txBody>
      </p:sp>
      <p:grpSp>
        <p:nvGrpSpPr>
          <p:cNvPr id="2" name="Group 209"/>
          <p:cNvGrpSpPr>
            <a:grpSpLocks/>
          </p:cNvGrpSpPr>
          <p:nvPr/>
        </p:nvGrpSpPr>
        <p:grpSpPr bwMode="auto">
          <a:xfrm>
            <a:off x="989360" y="2111896"/>
            <a:ext cx="4873625" cy="2581275"/>
            <a:chOff x="495" y="1344"/>
            <a:chExt cx="3070" cy="1626"/>
          </a:xfrm>
        </p:grpSpPr>
        <p:sp>
          <p:nvSpPr>
            <p:cNvPr id="24714" name="AutoShape 126"/>
            <p:cNvSpPr>
              <a:spLocks noChangeAspect="1" noChangeArrowheads="1"/>
            </p:cNvSpPr>
            <p:nvPr/>
          </p:nvSpPr>
          <p:spPr bwMode="auto">
            <a:xfrm>
              <a:off x="960" y="134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5" name="AutoShape 127"/>
            <p:cNvSpPr>
              <a:spLocks noChangeAspect="1" noChangeArrowheads="1"/>
            </p:cNvSpPr>
            <p:nvPr/>
          </p:nvSpPr>
          <p:spPr bwMode="auto">
            <a:xfrm>
              <a:off x="1439" y="134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6" name="AutoShape 128"/>
            <p:cNvSpPr>
              <a:spLocks noChangeAspect="1" noChangeArrowheads="1"/>
            </p:cNvSpPr>
            <p:nvPr/>
          </p:nvSpPr>
          <p:spPr bwMode="auto">
            <a:xfrm>
              <a:off x="1208" y="1752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7" name="AutoShape 129"/>
            <p:cNvSpPr>
              <a:spLocks noChangeAspect="1" noChangeArrowheads="1"/>
            </p:cNvSpPr>
            <p:nvPr/>
          </p:nvSpPr>
          <p:spPr bwMode="auto">
            <a:xfrm>
              <a:off x="1688" y="1752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8" name="AutoShape 130"/>
            <p:cNvSpPr>
              <a:spLocks noChangeAspect="1" noChangeArrowheads="1"/>
            </p:cNvSpPr>
            <p:nvPr/>
          </p:nvSpPr>
          <p:spPr bwMode="auto">
            <a:xfrm>
              <a:off x="1920" y="134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9" name="AutoShape 131"/>
            <p:cNvSpPr>
              <a:spLocks noChangeAspect="1" noChangeArrowheads="1"/>
            </p:cNvSpPr>
            <p:nvPr/>
          </p:nvSpPr>
          <p:spPr bwMode="auto">
            <a:xfrm>
              <a:off x="2160" y="1752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0" name="AutoShape 132"/>
            <p:cNvSpPr>
              <a:spLocks noChangeAspect="1" noChangeArrowheads="1"/>
            </p:cNvSpPr>
            <p:nvPr/>
          </p:nvSpPr>
          <p:spPr bwMode="auto">
            <a:xfrm>
              <a:off x="969" y="2151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1" name="AutoShape 133"/>
            <p:cNvSpPr>
              <a:spLocks noChangeAspect="1" noChangeArrowheads="1"/>
            </p:cNvSpPr>
            <p:nvPr/>
          </p:nvSpPr>
          <p:spPr bwMode="auto">
            <a:xfrm>
              <a:off x="1449" y="2151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2" name="AutoShape 134"/>
            <p:cNvSpPr>
              <a:spLocks noChangeAspect="1" noChangeArrowheads="1"/>
            </p:cNvSpPr>
            <p:nvPr/>
          </p:nvSpPr>
          <p:spPr bwMode="auto">
            <a:xfrm>
              <a:off x="729" y="1749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3" name="AutoShape 135"/>
            <p:cNvSpPr>
              <a:spLocks noChangeAspect="1" noChangeArrowheads="1"/>
            </p:cNvSpPr>
            <p:nvPr/>
          </p:nvSpPr>
          <p:spPr bwMode="auto">
            <a:xfrm>
              <a:off x="1919" y="2151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4" name="AutoShape 136"/>
            <p:cNvSpPr>
              <a:spLocks noChangeAspect="1" noChangeArrowheads="1"/>
            </p:cNvSpPr>
            <p:nvPr/>
          </p:nvSpPr>
          <p:spPr bwMode="auto">
            <a:xfrm>
              <a:off x="2391" y="2160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5" name="AutoShape 137"/>
            <p:cNvSpPr>
              <a:spLocks noChangeAspect="1" noChangeArrowheads="1"/>
            </p:cNvSpPr>
            <p:nvPr/>
          </p:nvSpPr>
          <p:spPr bwMode="auto">
            <a:xfrm>
              <a:off x="2859" y="1353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6" name="AutoShape 138"/>
            <p:cNvSpPr>
              <a:spLocks noChangeAspect="1" noChangeArrowheads="1"/>
            </p:cNvSpPr>
            <p:nvPr/>
          </p:nvSpPr>
          <p:spPr bwMode="auto">
            <a:xfrm>
              <a:off x="2387" y="1353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7" name="AutoShape 139"/>
            <p:cNvSpPr>
              <a:spLocks noChangeAspect="1" noChangeArrowheads="1"/>
            </p:cNvSpPr>
            <p:nvPr/>
          </p:nvSpPr>
          <p:spPr bwMode="auto">
            <a:xfrm>
              <a:off x="2627" y="1761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8" name="AutoShape 140"/>
            <p:cNvSpPr>
              <a:spLocks noChangeAspect="1" noChangeArrowheads="1"/>
            </p:cNvSpPr>
            <p:nvPr/>
          </p:nvSpPr>
          <p:spPr bwMode="auto">
            <a:xfrm>
              <a:off x="495" y="134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9" name="AutoShape 141"/>
            <p:cNvSpPr>
              <a:spLocks noChangeAspect="1" noChangeArrowheads="1"/>
            </p:cNvSpPr>
            <p:nvPr/>
          </p:nvSpPr>
          <p:spPr bwMode="auto">
            <a:xfrm>
              <a:off x="3093" y="1752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30" name="AutoShape 142"/>
            <p:cNvSpPr>
              <a:spLocks noChangeAspect="1" noChangeArrowheads="1"/>
            </p:cNvSpPr>
            <p:nvPr/>
          </p:nvSpPr>
          <p:spPr bwMode="auto">
            <a:xfrm>
              <a:off x="2858" y="2169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31" name="AutoShape 143"/>
            <p:cNvSpPr>
              <a:spLocks noChangeAspect="1" noChangeArrowheads="1"/>
            </p:cNvSpPr>
            <p:nvPr/>
          </p:nvSpPr>
          <p:spPr bwMode="auto">
            <a:xfrm>
              <a:off x="729" y="254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32" name="AutoShape 144"/>
            <p:cNvSpPr>
              <a:spLocks noChangeAspect="1" noChangeArrowheads="1"/>
            </p:cNvSpPr>
            <p:nvPr/>
          </p:nvSpPr>
          <p:spPr bwMode="auto">
            <a:xfrm>
              <a:off x="1209" y="254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33" name="AutoShape 145"/>
            <p:cNvSpPr>
              <a:spLocks noChangeAspect="1" noChangeArrowheads="1"/>
            </p:cNvSpPr>
            <p:nvPr/>
          </p:nvSpPr>
          <p:spPr bwMode="auto">
            <a:xfrm>
              <a:off x="1679" y="254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34" name="AutoShape 146"/>
            <p:cNvSpPr>
              <a:spLocks noChangeAspect="1" noChangeArrowheads="1"/>
            </p:cNvSpPr>
            <p:nvPr/>
          </p:nvSpPr>
          <p:spPr bwMode="auto">
            <a:xfrm>
              <a:off x="2151" y="2553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35" name="AutoShape 147"/>
            <p:cNvSpPr>
              <a:spLocks noChangeAspect="1" noChangeArrowheads="1"/>
            </p:cNvSpPr>
            <p:nvPr/>
          </p:nvSpPr>
          <p:spPr bwMode="auto">
            <a:xfrm>
              <a:off x="3090" y="2562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36" name="AutoShape 148"/>
            <p:cNvSpPr>
              <a:spLocks noChangeAspect="1" noChangeArrowheads="1"/>
            </p:cNvSpPr>
            <p:nvPr/>
          </p:nvSpPr>
          <p:spPr bwMode="auto">
            <a:xfrm>
              <a:off x="2618" y="2562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Group 247"/>
          <p:cNvGrpSpPr>
            <a:grpSpLocks/>
          </p:cNvGrpSpPr>
          <p:nvPr/>
        </p:nvGrpSpPr>
        <p:grpSpPr bwMode="auto">
          <a:xfrm>
            <a:off x="932210" y="2078559"/>
            <a:ext cx="4986337" cy="2700337"/>
            <a:chOff x="459" y="1323"/>
            <a:chExt cx="3141" cy="1701"/>
          </a:xfrm>
        </p:grpSpPr>
        <p:sp>
          <p:nvSpPr>
            <p:cNvPr id="24681" name="Oval 149"/>
            <p:cNvSpPr>
              <a:spLocks noChangeArrowheads="1"/>
            </p:cNvSpPr>
            <p:nvPr/>
          </p:nvSpPr>
          <p:spPr bwMode="auto">
            <a:xfrm>
              <a:off x="1383" y="1689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2" name="Oval 150"/>
            <p:cNvSpPr>
              <a:spLocks noChangeArrowheads="1"/>
            </p:cNvSpPr>
            <p:nvPr/>
          </p:nvSpPr>
          <p:spPr bwMode="auto">
            <a:xfrm>
              <a:off x="1855" y="1693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3" name="Oval 151"/>
            <p:cNvSpPr>
              <a:spLocks noChangeArrowheads="1"/>
            </p:cNvSpPr>
            <p:nvPr/>
          </p:nvSpPr>
          <p:spPr bwMode="auto">
            <a:xfrm>
              <a:off x="2335" y="1690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4" name="Oval 125"/>
            <p:cNvSpPr>
              <a:spLocks noChangeArrowheads="1"/>
            </p:cNvSpPr>
            <p:nvPr/>
          </p:nvSpPr>
          <p:spPr bwMode="auto">
            <a:xfrm>
              <a:off x="912" y="1689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5" name="Oval 152"/>
            <p:cNvSpPr>
              <a:spLocks noChangeArrowheads="1"/>
            </p:cNvSpPr>
            <p:nvPr/>
          </p:nvSpPr>
          <p:spPr bwMode="auto">
            <a:xfrm>
              <a:off x="2806" y="1698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6" name="Oval 153"/>
            <p:cNvSpPr>
              <a:spLocks noChangeArrowheads="1"/>
            </p:cNvSpPr>
            <p:nvPr/>
          </p:nvSpPr>
          <p:spPr bwMode="auto">
            <a:xfrm>
              <a:off x="3277" y="1711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7" name="Oval 154"/>
            <p:cNvSpPr>
              <a:spLocks noChangeArrowheads="1"/>
            </p:cNvSpPr>
            <p:nvPr/>
          </p:nvSpPr>
          <p:spPr bwMode="auto">
            <a:xfrm>
              <a:off x="1611" y="1323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8" name="Oval 155"/>
            <p:cNvSpPr>
              <a:spLocks noChangeArrowheads="1"/>
            </p:cNvSpPr>
            <p:nvPr/>
          </p:nvSpPr>
          <p:spPr bwMode="auto">
            <a:xfrm>
              <a:off x="2101" y="1327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9" name="Oval 156"/>
            <p:cNvSpPr>
              <a:spLocks noChangeArrowheads="1"/>
            </p:cNvSpPr>
            <p:nvPr/>
          </p:nvSpPr>
          <p:spPr bwMode="auto">
            <a:xfrm>
              <a:off x="2563" y="1324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0" name="Oval 157"/>
            <p:cNvSpPr>
              <a:spLocks noChangeArrowheads="1"/>
            </p:cNvSpPr>
            <p:nvPr/>
          </p:nvSpPr>
          <p:spPr bwMode="auto">
            <a:xfrm>
              <a:off x="1140" y="1323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1" name="Oval 158"/>
            <p:cNvSpPr>
              <a:spLocks noChangeArrowheads="1"/>
            </p:cNvSpPr>
            <p:nvPr/>
          </p:nvSpPr>
          <p:spPr bwMode="auto">
            <a:xfrm>
              <a:off x="3034" y="1332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2" name="Oval 159"/>
            <p:cNvSpPr>
              <a:spLocks noChangeArrowheads="1"/>
            </p:cNvSpPr>
            <p:nvPr/>
          </p:nvSpPr>
          <p:spPr bwMode="auto">
            <a:xfrm>
              <a:off x="672" y="1323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3" name="Oval 160"/>
            <p:cNvSpPr>
              <a:spLocks noChangeArrowheads="1"/>
            </p:cNvSpPr>
            <p:nvPr/>
          </p:nvSpPr>
          <p:spPr bwMode="auto">
            <a:xfrm>
              <a:off x="1161" y="2100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4" name="Oval 161"/>
            <p:cNvSpPr>
              <a:spLocks noChangeArrowheads="1"/>
            </p:cNvSpPr>
            <p:nvPr/>
          </p:nvSpPr>
          <p:spPr bwMode="auto">
            <a:xfrm>
              <a:off x="1633" y="2104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5" name="Oval 162"/>
            <p:cNvSpPr>
              <a:spLocks noChangeArrowheads="1"/>
            </p:cNvSpPr>
            <p:nvPr/>
          </p:nvSpPr>
          <p:spPr bwMode="auto">
            <a:xfrm>
              <a:off x="2113" y="2101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6" name="Oval 163"/>
            <p:cNvSpPr>
              <a:spLocks noChangeArrowheads="1"/>
            </p:cNvSpPr>
            <p:nvPr/>
          </p:nvSpPr>
          <p:spPr bwMode="auto">
            <a:xfrm>
              <a:off x="690" y="2100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7" name="Oval 164"/>
            <p:cNvSpPr>
              <a:spLocks noChangeArrowheads="1"/>
            </p:cNvSpPr>
            <p:nvPr/>
          </p:nvSpPr>
          <p:spPr bwMode="auto">
            <a:xfrm>
              <a:off x="2584" y="2109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8" name="Oval 165"/>
            <p:cNvSpPr>
              <a:spLocks noChangeArrowheads="1"/>
            </p:cNvSpPr>
            <p:nvPr/>
          </p:nvSpPr>
          <p:spPr bwMode="auto">
            <a:xfrm>
              <a:off x="3055" y="2122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9" name="Oval 166"/>
            <p:cNvSpPr>
              <a:spLocks noChangeArrowheads="1"/>
            </p:cNvSpPr>
            <p:nvPr/>
          </p:nvSpPr>
          <p:spPr bwMode="auto">
            <a:xfrm>
              <a:off x="1383" y="2487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0" name="Oval 167"/>
            <p:cNvSpPr>
              <a:spLocks noChangeArrowheads="1"/>
            </p:cNvSpPr>
            <p:nvPr/>
          </p:nvSpPr>
          <p:spPr bwMode="auto">
            <a:xfrm>
              <a:off x="1855" y="2491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1" name="Oval 168"/>
            <p:cNvSpPr>
              <a:spLocks noChangeArrowheads="1"/>
            </p:cNvSpPr>
            <p:nvPr/>
          </p:nvSpPr>
          <p:spPr bwMode="auto">
            <a:xfrm>
              <a:off x="2335" y="2488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2" name="Oval 169"/>
            <p:cNvSpPr>
              <a:spLocks noChangeArrowheads="1"/>
            </p:cNvSpPr>
            <p:nvPr/>
          </p:nvSpPr>
          <p:spPr bwMode="auto">
            <a:xfrm>
              <a:off x="912" y="2487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3" name="Oval 170"/>
            <p:cNvSpPr>
              <a:spLocks noChangeArrowheads="1"/>
            </p:cNvSpPr>
            <p:nvPr/>
          </p:nvSpPr>
          <p:spPr bwMode="auto">
            <a:xfrm>
              <a:off x="2806" y="2496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4" name="Oval 171"/>
            <p:cNvSpPr>
              <a:spLocks noChangeArrowheads="1"/>
            </p:cNvSpPr>
            <p:nvPr/>
          </p:nvSpPr>
          <p:spPr bwMode="auto">
            <a:xfrm>
              <a:off x="3277" y="2509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5" name="Oval 172"/>
            <p:cNvSpPr>
              <a:spLocks noChangeArrowheads="1"/>
            </p:cNvSpPr>
            <p:nvPr/>
          </p:nvSpPr>
          <p:spPr bwMode="auto">
            <a:xfrm>
              <a:off x="1161" y="2889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6" name="Oval 173"/>
            <p:cNvSpPr>
              <a:spLocks noChangeArrowheads="1"/>
            </p:cNvSpPr>
            <p:nvPr/>
          </p:nvSpPr>
          <p:spPr bwMode="auto">
            <a:xfrm>
              <a:off x="1633" y="2893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7" name="Oval 174"/>
            <p:cNvSpPr>
              <a:spLocks noChangeArrowheads="1"/>
            </p:cNvSpPr>
            <p:nvPr/>
          </p:nvSpPr>
          <p:spPr bwMode="auto">
            <a:xfrm>
              <a:off x="2113" y="2890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8" name="Oval 175"/>
            <p:cNvSpPr>
              <a:spLocks noChangeArrowheads="1"/>
            </p:cNvSpPr>
            <p:nvPr/>
          </p:nvSpPr>
          <p:spPr bwMode="auto">
            <a:xfrm>
              <a:off x="690" y="2889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9" name="Oval 176"/>
            <p:cNvSpPr>
              <a:spLocks noChangeArrowheads="1"/>
            </p:cNvSpPr>
            <p:nvPr/>
          </p:nvSpPr>
          <p:spPr bwMode="auto">
            <a:xfrm>
              <a:off x="2584" y="2898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0" name="Oval 177"/>
            <p:cNvSpPr>
              <a:spLocks noChangeArrowheads="1"/>
            </p:cNvSpPr>
            <p:nvPr/>
          </p:nvSpPr>
          <p:spPr bwMode="auto">
            <a:xfrm>
              <a:off x="3055" y="2911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1" name="Oval 178"/>
            <p:cNvSpPr>
              <a:spLocks noChangeArrowheads="1"/>
            </p:cNvSpPr>
            <p:nvPr/>
          </p:nvSpPr>
          <p:spPr bwMode="auto">
            <a:xfrm>
              <a:off x="3478" y="2086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2" name="Oval 179"/>
            <p:cNvSpPr>
              <a:spLocks noChangeArrowheads="1"/>
            </p:cNvSpPr>
            <p:nvPr/>
          </p:nvSpPr>
          <p:spPr bwMode="auto">
            <a:xfrm>
              <a:off x="3487" y="2902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3" name="Oval 181"/>
            <p:cNvSpPr>
              <a:spLocks noChangeArrowheads="1"/>
            </p:cNvSpPr>
            <p:nvPr/>
          </p:nvSpPr>
          <p:spPr bwMode="auto">
            <a:xfrm>
              <a:off x="459" y="1680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34"/>
          <p:cNvGrpSpPr>
            <a:grpSpLocks/>
          </p:cNvGrpSpPr>
          <p:nvPr/>
        </p:nvGrpSpPr>
        <p:grpSpPr bwMode="auto">
          <a:xfrm>
            <a:off x="1270347" y="2435746"/>
            <a:ext cx="4314825" cy="2114550"/>
            <a:chOff x="672" y="1548"/>
            <a:chExt cx="2718" cy="1332"/>
          </a:xfrm>
        </p:grpSpPr>
        <p:sp>
          <p:nvSpPr>
            <p:cNvPr id="24658" name="Oval 124"/>
            <p:cNvSpPr>
              <a:spLocks noChangeArrowheads="1"/>
            </p:cNvSpPr>
            <p:nvPr/>
          </p:nvSpPr>
          <p:spPr bwMode="auto">
            <a:xfrm>
              <a:off x="672" y="1554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9" name="Oval 185"/>
            <p:cNvSpPr>
              <a:spLocks noChangeArrowheads="1"/>
            </p:cNvSpPr>
            <p:nvPr/>
          </p:nvSpPr>
          <p:spPr bwMode="auto">
            <a:xfrm>
              <a:off x="1135" y="1554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0" name="Oval 186"/>
            <p:cNvSpPr>
              <a:spLocks noChangeArrowheads="1"/>
            </p:cNvSpPr>
            <p:nvPr/>
          </p:nvSpPr>
          <p:spPr bwMode="auto">
            <a:xfrm>
              <a:off x="1615" y="1563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1" name="Oval 187"/>
            <p:cNvSpPr>
              <a:spLocks noChangeArrowheads="1"/>
            </p:cNvSpPr>
            <p:nvPr/>
          </p:nvSpPr>
          <p:spPr bwMode="auto">
            <a:xfrm>
              <a:off x="2094" y="1548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2" name="Oval 188"/>
            <p:cNvSpPr>
              <a:spLocks noChangeArrowheads="1"/>
            </p:cNvSpPr>
            <p:nvPr/>
          </p:nvSpPr>
          <p:spPr bwMode="auto">
            <a:xfrm>
              <a:off x="2565" y="1563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3" name="Oval 189"/>
            <p:cNvSpPr>
              <a:spLocks noChangeArrowheads="1"/>
            </p:cNvSpPr>
            <p:nvPr/>
          </p:nvSpPr>
          <p:spPr bwMode="auto">
            <a:xfrm>
              <a:off x="3037" y="1557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4" name="Oval 190"/>
            <p:cNvSpPr>
              <a:spLocks noChangeArrowheads="1"/>
            </p:cNvSpPr>
            <p:nvPr/>
          </p:nvSpPr>
          <p:spPr bwMode="auto">
            <a:xfrm>
              <a:off x="912" y="1950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5" name="Oval 191"/>
            <p:cNvSpPr>
              <a:spLocks noChangeArrowheads="1"/>
            </p:cNvSpPr>
            <p:nvPr/>
          </p:nvSpPr>
          <p:spPr bwMode="auto">
            <a:xfrm>
              <a:off x="1375" y="1950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6" name="Oval 192"/>
            <p:cNvSpPr>
              <a:spLocks noChangeArrowheads="1"/>
            </p:cNvSpPr>
            <p:nvPr/>
          </p:nvSpPr>
          <p:spPr bwMode="auto">
            <a:xfrm>
              <a:off x="1855" y="1959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7" name="Oval 193"/>
            <p:cNvSpPr>
              <a:spLocks noChangeArrowheads="1"/>
            </p:cNvSpPr>
            <p:nvPr/>
          </p:nvSpPr>
          <p:spPr bwMode="auto">
            <a:xfrm>
              <a:off x="2326" y="1962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8" name="Oval 194"/>
            <p:cNvSpPr>
              <a:spLocks noChangeArrowheads="1"/>
            </p:cNvSpPr>
            <p:nvPr/>
          </p:nvSpPr>
          <p:spPr bwMode="auto">
            <a:xfrm>
              <a:off x="2805" y="1959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9" name="Oval 195"/>
            <p:cNvSpPr>
              <a:spLocks noChangeArrowheads="1"/>
            </p:cNvSpPr>
            <p:nvPr/>
          </p:nvSpPr>
          <p:spPr bwMode="auto">
            <a:xfrm>
              <a:off x="3277" y="1953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0" name="Oval 196"/>
            <p:cNvSpPr>
              <a:spLocks noChangeArrowheads="1"/>
            </p:cNvSpPr>
            <p:nvPr/>
          </p:nvSpPr>
          <p:spPr bwMode="auto">
            <a:xfrm>
              <a:off x="1152" y="2352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1" name="Oval 197"/>
            <p:cNvSpPr>
              <a:spLocks noChangeArrowheads="1"/>
            </p:cNvSpPr>
            <p:nvPr/>
          </p:nvSpPr>
          <p:spPr bwMode="auto">
            <a:xfrm>
              <a:off x="1615" y="2352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2" name="Oval 198"/>
            <p:cNvSpPr>
              <a:spLocks noChangeArrowheads="1"/>
            </p:cNvSpPr>
            <p:nvPr/>
          </p:nvSpPr>
          <p:spPr bwMode="auto">
            <a:xfrm>
              <a:off x="2095" y="2361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3" name="Oval 199"/>
            <p:cNvSpPr>
              <a:spLocks noChangeArrowheads="1"/>
            </p:cNvSpPr>
            <p:nvPr/>
          </p:nvSpPr>
          <p:spPr bwMode="auto">
            <a:xfrm>
              <a:off x="2566" y="2364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4" name="Oval 200"/>
            <p:cNvSpPr>
              <a:spLocks noChangeArrowheads="1"/>
            </p:cNvSpPr>
            <p:nvPr/>
          </p:nvSpPr>
          <p:spPr bwMode="auto">
            <a:xfrm>
              <a:off x="3045" y="2361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5" name="Oval 202"/>
            <p:cNvSpPr>
              <a:spLocks noChangeArrowheads="1"/>
            </p:cNvSpPr>
            <p:nvPr/>
          </p:nvSpPr>
          <p:spPr bwMode="auto">
            <a:xfrm>
              <a:off x="912" y="2755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6" name="Oval 203"/>
            <p:cNvSpPr>
              <a:spLocks noChangeArrowheads="1"/>
            </p:cNvSpPr>
            <p:nvPr/>
          </p:nvSpPr>
          <p:spPr bwMode="auto">
            <a:xfrm>
              <a:off x="1375" y="2755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7" name="Oval 204"/>
            <p:cNvSpPr>
              <a:spLocks noChangeArrowheads="1"/>
            </p:cNvSpPr>
            <p:nvPr/>
          </p:nvSpPr>
          <p:spPr bwMode="auto">
            <a:xfrm>
              <a:off x="1855" y="2764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8" name="Oval 205"/>
            <p:cNvSpPr>
              <a:spLocks noChangeArrowheads="1"/>
            </p:cNvSpPr>
            <p:nvPr/>
          </p:nvSpPr>
          <p:spPr bwMode="auto">
            <a:xfrm>
              <a:off x="2326" y="2767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9" name="Oval 206"/>
            <p:cNvSpPr>
              <a:spLocks noChangeArrowheads="1"/>
            </p:cNvSpPr>
            <p:nvPr/>
          </p:nvSpPr>
          <p:spPr bwMode="auto">
            <a:xfrm>
              <a:off x="2805" y="2764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0" name="Oval 207"/>
            <p:cNvSpPr>
              <a:spLocks noChangeArrowheads="1"/>
            </p:cNvSpPr>
            <p:nvPr/>
          </p:nvSpPr>
          <p:spPr bwMode="auto">
            <a:xfrm>
              <a:off x="3277" y="2758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271"/>
          <p:cNvGrpSpPr>
            <a:grpSpLocks/>
          </p:cNvGrpSpPr>
          <p:nvPr/>
        </p:nvGrpSpPr>
        <p:grpSpPr bwMode="auto">
          <a:xfrm>
            <a:off x="1346547" y="2507184"/>
            <a:ext cx="4511675" cy="1943100"/>
            <a:chOff x="720" y="1608"/>
            <a:chExt cx="2842" cy="1224"/>
          </a:xfrm>
        </p:grpSpPr>
        <p:sp>
          <p:nvSpPr>
            <p:cNvPr id="24641" name="AutoShape 208"/>
            <p:cNvSpPr>
              <a:spLocks noChangeAspect="1" noChangeArrowheads="1"/>
            </p:cNvSpPr>
            <p:nvPr/>
          </p:nvSpPr>
          <p:spPr bwMode="auto">
            <a:xfrm flipV="1">
              <a:off x="720" y="1617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42" name="AutoShape 210"/>
            <p:cNvSpPr>
              <a:spLocks noChangeAspect="1" noChangeArrowheads="1"/>
            </p:cNvSpPr>
            <p:nvPr/>
          </p:nvSpPr>
          <p:spPr bwMode="auto">
            <a:xfrm flipV="1">
              <a:off x="1190" y="161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43" name="AutoShape 211"/>
            <p:cNvSpPr>
              <a:spLocks noChangeAspect="1" noChangeArrowheads="1"/>
            </p:cNvSpPr>
            <p:nvPr/>
          </p:nvSpPr>
          <p:spPr bwMode="auto">
            <a:xfrm flipV="1">
              <a:off x="1671" y="161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44" name="AutoShape 212"/>
            <p:cNvSpPr>
              <a:spLocks noChangeAspect="1" noChangeArrowheads="1"/>
            </p:cNvSpPr>
            <p:nvPr/>
          </p:nvSpPr>
          <p:spPr bwMode="auto">
            <a:xfrm flipV="1">
              <a:off x="2151" y="161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45" name="AutoShape 213"/>
            <p:cNvSpPr>
              <a:spLocks noChangeAspect="1" noChangeArrowheads="1"/>
            </p:cNvSpPr>
            <p:nvPr/>
          </p:nvSpPr>
          <p:spPr bwMode="auto">
            <a:xfrm flipV="1">
              <a:off x="2618" y="1611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46" name="AutoShape 235"/>
            <p:cNvSpPr>
              <a:spLocks noChangeAspect="1" noChangeArrowheads="1"/>
            </p:cNvSpPr>
            <p:nvPr/>
          </p:nvSpPr>
          <p:spPr bwMode="auto">
            <a:xfrm flipV="1">
              <a:off x="954" y="2022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47" name="AutoShape 236"/>
            <p:cNvSpPr>
              <a:spLocks noChangeAspect="1" noChangeArrowheads="1"/>
            </p:cNvSpPr>
            <p:nvPr/>
          </p:nvSpPr>
          <p:spPr bwMode="auto">
            <a:xfrm flipV="1">
              <a:off x="1424" y="2019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48" name="AutoShape 237"/>
            <p:cNvSpPr>
              <a:spLocks noChangeAspect="1" noChangeArrowheads="1"/>
            </p:cNvSpPr>
            <p:nvPr/>
          </p:nvSpPr>
          <p:spPr bwMode="auto">
            <a:xfrm flipV="1">
              <a:off x="1905" y="2019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49" name="AutoShape 238"/>
            <p:cNvSpPr>
              <a:spLocks noChangeAspect="1" noChangeArrowheads="1"/>
            </p:cNvSpPr>
            <p:nvPr/>
          </p:nvSpPr>
          <p:spPr bwMode="auto">
            <a:xfrm flipV="1">
              <a:off x="2385" y="2019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0" name="AutoShape 239"/>
            <p:cNvSpPr>
              <a:spLocks noChangeAspect="1" noChangeArrowheads="1"/>
            </p:cNvSpPr>
            <p:nvPr/>
          </p:nvSpPr>
          <p:spPr bwMode="auto">
            <a:xfrm flipV="1">
              <a:off x="2852" y="2016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1" name="AutoShape 240"/>
            <p:cNvSpPr>
              <a:spLocks noChangeAspect="1" noChangeArrowheads="1"/>
            </p:cNvSpPr>
            <p:nvPr/>
          </p:nvSpPr>
          <p:spPr bwMode="auto">
            <a:xfrm flipV="1">
              <a:off x="720" y="242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2" name="AutoShape 241"/>
            <p:cNvSpPr>
              <a:spLocks noChangeAspect="1" noChangeArrowheads="1"/>
            </p:cNvSpPr>
            <p:nvPr/>
          </p:nvSpPr>
          <p:spPr bwMode="auto">
            <a:xfrm flipV="1">
              <a:off x="1190" y="2421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3" name="AutoShape 242"/>
            <p:cNvSpPr>
              <a:spLocks noChangeAspect="1" noChangeArrowheads="1"/>
            </p:cNvSpPr>
            <p:nvPr/>
          </p:nvSpPr>
          <p:spPr bwMode="auto">
            <a:xfrm flipV="1">
              <a:off x="1671" y="2421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4" name="AutoShape 243"/>
            <p:cNvSpPr>
              <a:spLocks noChangeAspect="1" noChangeArrowheads="1"/>
            </p:cNvSpPr>
            <p:nvPr/>
          </p:nvSpPr>
          <p:spPr bwMode="auto">
            <a:xfrm flipV="1">
              <a:off x="2151" y="2421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5" name="AutoShape 244"/>
            <p:cNvSpPr>
              <a:spLocks noChangeAspect="1" noChangeArrowheads="1"/>
            </p:cNvSpPr>
            <p:nvPr/>
          </p:nvSpPr>
          <p:spPr bwMode="auto">
            <a:xfrm flipV="1">
              <a:off x="2618" y="2418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6" name="AutoShape 245"/>
            <p:cNvSpPr>
              <a:spLocks noChangeAspect="1" noChangeArrowheads="1"/>
            </p:cNvSpPr>
            <p:nvPr/>
          </p:nvSpPr>
          <p:spPr bwMode="auto">
            <a:xfrm flipV="1">
              <a:off x="3090" y="1608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7" name="AutoShape 246"/>
            <p:cNvSpPr>
              <a:spLocks noChangeAspect="1" noChangeArrowheads="1"/>
            </p:cNvSpPr>
            <p:nvPr/>
          </p:nvSpPr>
          <p:spPr bwMode="auto">
            <a:xfrm flipV="1">
              <a:off x="3081" y="242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452" name="Line 284"/>
          <p:cNvSpPr>
            <a:spLocks noChangeShapeType="1"/>
          </p:cNvSpPr>
          <p:nvPr/>
        </p:nvSpPr>
        <p:spPr bwMode="auto">
          <a:xfrm>
            <a:off x="1346547" y="2159521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00"/>
          <p:cNvGrpSpPr>
            <a:grpSpLocks/>
          </p:cNvGrpSpPr>
          <p:nvPr/>
        </p:nvGrpSpPr>
        <p:grpSpPr bwMode="auto">
          <a:xfrm>
            <a:off x="1651347" y="2654821"/>
            <a:ext cx="3933825" cy="1468438"/>
            <a:chOff x="912" y="1686"/>
            <a:chExt cx="2478" cy="925"/>
          </a:xfrm>
        </p:grpSpPr>
        <p:grpSp>
          <p:nvGrpSpPr>
            <p:cNvPr id="24621" name="Group 254"/>
            <p:cNvGrpSpPr>
              <a:grpSpLocks/>
            </p:cNvGrpSpPr>
            <p:nvPr/>
          </p:nvGrpSpPr>
          <p:grpSpPr bwMode="auto">
            <a:xfrm>
              <a:off x="915" y="1686"/>
              <a:ext cx="2475" cy="122"/>
              <a:chOff x="672" y="1323"/>
              <a:chExt cx="2475" cy="122"/>
            </a:xfrm>
          </p:grpSpPr>
          <p:sp>
            <p:nvSpPr>
              <p:cNvPr id="24635" name="Oval 248"/>
              <p:cNvSpPr>
                <a:spLocks noChangeArrowheads="1"/>
              </p:cNvSpPr>
              <p:nvPr/>
            </p:nvSpPr>
            <p:spPr bwMode="auto">
              <a:xfrm>
                <a:off x="1611" y="1323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36" name="Oval 249"/>
              <p:cNvSpPr>
                <a:spLocks noChangeArrowheads="1"/>
              </p:cNvSpPr>
              <p:nvPr/>
            </p:nvSpPr>
            <p:spPr bwMode="auto">
              <a:xfrm>
                <a:off x="2101" y="1327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37" name="Oval 250"/>
              <p:cNvSpPr>
                <a:spLocks noChangeArrowheads="1"/>
              </p:cNvSpPr>
              <p:nvPr/>
            </p:nvSpPr>
            <p:spPr bwMode="auto">
              <a:xfrm>
                <a:off x="2563" y="1324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38" name="Oval 251"/>
              <p:cNvSpPr>
                <a:spLocks noChangeArrowheads="1"/>
              </p:cNvSpPr>
              <p:nvPr/>
            </p:nvSpPr>
            <p:spPr bwMode="auto">
              <a:xfrm>
                <a:off x="1140" y="1323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39" name="Oval 252"/>
              <p:cNvSpPr>
                <a:spLocks noChangeArrowheads="1"/>
              </p:cNvSpPr>
              <p:nvPr/>
            </p:nvSpPr>
            <p:spPr bwMode="auto">
              <a:xfrm>
                <a:off x="3034" y="1332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40" name="Oval 253"/>
              <p:cNvSpPr>
                <a:spLocks noChangeArrowheads="1"/>
              </p:cNvSpPr>
              <p:nvPr/>
            </p:nvSpPr>
            <p:spPr bwMode="auto">
              <a:xfrm>
                <a:off x="672" y="1323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22" name="Group 269"/>
            <p:cNvGrpSpPr>
              <a:grpSpLocks/>
            </p:cNvGrpSpPr>
            <p:nvPr/>
          </p:nvGrpSpPr>
          <p:grpSpPr bwMode="auto">
            <a:xfrm>
              <a:off x="1161" y="2097"/>
              <a:ext cx="2004" cy="117"/>
              <a:chOff x="1161" y="2104"/>
              <a:chExt cx="2004" cy="117"/>
            </a:xfrm>
          </p:grpSpPr>
          <p:sp>
            <p:nvSpPr>
              <p:cNvPr id="24630" name="Oval 256"/>
              <p:cNvSpPr>
                <a:spLocks noChangeArrowheads="1"/>
              </p:cNvSpPr>
              <p:nvPr/>
            </p:nvSpPr>
            <p:spPr bwMode="auto">
              <a:xfrm>
                <a:off x="2100" y="2104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31" name="Oval 257"/>
              <p:cNvSpPr>
                <a:spLocks noChangeArrowheads="1"/>
              </p:cNvSpPr>
              <p:nvPr/>
            </p:nvSpPr>
            <p:spPr bwMode="auto">
              <a:xfrm>
                <a:off x="2590" y="2108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32" name="Oval 258"/>
              <p:cNvSpPr>
                <a:spLocks noChangeArrowheads="1"/>
              </p:cNvSpPr>
              <p:nvPr/>
            </p:nvSpPr>
            <p:spPr bwMode="auto">
              <a:xfrm>
                <a:off x="3052" y="2105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33" name="Oval 259"/>
              <p:cNvSpPr>
                <a:spLocks noChangeArrowheads="1"/>
              </p:cNvSpPr>
              <p:nvPr/>
            </p:nvSpPr>
            <p:spPr bwMode="auto">
              <a:xfrm>
                <a:off x="1629" y="2104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34" name="Oval 261"/>
              <p:cNvSpPr>
                <a:spLocks noChangeArrowheads="1"/>
              </p:cNvSpPr>
              <p:nvPr/>
            </p:nvSpPr>
            <p:spPr bwMode="auto">
              <a:xfrm>
                <a:off x="1161" y="2104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23" name="Group 262"/>
            <p:cNvGrpSpPr>
              <a:grpSpLocks/>
            </p:cNvGrpSpPr>
            <p:nvPr/>
          </p:nvGrpSpPr>
          <p:grpSpPr bwMode="auto">
            <a:xfrm>
              <a:off x="912" y="2489"/>
              <a:ext cx="2475" cy="122"/>
              <a:chOff x="672" y="1323"/>
              <a:chExt cx="2475" cy="122"/>
            </a:xfrm>
          </p:grpSpPr>
          <p:sp>
            <p:nvSpPr>
              <p:cNvPr id="24624" name="Oval 263"/>
              <p:cNvSpPr>
                <a:spLocks noChangeArrowheads="1"/>
              </p:cNvSpPr>
              <p:nvPr/>
            </p:nvSpPr>
            <p:spPr bwMode="auto">
              <a:xfrm>
                <a:off x="1611" y="1323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25" name="Oval 264"/>
              <p:cNvSpPr>
                <a:spLocks noChangeArrowheads="1"/>
              </p:cNvSpPr>
              <p:nvPr/>
            </p:nvSpPr>
            <p:spPr bwMode="auto">
              <a:xfrm>
                <a:off x="2101" y="1327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26" name="Oval 265"/>
              <p:cNvSpPr>
                <a:spLocks noChangeArrowheads="1"/>
              </p:cNvSpPr>
              <p:nvPr/>
            </p:nvSpPr>
            <p:spPr bwMode="auto">
              <a:xfrm>
                <a:off x="2563" y="1324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27" name="Oval 266"/>
              <p:cNvSpPr>
                <a:spLocks noChangeArrowheads="1"/>
              </p:cNvSpPr>
              <p:nvPr/>
            </p:nvSpPr>
            <p:spPr bwMode="auto">
              <a:xfrm>
                <a:off x="1140" y="1323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28" name="Oval 267"/>
              <p:cNvSpPr>
                <a:spLocks noChangeArrowheads="1"/>
              </p:cNvSpPr>
              <p:nvPr/>
            </p:nvSpPr>
            <p:spPr bwMode="auto">
              <a:xfrm>
                <a:off x="3034" y="1332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29" name="Oval 268"/>
              <p:cNvSpPr>
                <a:spLocks noChangeArrowheads="1"/>
              </p:cNvSpPr>
              <p:nvPr/>
            </p:nvSpPr>
            <p:spPr bwMode="auto">
              <a:xfrm>
                <a:off x="672" y="1323"/>
                <a:ext cx="113" cy="11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" name="Group 305"/>
          <p:cNvGrpSpPr>
            <a:grpSpLocks/>
          </p:cNvGrpSpPr>
          <p:nvPr/>
        </p:nvGrpSpPr>
        <p:grpSpPr bwMode="auto">
          <a:xfrm>
            <a:off x="7020272" y="2492896"/>
            <a:ext cx="1417638" cy="457200"/>
            <a:chOff x="4294" y="1584"/>
            <a:chExt cx="893" cy="288"/>
          </a:xfrm>
        </p:grpSpPr>
        <p:sp>
          <p:nvSpPr>
            <p:cNvPr id="24595" name="Oval 184"/>
            <p:cNvSpPr>
              <a:spLocks noChangeArrowheads="1"/>
            </p:cNvSpPr>
            <p:nvPr/>
          </p:nvSpPr>
          <p:spPr bwMode="auto">
            <a:xfrm>
              <a:off x="4294" y="1680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96" name="Text Box 302"/>
            <p:cNvSpPr txBox="1">
              <a:spLocks noChangeArrowheads="1"/>
            </p:cNvSpPr>
            <p:nvPr/>
          </p:nvSpPr>
          <p:spPr bwMode="auto">
            <a:xfrm>
              <a:off x="4515" y="158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A</a:t>
              </a: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层</a:t>
              </a:r>
            </a:p>
          </p:txBody>
        </p:sp>
      </p:grpSp>
      <p:grpSp>
        <p:nvGrpSpPr>
          <p:cNvPr id="16" name="Group 306"/>
          <p:cNvGrpSpPr>
            <a:grpSpLocks/>
          </p:cNvGrpSpPr>
          <p:nvPr/>
        </p:nvGrpSpPr>
        <p:grpSpPr bwMode="auto">
          <a:xfrm>
            <a:off x="7013922" y="3150121"/>
            <a:ext cx="1419225" cy="457200"/>
            <a:chOff x="4290" y="1998"/>
            <a:chExt cx="894" cy="288"/>
          </a:xfrm>
        </p:grpSpPr>
        <p:sp>
          <p:nvSpPr>
            <p:cNvPr id="24593" name="Oval 201"/>
            <p:cNvSpPr>
              <a:spLocks noChangeArrowheads="1"/>
            </p:cNvSpPr>
            <p:nvPr/>
          </p:nvSpPr>
          <p:spPr bwMode="auto">
            <a:xfrm>
              <a:off x="4290" y="2085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94" name="Text Box 303"/>
            <p:cNvSpPr txBox="1">
              <a:spLocks noChangeArrowheads="1"/>
            </p:cNvSpPr>
            <p:nvPr/>
          </p:nvSpPr>
          <p:spPr bwMode="auto">
            <a:xfrm>
              <a:off x="4512" y="199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B</a:t>
              </a: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35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5" name="Text Box 107"/>
          <p:cNvSpPr txBox="1">
            <a:spLocks noChangeArrowheads="1"/>
          </p:cNvSpPr>
          <p:nvPr/>
        </p:nvSpPr>
        <p:spPr bwMode="auto">
          <a:xfrm>
            <a:off x="1614537" y="5616153"/>
            <a:ext cx="327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FCC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结构：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ABCABC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580" name="Rectangle 109"/>
          <p:cNvSpPr>
            <a:spLocks noChangeArrowheads="1"/>
          </p:cNvSpPr>
          <p:nvPr/>
        </p:nvSpPr>
        <p:spPr bwMode="auto">
          <a:xfrm>
            <a:off x="457200" y="381000"/>
            <a:ext cx="8077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FCC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HCP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在堆垛方式上的对比（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</a:p>
        </p:txBody>
      </p:sp>
      <p:grpSp>
        <p:nvGrpSpPr>
          <p:cNvPr id="2" name="Group 209"/>
          <p:cNvGrpSpPr>
            <a:grpSpLocks/>
          </p:cNvGrpSpPr>
          <p:nvPr/>
        </p:nvGrpSpPr>
        <p:grpSpPr bwMode="auto">
          <a:xfrm>
            <a:off x="1028750" y="1806153"/>
            <a:ext cx="4873625" cy="2581275"/>
            <a:chOff x="495" y="1344"/>
            <a:chExt cx="3070" cy="1626"/>
          </a:xfrm>
        </p:grpSpPr>
        <p:sp>
          <p:nvSpPr>
            <p:cNvPr id="24714" name="AutoShape 126"/>
            <p:cNvSpPr>
              <a:spLocks noChangeAspect="1" noChangeArrowheads="1"/>
            </p:cNvSpPr>
            <p:nvPr/>
          </p:nvSpPr>
          <p:spPr bwMode="auto">
            <a:xfrm>
              <a:off x="960" y="134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5" name="AutoShape 127"/>
            <p:cNvSpPr>
              <a:spLocks noChangeAspect="1" noChangeArrowheads="1"/>
            </p:cNvSpPr>
            <p:nvPr/>
          </p:nvSpPr>
          <p:spPr bwMode="auto">
            <a:xfrm>
              <a:off x="1439" y="134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6" name="AutoShape 128"/>
            <p:cNvSpPr>
              <a:spLocks noChangeAspect="1" noChangeArrowheads="1"/>
            </p:cNvSpPr>
            <p:nvPr/>
          </p:nvSpPr>
          <p:spPr bwMode="auto">
            <a:xfrm>
              <a:off x="1208" y="1752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7" name="AutoShape 129"/>
            <p:cNvSpPr>
              <a:spLocks noChangeAspect="1" noChangeArrowheads="1"/>
            </p:cNvSpPr>
            <p:nvPr/>
          </p:nvSpPr>
          <p:spPr bwMode="auto">
            <a:xfrm>
              <a:off x="1688" y="1752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8" name="AutoShape 130"/>
            <p:cNvSpPr>
              <a:spLocks noChangeAspect="1" noChangeArrowheads="1"/>
            </p:cNvSpPr>
            <p:nvPr/>
          </p:nvSpPr>
          <p:spPr bwMode="auto">
            <a:xfrm>
              <a:off x="1920" y="134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9" name="AutoShape 131"/>
            <p:cNvSpPr>
              <a:spLocks noChangeAspect="1" noChangeArrowheads="1"/>
            </p:cNvSpPr>
            <p:nvPr/>
          </p:nvSpPr>
          <p:spPr bwMode="auto">
            <a:xfrm>
              <a:off x="2160" y="1752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0" name="AutoShape 132"/>
            <p:cNvSpPr>
              <a:spLocks noChangeAspect="1" noChangeArrowheads="1"/>
            </p:cNvSpPr>
            <p:nvPr/>
          </p:nvSpPr>
          <p:spPr bwMode="auto">
            <a:xfrm>
              <a:off x="969" y="2151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1" name="AutoShape 133"/>
            <p:cNvSpPr>
              <a:spLocks noChangeAspect="1" noChangeArrowheads="1"/>
            </p:cNvSpPr>
            <p:nvPr/>
          </p:nvSpPr>
          <p:spPr bwMode="auto">
            <a:xfrm>
              <a:off x="1449" y="2151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2" name="AutoShape 134"/>
            <p:cNvSpPr>
              <a:spLocks noChangeAspect="1" noChangeArrowheads="1"/>
            </p:cNvSpPr>
            <p:nvPr/>
          </p:nvSpPr>
          <p:spPr bwMode="auto">
            <a:xfrm>
              <a:off x="729" y="1749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3" name="AutoShape 135"/>
            <p:cNvSpPr>
              <a:spLocks noChangeAspect="1" noChangeArrowheads="1"/>
            </p:cNvSpPr>
            <p:nvPr/>
          </p:nvSpPr>
          <p:spPr bwMode="auto">
            <a:xfrm>
              <a:off x="1919" y="2151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4" name="AutoShape 136"/>
            <p:cNvSpPr>
              <a:spLocks noChangeAspect="1" noChangeArrowheads="1"/>
            </p:cNvSpPr>
            <p:nvPr/>
          </p:nvSpPr>
          <p:spPr bwMode="auto">
            <a:xfrm>
              <a:off x="2391" y="2160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5" name="AutoShape 137"/>
            <p:cNvSpPr>
              <a:spLocks noChangeAspect="1" noChangeArrowheads="1"/>
            </p:cNvSpPr>
            <p:nvPr/>
          </p:nvSpPr>
          <p:spPr bwMode="auto">
            <a:xfrm>
              <a:off x="2859" y="1353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6" name="AutoShape 138"/>
            <p:cNvSpPr>
              <a:spLocks noChangeAspect="1" noChangeArrowheads="1"/>
            </p:cNvSpPr>
            <p:nvPr/>
          </p:nvSpPr>
          <p:spPr bwMode="auto">
            <a:xfrm>
              <a:off x="2387" y="1353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7" name="AutoShape 139"/>
            <p:cNvSpPr>
              <a:spLocks noChangeAspect="1" noChangeArrowheads="1"/>
            </p:cNvSpPr>
            <p:nvPr/>
          </p:nvSpPr>
          <p:spPr bwMode="auto">
            <a:xfrm>
              <a:off x="2627" y="1761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8" name="AutoShape 140"/>
            <p:cNvSpPr>
              <a:spLocks noChangeAspect="1" noChangeArrowheads="1"/>
            </p:cNvSpPr>
            <p:nvPr/>
          </p:nvSpPr>
          <p:spPr bwMode="auto">
            <a:xfrm>
              <a:off x="495" y="134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29" name="AutoShape 141"/>
            <p:cNvSpPr>
              <a:spLocks noChangeAspect="1" noChangeArrowheads="1"/>
            </p:cNvSpPr>
            <p:nvPr/>
          </p:nvSpPr>
          <p:spPr bwMode="auto">
            <a:xfrm>
              <a:off x="3093" y="1752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30" name="AutoShape 142"/>
            <p:cNvSpPr>
              <a:spLocks noChangeAspect="1" noChangeArrowheads="1"/>
            </p:cNvSpPr>
            <p:nvPr/>
          </p:nvSpPr>
          <p:spPr bwMode="auto">
            <a:xfrm>
              <a:off x="2858" y="2169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31" name="AutoShape 143"/>
            <p:cNvSpPr>
              <a:spLocks noChangeAspect="1" noChangeArrowheads="1"/>
            </p:cNvSpPr>
            <p:nvPr/>
          </p:nvSpPr>
          <p:spPr bwMode="auto">
            <a:xfrm>
              <a:off x="729" y="254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32" name="AutoShape 144"/>
            <p:cNvSpPr>
              <a:spLocks noChangeAspect="1" noChangeArrowheads="1"/>
            </p:cNvSpPr>
            <p:nvPr/>
          </p:nvSpPr>
          <p:spPr bwMode="auto">
            <a:xfrm>
              <a:off x="1209" y="254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33" name="AutoShape 145"/>
            <p:cNvSpPr>
              <a:spLocks noChangeAspect="1" noChangeArrowheads="1"/>
            </p:cNvSpPr>
            <p:nvPr/>
          </p:nvSpPr>
          <p:spPr bwMode="auto">
            <a:xfrm>
              <a:off x="1679" y="254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34" name="AutoShape 146"/>
            <p:cNvSpPr>
              <a:spLocks noChangeAspect="1" noChangeArrowheads="1"/>
            </p:cNvSpPr>
            <p:nvPr/>
          </p:nvSpPr>
          <p:spPr bwMode="auto">
            <a:xfrm>
              <a:off x="2151" y="2553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35" name="AutoShape 147"/>
            <p:cNvSpPr>
              <a:spLocks noChangeAspect="1" noChangeArrowheads="1"/>
            </p:cNvSpPr>
            <p:nvPr/>
          </p:nvSpPr>
          <p:spPr bwMode="auto">
            <a:xfrm>
              <a:off x="3090" y="2562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36" name="AutoShape 148"/>
            <p:cNvSpPr>
              <a:spLocks noChangeAspect="1" noChangeArrowheads="1"/>
            </p:cNvSpPr>
            <p:nvPr/>
          </p:nvSpPr>
          <p:spPr bwMode="auto">
            <a:xfrm>
              <a:off x="2618" y="2562"/>
              <a:ext cx="472" cy="4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Group 247"/>
          <p:cNvGrpSpPr>
            <a:grpSpLocks/>
          </p:cNvGrpSpPr>
          <p:nvPr/>
        </p:nvGrpSpPr>
        <p:grpSpPr bwMode="auto">
          <a:xfrm>
            <a:off x="971600" y="1772816"/>
            <a:ext cx="4986337" cy="2700337"/>
            <a:chOff x="459" y="1323"/>
            <a:chExt cx="3141" cy="1701"/>
          </a:xfrm>
        </p:grpSpPr>
        <p:sp>
          <p:nvSpPr>
            <p:cNvPr id="24681" name="Oval 149"/>
            <p:cNvSpPr>
              <a:spLocks noChangeArrowheads="1"/>
            </p:cNvSpPr>
            <p:nvPr/>
          </p:nvSpPr>
          <p:spPr bwMode="auto">
            <a:xfrm>
              <a:off x="1383" y="1689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2" name="Oval 150"/>
            <p:cNvSpPr>
              <a:spLocks noChangeArrowheads="1"/>
            </p:cNvSpPr>
            <p:nvPr/>
          </p:nvSpPr>
          <p:spPr bwMode="auto">
            <a:xfrm>
              <a:off x="1855" y="1693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3" name="Oval 151"/>
            <p:cNvSpPr>
              <a:spLocks noChangeArrowheads="1"/>
            </p:cNvSpPr>
            <p:nvPr/>
          </p:nvSpPr>
          <p:spPr bwMode="auto">
            <a:xfrm>
              <a:off x="2335" y="1690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4" name="Oval 125"/>
            <p:cNvSpPr>
              <a:spLocks noChangeArrowheads="1"/>
            </p:cNvSpPr>
            <p:nvPr/>
          </p:nvSpPr>
          <p:spPr bwMode="auto">
            <a:xfrm>
              <a:off x="912" y="1689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5" name="Oval 152"/>
            <p:cNvSpPr>
              <a:spLocks noChangeArrowheads="1"/>
            </p:cNvSpPr>
            <p:nvPr/>
          </p:nvSpPr>
          <p:spPr bwMode="auto">
            <a:xfrm>
              <a:off x="2806" y="1698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6" name="Oval 153"/>
            <p:cNvSpPr>
              <a:spLocks noChangeArrowheads="1"/>
            </p:cNvSpPr>
            <p:nvPr/>
          </p:nvSpPr>
          <p:spPr bwMode="auto">
            <a:xfrm>
              <a:off x="3277" y="1711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7" name="Oval 154"/>
            <p:cNvSpPr>
              <a:spLocks noChangeArrowheads="1"/>
            </p:cNvSpPr>
            <p:nvPr/>
          </p:nvSpPr>
          <p:spPr bwMode="auto">
            <a:xfrm>
              <a:off x="1611" y="1323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8" name="Oval 155"/>
            <p:cNvSpPr>
              <a:spLocks noChangeArrowheads="1"/>
            </p:cNvSpPr>
            <p:nvPr/>
          </p:nvSpPr>
          <p:spPr bwMode="auto">
            <a:xfrm>
              <a:off x="2101" y="1327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9" name="Oval 156"/>
            <p:cNvSpPr>
              <a:spLocks noChangeArrowheads="1"/>
            </p:cNvSpPr>
            <p:nvPr/>
          </p:nvSpPr>
          <p:spPr bwMode="auto">
            <a:xfrm>
              <a:off x="2563" y="1324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0" name="Oval 157"/>
            <p:cNvSpPr>
              <a:spLocks noChangeArrowheads="1"/>
            </p:cNvSpPr>
            <p:nvPr/>
          </p:nvSpPr>
          <p:spPr bwMode="auto">
            <a:xfrm>
              <a:off x="1140" y="1323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1" name="Oval 158"/>
            <p:cNvSpPr>
              <a:spLocks noChangeArrowheads="1"/>
            </p:cNvSpPr>
            <p:nvPr/>
          </p:nvSpPr>
          <p:spPr bwMode="auto">
            <a:xfrm>
              <a:off x="3034" y="1332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2" name="Oval 159"/>
            <p:cNvSpPr>
              <a:spLocks noChangeArrowheads="1"/>
            </p:cNvSpPr>
            <p:nvPr/>
          </p:nvSpPr>
          <p:spPr bwMode="auto">
            <a:xfrm>
              <a:off x="672" y="1323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3" name="Oval 160"/>
            <p:cNvSpPr>
              <a:spLocks noChangeArrowheads="1"/>
            </p:cNvSpPr>
            <p:nvPr/>
          </p:nvSpPr>
          <p:spPr bwMode="auto">
            <a:xfrm>
              <a:off x="1161" y="2100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4" name="Oval 161"/>
            <p:cNvSpPr>
              <a:spLocks noChangeArrowheads="1"/>
            </p:cNvSpPr>
            <p:nvPr/>
          </p:nvSpPr>
          <p:spPr bwMode="auto">
            <a:xfrm>
              <a:off x="1633" y="2104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5" name="Oval 162"/>
            <p:cNvSpPr>
              <a:spLocks noChangeArrowheads="1"/>
            </p:cNvSpPr>
            <p:nvPr/>
          </p:nvSpPr>
          <p:spPr bwMode="auto">
            <a:xfrm>
              <a:off x="2113" y="2101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6" name="Oval 163"/>
            <p:cNvSpPr>
              <a:spLocks noChangeArrowheads="1"/>
            </p:cNvSpPr>
            <p:nvPr/>
          </p:nvSpPr>
          <p:spPr bwMode="auto">
            <a:xfrm>
              <a:off x="690" y="2100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7" name="Oval 164"/>
            <p:cNvSpPr>
              <a:spLocks noChangeArrowheads="1"/>
            </p:cNvSpPr>
            <p:nvPr/>
          </p:nvSpPr>
          <p:spPr bwMode="auto">
            <a:xfrm>
              <a:off x="2584" y="2109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8" name="Oval 165"/>
            <p:cNvSpPr>
              <a:spLocks noChangeArrowheads="1"/>
            </p:cNvSpPr>
            <p:nvPr/>
          </p:nvSpPr>
          <p:spPr bwMode="auto">
            <a:xfrm>
              <a:off x="3055" y="2122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99" name="Oval 166"/>
            <p:cNvSpPr>
              <a:spLocks noChangeArrowheads="1"/>
            </p:cNvSpPr>
            <p:nvPr/>
          </p:nvSpPr>
          <p:spPr bwMode="auto">
            <a:xfrm>
              <a:off x="1383" y="2487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0" name="Oval 167"/>
            <p:cNvSpPr>
              <a:spLocks noChangeArrowheads="1"/>
            </p:cNvSpPr>
            <p:nvPr/>
          </p:nvSpPr>
          <p:spPr bwMode="auto">
            <a:xfrm>
              <a:off x="1855" y="2491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1" name="Oval 168"/>
            <p:cNvSpPr>
              <a:spLocks noChangeArrowheads="1"/>
            </p:cNvSpPr>
            <p:nvPr/>
          </p:nvSpPr>
          <p:spPr bwMode="auto">
            <a:xfrm>
              <a:off x="2335" y="2488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2" name="Oval 169"/>
            <p:cNvSpPr>
              <a:spLocks noChangeArrowheads="1"/>
            </p:cNvSpPr>
            <p:nvPr/>
          </p:nvSpPr>
          <p:spPr bwMode="auto">
            <a:xfrm>
              <a:off x="912" y="2487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3" name="Oval 170"/>
            <p:cNvSpPr>
              <a:spLocks noChangeArrowheads="1"/>
            </p:cNvSpPr>
            <p:nvPr/>
          </p:nvSpPr>
          <p:spPr bwMode="auto">
            <a:xfrm>
              <a:off x="2806" y="2496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4" name="Oval 171"/>
            <p:cNvSpPr>
              <a:spLocks noChangeArrowheads="1"/>
            </p:cNvSpPr>
            <p:nvPr/>
          </p:nvSpPr>
          <p:spPr bwMode="auto">
            <a:xfrm>
              <a:off x="3277" y="2509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5" name="Oval 172"/>
            <p:cNvSpPr>
              <a:spLocks noChangeArrowheads="1"/>
            </p:cNvSpPr>
            <p:nvPr/>
          </p:nvSpPr>
          <p:spPr bwMode="auto">
            <a:xfrm>
              <a:off x="1161" y="2889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6" name="Oval 173"/>
            <p:cNvSpPr>
              <a:spLocks noChangeArrowheads="1"/>
            </p:cNvSpPr>
            <p:nvPr/>
          </p:nvSpPr>
          <p:spPr bwMode="auto">
            <a:xfrm>
              <a:off x="1633" y="2893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7" name="Oval 174"/>
            <p:cNvSpPr>
              <a:spLocks noChangeArrowheads="1"/>
            </p:cNvSpPr>
            <p:nvPr/>
          </p:nvSpPr>
          <p:spPr bwMode="auto">
            <a:xfrm>
              <a:off x="2113" y="2890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8" name="Oval 175"/>
            <p:cNvSpPr>
              <a:spLocks noChangeArrowheads="1"/>
            </p:cNvSpPr>
            <p:nvPr/>
          </p:nvSpPr>
          <p:spPr bwMode="auto">
            <a:xfrm>
              <a:off x="690" y="2889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09" name="Oval 176"/>
            <p:cNvSpPr>
              <a:spLocks noChangeArrowheads="1"/>
            </p:cNvSpPr>
            <p:nvPr/>
          </p:nvSpPr>
          <p:spPr bwMode="auto">
            <a:xfrm>
              <a:off x="2584" y="2898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0" name="Oval 177"/>
            <p:cNvSpPr>
              <a:spLocks noChangeArrowheads="1"/>
            </p:cNvSpPr>
            <p:nvPr/>
          </p:nvSpPr>
          <p:spPr bwMode="auto">
            <a:xfrm>
              <a:off x="3055" y="2911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1" name="Oval 178"/>
            <p:cNvSpPr>
              <a:spLocks noChangeArrowheads="1"/>
            </p:cNvSpPr>
            <p:nvPr/>
          </p:nvSpPr>
          <p:spPr bwMode="auto">
            <a:xfrm>
              <a:off x="3478" y="2086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2" name="Oval 179"/>
            <p:cNvSpPr>
              <a:spLocks noChangeArrowheads="1"/>
            </p:cNvSpPr>
            <p:nvPr/>
          </p:nvSpPr>
          <p:spPr bwMode="auto">
            <a:xfrm>
              <a:off x="3487" y="2902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713" name="Oval 181"/>
            <p:cNvSpPr>
              <a:spLocks noChangeArrowheads="1"/>
            </p:cNvSpPr>
            <p:nvPr/>
          </p:nvSpPr>
          <p:spPr bwMode="auto">
            <a:xfrm>
              <a:off x="459" y="1680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34"/>
          <p:cNvGrpSpPr>
            <a:grpSpLocks/>
          </p:cNvGrpSpPr>
          <p:nvPr/>
        </p:nvGrpSpPr>
        <p:grpSpPr bwMode="auto">
          <a:xfrm>
            <a:off x="1309737" y="2130003"/>
            <a:ext cx="4314825" cy="2114550"/>
            <a:chOff x="672" y="1548"/>
            <a:chExt cx="2718" cy="1332"/>
          </a:xfrm>
        </p:grpSpPr>
        <p:sp>
          <p:nvSpPr>
            <p:cNvPr id="24658" name="Oval 124"/>
            <p:cNvSpPr>
              <a:spLocks noChangeArrowheads="1"/>
            </p:cNvSpPr>
            <p:nvPr/>
          </p:nvSpPr>
          <p:spPr bwMode="auto">
            <a:xfrm>
              <a:off x="672" y="1554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9" name="Oval 185"/>
            <p:cNvSpPr>
              <a:spLocks noChangeArrowheads="1"/>
            </p:cNvSpPr>
            <p:nvPr/>
          </p:nvSpPr>
          <p:spPr bwMode="auto">
            <a:xfrm>
              <a:off x="1135" y="1554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0" name="Oval 186"/>
            <p:cNvSpPr>
              <a:spLocks noChangeArrowheads="1"/>
            </p:cNvSpPr>
            <p:nvPr/>
          </p:nvSpPr>
          <p:spPr bwMode="auto">
            <a:xfrm>
              <a:off x="1615" y="1563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1" name="Oval 187"/>
            <p:cNvSpPr>
              <a:spLocks noChangeArrowheads="1"/>
            </p:cNvSpPr>
            <p:nvPr/>
          </p:nvSpPr>
          <p:spPr bwMode="auto">
            <a:xfrm>
              <a:off x="2094" y="1548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2" name="Oval 188"/>
            <p:cNvSpPr>
              <a:spLocks noChangeArrowheads="1"/>
            </p:cNvSpPr>
            <p:nvPr/>
          </p:nvSpPr>
          <p:spPr bwMode="auto">
            <a:xfrm>
              <a:off x="2565" y="1563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3" name="Oval 189"/>
            <p:cNvSpPr>
              <a:spLocks noChangeArrowheads="1"/>
            </p:cNvSpPr>
            <p:nvPr/>
          </p:nvSpPr>
          <p:spPr bwMode="auto">
            <a:xfrm>
              <a:off x="3037" y="1557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4" name="Oval 190"/>
            <p:cNvSpPr>
              <a:spLocks noChangeArrowheads="1"/>
            </p:cNvSpPr>
            <p:nvPr/>
          </p:nvSpPr>
          <p:spPr bwMode="auto">
            <a:xfrm>
              <a:off x="912" y="1950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5" name="Oval 191"/>
            <p:cNvSpPr>
              <a:spLocks noChangeArrowheads="1"/>
            </p:cNvSpPr>
            <p:nvPr/>
          </p:nvSpPr>
          <p:spPr bwMode="auto">
            <a:xfrm>
              <a:off x="1375" y="1950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6" name="Oval 192"/>
            <p:cNvSpPr>
              <a:spLocks noChangeArrowheads="1"/>
            </p:cNvSpPr>
            <p:nvPr/>
          </p:nvSpPr>
          <p:spPr bwMode="auto">
            <a:xfrm>
              <a:off x="1855" y="1959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7" name="Oval 193"/>
            <p:cNvSpPr>
              <a:spLocks noChangeArrowheads="1"/>
            </p:cNvSpPr>
            <p:nvPr/>
          </p:nvSpPr>
          <p:spPr bwMode="auto">
            <a:xfrm>
              <a:off x="2326" y="1962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8" name="Oval 194"/>
            <p:cNvSpPr>
              <a:spLocks noChangeArrowheads="1"/>
            </p:cNvSpPr>
            <p:nvPr/>
          </p:nvSpPr>
          <p:spPr bwMode="auto">
            <a:xfrm>
              <a:off x="2805" y="1959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69" name="Oval 195"/>
            <p:cNvSpPr>
              <a:spLocks noChangeArrowheads="1"/>
            </p:cNvSpPr>
            <p:nvPr/>
          </p:nvSpPr>
          <p:spPr bwMode="auto">
            <a:xfrm>
              <a:off x="3277" y="1953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0" name="Oval 196"/>
            <p:cNvSpPr>
              <a:spLocks noChangeArrowheads="1"/>
            </p:cNvSpPr>
            <p:nvPr/>
          </p:nvSpPr>
          <p:spPr bwMode="auto">
            <a:xfrm>
              <a:off x="1152" y="2352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1" name="Oval 197"/>
            <p:cNvSpPr>
              <a:spLocks noChangeArrowheads="1"/>
            </p:cNvSpPr>
            <p:nvPr/>
          </p:nvSpPr>
          <p:spPr bwMode="auto">
            <a:xfrm>
              <a:off x="1615" y="2352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2" name="Oval 198"/>
            <p:cNvSpPr>
              <a:spLocks noChangeArrowheads="1"/>
            </p:cNvSpPr>
            <p:nvPr/>
          </p:nvSpPr>
          <p:spPr bwMode="auto">
            <a:xfrm>
              <a:off x="2095" y="2361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3" name="Oval 199"/>
            <p:cNvSpPr>
              <a:spLocks noChangeArrowheads="1"/>
            </p:cNvSpPr>
            <p:nvPr/>
          </p:nvSpPr>
          <p:spPr bwMode="auto">
            <a:xfrm>
              <a:off x="2566" y="2364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4" name="Oval 200"/>
            <p:cNvSpPr>
              <a:spLocks noChangeArrowheads="1"/>
            </p:cNvSpPr>
            <p:nvPr/>
          </p:nvSpPr>
          <p:spPr bwMode="auto">
            <a:xfrm>
              <a:off x="3045" y="2361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5" name="Oval 202"/>
            <p:cNvSpPr>
              <a:spLocks noChangeArrowheads="1"/>
            </p:cNvSpPr>
            <p:nvPr/>
          </p:nvSpPr>
          <p:spPr bwMode="auto">
            <a:xfrm>
              <a:off x="912" y="2755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6" name="Oval 203"/>
            <p:cNvSpPr>
              <a:spLocks noChangeArrowheads="1"/>
            </p:cNvSpPr>
            <p:nvPr/>
          </p:nvSpPr>
          <p:spPr bwMode="auto">
            <a:xfrm>
              <a:off x="1375" y="2755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7" name="Oval 204"/>
            <p:cNvSpPr>
              <a:spLocks noChangeArrowheads="1"/>
            </p:cNvSpPr>
            <p:nvPr/>
          </p:nvSpPr>
          <p:spPr bwMode="auto">
            <a:xfrm>
              <a:off x="1855" y="2764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8" name="Oval 205"/>
            <p:cNvSpPr>
              <a:spLocks noChangeArrowheads="1"/>
            </p:cNvSpPr>
            <p:nvPr/>
          </p:nvSpPr>
          <p:spPr bwMode="auto">
            <a:xfrm>
              <a:off x="2326" y="2767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79" name="Oval 206"/>
            <p:cNvSpPr>
              <a:spLocks noChangeArrowheads="1"/>
            </p:cNvSpPr>
            <p:nvPr/>
          </p:nvSpPr>
          <p:spPr bwMode="auto">
            <a:xfrm>
              <a:off x="2805" y="2764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80" name="Oval 207"/>
            <p:cNvSpPr>
              <a:spLocks noChangeArrowheads="1"/>
            </p:cNvSpPr>
            <p:nvPr/>
          </p:nvSpPr>
          <p:spPr bwMode="auto">
            <a:xfrm>
              <a:off x="3277" y="2758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271"/>
          <p:cNvGrpSpPr>
            <a:grpSpLocks/>
          </p:cNvGrpSpPr>
          <p:nvPr/>
        </p:nvGrpSpPr>
        <p:grpSpPr bwMode="auto">
          <a:xfrm>
            <a:off x="1385937" y="2201441"/>
            <a:ext cx="4511675" cy="1943100"/>
            <a:chOff x="720" y="1608"/>
            <a:chExt cx="2842" cy="1224"/>
          </a:xfrm>
        </p:grpSpPr>
        <p:sp>
          <p:nvSpPr>
            <p:cNvPr id="24641" name="AutoShape 208"/>
            <p:cNvSpPr>
              <a:spLocks noChangeAspect="1" noChangeArrowheads="1"/>
            </p:cNvSpPr>
            <p:nvPr/>
          </p:nvSpPr>
          <p:spPr bwMode="auto">
            <a:xfrm flipV="1">
              <a:off x="720" y="1617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42" name="AutoShape 210"/>
            <p:cNvSpPr>
              <a:spLocks noChangeAspect="1" noChangeArrowheads="1"/>
            </p:cNvSpPr>
            <p:nvPr/>
          </p:nvSpPr>
          <p:spPr bwMode="auto">
            <a:xfrm flipV="1">
              <a:off x="1190" y="161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43" name="AutoShape 211"/>
            <p:cNvSpPr>
              <a:spLocks noChangeAspect="1" noChangeArrowheads="1"/>
            </p:cNvSpPr>
            <p:nvPr/>
          </p:nvSpPr>
          <p:spPr bwMode="auto">
            <a:xfrm flipV="1">
              <a:off x="1671" y="161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44" name="AutoShape 212"/>
            <p:cNvSpPr>
              <a:spLocks noChangeAspect="1" noChangeArrowheads="1"/>
            </p:cNvSpPr>
            <p:nvPr/>
          </p:nvSpPr>
          <p:spPr bwMode="auto">
            <a:xfrm flipV="1">
              <a:off x="2151" y="161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45" name="AutoShape 213"/>
            <p:cNvSpPr>
              <a:spLocks noChangeAspect="1" noChangeArrowheads="1"/>
            </p:cNvSpPr>
            <p:nvPr/>
          </p:nvSpPr>
          <p:spPr bwMode="auto">
            <a:xfrm flipV="1">
              <a:off x="2618" y="1611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46" name="AutoShape 235"/>
            <p:cNvSpPr>
              <a:spLocks noChangeAspect="1" noChangeArrowheads="1"/>
            </p:cNvSpPr>
            <p:nvPr/>
          </p:nvSpPr>
          <p:spPr bwMode="auto">
            <a:xfrm flipV="1">
              <a:off x="954" y="2022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47" name="AutoShape 236"/>
            <p:cNvSpPr>
              <a:spLocks noChangeAspect="1" noChangeArrowheads="1"/>
            </p:cNvSpPr>
            <p:nvPr/>
          </p:nvSpPr>
          <p:spPr bwMode="auto">
            <a:xfrm flipV="1">
              <a:off x="1424" y="2019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48" name="AutoShape 237"/>
            <p:cNvSpPr>
              <a:spLocks noChangeAspect="1" noChangeArrowheads="1"/>
            </p:cNvSpPr>
            <p:nvPr/>
          </p:nvSpPr>
          <p:spPr bwMode="auto">
            <a:xfrm flipV="1">
              <a:off x="1905" y="2019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49" name="AutoShape 238"/>
            <p:cNvSpPr>
              <a:spLocks noChangeAspect="1" noChangeArrowheads="1"/>
            </p:cNvSpPr>
            <p:nvPr/>
          </p:nvSpPr>
          <p:spPr bwMode="auto">
            <a:xfrm flipV="1">
              <a:off x="2385" y="2019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0" name="AutoShape 239"/>
            <p:cNvSpPr>
              <a:spLocks noChangeAspect="1" noChangeArrowheads="1"/>
            </p:cNvSpPr>
            <p:nvPr/>
          </p:nvSpPr>
          <p:spPr bwMode="auto">
            <a:xfrm flipV="1">
              <a:off x="2852" y="2016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1" name="AutoShape 240"/>
            <p:cNvSpPr>
              <a:spLocks noChangeAspect="1" noChangeArrowheads="1"/>
            </p:cNvSpPr>
            <p:nvPr/>
          </p:nvSpPr>
          <p:spPr bwMode="auto">
            <a:xfrm flipV="1">
              <a:off x="720" y="242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2" name="AutoShape 241"/>
            <p:cNvSpPr>
              <a:spLocks noChangeAspect="1" noChangeArrowheads="1"/>
            </p:cNvSpPr>
            <p:nvPr/>
          </p:nvSpPr>
          <p:spPr bwMode="auto">
            <a:xfrm flipV="1">
              <a:off x="1190" y="2421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3" name="AutoShape 242"/>
            <p:cNvSpPr>
              <a:spLocks noChangeAspect="1" noChangeArrowheads="1"/>
            </p:cNvSpPr>
            <p:nvPr/>
          </p:nvSpPr>
          <p:spPr bwMode="auto">
            <a:xfrm flipV="1">
              <a:off x="1671" y="2421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4" name="AutoShape 243"/>
            <p:cNvSpPr>
              <a:spLocks noChangeAspect="1" noChangeArrowheads="1"/>
            </p:cNvSpPr>
            <p:nvPr/>
          </p:nvSpPr>
          <p:spPr bwMode="auto">
            <a:xfrm flipV="1">
              <a:off x="2151" y="2421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5" name="AutoShape 244"/>
            <p:cNvSpPr>
              <a:spLocks noChangeAspect="1" noChangeArrowheads="1"/>
            </p:cNvSpPr>
            <p:nvPr/>
          </p:nvSpPr>
          <p:spPr bwMode="auto">
            <a:xfrm flipV="1">
              <a:off x="2618" y="2418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6" name="AutoShape 245"/>
            <p:cNvSpPr>
              <a:spLocks noChangeAspect="1" noChangeArrowheads="1"/>
            </p:cNvSpPr>
            <p:nvPr/>
          </p:nvSpPr>
          <p:spPr bwMode="auto">
            <a:xfrm flipV="1">
              <a:off x="3090" y="1608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57" name="AutoShape 246"/>
            <p:cNvSpPr>
              <a:spLocks noChangeAspect="1" noChangeArrowheads="1"/>
            </p:cNvSpPr>
            <p:nvPr/>
          </p:nvSpPr>
          <p:spPr bwMode="auto">
            <a:xfrm flipV="1">
              <a:off x="3081" y="2424"/>
              <a:ext cx="472" cy="408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452" name="Line 284"/>
          <p:cNvSpPr>
            <a:spLocks noChangeShapeType="1"/>
          </p:cNvSpPr>
          <p:nvPr/>
        </p:nvSpPr>
        <p:spPr bwMode="auto">
          <a:xfrm>
            <a:off x="1385937" y="1853778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298"/>
          <p:cNvGrpSpPr>
            <a:grpSpLocks/>
          </p:cNvGrpSpPr>
          <p:nvPr/>
        </p:nvGrpSpPr>
        <p:grpSpPr bwMode="auto">
          <a:xfrm>
            <a:off x="1685975" y="1987128"/>
            <a:ext cx="3929062" cy="2079625"/>
            <a:chOff x="912" y="1449"/>
            <a:chExt cx="2475" cy="1310"/>
          </a:xfrm>
        </p:grpSpPr>
        <p:grpSp>
          <p:nvGrpSpPr>
            <p:cNvPr id="24597" name="Group 277"/>
            <p:cNvGrpSpPr>
              <a:grpSpLocks/>
            </p:cNvGrpSpPr>
            <p:nvPr/>
          </p:nvGrpSpPr>
          <p:grpSpPr bwMode="auto">
            <a:xfrm>
              <a:off x="1134" y="1829"/>
              <a:ext cx="2004" cy="119"/>
              <a:chOff x="1134" y="1836"/>
              <a:chExt cx="2004" cy="119"/>
            </a:xfrm>
          </p:grpSpPr>
          <p:sp>
            <p:nvSpPr>
              <p:cNvPr id="24616" name="Oval 272"/>
              <p:cNvSpPr>
                <a:spLocks noChangeArrowheads="1"/>
              </p:cNvSpPr>
              <p:nvPr/>
            </p:nvSpPr>
            <p:spPr bwMode="auto">
              <a:xfrm>
                <a:off x="1134" y="1836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17" name="Oval 273"/>
              <p:cNvSpPr>
                <a:spLocks noChangeArrowheads="1"/>
              </p:cNvSpPr>
              <p:nvPr/>
            </p:nvSpPr>
            <p:spPr bwMode="auto">
              <a:xfrm>
                <a:off x="1615" y="1837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18" name="Oval 274"/>
              <p:cNvSpPr>
                <a:spLocks noChangeArrowheads="1"/>
              </p:cNvSpPr>
              <p:nvPr/>
            </p:nvSpPr>
            <p:spPr bwMode="auto">
              <a:xfrm>
                <a:off x="2095" y="1842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19" name="Oval 275"/>
              <p:cNvSpPr>
                <a:spLocks noChangeArrowheads="1"/>
              </p:cNvSpPr>
              <p:nvPr/>
            </p:nvSpPr>
            <p:spPr bwMode="auto">
              <a:xfrm>
                <a:off x="2566" y="1842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20" name="Oval 276"/>
              <p:cNvSpPr>
                <a:spLocks noChangeArrowheads="1"/>
              </p:cNvSpPr>
              <p:nvPr/>
            </p:nvSpPr>
            <p:spPr bwMode="auto">
              <a:xfrm>
                <a:off x="3025" y="1836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598" name="Group 278"/>
            <p:cNvGrpSpPr>
              <a:grpSpLocks/>
            </p:cNvGrpSpPr>
            <p:nvPr/>
          </p:nvGrpSpPr>
          <p:grpSpPr bwMode="auto">
            <a:xfrm>
              <a:off x="912" y="1449"/>
              <a:ext cx="2004" cy="119"/>
              <a:chOff x="1134" y="1836"/>
              <a:chExt cx="2004" cy="119"/>
            </a:xfrm>
          </p:grpSpPr>
          <p:sp>
            <p:nvSpPr>
              <p:cNvPr id="24611" name="Oval 279"/>
              <p:cNvSpPr>
                <a:spLocks noChangeArrowheads="1"/>
              </p:cNvSpPr>
              <p:nvPr/>
            </p:nvSpPr>
            <p:spPr bwMode="auto">
              <a:xfrm>
                <a:off x="1134" y="1836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12" name="Oval 280"/>
              <p:cNvSpPr>
                <a:spLocks noChangeArrowheads="1"/>
              </p:cNvSpPr>
              <p:nvPr/>
            </p:nvSpPr>
            <p:spPr bwMode="auto">
              <a:xfrm>
                <a:off x="1615" y="1837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13" name="Oval 281"/>
              <p:cNvSpPr>
                <a:spLocks noChangeArrowheads="1"/>
              </p:cNvSpPr>
              <p:nvPr/>
            </p:nvSpPr>
            <p:spPr bwMode="auto">
              <a:xfrm>
                <a:off x="2095" y="1842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14" name="Oval 282"/>
              <p:cNvSpPr>
                <a:spLocks noChangeArrowheads="1"/>
              </p:cNvSpPr>
              <p:nvPr/>
            </p:nvSpPr>
            <p:spPr bwMode="auto">
              <a:xfrm>
                <a:off x="2566" y="1842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15" name="Oval 283"/>
              <p:cNvSpPr>
                <a:spLocks noChangeArrowheads="1"/>
              </p:cNvSpPr>
              <p:nvPr/>
            </p:nvSpPr>
            <p:spPr bwMode="auto">
              <a:xfrm>
                <a:off x="3025" y="1836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599" name="Group 285"/>
            <p:cNvGrpSpPr>
              <a:grpSpLocks/>
            </p:cNvGrpSpPr>
            <p:nvPr/>
          </p:nvGrpSpPr>
          <p:grpSpPr bwMode="auto">
            <a:xfrm>
              <a:off x="1383" y="2235"/>
              <a:ext cx="2004" cy="119"/>
              <a:chOff x="1134" y="1836"/>
              <a:chExt cx="2004" cy="119"/>
            </a:xfrm>
          </p:grpSpPr>
          <p:sp>
            <p:nvSpPr>
              <p:cNvPr id="24606" name="Oval 286"/>
              <p:cNvSpPr>
                <a:spLocks noChangeArrowheads="1"/>
              </p:cNvSpPr>
              <p:nvPr/>
            </p:nvSpPr>
            <p:spPr bwMode="auto">
              <a:xfrm>
                <a:off x="1134" y="1836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07" name="Oval 287"/>
              <p:cNvSpPr>
                <a:spLocks noChangeArrowheads="1"/>
              </p:cNvSpPr>
              <p:nvPr/>
            </p:nvSpPr>
            <p:spPr bwMode="auto">
              <a:xfrm>
                <a:off x="1615" y="1837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08" name="Oval 288"/>
              <p:cNvSpPr>
                <a:spLocks noChangeArrowheads="1"/>
              </p:cNvSpPr>
              <p:nvPr/>
            </p:nvSpPr>
            <p:spPr bwMode="auto">
              <a:xfrm>
                <a:off x="2095" y="1842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09" name="Oval 289"/>
              <p:cNvSpPr>
                <a:spLocks noChangeArrowheads="1"/>
              </p:cNvSpPr>
              <p:nvPr/>
            </p:nvSpPr>
            <p:spPr bwMode="auto">
              <a:xfrm>
                <a:off x="2566" y="1842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10" name="Oval 290"/>
              <p:cNvSpPr>
                <a:spLocks noChangeArrowheads="1"/>
              </p:cNvSpPr>
              <p:nvPr/>
            </p:nvSpPr>
            <p:spPr bwMode="auto">
              <a:xfrm>
                <a:off x="3025" y="1836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00" name="Group 291"/>
            <p:cNvGrpSpPr>
              <a:grpSpLocks/>
            </p:cNvGrpSpPr>
            <p:nvPr/>
          </p:nvGrpSpPr>
          <p:grpSpPr bwMode="auto">
            <a:xfrm>
              <a:off x="1152" y="2640"/>
              <a:ext cx="2004" cy="119"/>
              <a:chOff x="1134" y="1836"/>
              <a:chExt cx="2004" cy="119"/>
            </a:xfrm>
          </p:grpSpPr>
          <p:sp>
            <p:nvSpPr>
              <p:cNvPr id="24601" name="Oval 292"/>
              <p:cNvSpPr>
                <a:spLocks noChangeArrowheads="1"/>
              </p:cNvSpPr>
              <p:nvPr/>
            </p:nvSpPr>
            <p:spPr bwMode="auto">
              <a:xfrm>
                <a:off x="1134" y="1836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02" name="Oval 293"/>
              <p:cNvSpPr>
                <a:spLocks noChangeArrowheads="1"/>
              </p:cNvSpPr>
              <p:nvPr/>
            </p:nvSpPr>
            <p:spPr bwMode="auto">
              <a:xfrm>
                <a:off x="1615" y="1837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03" name="Oval 294"/>
              <p:cNvSpPr>
                <a:spLocks noChangeArrowheads="1"/>
              </p:cNvSpPr>
              <p:nvPr/>
            </p:nvSpPr>
            <p:spPr bwMode="auto">
              <a:xfrm>
                <a:off x="2095" y="1842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04" name="Oval 295"/>
              <p:cNvSpPr>
                <a:spLocks noChangeArrowheads="1"/>
              </p:cNvSpPr>
              <p:nvPr/>
            </p:nvSpPr>
            <p:spPr bwMode="auto">
              <a:xfrm>
                <a:off x="2566" y="1842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05" name="Oval 296"/>
              <p:cNvSpPr>
                <a:spLocks noChangeArrowheads="1"/>
              </p:cNvSpPr>
              <p:nvPr/>
            </p:nvSpPr>
            <p:spPr bwMode="auto">
              <a:xfrm>
                <a:off x="3025" y="1836"/>
                <a:ext cx="113" cy="113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" name="Group 305"/>
          <p:cNvGrpSpPr>
            <a:grpSpLocks/>
          </p:cNvGrpSpPr>
          <p:nvPr/>
        </p:nvGrpSpPr>
        <p:grpSpPr bwMode="auto">
          <a:xfrm>
            <a:off x="7059662" y="2187153"/>
            <a:ext cx="1417638" cy="457200"/>
            <a:chOff x="4294" y="1584"/>
            <a:chExt cx="893" cy="288"/>
          </a:xfrm>
        </p:grpSpPr>
        <p:sp>
          <p:nvSpPr>
            <p:cNvPr id="24595" name="Oval 184"/>
            <p:cNvSpPr>
              <a:spLocks noChangeArrowheads="1"/>
            </p:cNvSpPr>
            <p:nvPr/>
          </p:nvSpPr>
          <p:spPr bwMode="auto">
            <a:xfrm>
              <a:off x="4294" y="1680"/>
              <a:ext cx="113" cy="11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96" name="Text Box 302"/>
            <p:cNvSpPr txBox="1">
              <a:spLocks noChangeArrowheads="1"/>
            </p:cNvSpPr>
            <p:nvPr/>
          </p:nvSpPr>
          <p:spPr bwMode="auto">
            <a:xfrm>
              <a:off x="4515" y="158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A</a:t>
              </a: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层</a:t>
              </a:r>
            </a:p>
          </p:txBody>
        </p:sp>
      </p:grpSp>
      <p:grpSp>
        <p:nvGrpSpPr>
          <p:cNvPr id="16" name="Group 306"/>
          <p:cNvGrpSpPr>
            <a:grpSpLocks/>
          </p:cNvGrpSpPr>
          <p:nvPr/>
        </p:nvGrpSpPr>
        <p:grpSpPr bwMode="auto">
          <a:xfrm>
            <a:off x="7053312" y="2844378"/>
            <a:ext cx="1419225" cy="457200"/>
            <a:chOff x="4290" y="1998"/>
            <a:chExt cx="894" cy="288"/>
          </a:xfrm>
        </p:grpSpPr>
        <p:sp>
          <p:nvSpPr>
            <p:cNvPr id="24593" name="Oval 201"/>
            <p:cNvSpPr>
              <a:spLocks noChangeArrowheads="1"/>
            </p:cNvSpPr>
            <p:nvPr/>
          </p:nvSpPr>
          <p:spPr bwMode="auto">
            <a:xfrm>
              <a:off x="4290" y="2085"/>
              <a:ext cx="113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94" name="Text Box 303"/>
            <p:cNvSpPr txBox="1">
              <a:spLocks noChangeArrowheads="1"/>
            </p:cNvSpPr>
            <p:nvPr/>
          </p:nvSpPr>
          <p:spPr bwMode="auto">
            <a:xfrm>
              <a:off x="4512" y="199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B</a:t>
              </a: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层</a:t>
              </a:r>
            </a:p>
          </p:txBody>
        </p:sp>
      </p:grpSp>
      <p:grpSp>
        <p:nvGrpSpPr>
          <p:cNvPr id="17" name="Group 307"/>
          <p:cNvGrpSpPr>
            <a:grpSpLocks/>
          </p:cNvGrpSpPr>
          <p:nvPr/>
        </p:nvGrpSpPr>
        <p:grpSpPr bwMode="auto">
          <a:xfrm>
            <a:off x="7053312" y="3487316"/>
            <a:ext cx="1419225" cy="457200"/>
            <a:chOff x="4290" y="2403"/>
            <a:chExt cx="894" cy="288"/>
          </a:xfrm>
        </p:grpSpPr>
        <p:sp>
          <p:nvSpPr>
            <p:cNvPr id="24591" name="Oval 123"/>
            <p:cNvSpPr>
              <a:spLocks noChangeArrowheads="1"/>
            </p:cNvSpPr>
            <p:nvPr/>
          </p:nvSpPr>
          <p:spPr bwMode="auto">
            <a:xfrm>
              <a:off x="4290" y="2478"/>
              <a:ext cx="113" cy="113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92" name="Text Box 304"/>
            <p:cNvSpPr txBox="1">
              <a:spLocks noChangeArrowheads="1"/>
            </p:cNvSpPr>
            <p:nvPr/>
          </p:nvSpPr>
          <p:spPr bwMode="auto">
            <a:xfrm>
              <a:off x="4512" y="2403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C</a:t>
              </a:r>
              <a:r>
                <a:rPr lang="zh-CN" altLang="en-US">
                  <a:latin typeface="Arial" panose="020B0604020202020204" pitchFamily="34" charset="0"/>
                  <a:ea typeface="微软雅黑" panose="020B0503020204020204" pitchFamily="34" charset="-122"/>
                </a:rPr>
                <a:t>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13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0"/>
          <p:cNvSpPr>
            <a:spLocks noChangeArrowheads="1"/>
          </p:cNvSpPr>
          <p:nvPr/>
        </p:nvSpPr>
        <p:spPr bwMode="auto">
          <a:xfrm>
            <a:off x="304800" y="381000"/>
            <a:ext cx="7924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FCC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HCP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在堆垛方式上的对比（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II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</a:p>
        </p:txBody>
      </p:sp>
      <p:grpSp>
        <p:nvGrpSpPr>
          <p:cNvPr id="25603" name="Group 201"/>
          <p:cNvGrpSpPr>
            <a:grpSpLocks/>
          </p:cNvGrpSpPr>
          <p:nvPr/>
        </p:nvGrpSpPr>
        <p:grpSpPr bwMode="auto">
          <a:xfrm>
            <a:off x="466826" y="1132555"/>
            <a:ext cx="3200400" cy="4424363"/>
            <a:chOff x="624" y="1152"/>
            <a:chExt cx="2016" cy="2787"/>
          </a:xfrm>
        </p:grpSpPr>
        <p:grpSp>
          <p:nvGrpSpPr>
            <p:cNvPr id="25678" name="Group 199"/>
            <p:cNvGrpSpPr>
              <a:grpSpLocks/>
            </p:cNvGrpSpPr>
            <p:nvPr/>
          </p:nvGrpSpPr>
          <p:grpSpPr bwMode="auto">
            <a:xfrm>
              <a:off x="624" y="1152"/>
              <a:ext cx="2016" cy="2112"/>
              <a:chOff x="624" y="1152"/>
              <a:chExt cx="2016" cy="2112"/>
            </a:xfrm>
          </p:grpSpPr>
          <p:grpSp>
            <p:nvGrpSpPr>
              <p:cNvPr id="25680" name="Group 196"/>
              <p:cNvGrpSpPr>
                <a:grpSpLocks/>
              </p:cNvGrpSpPr>
              <p:nvPr/>
            </p:nvGrpSpPr>
            <p:grpSpPr bwMode="auto">
              <a:xfrm>
                <a:off x="624" y="1450"/>
                <a:ext cx="2016" cy="1814"/>
                <a:chOff x="624" y="1450"/>
                <a:chExt cx="2016" cy="1814"/>
              </a:xfrm>
            </p:grpSpPr>
            <p:grpSp>
              <p:nvGrpSpPr>
                <p:cNvPr id="25682" name="Group 107"/>
                <p:cNvGrpSpPr>
                  <a:grpSpLocks/>
                </p:cNvGrpSpPr>
                <p:nvPr/>
              </p:nvGrpSpPr>
              <p:grpSpPr bwMode="auto">
                <a:xfrm>
                  <a:off x="624" y="1450"/>
                  <a:ext cx="1563" cy="1814"/>
                  <a:chOff x="1077" y="1336"/>
                  <a:chExt cx="1563" cy="1814"/>
                </a:xfrm>
              </p:grpSpPr>
              <p:grpSp>
                <p:nvGrpSpPr>
                  <p:cNvPr id="25686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1105" y="1336"/>
                    <a:ext cx="1500" cy="1778"/>
                    <a:chOff x="1105" y="1336"/>
                    <a:chExt cx="1500" cy="1778"/>
                  </a:xfrm>
                </p:grpSpPr>
                <p:sp>
                  <p:nvSpPr>
                    <p:cNvPr id="25704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90" y="3111"/>
                      <a:ext cx="67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05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3" y="2737"/>
                      <a:ext cx="67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06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0" y="2513"/>
                      <a:ext cx="67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07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58" y="2134"/>
                      <a:ext cx="67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08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1923"/>
                      <a:ext cx="67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09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58" y="1538"/>
                      <a:ext cx="67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10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5" y="1725"/>
                      <a:ext cx="384" cy="1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11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10" y="2326"/>
                      <a:ext cx="384" cy="1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12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5" y="2920"/>
                      <a:ext cx="384" cy="1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13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1" y="2728"/>
                      <a:ext cx="384" cy="1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14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18" y="2128"/>
                      <a:ext cx="384" cy="1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15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0" y="1533"/>
                      <a:ext cx="384" cy="1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16" name="Line 55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1114" y="1538"/>
                      <a:ext cx="435" cy="18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17" name="Line 56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2158" y="1736"/>
                      <a:ext cx="435" cy="18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18" name="Line 57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2152" y="2332"/>
                      <a:ext cx="435" cy="18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19" name="Line 58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2160" y="2932"/>
                      <a:ext cx="435" cy="18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20" name="Line 59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1114" y="2135"/>
                      <a:ext cx="435" cy="18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21" name="Line 60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1131" y="2732"/>
                      <a:ext cx="435" cy="18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22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14" y="1718"/>
                      <a:ext cx="0" cy="12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23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6" y="1912"/>
                      <a:ext cx="0" cy="12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24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61" y="1911"/>
                      <a:ext cx="0" cy="12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25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02" y="1731"/>
                      <a:ext cx="0" cy="12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26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4" y="1536"/>
                      <a:ext cx="0" cy="12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27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45" y="1541"/>
                      <a:ext cx="0" cy="12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28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14" y="1730"/>
                      <a:ext cx="148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29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13" y="2326"/>
                      <a:ext cx="148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30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17" y="2924"/>
                      <a:ext cx="148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31" name="Line 7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548" y="1538"/>
                      <a:ext cx="610" cy="38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32" name="Line 71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548" y="2130"/>
                      <a:ext cx="610" cy="38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33" name="Line 72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1485" y="1540"/>
                      <a:ext cx="746" cy="37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34" name="Line 73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1482" y="2135"/>
                      <a:ext cx="746" cy="37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35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54" y="1336"/>
                      <a:ext cx="0" cy="158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36" name="Line 78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1836" y="2915"/>
                      <a:ext cx="317" cy="18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37" name="Line 79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1547" y="2740"/>
                      <a:ext cx="317" cy="18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738" name="Line 84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1492" y="2735"/>
                      <a:ext cx="746" cy="37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5687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1083" y="2880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88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1811" y="2871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89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1493" y="2688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90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3047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91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2174" y="2688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92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2549" y="2876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93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2121" y="3059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94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077" y="1689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95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1805" y="1680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96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487" y="1497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97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1856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98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168" y="1497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99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543" y="1685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00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2115" y="1868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01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1489" y="2197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02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2146" y="2211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03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1814" y="2375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5683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2256" y="2880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A</a:t>
                  </a:r>
                </a:p>
              </p:txBody>
            </p:sp>
            <p:sp>
              <p:nvSpPr>
                <p:cNvPr id="25684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2247" y="1680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A</a:t>
                  </a:r>
                </a:p>
              </p:txBody>
            </p:sp>
            <p:sp>
              <p:nvSpPr>
                <p:cNvPr id="25685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2226" y="2304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B</a:t>
                  </a:r>
                </a:p>
              </p:txBody>
            </p:sp>
          </p:grpSp>
          <p:sp>
            <p:nvSpPr>
              <p:cNvPr id="25681" name="Text Box 198"/>
              <p:cNvSpPr txBox="1">
                <a:spLocks noChangeArrowheads="1"/>
              </p:cNvSpPr>
              <p:nvPr/>
            </p:nvSpPr>
            <p:spPr bwMode="auto">
              <a:xfrm>
                <a:off x="1056" y="1152"/>
                <a:ext cx="77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latin typeface="Arial" panose="020B0604020202020204" pitchFamily="34" charset="0"/>
                    <a:ea typeface="微软雅黑" panose="020B0503020204020204" pitchFamily="34" charset="-122"/>
                  </a:rPr>
                  <a:t>&lt;0001&gt;</a:t>
                </a:r>
              </a:p>
            </p:txBody>
          </p:sp>
        </p:grpSp>
        <p:sp>
          <p:nvSpPr>
            <p:cNvPr id="25679" name="Text Box 200"/>
            <p:cNvSpPr txBox="1">
              <a:spLocks noChangeArrowheads="1"/>
            </p:cNvSpPr>
            <p:nvPr/>
          </p:nvSpPr>
          <p:spPr bwMode="auto">
            <a:xfrm>
              <a:off x="1104" y="3648"/>
              <a:ext cx="5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HCP</a:t>
              </a:r>
            </a:p>
          </p:txBody>
        </p:sp>
      </p:grpSp>
      <p:grpSp>
        <p:nvGrpSpPr>
          <p:cNvPr id="25604" name="Group 203"/>
          <p:cNvGrpSpPr>
            <a:grpSpLocks/>
          </p:cNvGrpSpPr>
          <p:nvPr/>
        </p:nvGrpSpPr>
        <p:grpSpPr bwMode="auto">
          <a:xfrm>
            <a:off x="3595788" y="1087311"/>
            <a:ext cx="3157538" cy="5053013"/>
            <a:chOff x="3051" y="897"/>
            <a:chExt cx="1989" cy="3183"/>
          </a:xfrm>
        </p:grpSpPr>
        <p:grpSp>
          <p:nvGrpSpPr>
            <p:cNvPr id="25605" name="Group 197"/>
            <p:cNvGrpSpPr>
              <a:grpSpLocks/>
            </p:cNvGrpSpPr>
            <p:nvPr/>
          </p:nvGrpSpPr>
          <p:grpSpPr bwMode="auto">
            <a:xfrm>
              <a:off x="3051" y="897"/>
              <a:ext cx="1989" cy="2751"/>
              <a:chOff x="3051" y="897"/>
              <a:chExt cx="1989" cy="2751"/>
            </a:xfrm>
          </p:grpSpPr>
          <p:grpSp>
            <p:nvGrpSpPr>
              <p:cNvPr id="25607" name="Group 187"/>
              <p:cNvGrpSpPr>
                <a:grpSpLocks/>
              </p:cNvGrpSpPr>
              <p:nvPr/>
            </p:nvGrpSpPr>
            <p:grpSpPr bwMode="auto">
              <a:xfrm>
                <a:off x="3051" y="1152"/>
                <a:ext cx="1557" cy="2496"/>
                <a:chOff x="2742" y="864"/>
                <a:chExt cx="1557" cy="2496"/>
              </a:xfrm>
            </p:grpSpPr>
            <p:sp>
              <p:nvSpPr>
                <p:cNvPr id="25613" name="Line 125"/>
                <p:cNvSpPr>
                  <a:spLocks noChangeShapeType="1"/>
                </p:cNvSpPr>
                <p:nvPr/>
              </p:nvSpPr>
              <p:spPr bwMode="auto">
                <a:xfrm>
                  <a:off x="3149" y="3321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4" name="Line 126"/>
                <p:cNvSpPr>
                  <a:spLocks noChangeShapeType="1"/>
                </p:cNvSpPr>
                <p:nvPr/>
              </p:nvSpPr>
              <p:spPr bwMode="auto">
                <a:xfrm>
                  <a:off x="3222" y="2947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5" name="Line 127"/>
                <p:cNvSpPr>
                  <a:spLocks noChangeShapeType="1"/>
                </p:cNvSpPr>
                <p:nvPr/>
              </p:nvSpPr>
              <p:spPr bwMode="auto">
                <a:xfrm>
                  <a:off x="3139" y="2723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6" name="Line 128"/>
                <p:cNvSpPr>
                  <a:spLocks noChangeShapeType="1"/>
                </p:cNvSpPr>
                <p:nvPr/>
              </p:nvSpPr>
              <p:spPr bwMode="auto">
                <a:xfrm>
                  <a:off x="3217" y="2344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7" name="Line 129"/>
                <p:cNvSpPr>
                  <a:spLocks noChangeShapeType="1"/>
                </p:cNvSpPr>
                <p:nvPr/>
              </p:nvSpPr>
              <p:spPr bwMode="auto">
                <a:xfrm>
                  <a:off x="3147" y="2124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8" name="Line 130"/>
                <p:cNvSpPr>
                  <a:spLocks noChangeShapeType="1"/>
                </p:cNvSpPr>
                <p:nvPr/>
              </p:nvSpPr>
              <p:spPr bwMode="auto">
                <a:xfrm>
                  <a:off x="3217" y="1748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9" name="Line 131"/>
                <p:cNvSpPr>
                  <a:spLocks noChangeShapeType="1"/>
                </p:cNvSpPr>
                <p:nvPr/>
              </p:nvSpPr>
              <p:spPr bwMode="auto">
                <a:xfrm>
                  <a:off x="2764" y="1935"/>
                  <a:ext cx="384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0" name="Line 132"/>
                <p:cNvSpPr>
                  <a:spLocks noChangeShapeType="1"/>
                </p:cNvSpPr>
                <p:nvPr/>
              </p:nvSpPr>
              <p:spPr bwMode="auto">
                <a:xfrm>
                  <a:off x="2769" y="2536"/>
                  <a:ext cx="384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1" name="Line 133"/>
                <p:cNvSpPr>
                  <a:spLocks noChangeShapeType="1"/>
                </p:cNvSpPr>
                <p:nvPr/>
              </p:nvSpPr>
              <p:spPr bwMode="auto">
                <a:xfrm>
                  <a:off x="2764" y="3130"/>
                  <a:ext cx="384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2" name="Line 134"/>
                <p:cNvSpPr>
                  <a:spLocks noChangeShapeType="1"/>
                </p:cNvSpPr>
                <p:nvPr/>
              </p:nvSpPr>
              <p:spPr bwMode="auto">
                <a:xfrm>
                  <a:off x="3880" y="2938"/>
                  <a:ext cx="384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3" name="Line 135"/>
                <p:cNvSpPr>
                  <a:spLocks noChangeShapeType="1"/>
                </p:cNvSpPr>
                <p:nvPr/>
              </p:nvSpPr>
              <p:spPr bwMode="auto">
                <a:xfrm>
                  <a:off x="3877" y="2338"/>
                  <a:ext cx="384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4" name="Line 136"/>
                <p:cNvSpPr>
                  <a:spLocks noChangeShapeType="1"/>
                </p:cNvSpPr>
                <p:nvPr/>
              </p:nvSpPr>
              <p:spPr bwMode="auto">
                <a:xfrm>
                  <a:off x="3879" y="1743"/>
                  <a:ext cx="384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5" name="Line 13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73" y="1748"/>
                  <a:ext cx="435" cy="1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6" name="Line 13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817" y="1946"/>
                  <a:ext cx="435" cy="1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7" name="Line 13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811" y="2542"/>
                  <a:ext cx="435" cy="1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8" name="Line 14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819" y="3142"/>
                  <a:ext cx="435" cy="1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9" name="Line 14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73" y="2345"/>
                  <a:ext cx="435" cy="1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0" name="Line 14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90" y="2942"/>
                  <a:ext cx="435" cy="1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1" name="Line 143"/>
                <p:cNvSpPr>
                  <a:spLocks noChangeShapeType="1"/>
                </p:cNvSpPr>
                <p:nvPr/>
              </p:nvSpPr>
              <p:spPr bwMode="auto">
                <a:xfrm>
                  <a:off x="2782" y="1335"/>
                  <a:ext cx="0" cy="179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2" name="Line 144"/>
                <p:cNvSpPr>
                  <a:spLocks noChangeShapeType="1"/>
                </p:cNvSpPr>
                <p:nvPr/>
              </p:nvSpPr>
              <p:spPr bwMode="auto">
                <a:xfrm>
                  <a:off x="3145" y="1506"/>
                  <a:ext cx="0" cy="179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3" name="Line 145"/>
                <p:cNvSpPr>
                  <a:spLocks noChangeShapeType="1"/>
                </p:cNvSpPr>
                <p:nvPr/>
              </p:nvSpPr>
              <p:spPr bwMode="auto">
                <a:xfrm>
                  <a:off x="3820" y="1515"/>
                  <a:ext cx="0" cy="179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4" name="Line 146"/>
                <p:cNvSpPr>
                  <a:spLocks noChangeShapeType="1"/>
                </p:cNvSpPr>
                <p:nvPr/>
              </p:nvSpPr>
              <p:spPr bwMode="auto">
                <a:xfrm>
                  <a:off x="4261" y="1335"/>
                  <a:ext cx="0" cy="179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5" name="Line 147"/>
                <p:cNvSpPr>
                  <a:spLocks noChangeShapeType="1"/>
                </p:cNvSpPr>
                <p:nvPr/>
              </p:nvSpPr>
              <p:spPr bwMode="auto">
                <a:xfrm>
                  <a:off x="3883" y="1143"/>
                  <a:ext cx="0" cy="179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6" name="Line 148"/>
                <p:cNvSpPr>
                  <a:spLocks noChangeShapeType="1"/>
                </p:cNvSpPr>
                <p:nvPr/>
              </p:nvSpPr>
              <p:spPr bwMode="auto">
                <a:xfrm>
                  <a:off x="3204" y="1143"/>
                  <a:ext cx="0" cy="179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7" name="Line 149"/>
                <p:cNvSpPr>
                  <a:spLocks noChangeShapeType="1"/>
                </p:cNvSpPr>
                <p:nvPr/>
              </p:nvSpPr>
              <p:spPr bwMode="auto">
                <a:xfrm>
                  <a:off x="2773" y="1931"/>
                  <a:ext cx="1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8" name="Line 150"/>
                <p:cNvSpPr>
                  <a:spLocks noChangeShapeType="1"/>
                </p:cNvSpPr>
                <p:nvPr/>
              </p:nvSpPr>
              <p:spPr bwMode="auto">
                <a:xfrm>
                  <a:off x="2772" y="2536"/>
                  <a:ext cx="1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9" name="Line 151"/>
                <p:cNvSpPr>
                  <a:spLocks noChangeShapeType="1"/>
                </p:cNvSpPr>
                <p:nvPr/>
              </p:nvSpPr>
              <p:spPr bwMode="auto">
                <a:xfrm>
                  <a:off x="2776" y="3134"/>
                  <a:ext cx="1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0" name="Line 152"/>
                <p:cNvSpPr>
                  <a:spLocks noChangeAspect="1" noChangeShapeType="1"/>
                </p:cNvSpPr>
                <p:nvPr/>
              </p:nvSpPr>
              <p:spPr bwMode="auto">
                <a:xfrm>
                  <a:off x="3207" y="1748"/>
                  <a:ext cx="610" cy="3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1" name="Line 153"/>
                <p:cNvSpPr>
                  <a:spLocks noChangeAspect="1" noChangeShapeType="1"/>
                </p:cNvSpPr>
                <p:nvPr/>
              </p:nvSpPr>
              <p:spPr bwMode="auto">
                <a:xfrm>
                  <a:off x="3207" y="2340"/>
                  <a:ext cx="610" cy="3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2" name="Line 15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44" y="1750"/>
                  <a:ext cx="746" cy="37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3" name="Line 15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41" y="2345"/>
                  <a:ext cx="746" cy="37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4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3513" y="864"/>
                  <a:ext cx="0" cy="2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5" name="Line 157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495" y="3125"/>
                  <a:ext cx="317" cy="18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6" name="Line 158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206" y="2950"/>
                  <a:ext cx="317" cy="18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7" name="Line 15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51" y="2945"/>
                  <a:ext cx="746" cy="37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8" name="Oval 160"/>
                <p:cNvSpPr>
                  <a:spLocks noChangeArrowheads="1"/>
                </p:cNvSpPr>
                <p:nvPr/>
              </p:nvSpPr>
              <p:spPr bwMode="auto">
                <a:xfrm>
                  <a:off x="2742" y="3090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49" name="Oval 161"/>
                <p:cNvSpPr>
                  <a:spLocks noChangeArrowheads="1"/>
                </p:cNvSpPr>
                <p:nvPr/>
              </p:nvSpPr>
              <p:spPr bwMode="auto">
                <a:xfrm>
                  <a:off x="3470" y="3081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50" name="Oval 162"/>
                <p:cNvSpPr>
                  <a:spLocks noChangeArrowheads="1"/>
                </p:cNvSpPr>
                <p:nvPr/>
              </p:nvSpPr>
              <p:spPr bwMode="auto">
                <a:xfrm>
                  <a:off x="3152" y="2898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51" name="Oval 163"/>
                <p:cNvSpPr>
                  <a:spLocks noChangeArrowheads="1"/>
                </p:cNvSpPr>
                <p:nvPr/>
              </p:nvSpPr>
              <p:spPr bwMode="auto">
                <a:xfrm>
                  <a:off x="3099" y="3257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52" name="Oval 164"/>
                <p:cNvSpPr>
                  <a:spLocks noChangeArrowheads="1"/>
                </p:cNvSpPr>
                <p:nvPr/>
              </p:nvSpPr>
              <p:spPr bwMode="auto">
                <a:xfrm>
                  <a:off x="3833" y="2898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53" name="Oval 165"/>
                <p:cNvSpPr>
                  <a:spLocks noChangeArrowheads="1"/>
                </p:cNvSpPr>
                <p:nvPr/>
              </p:nvSpPr>
              <p:spPr bwMode="auto">
                <a:xfrm>
                  <a:off x="4208" y="3086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54" name="Oval 166"/>
                <p:cNvSpPr>
                  <a:spLocks noChangeArrowheads="1"/>
                </p:cNvSpPr>
                <p:nvPr/>
              </p:nvSpPr>
              <p:spPr bwMode="auto">
                <a:xfrm>
                  <a:off x="3780" y="3269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55" name="Oval 168"/>
                <p:cNvSpPr>
                  <a:spLocks noChangeArrowheads="1"/>
                </p:cNvSpPr>
                <p:nvPr/>
              </p:nvSpPr>
              <p:spPr bwMode="auto">
                <a:xfrm>
                  <a:off x="3450" y="1994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56" name="Oval 169"/>
                <p:cNvSpPr>
                  <a:spLocks noChangeArrowheads="1"/>
                </p:cNvSpPr>
                <p:nvPr/>
              </p:nvSpPr>
              <p:spPr bwMode="auto">
                <a:xfrm>
                  <a:off x="3132" y="1811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57" name="Oval 171"/>
                <p:cNvSpPr>
                  <a:spLocks noChangeArrowheads="1"/>
                </p:cNvSpPr>
                <p:nvPr/>
              </p:nvSpPr>
              <p:spPr bwMode="auto">
                <a:xfrm>
                  <a:off x="3813" y="1811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58" name="Oval 174"/>
                <p:cNvSpPr>
                  <a:spLocks noChangeArrowheads="1"/>
                </p:cNvSpPr>
                <p:nvPr/>
              </p:nvSpPr>
              <p:spPr bwMode="auto">
                <a:xfrm>
                  <a:off x="3063" y="2571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59" name="Oval 175"/>
                <p:cNvSpPr>
                  <a:spLocks noChangeArrowheads="1"/>
                </p:cNvSpPr>
                <p:nvPr/>
              </p:nvSpPr>
              <p:spPr bwMode="auto">
                <a:xfrm>
                  <a:off x="3791" y="2562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60" name="Oval 176"/>
                <p:cNvSpPr>
                  <a:spLocks noChangeArrowheads="1"/>
                </p:cNvSpPr>
                <p:nvPr/>
              </p:nvSpPr>
              <p:spPr bwMode="auto">
                <a:xfrm>
                  <a:off x="3473" y="2379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61" name="Line 177"/>
                <p:cNvSpPr>
                  <a:spLocks noChangeShapeType="1"/>
                </p:cNvSpPr>
                <p:nvPr/>
              </p:nvSpPr>
              <p:spPr bwMode="auto">
                <a:xfrm>
                  <a:off x="3149" y="1513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2" name="Line 178"/>
                <p:cNvSpPr>
                  <a:spLocks noChangeShapeType="1"/>
                </p:cNvSpPr>
                <p:nvPr/>
              </p:nvSpPr>
              <p:spPr bwMode="auto">
                <a:xfrm>
                  <a:off x="3219" y="1137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3" name="Line 179"/>
                <p:cNvSpPr>
                  <a:spLocks noChangeShapeType="1"/>
                </p:cNvSpPr>
                <p:nvPr/>
              </p:nvSpPr>
              <p:spPr bwMode="auto">
                <a:xfrm>
                  <a:off x="2766" y="1324"/>
                  <a:ext cx="384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4" name="Line 180"/>
                <p:cNvSpPr>
                  <a:spLocks noChangeShapeType="1"/>
                </p:cNvSpPr>
                <p:nvPr/>
              </p:nvSpPr>
              <p:spPr bwMode="auto">
                <a:xfrm>
                  <a:off x="3881" y="1132"/>
                  <a:ext cx="384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5" name="Line 18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75" y="1137"/>
                  <a:ext cx="435" cy="1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6" name="Line 18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819" y="1335"/>
                  <a:ext cx="435" cy="1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7" name="Line 183"/>
                <p:cNvSpPr>
                  <a:spLocks noChangeShapeType="1"/>
                </p:cNvSpPr>
                <p:nvPr/>
              </p:nvSpPr>
              <p:spPr bwMode="auto">
                <a:xfrm>
                  <a:off x="2775" y="1320"/>
                  <a:ext cx="1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8" name="Line 184"/>
                <p:cNvSpPr>
                  <a:spLocks noChangeAspect="1" noChangeShapeType="1"/>
                </p:cNvSpPr>
                <p:nvPr/>
              </p:nvSpPr>
              <p:spPr bwMode="auto">
                <a:xfrm>
                  <a:off x="3209" y="1137"/>
                  <a:ext cx="610" cy="3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9" name="Line 18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46" y="1139"/>
                  <a:ext cx="746" cy="37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5670" name="Group 122"/>
                <p:cNvGrpSpPr>
                  <a:grpSpLocks/>
                </p:cNvGrpSpPr>
                <p:nvPr/>
              </p:nvGrpSpPr>
              <p:grpSpPr bwMode="auto">
                <a:xfrm>
                  <a:off x="2742" y="1095"/>
                  <a:ext cx="1557" cy="462"/>
                  <a:chOff x="1083" y="2688"/>
                  <a:chExt cx="1557" cy="462"/>
                </a:xfrm>
              </p:grpSpPr>
              <p:sp>
                <p:nvSpPr>
                  <p:cNvPr id="25671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083" y="2880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72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1811" y="2871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73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1493" y="2688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74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3047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75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2174" y="2688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76" name="Oval 120"/>
                  <p:cNvSpPr>
                    <a:spLocks noChangeArrowheads="1"/>
                  </p:cNvSpPr>
                  <p:nvPr/>
                </p:nvSpPr>
                <p:spPr bwMode="auto">
                  <a:xfrm>
                    <a:off x="2549" y="2876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77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2121" y="3059"/>
                    <a:ext cx="91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25608" name="Text Box 190"/>
              <p:cNvSpPr txBox="1">
                <a:spLocks noChangeArrowheads="1"/>
              </p:cNvSpPr>
              <p:nvPr/>
            </p:nvSpPr>
            <p:spPr bwMode="auto">
              <a:xfrm>
                <a:off x="4656" y="326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微软雅黑" panose="020B0503020204020204" pitchFamily="34" charset="-122"/>
                  </a:rPr>
                  <a:t>A</a:t>
                </a:r>
              </a:p>
            </p:txBody>
          </p:sp>
          <p:sp>
            <p:nvSpPr>
              <p:cNvPr id="25609" name="Text Box 191"/>
              <p:cNvSpPr txBox="1">
                <a:spLocks noChangeArrowheads="1"/>
              </p:cNvSpPr>
              <p:nvPr/>
            </p:nvSpPr>
            <p:spPr bwMode="auto">
              <a:xfrm>
                <a:off x="4656" y="147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微软雅黑" panose="020B0503020204020204" pitchFamily="34" charset="-122"/>
                  </a:rPr>
                  <a:t>A</a:t>
                </a:r>
              </a:p>
            </p:txBody>
          </p:sp>
          <p:sp>
            <p:nvSpPr>
              <p:cNvPr id="25610" name="Text Box 192"/>
              <p:cNvSpPr txBox="1">
                <a:spLocks noChangeArrowheads="1"/>
              </p:cNvSpPr>
              <p:nvPr/>
            </p:nvSpPr>
            <p:spPr bwMode="auto">
              <a:xfrm>
                <a:off x="4643" y="205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B</a:t>
                </a:r>
              </a:p>
            </p:txBody>
          </p:sp>
          <p:sp>
            <p:nvSpPr>
              <p:cNvPr id="25611" name="Text Box 194"/>
              <p:cNvSpPr txBox="1">
                <a:spLocks noChangeArrowheads="1"/>
              </p:cNvSpPr>
              <p:nvPr/>
            </p:nvSpPr>
            <p:spPr bwMode="auto">
              <a:xfrm>
                <a:off x="4634" y="271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C</a:t>
                </a:r>
              </a:p>
            </p:txBody>
          </p:sp>
          <p:sp>
            <p:nvSpPr>
              <p:cNvPr id="25612" name="Text Box 195"/>
              <p:cNvSpPr txBox="1">
                <a:spLocks noChangeArrowheads="1"/>
              </p:cNvSpPr>
              <p:nvPr/>
            </p:nvSpPr>
            <p:spPr bwMode="auto">
              <a:xfrm>
                <a:off x="3528" y="897"/>
                <a:ext cx="63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latin typeface="Arial" panose="020B0604020202020204" pitchFamily="34" charset="0"/>
                    <a:ea typeface="微软雅黑" panose="020B0503020204020204" pitchFamily="34" charset="-122"/>
                  </a:rPr>
                  <a:t>&lt;111&gt;</a:t>
                </a:r>
              </a:p>
            </p:txBody>
          </p:sp>
        </p:grpSp>
        <p:sp>
          <p:nvSpPr>
            <p:cNvPr id="25606" name="Text Box 202"/>
            <p:cNvSpPr txBox="1">
              <a:spLocks noChangeArrowheads="1"/>
            </p:cNvSpPr>
            <p:nvPr/>
          </p:nvSpPr>
          <p:spPr bwMode="auto">
            <a:xfrm>
              <a:off x="3552" y="3792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FCC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53326" y="1318292"/>
            <a:ext cx="20671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观察单层或近邻两层，两种结构没有区别。因此两种晶体的间隙相等。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只有观察相邻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层密排面，两种结构才有区别。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7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548680"/>
            <a:ext cx="362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FCC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HCP</a:t>
            </a:r>
            <a:r>
              <a:rPr lang="zh-CN" altLang="en-US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结构参数对比</a:t>
            </a:r>
            <a:endParaRPr lang="zh-CN" altLang="en-US" dirty="0"/>
          </a:p>
        </p:txBody>
      </p:sp>
      <p:graphicFrame>
        <p:nvGraphicFramePr>
          <p:cNvPr id="9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90408"/>
              </p:ext>
            </p:extLst>
          </p:nvPr>
        </p:nvGraphicFramePr>
        <p:xfrm>
          <a:off x="395536" y="1988840"/>
          <a:ext cx="8382000" cy="4013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晶体结构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每个晶胞中的原子数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配位数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堆垛系数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八面体间隙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四面体间隙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2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数量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原子数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r/R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数量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原子数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r/R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FCC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4/4=1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8/4=2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BCC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6/2=3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12/2=6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0.291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HCP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6/6=1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12/6=2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13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CC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2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9581</TotalTime>
  <Words>1498</Words>
  <Application>Microsoft Office PowerPoint</Application>
  <PresentationFormat>全屏显示(4:3)</PresentationFormat>
  <Paragraphs>270</Paragraphs>
  <Slides>33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宋体</vt:lpstr>
      <vt:lpstr>微软雅黑</vt:lpstr>
      <vt:lpstr>Arial</vt:lpstr>
      <vt:lpstr>Cambria Math</vt:lpstr>
      <vt:lpstr>Symbol</vt:lpstr>
      <vt:lpstr>Times New Roman</vt:lpstr>
      <vt:lpstr>Verdana</vt:lpstr>
      <vt:lpstr>Wingdings</vt:lpstr>
      <vt:lpstr>默认设计模板</vt:lpstr>
      <vt:lpstr>公式</vt:lpstr>
      <vt:lpstr>BMP 图象</vt:lpstr>
      <vt:lpstr>Equation</vt:lpstr>
      <vt:lpstr>§1-7  晶体的堆垛方式  (Stacking modes of crystals)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§1-9  补充内容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晶体学基础  Fundamentals of Crystallography</dc:title>
  <dc:creator>w</dc:creator>
  <cp:lastModifiedBy>Chunlei Wan</cp:lastModifiedBy>
  <cp:revision>160</cp:revision>
  <dcterms:created xsi:type="dcterms:W3CDTF">2003-02-08T06:54:56Z</dcterms:created>
  <dcterms:modified xsi:type="dcterms:W3CDTF">2019-09-27T04:44:16Z</dcterms:modified>
</cp:coreProperties>
</file>