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3" r:id="rId2"/>
    <p:sldId id="272" r:id="rId3"/>
    <p:sldId id="273" r:id="rId4"/>
    <p:sldId id="274" r:id="rId5"/>
    <p:sldId id="256" r:id="rId6"/>
    <p:sldId id="275" r:id="rId7"/>
    <p:sldId id="276" r:id="rId8"/>
    <p:sldId id="277" r:id="rId9"/>
    <p:sldId id="278" r:id="rId10"/>
    <p:sldId id="288" r:id="rId11"/>
    <p:sldId id="279" r:id="rId12"/>
    <p:sldId id="289" r:id="rId13"/>
    <p:sldId id="280" r:id="rId14"/>
    <p:sldId id="290" r:id="rId15"/>
    <p:sldId id="281" r:id="rId16"/>
    <p:sldId id="291" r:id="rId17"/>
    <p:sldId id="282" r:id="rId18"/>
    <p:sldId id="283" r:id="rId19"/>
    <p:sldId id="284" r:id="rId20"/>
    <p:sldId id="285" r:id="rId21"/>
    <p:sldId id="286" r:id="rId22"/>
    <p:sldId id="287" r:id="rId23"/>
    <p:sldId id="302" r:id="rId24"/>
    <p:sldId id="292" r:id="rId25"/>
    <p:sldId id="294" r:id="rId26"/>
    <p:sldId id="293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EFEFE"/>
    <a:srgbClr val="FFFFFF"/>
    <a:srgbClr val="0000CC"/>
    <a:srgbClr val="CCCCFF"/>
    <a:srgbClr val="FF0000"/>
    <a:srgbClr val="66CCFF"/>
    <a:srgbClr val="66FFFF"/>
    <a:srgbClr val="00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94648" autoAdjust="0"/>
  </p:normalViewPr>
  <p:slideViewPr>
    <p:cSldViewPr showGuides="1">
      <p:cViewPr varScale="1">
        <p:scale>
          <a:sx n="64" d="100"/>
          <a:sy n="64" d="100"/>
        </p:scale>
        <p:origin x="1041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10E8EC-9D30-43A2-91A1-5B1A368F3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592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C53DE7-5645-456F-9C6D-E74167DAD74D}" type="slidenum">
              <a:rPr lang="en-US" altLang="zh-CN" sz="1200" smtClean="0"/>
              <a:pPr/>
              <a:t>2</a:t>
            </a:fld>
            <a:endParaRPr lang="en-US" altLang="zh-CN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7133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29C496-E6B0-4E24-853A-D7DF98189006}" type="slidenum">
              <a:rPr lang="en-US" altLang="zh-CN" sz="1200" smtClean="0"/>
              <a:pPr/>
              <a:t>11</a:t>
            </a:fld>
            <a:endParaRPr lang="en-US" altLang="zh-CN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826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FE5490-3C41-40F7-A90C-01CF6BB8B21E}" type="slidenum">
              <a:rPr lang="en-US" altLang="zh-CN" sz="1200" smtClean="0"/>
              <a:pPr/>
              <a:t>12</a:t>
            </a:fld>
            <a:endParaRPr lang="en-US" altLang="zh-CN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43254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2CD324-23BC-475D-A893-BF3E88680D2B}" type="slidenum">
              <a:rPr lang="en-US" altLang="zh-CN" sz="1200" smtClean="0"/>
              <a:pPr/>
              <a:t>13</a:t>
            </a:fld>
            <a:endParaRPr lang="en-US" altLang="zh-CN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478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AFF37E-65DA-4873-8908-022309A37B51}" type="slidenum">
              <a:rPr lang="en-US" altLang="zh-CN" sz="1200" smtClean="0"/>
              <a:pPr/>
              <a:t>14</a:t>
            </a:fld>
            <a:endParaRPr lang="en-US" altLang="zh-CN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2533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6C394D4-B909-4239-9BF8-329E8CA203CC}" type="slidenum">
              <a:rPr lang="en-US" altLang="zh-CN" sz="1200" smtClean="0"/>
              <a:pPr/>
              <a:t>15</a:t>
            </a:fld>
            <a:endParaRPr lang="en-US" altLang="zh-CN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18487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F261FC-E53C-4ED7-A2B1-B159C6E2DDD8}" type="slidenum">
              <a:rPr lang="en-US" altLang="zh-CN" sz="1200" smtClean="0"/>
              <a:pPr/>
              <a:t>16</a:t>
            </a:fld>
            <a:endParaRPr lang="en-US" altLang="zh-CN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78541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622540-4565-4AB0-9AFF-5764F55FF76A}" type="slidenum">
              <a:rPr lang="en-US" altLang="zh-CN" sz="1200" smtClean="0"/>
              <a:pPr/>
              <a:t>17</a:t>
            </a:fld>
            <a:endParaRPr lang="en-US" altLang="zh-CN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55971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BC039C-77D4-4756-B269-7B3B8C9E5DA2}" type="slidenum">
              <a:rPr lang="en-US" altLang="zh-CN" sz="1200" smtClean="0"/>
              <a:pPr/>
              <a:t>18</a:t>
            </a:fld>
            <a:endParaRPr lang="en-US" altLang="zh-CN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18423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A84B1E-AE4D-499D-8D23-F7FFB23B19DD}" type="slidenum">
              <a:rPr lang="en-US" altLang="zh-CN" sz="1200" smtClean="0"/>
              <a:pPr/>
              <a:t>19</a:t>
            </a:fld>
            <a:endParaRPr lang="en-US" altLang="zh-CN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11275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C9B628-E6DF-40A7-A108-58A728E8F9F1}" type="slidenum">
              <a:rPr lang="en-US" altLang="zh-CN" sz="1200" smtClean="0"/>
              <a:pPr/>
              <a:t>20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58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FC5A887-88A8-427D-85F5-EAD923105FDA}" type="slidenum">
              <a:rPr lang="en-US" altLang="zh-CN" sz="1200" smtClean="0"/>
              <a:pPr/>
              <a:t>3</a:t>
            </a:fld>
            <a:endParaRPr lang="en-US" altLang="zh-CN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4527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D7F5EE-E06A-4417-9BD3-804DEC3C6324}" type="slidenum">
              <a:rPr lang="en-US" altLang="zh-CN" sz="1200" smtClean="0"/>
              <a:pPr/>
              <a:t>21</a:t>
            </a:fld>
            <a:endParaRPr lang="en-US" altLang="zh-CN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6943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8956B4-2055-4BAC-87D5-425E51D61362}" type="slidenum">
              <a:rPr lang="en-US" altLang="zh-CN" sz="1200" smtClean="0"/>
              <a:pPr/>
              <a:t>22</a:t>
            </a:fld>
            <a:endParaRPr lang="en-US" altLang="zh-CN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28482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7CFF8C-34F6-4CC0-A981-8134D42EF153}" type="slidenum">
              <a:rPr lang="en-US" altLang="zh-CN" sz="1200" smtClean="0"/>
              <a:pPr/>
              <a:t>24</a:t>
            </a:fld>
            <a:endParaRPr lang="en-US" altLang="zh-CN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22214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E33BAF-D4CC-45EC-A46C-A40CBA894896}" type="slidenum">
              <a:rPr lang="en-US" altLang="zh-CN" sz="1200" smtClean="0"/>
              <a:pPr/>
              <a:t>25</a:t>
            </a:fld>
            <a:endParaRPr lang="en-US" altLang="zh-CN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15574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5B1042-DFE3-4886-806C-00BD29E75897}" type="slidenum">
              <a:rPr lang="en-US" altLang="zh-CN" sz="1200" smtClean="0"/>
              <a:pPr/>
              <a:t>26</a:t>
            </a:fld>
            <a:endParaRPr lang="en-US" altLang="zh-CN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09078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47E815D-D28A-455E-A6B5-CFAB4922F816}" type="slidenum">
              <a:rPr lang="en-US" altLang="zh-CN" sz="1200" smtClean="0"/>
              <a:pPr/>
              <a:t>27</a:t>
            </a:fld>
            <a:endParaRPr lang="en-US" altLang="zh-CN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7853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D0395D-F46E-436E-9FAA-96531BFB70DC}" type="slidenum">
              <a:rPr lang="en-US" altLang="zh-CN" sz="1200" smtClean="0"/>
              <a:pPr/>
              <a:t>28</a:t>
            </a:fld>
            <a:endParaRPr lang="en-US" altLang="zh-CN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6534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133CB8-F3A7-4241-B289-D1A1B62B0E04}" type="slidenum">
              <a:rPr lang="en-US" altLang="zh-CN" sz="1200" smtClean="0"/>
              <a:pPr/>
              <a:t>29</a:t>
            </a:fld>
            <a:endParaRPr lang="en-US" altLang="zh-CN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12022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BC0584-7ED1-495E-8C12-D6F6C9531E68}" type="slidenum">
              <a:rPr lang="en-US" altLang="zh-CN" sz="1200" smtClean="0"/>
              <a:pPr/>
              <a:t>30</a:t>
            </a:fld>
            <a:endParaRPr lang="en-US" altLang="zh-CN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03444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34137A-8C20-4590-95F6-39846B07EFED}" type="slidenum">
              <a:rPr lang="en-US" altLang="zh-CN" sz="1200" smtClean="0"/>
              <a:pPr/>
              <a:t>31</a:t>
            </a:fld>
            <a:endParaRPr lang="en-US" altLang="zh-CN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9558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0B3B08-C812-4D8C-9561-D860BF6AC834}" type="slidenum">
              <a:rPr lang="en-US" altLang="zh-CN" sz="1200" smtClean="0"/>
              <a:pPr/>
              <a:t>4</a:t>
            </a:fld>
            <a:endParaRPr lang="en-US" altLang="zh-CN" sz="12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08071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8BBFFA-2022-4DD1-AE19-7BE3531E970A}" type="slidenum">
              <a:rPr lang="en-US" altLang="zh-CN" sz="1200" smtClean="0"/>
              <a:pPr/>
              <a:t>32</a:t>
            </a:fld>
            <a:endParaRPr lang="en-US" altLang="zh-CN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9580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28376E-27D9-45BA-8E02-D56B39A4E11D}" type="slidenum">
              <a:rPr lang="en-US" altLang="zh-CN" sz="1200" smtClean="0"/>
              <a:pPr/>
              <a:t>33</a:t>
            </a:fld>
            <a:endParaRPr lang="en-US" altLang="zh-CN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9593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54C3DB-DF49-4D59-8AC3-7D8D7B5981AB}" type="slidenum">
              <a:rPr lang="en-US" altLang="zh-CN" sz="1200" smtClean="0"/>
              <a:pPr/>
              <a:t>5</a:t>
            </a:fld>
            <a:endParaRPr lang="en-US" altLang="zh-CN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72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7CDA3B-2636-4A84-9E2D-1E23D39DB372}" type="slidenum">
              <a:rPr lang="en-US" altLang="zh-CN" sz="1200" smtClean="0"/>
              <a:pPr/>
              <a:t>6</a:t>
            </a:fld>
            <a:endParaRPr lang="en-US" altLang="zh-CN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54858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BB29A4-2D21-45F0-8301-81809D6D5F3F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933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5FF41B-D398-4AE7-ADEA-6E809AFA9965}" type="slidenum">
              <a:rPr lang="en-US" altLang="zh-CN" sz="1200" smtClean="0"/>
              <a:pPr/>
              <a:t>8</a:t>
            </a:fld>
            <a:endParaRPr lang="en-US" altLang="zh-CN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7680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09B80C-485A-4E31-96A7-E237DB486BF4}" type="slidenum">
              <a:rPr lang="en-US" altLang="zh-CN" sz="1200" smtClean="0"/>
              <a:pPr/>
              <a:t>9</a:t>
            </a:fld>
            <a:endParaRPr lang="en-US" altLang="zh-CN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172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C03E7C-CA1C-435E-A274-AAFD7F1FAC39}" type="slidenum">
              <a:rPr lang="en-US" altLang="zh-CN" sz="1200" smtClean="0"/>
              <a:pPr/>
              <a:t>10</a:t>
            </a:fld>
            <a:endParaRPr lang="en-US" altLang="zh-CN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7409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EB94-FAE8-44FA-8588-B58AD11C32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55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08BA4-F1BD-4A5E-81F7-6AA316428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3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A2F07-1C0B-4987-AEE8-EBA54EAFE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6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4CCB9-E6B6-491B-8C69-839FBEA1D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6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46089-957B-43F2-8D0F-2EDF924A29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95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802C4-FED5-4011-BBFA-CD024EAB4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1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5B53-5B35-49FE-9211-184CCD57E8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7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D174F-CDCC-407B-8735-70D79CC27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7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986C0-0027-4D9F-B40D-D58B0A651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86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F358D-B045-41CA-9C39-123E2F94C9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12CA-AC8A-476D-8B20-AA6F41665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55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D9F96D0-2A9D-4706-BB0F-2467392BA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039"/>
          <p:cNvGrpSpPr>
            <a:grpSpLocks/>
          </p:cNvGrpSpPr>
          <p:nvPr/>
        </p:nvGrpSpPr>
        <p:grpSpPr bwMode="auto">
          <a:xfrm rot="60000">
            <a:off x="2828631" y="1402811"/>
            <a:ext cx="3783013" cy="2286000"/>
            <a:chOff x="1425" y="2304"/>
            <a:chExt cx="2383" cy="1440"/>
          </a:xfrm>
        </p:grpSpPr>
        <p:sp>
          <p:nvSpPr>
            <p:cNvPr id="28" name="Text Box 1040"/>
            <p:cNvSpPr txBox="1">
              <a:spLocks noChangeArrowheads="1"/>
            </p:cNvSpPr>
            <p:nvPr/>
          </p:nvSpPr>
          <p:spPr bwMode="auto">
            <a:xfrm>
              <a:off x="16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9" name="Text Box 1041"/>
            <p:cNvSpPr txBox="1">
              <a:spLocks noChangeArrowheads="1"/>
            </p:cNvSpPr>
            <p:nvPr/>
          </p:nvSpPr>
          <p:spPr bwMode="auto">
            <a:xfrm>
              <a:off x="1833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0" name="Text Box 1042"/>
            <p:cNvSpPr txBox="1">
              <a:spLocks noChangeArrowheads="1"/>
            </p:cNvSpPr>
            <p:nvPr/>
          </p:nvSpPr>
          <p:spPr bwMode="auto">
            <a:xfrm>
              <a:off x="1824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1" name="Text Box 1043"/>
            <p:cNvSpPr txBox="1">
              <a:spLocks noChangeArrowheads="1"/>
            </p:cNvSpPr>
            <p:nvPr/>
          </p:nvSpPr>
          <p:spPr bwMode="auto">
            <a:xfrm>
              <a:off x="2016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2" name="Text Box 1044"/>
            <p:cNvSpPr txBox="1">
              <a:spLocks noChangeArrowheads="1"/>
            </p:cNvSpPr>
            <p:nvPr/>
          </p:nvSpPr>
          <p:spPr bwMode="auto">
            <a:xfrm>
              <a:off x="2208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3" name="Text Box 1045"/>
            <p:cNvSpPr txBox="1">
              <a:spLocks noChangeArrowheads="1"/>
            </p:cNvSpPr>
            <p:nvPr/>
          </p:nvSpPr>
          <p:spPr bwMode="auto">
            <a:xfrm>
              <a:off x="2400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4" name="Text Box 1046"/>
            <p:cNvSpPr txBox="1">
              <a:spLocks noChangeArrowheads="1"/>
            </p:cNvSpPr>
            <p:nvPr/>
          </p:nvSpPr>
          <p:spPr bwMode="auto">
            <a:xfrm>
              <a:off x="2592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5" name="Text Box 1047"/>
            <p:cNvSpPr txBox="1">
              <a:spLocks noChangeArrowheads="1"/>
            </p:cNvSpPr>
            <p:nvPr/>
          </p:nvSpPr>
          <p:spPr bwMode="auto">
            <a:xfrm>
              <a:off x="2025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6" name="Text Box 1048"/>
            <p:cNvSpPr txBox="1">
              <a:spLocks noChangeArrowheads="1"/>
            </p:cNvSpPr>
            <p:nvPr/>
          </p:nvSpPr>
          <p:spPr bwMode="auto">
            <a:xfrm>
              <a:off x="2217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7" name="Text Box 1049"/>
            <p:cNvSpPr txBox="1">
              <a:spLocks noChangeArrowheads="1"/>
            </p:cNvSpPr>
            <p:nvPr/>
          </p:nvSpPr>
          <p:spPr bwMode="auto">
            <a:xfrm>
              <a:off x="2409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8" name="Text Box 1050"/>
            <p:cNvSpPr txBox="1">
              <a:spLocks noChangeArrowheads="1"/>
            </p:cNvSpPr>
            <p:nvPr/>
          </p:nvSpPr>
          <p:spPr bwMode="auto">
            <a:xfrm>
              <a:off x="2601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39" name="Text Box 1051"/>
            <p:cNvSpPr txBox="1">
              <a:spLocks noChangeArrowheads="1"/>
            </p:cNvSpPr>
            <p:nvPr/>
          </p:nvSpPr>
          <p:spPr bwMode="auto">
            <a:xfrm>
              <a:off x="2793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0" name="Text Box 1052"/>
            <p:cNvSpPr txBox="1">
              <a:spLocks noChangeArrowheads="1"/>
            </p:cNvSpPr>
            <p:nvPr/>
          </p:nvSpPr>
          <p:spPr bwMode="auto">
            <a:xfrm>
              <a:off x="2592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1" name="Text Box 1053"/>
            <p:cNvSpPr txBox="1">
              <a:spLocks noChangeArrowheads="1"/>
            </p:cNvSpPr>
            <p:nvPr/>
          </p:nvSpPr>
          <p:spPr bwMode="auto">
            <a:xfrm>
              <a:off x="2784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2" name="Text Box 1054"/>
            <p:cNvSpPr txBox="1">
              <a:spLocks noChangeArrowheads="1"/>
            </p:cNvSpPr>
            <p:nvPr/>
          </p:nvSpPr>
          <p:spPr bwMode="auto">
            <a:xfrm>
              <a:off x="2793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3" name="Text Box 1055"/>
            <p:cNvSpPr txBox="1">
              <a:spLocks noChangeArrowheads="1"/>
            </p:cNvSpPr>
            <p:nvPr/>
          </p:nvSpPr>
          <p:spPr bwMode="auto">
            <a:xfrm>
              <a:off x="2985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4" name="Text Box 1056"/>
            <p:cNvSpPr txBox="1">
              <a:spLocks noChangeArrowheads="1"/>
            </p:cNvSpPr>
            <p:nvPr/>
          </p:nvSpPr>
          <p:spPr bwMode="auto">
            <a:xfrm>
              <a:off x="2026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5" name="Text Box 1057"/>
            <p:cNvSpPr txBox="1">
              <a:spLocks noChangeArrowheads="1"/>
            </p:cNvSpPr>
            <p:nvPr/>
          </p:nvSpPr>
          <p:spPr bwMode="auto">
            <a:xfrm>
              <a:off x="2227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6" name="Text Box 1058"/>
            <p:cNvSpPr txBox="1">
              <a:spLocks noChangeArrowheads="1"/>
            </p:cNvSpPr>
            <p:nvPr/>
          </p:nvSpPr>
          <p:spPr bwMode="auto">
            <a:xfrm>
              <a:off x="2218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7" name="Text Box 1059"/>
            <p:cNvSpPr txBox="1">
              <a:spLocks noChangeArrowheads="1"/>
            </p:cNvSpPr>
            <p:nvPr/>
          </p:nvSpPr>
          <p:spPr bwMode="auto">
            <a:xfrm>
              <a:off x="2410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8" name="Text Box 1060"/>
            <p:cNvSpPr txBox="1">
              <a:spLocks noChangeArrowheads="1"/>
            </p:cNvSpPr>
            <p:nvPr/>
          </p:nvSpPr>
          <p:spPr bwMode="auto">
            <a:xfrm>
              <a:off x="2602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49" name="Text Box 1061"/>
            <p:cNvSpPr txBox="1">
              <a:spLocks noChangeArrowheads="1"/>
            </p:cNvSpPr>
            <p:nvPr/>
          </p:nvSpPr>
          <p:spPr bwMode="auto">
            <a:xfrm>
              <a:off x="2794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0" name="Text Box 1062"/>
            <p:cNvSpPr txBox="1">
              <a:spLocks noChangeArrowheads="1"/>
            </p:cNvSpPr>
            <p:nvPr/>
          </p:nvSpPr>
          <p:spPr bwMode="auto">
            <a:xfrm>
              <a:off x="298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1" name="Text Box 1063"/>
            <p:cNvSpPr txBox="1">
              <a:spLocks noChangeArrowheads="1"/>
            </p:cNvSpPr>
            <p:nvPr/>
          </p:nvSpPr>
          <p:spPr bwMode="auto">
            <a:xfrm>
              <a:off x="2419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2" name="Text Box 1064"/>
            <p:cNvSpPr txBox="1">
              <a:spLocks noChangeArrowheads="1"/>
            </p:cNvSpPr>
            <p:nvPr/>
          </p:nvSpPr>
          <p:spPr bwMode="auto">
            <a:xfrm>
              <a:off x="2611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3" name="Text Box 1065"/>
            <p:cNvSpPr txBox="1">
              <a:spLocks noChangeArrowheads="1"/>
            </p:cNvSpPr>
            <p:nvPr/>
          </p:nvSpPr>
          <p:spPr bwMode="auto">
            <a:xfrm>
              <a:off x="2803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4" name="Text Box 1066"/>
            <p:cNvSpPr txBox="1">
              <a:spLocks noChangeArrowheads="1"/>
            </p:cNvSpPr>
            <p:nvPr/>
          </p:nvSpPr>
          <p:spPr bwMode="auto">
            <a:xfrm>
              <a:off x="2995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5" name="Text Box 1067"/>
            <p:cNvSpPr txBox="1">
              <a:spLocks noChangeArrowheads="1"/>
            </p:cNvSpPr>
            <p:nvPr/>
          </p:nvSpPr>
          <p:spPr bwMode="auto">
            <a:xfrm>
              <a:off x="3187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6" name="Text Box 1068"/>
            <p:cNvSpPr txBox="1">
              <a:spLocks noChangeArrowheads="1"/>
            </p:cNvSpPr>
            <p:nvPr/>
          </p:nvSpPr>
          <p:spPr bwMode="auto">
            <a:xfrm>
              <a:off x="298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7" name="Text Box 1069"/>
            <p:cNvSpPr txBox="1">
              <a:spLocks noChangeArrowheads="1"/>
            </p:cNvSpPr>
            <p:nvPr/>
          </p:nvSpPr>
          <p:spPr bwMode="auto">
            <a:xfrm>
              <a:off x="3178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58" name="Text Box 1070"/>
            <p:cNvSpPr txBox="1">
              <a:spLocks noChangeArrowheads="1"/>
            </p:cNvSpPr>
            <p:nvPr/>
          </p:nvSpPr>
          <p:spPr bwMode="auto">
            <a:xfrm>
              <a:off x="3187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59" name="Text Box 1071"/>
            <p:cNvSpPr txBox="1">
              <a:spLocks noChangeArrowheads="1"/>
            </p:cNvSpPr>
            <p:nvPr/>
          </p:nvSpPr>
          <p:spPr bwMode="auto">
            <a:xfrm>
              <a:off x="3379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0" name="Text Box 1072"/>
            <p:cNvSpPr txBox="1">
              <a:spLocks noChangeArrowheads="1"/>
            </p:cNvSpPr>
            <p:nvPr/>
          </p:nvSpPr>
          <p:spPr bwMode="auto">
            <a:xfrm>
              <a:off x="1430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1" name="Text Box 1073"/>
            <p:cNvSpPr txBox="1">
              <a:spLocks noChangeArrowheads="1"/>
            </p:cNvSpPr>
            <p:nvPr/>
          </p:nvSpPr>
          <p:spPr bwMode="auto">
            <a:xfrm>
              <a:off x="1449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2" name="Text Box 1074"/>
            <p:cNvSpPr txBox="1">
              <a:spLocks noChangeArrowheads="1"/>
            </p:cNvSpPr>
            <p:nvPr/>
          </p:nvSpPr>
          <p:spPr bwMode="auto">
            <a:xfrm>
              <a:off x="1440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3" name="Text Box 1075"/>
            <p:cNvSpPr txBox="1">
              <a:spLocks noChangeArrowheads="1"/>
            </p:cNvSpPr>
            <p:nvPr/>
          </p:nvSpPr>
          <p:spPr bwMode="auto">
            <a:xfrm>
              <a:off x="1632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4" name="Text Box 1076"/>
            <p:cNvSpPr txBox="1">
              <a:spLocks noChangeArrowheads="1"/>
            </p:cNvSpPr>
            <p:nvPr/>
          </p:nvSpPr>
          <p:spPr bwMode="auto">
            <a:xfrm>
              <a:off x="1824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5" name="Text Box 1077"/>
            <p:cNvSpPr txBox="1">
              <a:spLocks noChangeArrowheads="1"/>
            </p:cNvSpPr>
            <p:nvPr/>
          </p:nvSpPr>
          <p:spPr bwMode="auto">
            <a:xfrm>
              <a:off x="2016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6" name="Text Box 1078"/>
            <p:cNvSpPr txBox="1">
              <a:spLocks noChangeArrowheads="1"/>
            </p:cNvSpPr>
            <p:nvPr/>
          </p:nvSpPr>
          <p:spPr bwMode="auto">
            <a:xfrm>
              <a:off x="220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7" name="Text Box 1079"/>
            <p:cNvSpPr txBox="1">
              <a:spLocks noChangeArrowheads="1"/>
            </p:cNvSpPr>
            <p:nvPr/>
          </p:nvSpPr>
          <p:spPr bwMode="auto">
            <a:xfrm>
              <a:off x="1641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8" name="Text Box 1080"/>
            <p:cNvSpPr txBox="1">
              <a:spLocks noChangeArrowheads="1"/>
            </p:cNvSpPr>
            <p:nvPr/>
          </p:nvSpPr>
          <p:spPr bwMode="auto">
            <a:xfrm>
              <a:off x="1833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69" name="Text Box 1081"/>
            <p:cNvSpPr txBox="1">
              <a:spLocks noChangeArrowheads="1"/>
            </p:cNvSpPr>
            <p:nvPr/>
          </p:nvSpPr>
          <p:spPr bwMode="auto">
            <a:xfrm>
              <a:off x="2025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0" name="Text Box 1082"/>
            <p:cNvSpPr txBox="1">
              <a:spLocks noChangeArrowheads="1"/>
            </p:cNvSpPr>
            <p:nvPr/>
          </p:nvSpPr>
          <p:spPr bwMode="auto">
            <a:xfrm>
              <a:off x="2217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1" name="Text Box 1083"/>
            <p:cNvSpPr txBox="1">
              <a:spLocks noChangeArrowheads="1"/>
            </p:cNvSpPr>
            <p:nvPr/>
          </p:nvSpPr>
          <p:spPr bwMode="auto">
            <a:xfrm>
              <a:off x="240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2" name="Text Box 1084"/>
            <p:cNvSpPr txBox="1">
              <a:spLocks noChangeArrowheads="1"/>
            </p:cNvSpPr>
            <p:nvPr/>
          </p:nvSpPr>
          <p:spPr bwMode="auto">
            <a:xfrm>
              <a:off x="220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3" name="Text Box 1085"/>
            <p:cNvSpPr txBox="1">
              <a:spLocks noChangeArrowheads="1"/>
            </p:cNvSpPr>
            <p:nvPr/>
          </p:nvSpPr>
          <p:spPr bwMode="auto">
            <a:xfrm>
              <a:off x="2400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4" name="Text Box 1086"/>
            <p:cNvSpPr txBox="1">
              <a:spLocks noChangeArrowheads="1"/>
            </p:cNvSpPr>
            <p:nvPr/>
          </p:nvSpPr>
          <p:spPr bwMode="auto">
            <a:xfrm>
              <a:off x="240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5" name="Text Box 1087"/>
            <p:cNvSpPr txBox="1">
              <a:spLocks noChangeArrowheads="1"/>
            </p:cNvSpPr>
            <p:nvPr/>
          </p:nvSpPr>
          <p:spPr bwMode="auto">
            <a:xfrm>
              <a:off x="2601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6" name="Text Box 1088"/>
            <p:cNvSpPr txBox="1">
              <a:spLocks noChangeArrowheads="1"/>
            </p:cNvSpPr>
            <p:nvPr/>
          </p:nvSpPr>
          <p:spPr bwMode="auto">
            <a:xfrm>
              <a:off x="1425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7" name="Text Box 1089"/>
            <p:cNvSpPr txBox="1">
              <a:spLocks noChangeArrowheads="1"/>
            </p:cNvSpPr>
            <p:nvPr/>
          </p:nvSpPr>
          <p:spPr bwMode="auto">
            <a:xfrm>
              <a:off x="1439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8" name="Text Box 1090"/>
            <p:cNvSpPr txBox="1">
              <a:spLocks noChangeArrowheads="1"/>
            </p:cNvSpPr>
            <p:nvPr/>
          </p:nvSpPr>
          <p:spPr bwMode="auto">
            <a:xfrm>
              <a:off x="1430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79" name="Text Box 1091"/>
            <p:cNvSpPr txBox="1">
              <a:spLocks noChangeArrowheads="1"/>
            </p:cNvSpPr>
            <p:nvPr/>
          </p:nvSpPr>
          <p:spPr bwMode="auto">
            <a:xfrm>
              <a:off x="1622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0" name="Text Box 1092"/>
            <p:cNvSpPr txBox="1">
              <a:spLocks noChangeArrowheads="1"/>
            </p:cNvSpPr>
            <p:nvPr/>
          </p:nvSpPr>
          <p:spPr bwMode="auto">
            <a:xfrm>
              <a:off x="1814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1" name="Text Box 1093"/>
            <p:cNvSpPr txBox="1">
              <a:spLocks noChangeArrowheads="1"/>
            </p:cNvSpPr>
            <p:nvPr/>
          </p:nvSpPr>
          <p:spPr bwMode="auto">
            <a:xfrm>
              <a:off x="2006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2" name="Text Box 1094"/>
            <p:cNvSpPr txBox="1">
              <a:spLocks noChangeArrowheads="1"/>
            </p:cNvSpPr>
            <p:nvPr/>
          </p:nvSpPr>
          <p:spPr bwMode="auto">
            <a:xfrm>
              <a:off x="1425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3" name="Text Box 1095"/>
            <p:cNvSpPr txBox="1">
              <a:spLocks noChangeArrowheads="1"/>
            </p:cNvSpPr>
            <p:nvPr/>
          </p:nvSpPr>
          <p:spPr bwMode="auto">
            <a:xfrm>
              <a:off x="1631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4" name="Text Box 1096"/>
            <p:cNvSpPr txBox="1">
              <a:spLocks noChangeArrowheads="1"/>
            </p:cNvSpPr>
            <p:nvPr/>
          </p:nvSpPr>
          <p:spPr bwMode="auto">
            <a:xfrm>
              <a:off x="1823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5" name="Text Box 1097"/>
            <p:cNvSpPr txBox="1">
              <a:spLocks noChangeArrowheads="1"/>
            </p:cNvSpPr>
            <p:nvPr/>
          </p:nvSpPr>
          <p:spPr bwMode="auto">
            <a:xfrm>
              <a:off x="2015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6" name="Text Box 1098"/>
            <p:cNvSpPr txBox="1">
              <a:spLocks noChangeArrowheads="1"/>
            </p:cNvSpPr>
            <p:nvPr/>
          </p:nvSpPr>
          <p:spPr bwMode="auto">
            <a:xfrm>
              <a:off x="2207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7" name="Text Box 1099"/>
            <p:cNvSpPr txBox="1">
              <a:spLocks noChangeArrowheads="1"/>
            </p:cNvSpPr>
            <p:nvPr/>
          </p:nvSpPr>
          <p:spPr bwMode="auto">
            <a:xfrm>
              <a:off x="162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8" name="Text Box 1100"/>
            <p:cNvSpPr txBox="1">
              <a:spLocks noChangeArrowheads="1"/>
            </p:cNvSpPr>
            <p:nvPr/>
          </p:nvSpPr>
          <p:spPr bwMode="auto">
            <a:xfrm>
              <a:off x="1425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89" name="Text Box 1101"/>
            <p:cNvSpPr txBox="1">
              <a:spLocks noChangeArrowheads="1"/>
            </p:cNvSpPr>
            <p:nvPr/>
          </p:nvSpPr>
          <p:spPr bwMode="auto">
            <a:xfrm>
              <a:off x="1617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0" name="Text Box 1102"/>
            <p:cNvSpPr txBox="1">
              <a:spLocks noChangeArrowheads="1"/>
            </p:cNvSpPr>
            <p:nvPr/>
          </p:nvSpPr>
          <p:spPr bwMode="auto">
            <a:xfrm>
              <a:off x="162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1" name="Text Box 1103"/>
            <p:cNvSpPr txBox="1">
              <a:spLocks noChangeArrowheads="1"/>
            </p:cNvSpPr>
            <p:nvPr/>
          </p:nvSpPr>
          <p:spPr bwMode="auto">
            <a:xfrm>
              <a:off x="1818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2" name="Text Box 1104"/>
            <p:cNvSpPr txBox="1">
              <a:spLocks noChangeArrowheads="1"/>
            </p:cNvSpPr>
            <p:nvPr/>
          </p:nvSpPr>
          <p:spPr bwMode="auto">
            <a:xfrm>
              <a:off x="242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3" name="Text Box 1105"/>
            <p:cNvSpPr txBox="1">
              <a:spLocks noChangeArrowheads="1"/>
            </p:cNvSpPr>
            <p:nvPr/>
          </p:nvSpPr>
          <p:spPr bwMode="auto">
            <a:xfrm>
              <a:off x="2629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94" name="Text Box 1106"/>
            <p:cNvSpPr txBox="1">
              <a:spLocks noChangeArrowheads="1"/>
            </p:cNvSpPr>
            <p:nvPr/>
          </p:nvSpPr>
          <p:spPr bwMode="auto">
            <a:xfrm>
              <a:off x="2620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5" name="Text Box 1107"/>
            <p:cNvSpPr txBox="1">
              <a:spLocks noChangeArrowheads="1"/>
            </p:cNvSpPr>
            <p:nvPr/>
          </p:nvSpPr>
          <p:spPr bwMode="auto">
            <a:xfrm>
              <a:off x="2812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6" name="Text Box 1108"/>
            <p:cNvSpPr txBox="1">
              <a:spLocks noChangeArrowheads="1"/>
            </p:cNvSpPr>
            <p:nvPr/>
          </p:nvSpPr>
          <p:spPr bwMode="auto">
            <a:xfrm>
              <a:off x="3004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97" name="Text Box 1109"/>
            <p:cNvSpPr txBox="1">
              <a:spLocks noChangeArrowheads="1"/>
            </p:cNvSpPr>
            <p:nvPr/>
          </p:nvSpPr>
          <p:spPr bwMode="auto">
            <a:xfrm>
              <a:off x="3196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8" name="Text Box 1110"/>
            <p:cNvSpPr txBox="1">
              <a:spLocks noChangeArrowheads="1"/>
            </p:cNvSpPr>
            <p:nvPr/>
          </p:nvSpPr>
          <p:spPr bwMode="auto">
            <a:xfrm>
              <a:off x="338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99" name="Text Box 1111"/>
            <p:cNvSpPr txBox="1">
              <a:spLocks noChangeArrowheads="1"/>
            </p:cNvSpPr>
            <p:nvPr/>
          </p:nvSpPr>
          <p:spPr bwMode="auto">
            <a:xfrm>
              <a:off x="2821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0" name="Text Box 1112"/>
            <p:cNvSpPr txBox="1">
              <a:spLocks noChangeArrowheads="1"/>
            </p:cNvSpPr>
            <p:nvPr/>
          </p:nvSpPr>
          <p:spPr bwMode="auto">
            <a:xfrm>
              <a:off x="3013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1" name="Text Box 1113"/>
            <p:cNvSpPr txBox="1">
              <a:spLocks noChangeArrowheads="1"/>
            </p:cNvSpPr>
            <p:nvPr/>
          </p:nvSpPr>
          <p:spPr bwMode="auto">
            <a:xfrm>
              <a:off x="3205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2" name="Text Box 1114"/>
            <p:cNvSpPr txBox="1">
              <a:spLocks noChangeArrowheads="1"/>
            </p:cNvSpPr>
            <p:nvPr/>
          </p:nvSpPr>
          <p:spPr bwMode="auto">
            <a:xfrm>
              <a:off x="3397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3" name="Text Box 1115"/>
            <p:cNvSpPr txBox="1">
              <a:spLocks noChangeArrowheads="1"/>
            </p:cNvSpPr>
            <p:nvPr/>
          </p:nvSpPr>
          <p:spPr bwMode="auto">
            <a:xfrm>
              <a:off x="358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4" name="Text Box 1116"/>
            <p:cNvSpPr txBox="1">
              <a:spLocks noChangeArrowheads="1"/>
            </p:cNvSpPr>
            <p:nvPr/>
          </p:nvSpPr>
          <p:spPr bwMode="auto">
            <a:xfrm>
              <a:off x="338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5" name="Text Box 1117"/>
            <p:cNvSpPr txBox="1">
              <a:spLocks noChangeArrowheads="1"/>
            </p:cNvSpPr>
            <p:nvPr/>
          </p:nvSpPr>
          <p:spPr bwMode="auto">
            <a:xfrm>
              <a:off x="3580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6" name="Text Box 1118"/>
            <p:cNvSpPr txBox="1">
              <a:spLocks noChangeArrowheads="1"/>
            </p:cNvSpPr>
            <p:nvPr/>
          </p:nvSpPr>
          <p:spPr bwMode="auto">
            <a:xfrm>
              <a:off x="358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7" name="Text Box 1119"/>
            <p:cNvSpPr txBox="1">
              <a:spLocks noChangeArrowheads="1"/>
            </p:cNvSpPr>
            <p:nvPr/>
          </p:nvSpPr>
          <p:spPr bwMode="auto">
            <a:xfrm>
              <a:off x="3605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8" name="Text Box 1120"/>
            <p:cNvSpPr txBox="1">
              <a:spLocks noChangeArrowheads="1"/>
            </p:cNvSpPr>
            <p:nvPr/>
          </p:nvSpPr>
          <p:spPr bwMode="auto">
            <a:xfrm>
              <a:off x="28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09" name="Text Box 1121"/>
            <p:cNvSpPr txBox="1">
              <a:spLocks noChangeArrowheads="1"/>
            </p:cNvSpPr>
            <p:nvPr/>
          </p:nvSpPr>
          <p:spPr bwMode="auto">
            <a:xfrm>
              <a:off x="3033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0" name="Text Box 1122"/>
            <p:cNvSpPr txBox="1">
              <a:spLocks noChangeArrowheads="1"/>
            </p:cNvSpPr>
            <p:nvPr/>
          </p:nvSpPr>
          <p:spPr bwMode="auto">
            <a:xfrm>
              <a:off x="3024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1" name="Text Box 1123"/>
            <p:cNvSpPr txBox="1">
              <a:spLocks noChangeArrowheads="1"/>
            </p:cNvSpPr>
            <p:nvPr/>
          </p:nvSpPr>
          <p:spPr bwMode="auto">
            <a:xfrm>
              <a:off x="3216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2" name="Text Box 1124"/>
            <p:cNvSpPr txBox="1">
              <a:spLocks noChangeArrowheads="1"/>
            </p:cNvSpPr>
            <p:nvPr/>
          </p:nvSpPr>
          <p:spPr bwMode="auto">
            <a:xfrm>
              <a:off x="3408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3" name="Text Box 1125"/>
            <p:cNvSpPr txBox="1">
              <a:spLocks noChangeArrowheads="1"/>
            </p:cNvSpPr>
            <p:nvPr/>
          </p:nvSpPr>
          <p:spPr bwMode="auto">
            <a:xfrm>
              <a:off x="3600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4" name="Text Box 1126"/>
            <p:cNvSpPr txBox="1">
              <a:spLocks noChangeArrowheads="1"/>
            </p:cNvSpPr>
            <p:nvPr/>
          </p:nvSpPr>
          <p:spPr bwMode="auto">
            <a:xfrm>
              <a:off x="3616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5" name="Text Box 1127"/>
            <p:cNvSpPr txBox="1">
              <a:spLocks noChangeArrowheads="1"/>
            </p:cNvSpPr>
            <p:nvPr/>
          </p:nvSpPr>
          <p:spPr bwMode="auto">
            <a:xfrm>
              <a:off x="3225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6" name="Text Box 1128"/>
            <p:cNvSpPr txBox="1">
              <a:spLocks noChangeArrowheads="1"/>
            </p:cNvSpPr>
            <p:nvPr/>
          </p:nvSpPr>
          <p:spPr bwMode="auto">
            <a:xfrm>
              <a:off x="3417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7" name="Text Box 1129"/>
            <p:cNvSpPr txBox="1">
              <a:spLocks noChangeArrowheads="1"/>
            </p:cNvSpPr>
            <p:nvPr/>
          </p:nvSpPr>
          <p:spPr bwMode="auto">
            <a:xfrm>
              <a:off x="3609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8" name="Text Box 1130"/>
            <p:cNvSpPr txBox="1">
              <a:spLocks noChangeArrowheads="1"/>
            </p:cNvSpPr>
            <p:nvPr/>
          </p:nvSpPr>
          <p:spPr bwMode="auto">
            <a:xfrm>
              <a:off x="3625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19" name="Text Box 1131"/>
            <p:cNvSpPr txBox="1">
              <a:spLocks noChangeArrowheads="1"/>
            </p:cNvSpPr>
            <p:nvPr/>
          </p:nvSpPr>
          <p:spPr bwMode="auto">
            <a:xfrm>
              <a:off x="34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20" name="Text Box 1132"/>
            <p:cNvSpPr txBox="1">
              <a:spLocks noChangeArrowheads="1"/>
            </p:cNvSpPr>
            <p:nvPr/>
          </p:nvSpPr>
          <p:spPr bwMode="auto">
            <a:xfrm>
              <a:off x="3616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21" name="Text Box 1133"/>
            <p:cNvSpPr txBox="1">
              <a:spLocks noChangeArrowheads="1"/>
            </p:cNvSpPr>
            <p:nvPr/>
          </p:nvSpPr>
          <p:spPr bwMode="auto">
            <a:xfrm>
              <a:off x="3423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122" name="Text Box 1134"/>
            <p:cNvSpPr txBox="1">
              <a:spLocks noChangeArrowheads="1"/>
            </p:cNvSpPr>
            <p:nvPr/>
          </p:nvSpPr>
          <p:spPr bwMode="auto">
            <a:xfrm>
              <a:off x="34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23" name="Text Box 1135"/>
            <p:cNvSpPr txBox="1">
              <a:spLocks noChangeArrowheads="1"/>
            </p:cNvSpPr>
            <p:nvPr/>
          </p:nvSpPr>
          <p:spPr bwMode="auto">
            <a:xfrm>
              <a:off x="3231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</p:grpSp>
      <p:sp>
        <p:nvSpPr>
          <p:cNvPr id="124" name="Rectangle 1141"/>
          <p:cNvSpPr>
            <a:spLocks noChangeArrowheads="1"/>
          </p:cNvSpPr>
          <p:nvPr/>
        </p:nvSpPr>
        <p:spPr bwMode="auto">
          <a:xfrm>
            <a:off x="990600" y="1539718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二维：</a:t>
            </a:r>
          </a:p>
        </p:txBody>
      </p:sp>
      <p:cxnSp>
        <p:nvCxnSpPr>
          <p:cNvPr id="126" name="直接连接符 125"/>
          <p:cNvCxnSpPr>
            <a:stCxn id="61" idx="1"/>
          </p:cNvCxnSpPr>
          <p:nvPr/>
        </p:nvCxnSpPr>
        <p:spPr bwMode="auto">
          <a:xfrm>
            <a:off x="2882972" y="1599204"/>
            <a:ext cx="3886439" cy="6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>
            <a:off x="2843611" y="1908898"/>
            <a:ext cx="3886439" cy="6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127"/>
          <p:cNvCxnSpPr/>
          <p:nvPr/>
        </p:nvCxnSpPr>
        <p:spPr bwMode="auto">
          <a:xfrm>
            <a:off x="2814652" y="2217508"/>
            <a:ext cx="3886439" cy="6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连接符 128"/>
          <p:cNvCxnSpPr/>
          <p:nvPr/>
        </p:nvCxnSpPr>
        <p:spPr bwMode="auto">
          <a:xfrm>
            <a:off x="2880979" y="2512121"/>
            <a:ext cx="3886439" cy="6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/>
          <p:nvPr/>
        </p:nvCxnSpPr>
        <p:spPr bwMode="auto">
          <a:xfrm>
            <a:off x="2736963" y="2827226"/>
            <a:ext cx="3886439" cy="6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2808971" y="3153612"/>
            <a:ext cx="3886439" cy="6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接连接符 131"/>
          <p:cNvCxnSpPr/>
          <p:nvPr/>
        </p:nvCxnSpPr>
        <p:spPr bwMode="auto">
          <a:xfrm>
            <a:off x="2798885" y="3441644"/>
            <a:ext cx="3886439" cy="6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" name="Group 1039"/>
          <p:cNvGrpSpPr>
            <a:grpSpLocks/>
          </p:cNvGrpSpPr>
          <p:nvPr/>
        </p:nvGrpSpPr>
        <p:grpSpPr bwMode="auto">
          <a:xfrm rot="60000">
            <a:off x="2715480" y="4316592"/>
            <a:ext cx="3783013" cy="2286000"/>
            <a:chOff x="1425" y="2304"/>
            <a:chExt cx="2383" cy="1440"/>
          </a:xfrm>
        </p:grpSpPr>
        <p:sp>
          <p:nvSpPr>
            <p:cNvPr id="134" name="Text Box 1040"/>
            <p:cNvSpPr txBox="1">
              <a:spLocks noChangeArrowheads="1"/>
            </p:cNvSpPr>
            <p:nvPr/>
          </p:nvSpPr>
          <p:spPr bwMode="auto">
            <a:xfrm>
              <a:off x="16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35" name="Text Box 1041"/>
            <p:cNvSpPr txBox="1">
              <a:spLocks noChangeArrowheads="1"/>
            </p:cNvSpPr>
            <p:nvPr/>
          </p:nvSpPr>
          <p:spPr bwMode="auto">
            <a:xfrm>
              <a:off x="1833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36" name="Text Box 1042"/>
            <p:cNvSpPr txBox="1">
              <a:spLocks noChangeArrowheads="1"/>
            </p:cNvSpPr>
            <p:nvPr/>
          </p:nvSpPr>
          <p:spPr bwMode="auto">
            <a:xfrm>
              <a:off x="1824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37" name="Text Box 1043"/>
            <p:cNvSpPr txBox="1">
              <a:spLocks noChangeArrowheads="1"/>
            </p:cNvSpPr>
            <p:nvPr/>
          </p:nvSpPr>
          <p:spPr bwMode="auto">
            <a:xfrm>
              <a:off x="2016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38" name="Text Box 1044"/>
            <p:cNvSpPr txBox="1">
              <a:spLocks noChangeArrowheads="1"/>
            </p:cNvSpPr>
            <p:nvPr/>
          </p:nvSpPr>
          <p:spPr bwMode="auto">
            <a:xfrm>
              <a:off x="2208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39" name="Text Box 1045"/>
            <p:cNvSpPr txBox="1">
              <a:spLocks noChangeArrowheads="1"/>
            </p:cNvSpPr>
            <p:nvPr/>
          </p:nvSpPr>
          <p:spPr bwMode="auto">
            <a:xfrm>
              <a:off x="2400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0" name="Text Box 1046"/>
            <p:cNvSpPr txBox="1">
              <a:spLocks noChangeArrowheads="1"/>
            </p:cNvSpPr>
            <p:nvPr/>
          </p:nvSpPr>
          <p:spPr bwMode="auto">
            <a:xfrm>
              <a:off x="2592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1" name="Text Box 1047"/>
            <p:cNvSpPr txBox="1">
              <a:spLocks noChangeArrowheads="1"/>
            </p:cNvSpPr>
            <p:nvPr/>
          </p:nvSpPr>
          <p:spPr bwMode="auto">
            <a:xfrm>
              <a:off x="2025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2" name="Text Box 1048"/>
            <p:cNvSpPr txBox="1">
              <a:spLocks noChangeArrowheads="1"/>
            </p:cNvSpPr>
            <p:nvPr/>
          </p:nvSpPr>
          <p:spPr bwMode="auto">
            <a:xfrm>
              <a:off x="2217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3" name="Text Box 1049"/>
            <p:cNvSpPr txBox="1">
              <a:spLocks noChangeArrowheads="1"/>
            </p:cNvSpPr>
            <p:nvPr/>
          </p:nvSpPr>
          <p:spPr bwMode="auto">
            <a:xfrm>
              <a:off x="2409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4" name="Text Box 1050"/>
            <p:cNvSpPr txBox="1">
              <a:spLocks noChangeArrowheads="1"/>
            </p:cNvSpPr>
            <p:nvPr/>
          </p:nvSpPr>
          <p:spPr bwMode="auto">
            <a:xfrm>
              <a:off x="2601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5" name="Text Box 1051"/>
            <p:cNvSpPr txBox="1">
              <a:spLocks noChangeArrowheads="1"/>
            </p:cNvSpPr>
            <p:nvPr/>
          </p:nvSpPr>
          <p:spPr bwMode="auto">
            <a:xfrm>
              <a:off x="2793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6" name="Text Box 1052"/>
            <p:cNvSpPr txBox="1">
              <a:spLocks noChangeArrowheads="1"/>
            </p:cNvSpPr>
            <p:nvPr/>
          </p:nvSpPr>
          <p:spPr bwMode="auto">
            <a:xfrm>
              <a:off x="2592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7" name="Text Box 1053"/>
            <p:cNvSpPr txBox="1">
              <a:spLocks noChangeArrowheads="1"/>
            </p:cNvSpPr>
            <p:nvPr/>
          </p:nvSpPr>
          <p:spPr bwMode="auto">
            <a:xfrm>
              <a:off x="2784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8" name="Text Box 1054"/>
            <p:cNvSpPr txBox="1">
              <a:spLocks noChangeArrowheads="1"/>
            </p:cNvSpPr>
            <p:nvPr/>
          </p:nvSpPr>
          <p:spPr bwMode="auto">
            <a:xfrm>
              <a:off x="2793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49" name="Text Box 1055"/>
            <p:cNvSpPr txBox="1">
              <a:spLocks noChangeArrowheads="1"/>
            </p:cNvSpPr>
            <p:nvPr/>
          </p:nvSpPr>
          <p:spPr bwMode="auto">
            <a:xfrm>
              <a:off x="2985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0" name="Text Box 1056"/>
            <p:cNvSpPr txBox="1">
              <a:spLocks noChangeArrowheads="1"/>
            </p:cNvSpPr>
            <p:nvPr/>
          </p:nvSpPr>
          <p:spPr bwMode="auto">
            <a:xfrm>
              <a:off x="2026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1" name="Text Box 1057"/>
            <p:cNvSpPr txBox="1">
              <a:spLocks noChangeArrowheads="1"/>
            </p:cNvSpPr>
            <p:nvPr/>
          </p:nvSpPr>
          <p:spPr bwMode="auto">
            <a:xfrm>
              <a:off x="2227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2" name="Text Box 1058"/>
            <p:cNvSpPr txBox="1">
              <a:spLocks noChangeArrowheads="1"/>
            </p:cNvSpPr>
            <p:nvPr/>
          </p:nvSpPr>
          <p:spPr bwMode="auto">
            <a:xfrm>
              <a:off x="2218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3" name="Text Box 1059"/>
            <p:cNvSpPr txBox="1">
              <a:spLocks noChangeArrowheads="1"/>
            </p:cNvSpPr>
            <p:nvPr/>
          </p:nvSpPr>
          <p:spPr bwMode="auto">
            <a:xfrm>
              <a:off x="2410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4" name="Text Box 1060"/>
            <p:cNvSpPr txBox="1">
              <a:spLocks noChangeArrowheads="1"/>
            </p:cNvSpPr>
            <p:nvPr/>
          </p:nvSpPr>
          <p:spPr bwMode="auto">
            <a:xfrm>
              <a:off x="2602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5" name="Text Box 1061"/>
            <p:cNvSpPr txBox="1">
              <a:spLocks noChangeArrowheads="1"/>
            </p:cNvSpPr>
            <p:nvPr/>
          </p:nvSpPr>
          <p:spPr bwMode="auto">
            <a:xfrm>
              <a:off x="2794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6" name="Text Box 1062"/>
            <p:cNvSpPr txBox="1">
              <a:spLocks noChangeArrowheads="1"/>
            </p:cNvSpPr>
            <p:nvPr/>
          </p:nvSpPr>
          <p:spPr bwMode="auto">
            <a:xfrm>
              <a:off x="298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7" name="Text Box 1063"/>
            <p:cNvSpPr txBox="1">
              <a:spLocks noChangeArrowheads="1"/>
            </p:cNvSpPr>
            <p:nvPr/>
          </p:nvSpPr>
          <p:spPr bwMode="auto">
            <a:xfrm>
              <a:off x="2419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8" name="Text Box 1064"/>
            <p:cNvSpPr txBox="1">
              <a:spLocks noChangeArrowheads="1"/>
            </p:cNvSpPr>
            <p:nvPr/>
          </p:nvSpPr>
          <p:spPr bwMode="auto">
            <a:xfrm>
              <a:off x="2611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59" name="Text Box 1065"/>
            <p:cNvSpPr txBox="1">
              <a:spLocks noChangeArrowheads="1"/>
            </p:cNvSpPr>
            <p:nvPr/>
          </p:nvSpPr>
          <p:spPr bwMode="auto">
            <a:xfrm>
              <a:off x="2803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60" name="Text Box 1066"/>
            <p:cNvSpPr txBox="1">
              <a:spLocks noChangeArrowheads="1"/>
            </p:cNvSpPr>
            <p:nvPr/>
          </p:nvSpPr>
          <p:spPr bwMode="auto">
            <a:xfrm>
              <a:off x="2995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61" name="Text Box 1067"/>
            <p:cNvSpPr txBox="1">
              <a:spLocks noChangeArrowheads="1"/>
            </p:cNvSpPr>
            <p:nvPr/>
          </p:nvSpPr>
          <p:spPr bwMode="auto">
            <a:xfrm>
              <a:off x="3187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62" name="Text Box 1068"/>
            <p:cNvSpPr txBox="1">
              <a:spLocks noChangeArrowheads="1"/>
            </p:cNvSpPr>
            <p:nvPr/>
          </p:nvSpPr>
          <p:spPr bwMode="auto">
            <a:xfrm>
              <a:off x="298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63" name="Text Box 1069"/>
            <p:cNvSpPr txBox="1">
              <a:spLocks noChangeArrowheads="1"/>
            </p:cNvSpPr>
            <p:nvPr/>
          </p:nvSpPr>
          <p:spPr bwMode="auto">
            <a:xfrm>
              <a:off x="3178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164" name="Text Box 1070"/>
            <p:cNvSpPr txBox="1">
              <a:spLocks noChangeArrowheads="1"/>
            </p:cNvSpPr>
            <p:nvPr/>
          </p:nvSpPr>
          <p:spPr bwMode="auto">
            <a:xfrm>
              <a:off x="3187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65" name="Text Box 1071"/>
            <p:cNvSpPr txBox="1">
              <a:spLocks noChangeArrowheads="1"/>
            </p:cNvSpPr>
            <p:nvPr/>
          </p:nvSpPr>
          <p:spPr bwMode="auto">
            <a:xfrm>
              <a:off x="3379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66" name="Text Box 1072"/>
            <p:cNvSpPr txBox="1">
              <a:spLocks noChangeArrowheads="1"/>
            </p:cNvSpPr>
            <p:nvPr/>
          </p:nvSpPr>
          <p:spPr bwMode="auto">
            <a:xfrm>
              <a:off x="1430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67" name="Text Box 1073"/>
            <p:cNvSpPr txBox="1">
              <a:spLocks noChangeArrowheads="1"/>
            </p:cNvSpPr>
            <p:nvPr/>
          </p:nvSpPr>
          <p:spPr bwMode="auto">
            <a:xfrm>
              <a:off x="1449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68" name="Text Box 1074"/>
            <p:cNvSpPr txBox="1">
              <a:spLocks noChangeArrowheads="1"/>
            </p:cNvSpPr>
            <p:nvPr/>
          </p:nvSpPr>
          <p:spPr bwMode="auto">
            <a:xfrm>
              <a:off x="1440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69" name="Text Box 1075"/>
            <p:cNvSpPr txBox="1">
              <a:spLocks noChangeArrowheads="1"/>
            </p:cNvSpPr>
            <p:nvPr/>
          </p:nvSpPr>
          <p:spPr bwMode="auto">
            <a:xfrm>
              <a:off x="1632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0" name="Text Box 1076"/>
            <p:cNvSpPr txBox="1">
              <a:spLocks noChangeArrowheads="1"/>
            </p:cNvSpPr>
            <p:nvPr/>
          </p:nvSpPr>
          <p:spPr bwMode="auto">
            <a:xfrm>
              <a:off x="1824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1" name="Text Box 1077"/>
            <p:cNvSpPr txBox="1">
              <a:spLocks noChangeArrowheads="1"/>
            </p:cNvSpPr>
            <p:nvPr/>
          </p:nvSpPr>
          <p:spPr bwMode="auto">
            <a:xfrm>
              <a:off x="2016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2" name="Text Box 1078"/>
            <p:cNvSpPr txBox="1">
              <a:spLocks noChangeArrowheads="1"/>
            </p:cNvSpPr>
            <p:nvPr/>
          </p:nvSpPr>
          <p:spPr bwMode="auto">
            <a:xfrm>
              <a:off x="220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3" name="Text Box 1079"/>
            <p:cNvSpPr txBox="1">
              <a:spLocks noChangeArrowheads="1"/>
            </p:cNvSpPr>
            <p:nvPr/>
          </p:nvSpPr>
          <p:spPr bwMode="auto">
            <a:xfrm>
              <a:off x="1641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4" name="Text Box 1080"/>
            <p:cNvSpPr txBox="1">
              <a:spLocks noChangeArrowheads="1"/>
            </p:cNvSpPr>
            <p:nvPr/>
          </p:nvSpPr>
          <p:spPr bwMode="auto">
            <a:xfrm>
              <a:off x="1833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5" name="Text Box 1081"/>
            <p:cNvSpPr txBox="1">
              <a:spLocks noChangeArrowheads="1"/>
            </p:cNvSpPr>
            <p:nvPr/>
          </p:nvSpPr>
          <p:spPr bwMode="auto">
            <a:xfrm>
              <a:off x="2025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6" name="Text Box 1082"/>
            <p:cNvSpPr txBox="1">
              <a:spLocks noChangeArrowheads="1"/>
            </p:cNvSpPr>
            <p:nvPr/>
          </p:nvSpPr>
          <p:spPr bwMode="auto">
            <a:xfrm>
              <a:off x="2217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7" name="Text Box 1083"/>
            <p:cNvSpPr txBox="1">
              <a:spLocks noChangeArrowheads="1"/>
            </p:cNvSpPr>
            <p:nvPr/>
          </p:nvSpPr>
          <p:spPr bwMode="auto">
            <a:xfrm>
              <a:off x="240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8" name="Text Box 1084"/>
            <p:cNvSpPr txBox="1">
              <a:spLocks noChangeArrowheads="1"/>
            </p:cNvSpPr>
            <p:nvPr/>
          </p:nvSpPr>
          <p:spPr bwMode="auto">
            <a:xfrm>
              <a:off x="220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79" name="Text Box 1085"/>
            <p:cNvSpPr txBox="1">
              <a:spLocks noChangeArrowheads="1"/>
            </p:cNvSpPr>
            <p:nvPr/>
          </p:nvSpPr>
          <p:spPr bwMode="auto">
            <a:xfrm>
              <a:off x="2400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0" name="Text Box 1086"/>
            <p:cNvSpPr txBox="1">
              <a:spLocks noChangeArrowheads="1"/>
            </p:cNvSpPr>
            <p:nvPr/>
          </p:nvSpPr>
          <p:spPr bwMode="auto">
            <a:xfrm>
              <a:off x="240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1" name="Text Box 1087"/>
            <p:cNvSpPr txBox="1">
              <a:spLocks noChangeArrowheads="1"/>
            </p:cNvSpPr>
            <p:nvPr/>
          </p:nvSpPr>
          <p:spPr bwMode="auto">
            <a:xfrm>
              <a:off x="2601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2" name="Text Box 1088"/>
            <p:cNvSpPr txBox="1">
              <a:spLocks noChangeArrowheads="1"/>
            </p:cNvSpPr>
            <p:nvPr/>
          </p:nvSpPr>
          <p:spPr bwMode="auto">
            <a:xfrm>
              <a:off x="1425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3" name="Text Box 1089"/>
            <p:cNvSpPr txBox="1">
              <a:spLocks noChangeArrowheads="1"/>
            </p:cNvSpPr>
            <p:nvPr/>
          </p:nvSpPr>
          <p:spPr bwMode="auto">
            <a:xfrm>
              <a:off x="1439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4" name="Text Box 1090"/>
            <p:cNvSpPr txBox="1">
              <a:spLocks noChangeArrowheads="1"/>
            </p:cNvSpPr>
            <p:nvPr/>
          </p:nvSpPr>
          <p:spPr bwMode="auto">
            <a:xfrm>
              <a:off x="1430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5" name="Text Box 1091"/>
            <p:cNvSpPr txBox="1">
              <a:spLocks noChangeArrowheads="1"/>
            </p:cNvSpPr>
            <p:nvPr/>
          </p:nvSpPr>
          <p:spPr bwMode="auto">
            <a:xfrm>
              <a:off x="1622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6" name="Text Box 1092"/>
            <p:cNvSpPr txBox="1">
              <a:spLocks noChangeArrowheads="1"/>
            </p:cNvSpPr>
            <p:nvPr/>
          </p:nvSpPr>
          <p:spPr bwMode="auto">
            <a:xfrm>
              <a:off x="1814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7" name="Text Box 1093"/>
            <p:cNvSpPr txBox="1">
              <a:spLocks noChangeArrowheads="1"/>
            </p:cNvSpPr>
            <p:nvPr/>
          </p:nvSpPr>
          <p:spPr bwMode="auto">
            <a:xfrm>
              <a:off x="2006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8" name="Text Box 1094"/>
            <p:cNvSpPr txBox="1">
              <a:spLocks noChangeArrowheads="1"/>
            </p:cNvSpPr>
            <p:nvPr/>
          </p:nvSpPr>
          <p:spPr bwMode="auto">
            <a:xfrm>
              <a:off x="1425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89" name="Text Box 1095"/>
            <p:cNvSpPr txBox="1">
              <a:spLocks noChangeArrowheads="1"/>
            </p:cNvSpPr>
            <p:nvPr/>
          </p:nvSpPr>
          <p:spPr bwMode="auto">
            <a:xfrm>
              <a:off x="1631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0" name="Text Box 1096"/>
            <p:cNvSpPr txBox="1">
              <a:spLocks noChangeArrowheads="1"/>
            </p:cNvSpPr>
            <p:nvPr/>
          </p:nvSpPr>
          <p:spPr bwMode="auto">
            <a:xfrm>
              <a:off x="1823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1" name="Text Box 1097"/>
            <p:cNvSpPr txBox="1">
              <a:spLocks noChangeArrowheads="1"/>
            </p:cNvSpPr>
            <p:nvPr/>
          </p:nvSpPr>
          <p:spPr bwMode="auto">
            <a:xfrm>
              <a:off x="2015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2" name="Text Box 1098"/>
            <p:cNvSpPr txBox="1">
              <a:spLocks noChangeArrowheads="1"/>
            </p:cNvSpPr>
            <p:nvPr/>
          </p:nvSpPr>
          <p:spPr bwMode="auto">
            <a:xfrm>
              <a:off x="2207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3" name="Text Box 1099"/>
            <p:cNvSpPr txBox="1">
              <a:spLocks noChangeArrowheads="1"/>
            </p:cNvSpPr>
            <p:nvPr/>
          </p:nvSpPr>
          <p:spPr bwMode="auto">
            <a:xfrm>
              <a:off x="162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4" name="Text Box 1100"/>
            <p:cNvSpPr txBox="1">
              <a:spLocks noChangeArrowheads="1"/>
            </p:cNvSpPr>
            <p:nvPr/>
          </p:nvSpPr>
          <p:spPr bwMode="auto">
            <a:xfrm>
              <a:off x="1425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5" name="Text Box 1101"/>
            <p:cNvSpPr txBox="1">
              <a:spLocks noChangeArrowheads="1"/>
            </p:cNvSpPr>
            <p:nvPr/>
          </p:nvSpPr>
          <p:spPr bwMode="auto">
            <a:xfrm>
              <a:off x="1617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6" name="Text Box 1102"/>
            <p:cNvSpPr txBox="1">
              <a:spLocks noChangeArrowheads="1"/>
            </p:cNvSpPr>
            <p:nvPr/>
          </p:nvSpPr>
          <p:spPr bwMode="auto">
            <a:xfrm>
              <a:off x="1626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7" name="Text Box 1103"/>
            <p:cNvSpPr txBox="1">
              <a:spLocks noChangeArrowheads="1"/>
            </p:cNvSpPr>
            <p:nvPr/>
          </p:nvSpPr>
          <p:spPr bwMode="auto">
            <a:xfrm>
              <a:off x="1818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8" name="Text Box 1104"/>
            <p:cNvSpPr txBox="1">
              <a:spLocks noChangeArrowheads="1"/>
            </p:cNvSpPr>
            <p:nvPr/>
          </p:nvSpPr>
          <p:spPr bwMode="auto">
            <a:xfrm>
              <a:off x="242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199" name="Text Box 1105"/>
            <p:cNvSpPr txBox="1">
              <a:spLocks noChangeArrowheads="1"/>
            </p:cNvSpPr>
            <p:nvPr/>
          </p:nvSpPr>
          <p:spPr bwMode="auto">
            <a:xfrm>
              <a:off x="2629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200" name="Text Box 1106"/>
            <p:cNvSpPr txBox="1">
              <a:spLocks noChangeArrowheads="1"/>
            </p:cNvSpPr>
            <p:nvPr/>
          </p:nvSpPr>
          <p:spPr bwMode="auto">
            <a:xfrm>
              <a:off x="2620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01" name="Text Box 1107"/>
            <p:cNvSpPr txBox="1">
              <a:spLocks noChangeArrowheads="1"/>
            </p:cNvSpPr>
            <p:nvPr/>
          </p:nvSpPr>
          <p:spPr bwMode="auto">
            <a:xfrm>
              <a:off x="2812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02" name="Text Box 1108"/>
            <p:cNvSpPr txBox="1">
              <a:spLocks noChangeArrowheads="1"/>
            </p:cNvSpPr>
            <p:nvPr/>
          </p:nvSpPr>
          <p:spPr bwMode="auto">
            <a:xfrm>
              <a:off x="3004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203" name="Text Box 1109"/>
            <p:cNvSpPr txBox="1">
              <a:spLocks noChangeArrowheads="1"/>
            </p:cNvSpPr>
            <p:nvPr/>
          </p:nvSpPr>
          <p:spPr bwMode="auto">
            <a:xfrm>
              <a:off x="3196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04" name="Text Box 1110"/>
            <p:cNvSpPr txBox="1">
              <a:spLocks noChangeArrowheads="1"/>
            </p:cNvSpPr>
            <p:nvPr/>
          </p:nvSpPr>
          <p:spPr bwMode="auto">
            <a:xfrm>
              <a:off x="338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05" name="Text Box 1111"/>
            <p:cNvSpPr txBox="1">
              <a:spLocks noChangeArrowheads="1"/>
            </p:cNvSpPr>
            <p:nvPr/>
          </p:nvSpPr>
          <p:spPr bwMode="auto">
            <a:xfrm>
              <a:off x="2821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06" name="Text Box 1112"/>
            <p:cNvSpPr txBox="1">
              <a:spLocks noChangeArrowheads="1"/>
            </p:cNvSpPr>
            <p:nvPr/>
          </p:nvSpPr>
          <p:spPr bwMode="auto">
            <a:xfrm>
              <a:off x="3013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07" name="Text Box 1113"/>
            <p:cNvSpPr txBox="1">
              <a:spLocks noChangeArrowheads="1"/>
            </p:cNvSpPr>
            <p:nvPr/>
          </p:nvSpPr>
          <p:spPr bwMode="auto">
            <a:xfrm>
              <a:off x="3205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08" name="Text Box 1114"/>
            <p:cNvSpPr txBox="1">
              <a:spLocks noChangeArrowheads="1"/>
            </p:cNvSpPr>
            <p:nvPr/>
          </p:nvSpPr>
          <p:spPr bwMode="auto">
            <a:xfrm>
              <a:off x="3397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09" name="Text Box 1115"/>
            <p:cNvSpPr txBox="1">
              <a:spLocks noChangeArrowheads="1"/>
            </p:cNvSpPr>
            <p:nvPr/>
          </p:nvSpPr>
          <p:spPr bwMode="auto">
            <a:xfrm>
              <a:off x="358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0" name="Text Box 1116"/>
            <p:cNvSpPr txBox="1">
              <a:spLocks noChangeArrowheads="1"/>
            </p:cNvSpPr>
            <p:nvPr/>
          </p:nvSpPr>
          <p:spPr bwMode="auto">
            <a:xfrm>
              <a:off x="3388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1" name="Text Box 1117"/>
            <p:cNvSpPr txBox="1">
              <a:spLocks noChangeArrowheads="1"/>
            </p:cNvSpPr>
            <p:nvPr/>
          </p:nvSpPr>
          <p:spPr bwMode="auto">
            <a:xfrm>
              <a:off x="3580" y="345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2" name="Text Box 1118"/>
            <p:cNvSpPr txBox="1">
              <a:spLocks noChangeArrowheads="1"/>
            </p:cNvSpPr>
            <p:nvPr/>
          </p:nvSpPr>
          <p:spPr bwMode="auto">
            <a:xfrm>
              <a:off x="3589" y="326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3" name="Text Box 1119"/>
            <p:cNvSpPr txBox="1">
              <a:spLocks noChangeArrowheads="1"/>
            </p:cNvSpPr>
            <p:nvPr/>
          </p:nvSpPr>
          <p:spPr bwMode="auto">
            <a:xfrm>
              <a:off x="3605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4" name="Text Box 1120"/>
            <p:cNvSpPr txBox="1">
              <a:spLocks noChangeArrowheads="1"/>
            </p:cNvSpPr>
            <p:nvPr/>
          </p:nvSpPr>
          <p:spPr bwMode="auto">
            <a:xfrm>
              <a:off x="28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5" name="Text Box 1121"/>
            <p:cNvSpPr txBox="1">
              <a:spLocks noChangeArrowheads="1"/>
            </p:cNvSpPr>
            <p:nvPr/>
          </p:nvSpPr>
          <p:spPr bwMode="auto">
            <a:xfrm>
              <a:off x="3033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6" name="Text Box 1122"/>
            <p:cNvSpPr txBox="1">
              <a:spLocks noChangeArrowheads="1"/>
            </p:cNvSpPr>
            <p:nvPr/>
          </p:nvSpPr>
          <p:spPr bwMode="auto">
            <a:xfrm>
              <a:off x="3024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7" name="Text Box 1123"/>
            <p:cNvSpPr txBox="1">
              <a:spLocks noChangeArrowheads="1"/>
            </p:cNvSpPr>
            <p:nvPr/>
          </p:nvSpPr>
          <p:spPr bwMode="auto">
            <a:xfrm>
              <a:off x="3216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8" name="Text Box 1124"/>
            <p:cNvSpPr txBox="1">
              <a:spLocks noChangeArrowheads="1"/>
            </p:cNvSpPr>
            <p:nvPr/>
          </p:nvSpPr>
          <p:spPr bwMode="auto">
            <a:xfrm>
              <a:off x="3408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19" name="Text Box 1125"/>
            <p:cNvSpPr txBox="1">
              <a:spLocks noChangeArrowheads="1"/>
            </p:cNvSpPr>
            <p:nvPr/>
          </p:nvSpPr>
          <p:spPr bwMode="auto">
            <a:xfrm>
              <a:off x="3600" y="3072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20" name="Text Box 1126"/>
            <p:cNvSpPr txBox="1">
              <a:spLocks noChangeArrowheads="1"/>
            </p:cNvSpPr>
            <p:nvPr/>
          </p:nvSpPr>
          <p:spPr bwMode="auto">
            <a:xfrm>
              <a:off x="3616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21" name="Text Box 1127"/>
            <p:cNvSpPr txBox="1">
              <a:spLocks noChangeArrowheads="1"/>
            </p:cNvSpPr>
            <p:nvPr/>
          </p:nvSpPr>
          <p:spPr bwMode="auto">
            <a:xfrm>
              <a:off x="3225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22" name="Text Box 1128"/>
            <p:cNvSpPr txBox="1">
              <a:spLocks noChangeArrowheads="1"/>
            </p:cNvSpPr>
            <p:nvPr/>
          </p:nvSpPr>
          <p:spPr bwMode="auto">
            <a:xfrm>
              <a:off x="3417" y="2688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23" name="Text Box 1129"/>
            <p:cNvSpPr txBox="1">
              <a:spLocks noChangeArrowheads="1"/>
            </p:cNvSpPr>
            <p:nvPr/>
          </p:nvSpPr>
          <p:spPr bwMode="auto">
            <a:xfrm>
              <a:off x="3609" y="2880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24" name="Text Box 1130"/>
            <p:cNvSpPr txBox="1">
              <a:spLocks noChangeArrowheads="1"/>
            </p:cNvSpPr>
            <p:nvPr/>
          </p:nvSpPr>
          <p:spPr bwMode="auto">
            <a:xfrm>
              <a:off x="3625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25" name="Text Box 1131"/>
            <p:cNvSpPr txBox="1">
              <a:spLocks noChangeArrowheads="1"/>
            </p:cNvSpPr>
            <p:nvPr/>
          </p:nvSpPr>
          <p:spPr bwMode="auto">
            <a:xfrm>
              <a:off x="34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26" name="Text Box 1132"/>
            <p:cNvSpPr txBox="1">
              <a:spLocks noChangeArrowheads="1"/>
            </p:cNvSpPr>
            <p:nvPr/>
          </p:nvSpPr>
          <p:spPr bwMode="auto">
            <a:xfrm>
              <a:off x="3616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27" name="Text Box 1133"/>
            <p:cNvSpPr txBox="1">
              <a:spLocks noChangeArrowheads="1"/>
            </p:cNvSpPr>
            <p:nvPr/>
          </p:nvSpPr>
          <p:spPr bwMode="auto">
            <a:xfrm>
              <a:off x="3423" y="2496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•</a:t>
              </a:r>
              <a:endParaRPr lang="en-US" altLang="zh-CN" dirty="0"/>
            </a:p>
          </p:txBody>
        </p:sp>
        <p:sp>
          <p:nvSpPr>
            <p:cNvPr id="228" name="Text Box 1134"/>
            <p:cNvSpPr txBox="1">
              <a:spLocks noChangeArrowheads="1"/>
            </p:cNvSpPr>
            <p:nvPr/>
          </p:nvSpPr>
          <p:spPr bwMode="auto">
            <a:xfrm>
              <a:off x="3432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  <p:sp>
          <p:nvSpPr>
            <p:cNvPr id="229" name="Text Box 1135"/>
            <p:cNvSpPr txBox="1">
              <a:spLocks noChangeArrowheads="1"/>
            </p:cNvSpPr>
            <p:nvPr/>
          </p:nvSpPr>
          <p:spPr bwMode="auto">
            <a:xfrm>
              <a:off x="3231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•</a:t>
              </a:r>
              <a:endParaRPr lang="en-US" altLang="zh-CN"/>
            </a:p>
          </p:txBody>
        </p:sp>
      </p:grpSp>
      <p:cxnSp>
        <p:nvCxnSpPr>
          <p:cNvPr id="236" name="直接连接符 235"/>
          <p:cNvCxnSpPr/>
          <p:nvPr/>
        </p:nvCxnSpPr>
        <p:spPr bwMode="auto">
          <a:xfrm flipV="1">
            <a:off x="2605213" y="4562577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直接连接符 238"/>
          <p:cNvCxnSpPr/>
          <p:nvPr/>
        </p:nvCxnSpPr>
        <p:spPr bwMode="auto">
          <a:xfrm flipV="1">
            <a:off x="2757613" y="4338390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0" name="直接连接符 239"/>
          <p:cNvCxnSpPr/>
          <p:nvPr/>
        </p:nvCxnSpPr>
        <p:spPr bwMode="auto">
          <a:xfrm flipV="1">
            <a:off x="2757613" y="4187552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757613" y="4446226"/>
            <a:ext cx="2879804" cy="13372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flipV="1">
            <a:off x="2757613" y="4350844"/>
            <a:ext cx="2833688" cy="1288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flipV="1">
            <a:off x="2657762" y="4250615"/>
            <a:ext cx="2833688" cy="1288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直接连接符 248"/>
          <p:cNvCxnSpPr/>
          <p:nvPr/>
        </p:nvCxnSpPr>
        <p:spPr bwMode="auto">
          <a:xfrm flipV="1">
            <a:off x="2804911" y="4604615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直接连接符 249"/>
          <p:cNvCxnSpPr/>
          <p:nvPr/>
        </p:nvCxnSpPr>
        <p:spPr bwMode="auto">
          <a:xfrm flipV="1">
            <a:off x="3085425" y="4604615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直接连接符 250"/>
          <p:cNvCxnSpPr/>
          <p:nvPr/>
        </p:nvCxnSpPr>
        <p:spPr bwMode="auto">
          <a:xfrm flipV="1">
            <a:off x="3429699" y="4612126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" name="直接连接符 251"/>
          <p:cNvCxnSpPr/>
          <p:nvPr/>
        </p:nvCxnSpPr>
        <p:spPr bwMode="auto">
          <a:xfrm flipV="1">
            <a:off x="3677255" y="4651913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直接连接符 252"/>
          <p:cNvCxnSpPr/>
          <p:nvPr/>
        </p:nvCxnSpPr>
        <p:spPr bwMode="auto">
          <a:xfrm flipV="1">
            <a:off x="4134013" y="4572302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4" name="直接连接符 253"/>
          <p:cNvCxnSpPr/>
          <p:nvPr/>
        </p:nvCxnSpPr>
        <p:spPr bwMode="auto">
          <a:xfrm flipV="1">
            <a:off x="4364320" y="4635953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直接连接符 254"/>
          <p:cNvCxnSpPr/>
          <p:nvPr/>
        </p:nvCxnSpPr>
        <p:spPr bwMode="auto">
          <a:xfrm flipV="1">
            <a:off x="4697027" y="4620148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直接连接符 255"/>
          <p:cNvCxnSpPr/>
          <p:nvPr/>
        </p:nvCxnSpPr>
        <p:spPr bwMode="auto">
          <a:xfrm flipV="1">
            <a:off x="4964196" y="4667569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直接连接符 256"/>
          <p:cNvCxnSpPr/>
          <p:nvPr/>
        </p:nvCxnSpPr>
        <p:spPr bwMode="auto">
          <a:xfrm flipV="1">
            <a:off x="5248368" y="4699990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直接连接符 257"/>
          <p:cNvCxnSpPr/>
          <p:nvPr/>
        </p:nvCxnSpPr>
        <p:spPr bwMode="auto">
          <a:xfrm flipV="1">
            <a:off x="2884830" y="3516600"/>
            <a:ext cx="3814355" cy="1762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9" name="矩形 258"/>
          <p:cNvSpPr/>
          <p:nvPr/>
        </p:nvSpPr>
        <p:spPr bwMode="auto">
          <a:xfrm>
            <a:off x="2804911" y="3520101"/>
            <a:ext cx="5288116" cy="908432"/>
          </a:xfrm>
          <a:prstGeom prst="rect">
            <a:avLst/>
          </a:prstGeom>
          <a:solidFill>
            <a:srgbClr val="CCFFFF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6449663" y="4285236"/>
            <a:ext cx="2623764" cy="2242070"/>
          </a:xfrm>
          <a:prstGeom prst="rect">
            <a:avLst/>
          </a:prstGeom>
          <a:solidFill>
            <a:srgbClr val="CCFFFF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2696679" y="482283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晶面间距</a:t>
            </a:r>
            <a:r>
              <a:rPr lang="en-US" altLang="zh-CN" dirty="0" smtClean="0"/>
              <a:t>vs</a:t>
            </a:r>
            <a:r>
              <a:rPr lang="zh-CN" altLang="en-US" dirty="0" smtClean="0"/>
              <a:t>晶面原子密度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Grap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6228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55626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(2)</a:t>
            </a: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VB</a:t>
            </a: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族：</a:t>
            </a:r>
            <a:r>
              <a:rPr lang="zh-CN" altLang="en-US" sz="2800">
                <a:ea typeface="微软雅黑 Light" panose="020B0502040204020203" pitchFamily="34" charset="-122"/>
              </a:rPr>
              <a:t>砷</a:t>
            </a:r>
            <a:r>
              <a:rPr lang="en-US" altLang="zh-CN" sz="2800">
                <a:ea typeface="微软雅黑 Light" panose="020B0502040204020203" pitchFamily="34" charset="-122"/>
              </a:rPr>
              <a:t>As</a:t>
            </a:r>
            <a:r>
              <a:rPr lang="zh-CN" altLang="en-US" sz="2800">
                <a:ea typeface="微软雅黑 Light" panose="020B0502040204020203" pitchFamily="34" charset="-122"/>
              </a:rPr>
              <a:t>、锑</a:t>
            </a:r>
            <a:r>
              <a:rPr lang="en-US" altLang="zh-CN" sz="2800">
                <a:ea typeface="微软雅黑 Light" panose="020B0502040204020203" pitchFamily="34" charset="-122"/>
              </a:rPr>
              <a:t>Sb</a:t>
            </a:r>
            <a:r>
              <a:rPr lang="zh-CN" altLang="en-US" sz="2800">
                <a:ea typeface="微软雅黑 Light" panose="020B0502040204020203" pitchFamily="34" charset="-122"/>
              </a:rPr>
              <a:t>、铋</a:t>
            </a:r>
            <a:r>
              <a:rPr lang="en-US" altLang="zh-CN" sz="2800">
                <a:ea typeface="微软雅黑 Light" panose="020B0502040204020203" pitchFamily="34" charset="-122"/>
              </a:rPr>
              <a:t>Bi</a:t>
            </a:r>
            <a:endParaRPr lang="en-US" altLang="zh-CN" sz="3600" b="1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1524000"/>
            <a:ext cx="591026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菱方晶系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堆垛次序</a:t>
            </a:r>
            <a:r>
              <a:rPr lang="en-US" altLang="zh-CN" sz="2400">
                <a:ea typeface="微软雅黑 Light" panose="020B0502040204020203" pitchFamily="34" charset="-122"/>
              </a:rPr>
              <a:t>ABCABC</a:t>
            </a:r>
            <a:r>
              <a:rPr lang="en-US" altLang="zh-CN" sz="2400">
                <a:ea typeface="微软雅黑 Light" panose="020B0502040204020203" pitchFamily="34" charset="-122"/>
                <a:cs typeface="Times New Roman" panose="02020603050405020304" pitchFamily="18" charset="0"/>
              </a:rPr>
              <a:t>···</a:t>
            </a:r>
            <a:r>
              <a:rPr lang="zh-CN" altLang="en-US" sz="2400">
                <a:ea typeface="微软雅黑 Light" panose="020B0502040204020203" pitchFamily="34" charset="-122"/>
              </a:rPr>
              <a:t>，但各层间不等间距，每两层组成一个很近的双层，双层之间距离较远。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双层中的两个单层间原子相切，单层内或双层之间原子均不相切，</a:t>
            </a: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 </a:t>
            </a:r>
            <a:r>
              <a:rPr lang="en-US" altLang="zh-CN" sz="2400">
                <a:ea typeface="微软雅黑 Light" panose="020B0502040204020203" pitchFamily="34" charset="-122"/>
              </a:rPr>
              <a:t>C.N.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3</a:t>
            </a:r>
            <a:r>
              <a:rPr lang="zh-CN" altLang="en-US" sz="2400">
                <a:ea typeface="微软雅黑 Light" panose="020B0502040204020203" pitchFamily="34" charset="-122"/>
              </a:rPr>
              <a:t>。</a:t>
            </a:r>
            <a:r>
              <a:rPr lang="en-US" altLang="zh-CN" sz="2400">
                <a:ea typeface="微软雅黑 Light" panose="020B0502040204020203" pitchFamily="34" charset="-122"/>
              </a:rPr>
              <a:t>N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5</a:t>
            </a:r>
            <a:r>
              <a:rPr lang="zh-CN" altLang="en-US" sz="2400">
                <a:ea typeface="微软雅黑 Light" panose="020B0502040204020203" pitchFamily="34" charset="-122"/>
              </a:rPr>
              <a:t>，</a:t>
            </a:r>
            <a:r>
              <a:rPr lang="en-US" altLang="zh-CN" sz="2400">
                <a:ea typeface="微软雅黑 Light" panose="020B0502040204020203" pitchFamily="34" charset="-122"/>
              </a:rPr>
              <a:t>8-N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3</a:t>
            </a:r>
            <a:r>
              <a:rPr lang="zh-CN" altLang="en-US" sz="2400">
                <a:ea typeface="微软雅黑 Light" panose="020B0502040204020203" pitchFamily="34" charset="-122"/>
              </a:rPr>
              <a:t>，符合</a:t>
            </a:r>
            <a:r>
              <a:rPr lang="en-US" altLang="zh-CN" sz="2400">
                <a:ea typeface="微软雅黑 Light" panose="020B0502040204020203" pitchFamily="34" charset="-122"/>
              </a:rPr>
              <a:t>8</a:t>
            </a:r>
            <a:r>
              <a:rPr lang="zh-CN" altLang="en-US" sz="2400">
                <a:ea typeface="微软雅黑 Light" panose="020B0502040204020203" pitchFamily="34" charset="-122"/>
              </a:rPr>
              <a:t>－</a:t>
            </a:r>
            <a:r>
              <a:rPr lang="en-US" altLang="zh-CN" sz="2400">
                <a:ea typeface="微软雅黑 Light" panose="020B0502040204020203" pitchFamily="34" charset="-122"/>
              </a:rPr>
              <a:t>N</a:t>
            </a:r>
            <a:r>
              <a:rPr lang="zh-CN" altLang="en-US" sz="2400">
                <a:ea typeface="微软雅黑 Light" panose="020B0502040204020203" pitchFamily="34" charset="-122"/>
              </a:rPr>
              <a:t>规则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双层内是共价键，双层之间是分子键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6934200" y="228600"/>
            <a:ext cx="1828800" cy="6248400"/>
            <a:chOff x="4368" y="144"/>
            <a:chExt cx="1152" cy="3936"/>
          </a:xfrm>
        </p:grpSpPr>
        <p:sp>
          <p:nvSpPr>
            <p:cNvPr id="21522" name="Text Box 4"/>
            <p:cNvSpPr txBox="1">
              <a:spLocks noChangeArrowheads="1"/>
            </p:cNvSpPr>
            <p:nvPr/>
          </p:nvSpPr>
          <p:spPr bwMode="auto">
            <a:xfrm>
              <a:off x="4464" y="3830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ea typeface="微软雅黑 Light" panose="020B0502040204020203" pitchFamily="34" charset="-122"/>
                </a:rPr>
                <a:t>锑的结构图</a:t>
              </a:r>
            </a:p>
          </p:txBody>
        </p:sp>
        <p:graphicFrame>
          <p:nvGraphicFramePr>
            <p:cNvPr id="21523" name="Object 5"/>
            <p:cNvGraphicFramePr>
              <a:graphicFrameLocks noChangeAspect="1"/>
            </p:cNvGraphicFramePr>
            <p:nvPr/>
          </p:nvGraphicFramePr>
          <p:xfrm>
            <a:off x="4368" y="144"/>
            <a:ext cx="1116" cy="3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Photo Editor 照片" r:id="rId4" imgW="2408129" imgH="7666384" progId="MSPhotoEd.3">
                    <p:embed/>
                  </p:oleObj>
                </mc:Choice>
                <mc:Fallback>
                  <p:oleObj name="Photo Editor 照片" r:id="rId4" imgW="2408129" imgH="7666384" progId="MSPhotoEd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4"/>
                          <a:ext cx="1116" cy="3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s-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4343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(3)</a:t>
            </a: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VIB</a:t>
            </a: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族：</a:t>
            </a:r>
            <a:r>
              <a:rPr lang="zh-CN" altLang="en-US" sz="2800">
                <a:ea typeface="微软雅黑 Light" panose="020B0502040204020203" pitchFamily="34" charset="-122"/>
              </a:rPr>
              <a:t>硒</a:t>
            </a:r>
            <a:r>
              <a:rPr lang="en-US" altLang="zh-CN" sz="2800">
                <a:ea typeface="微软雅黑 Light" panose="020B0502040204020203" pitchFamily="34" charset="-122"/>
              </a:rPr>
              <a:t>Se</a:t>
            </a:r>
            <a:r>
              <a:rPr lang="zh-CN" altLang="en-US" sz="2800">
                <a:ea typeface="微软雅黑 Light" panose="020B0502040204020203" pitchFamily="34" charset="-122"/>
              </a:rPr>
              <a:t>、碲</a:t>
            </a:r>
            <a:r>
              <a:rPr lang="en-US" altLang="zh-CN" sz="2800">
                <a:ea typeface="微软雅黑 Light" panose="020B0502040204020203" pitchFamily="34" charset="-122"/>
              </a:rPr>
              <a:t>Te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57200" y="1676400"/>
            <a:ext cx="4800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菱方晶系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原子排列成螺旋链状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>
                <a:ea typeface="微软雅黑 Light" panose="020B0502040204020203" pitchFamily="34" charset="-122"/>
              </a:rPr>
              <a:t>C.N.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。</a:t>
            </a:r>
            <a:r>
              <a:rPr lang="en-US" altLang="zh-CN" sz="2400">
                <a:ea typeface="微软雅黑 Light" panose="020B0502040204020203" pitchFamily="34" charset="-122"/>
              </a:rPr>
              <a:t>N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6</a:t>
            </a:r>
            <a:r>
              <a:rPr lang="zh-CN" altLang="en-US" sz="2400">
                <a:ea typeface="微软雅黑 Light" panose="020B0502040204020203" pitchFamily="34" charset="-122"/>
              </a:rPr>
              <a:t>，</a:t>
            </a:r>
            <a:r>
              <a:rPr lang="en-US" altLang="zh-CN" sz="2400">
                <a:ea typeface="微软雅黑 Light" panose="020B0502040204020203" pitchFamily="34" charset="-122"/>
              </a:rPr>
              <a:t>8-N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，符合</a:t>
            </a:r>
            <a:r>
              <a:rPr lang="en-US" altLang="zh-CN" sz="2400">
                <a:ea typeface="微软雅黑 Light" panose="020B0502040204020203" pitchFamily="34" charset="-122"/>
              </a:rPr>
              <a:t>8</a:t>
            </a:r>
            <a:r>
              <a:rPr lang="zh-CN" altLang="en-US" sz="2400">
                <a:ea typeface="微软雅黑 Light" panose="020B0502040204020203" pitchFamily="34" charset="-122"/>
              </a:rPr>
              <a:t>－</a:t>
            </a:r>
            <a:r>
              <a:rPr lang="en-US" altLang="zh-CN" sz="2400">
                <a:ea typeface="微软雅黑 Light" panose="020B0502040204020203" pitchFamily="34" charset="-122"/>
              </a:rPr>
              <a:t>N</a:t>
            </a:r>
            <a:r>
              <a:rPr lang="zh-CN" altLang="en-US" sz="2400">
                <a:ea typeface="微软雅黑 Light" panose="020B0502040204020203" pitchFamily="34" charset="-122"/>
              </a:rPr>
              <a:t>规则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链内相邻原子是共价键，链间是分子键</a:t>
            </a: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5257800" y="1447800"/>
            <a:ext cx="3733800" cy="3902075"/>
            <a:chOff x="3312" y="912"/>
            <a:chExt cx="2352" cy="2458"/>
          </a:xfrm>
        </p:grpSpPr>
        <p:sp>
          <p:nvSpPr>
            <p:cNvPr id="25605" name="Text Box 4"/>
            <p:cNvSpPr txBox="1">
              <a:spLocks noChangeArrowheads="1"/>
            </p:cNvSpPr>
            <p:nvPr/>
          </p:nvSpPr>
          <p:spPr bwMode="auto">
            <a:xfrm>
              <a:off x="3792" y="3120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ea typeface="微软雅黑 Light" panose="020B0502040204020203" pitchFamily="34" charset="-122"/>
                </a:rPr>
                <a:t>硒和碲的结构图</a:t>
              </a:r>
            </a:p>
          </p:txBody>
        </p:sp>
        <p:graphicFrame>
          <p:nvGraphicFramePr>
            <p:cNvPr id="25606" name="Object 5"/>
            <p:cNvGraphicFramePr>
              <a:graphicFrameLocks noChangeAspect="1"/>
            </p:cNvGraphicFramePr>
            <p:nvPr/>
          </p:nvGraphicFramePr>
          <p:xfrm>
            <a:off x="3312" y="912"/>
            <a:ext cx="2352" cy="2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5" name="Photo Editor 照片" r:id="rId4" imgW="2567619" imgH="2247619" progId="MSPhotoEd.3">
                    <p:embed/>
                  </p:oleObj>
                </mc:Choice>
                <mc:Fallback>
                  <p:oleObj name="Photo Editor 照片" r:id="rId4" imgW="2567619" imgH="2247619" progId="MSPhotoEd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912"/>
                          <a:ext cx="2352" cy="20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Se-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42926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 descr="Se-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33600"/>
            <a:ext cx="4318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34290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(4)</a:t>
            </a: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VIIB</a:t>
            </a: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族：</a:t>
            </a:r>
            <a:r>
              <a:rPr lang="zh-CN" altLang="en-US" sz="2800">
                <a:ea typeface="微软雅黑 Light" panose="020B0502040204020203" pitchFamily="34" charset="-122"/>
              </a:rPr>
              <a:t>碘</a:t>
            </a:r>
            <a:r>
              <a:rPr lang="en-US" altLang="zh-CN" sz="2800" b="1">
                <a:ea typeface="微软雅黑 Light" panose="020B0502040204020203" pitchFamily="34" charset="-122"/>
              </a:rPr>
              <a:t>I</a:t>
            </a:r>
            <a:r>
              <a:rPr lang="en-US" altLang="zh-CN" sz="2800" b="1" baseline="-25000">
                <a:ea typeface="微软雅黑 Light" panose="020B0502040204020203" pitchFamily="34" charset="-122"/>
              </a:rPr>
              <a:t>2</a:t>
            </a:r>
            <a:endParaRPr lang="en-US" altLang="zh-CN" sz="3600" b="1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2743200"/>
            <a:ext cx="6477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正交晶系，简单正交点阵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双原子结构，</a:t>
            </a:r>
            <a:r>
              <a:rPr lang="en-US" altLang="zh-CN" sz="2400">
                <a:ea typeface="微软雅黑 Light" panose="020B0502040204020203" pitchFamily="34" charset="-122"/>
              </a:rPr>
              <a:t>I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分子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>
                <a:ea typeface="微软雅黑 Light" panose="020B0502040204020203" pitchFamily="34" charset="-122"/>
              </a:rPr>
              <a:t>C.N.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1</a:t>
            </a:r>
            <a:r>
              <a:rPr lang="zh-CN" altLang="en-US" sz="2400">
                <a:ea typeface="微软雅黑 Light" panose="020B0502040204020203" pitchFamily="34" charset="-122"/>
              </a:rPr>
              <a:t>。</a:t>
            </a:r>
            <a:r>
              <a:rPr lang="en-US" altLang="zh-CN" sz="2400">
                <a:ea typeface="微软雅黑 Light" panose="020B0502040204020203" pitchFamily="34" charset="-122"/>
              </a:rPr>
              <a:t>N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7</a:t>
            </a:r>
            <a:r>
              <a:rPr lang="zh-CN" altLang="en-US" sz="2400">
                <a:ea typeface="微软雅黑 Light" panose="020B0502040204020203" pitchFamily="34" charset="-122"/>
              </a:rPr>
              <a:t>，</a:t>
            </a:r>
            <a:r>
              <a:rPr lang="en-US" altLang="zh-CN" sz="2400">
                <a:ea typeface="微软雅黑 Light" panose="020B0502040204020203" pitchFamily="34" charset="-122"/>
              </a:rPr>
              <a:t>8-7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1</a:t>
            </a:r>
            <a:r>
              <a:rPr lang="zh-CN" altLang="en-US" sz="2400">
                <a:ea typeface="微软雅黑 Light" panose="020B0502040204020203" pitchFamily="34" charset="-122"/>
              </a:rPr>
              <a:t>，符合</a:t>
            </a:r>
            <a:r>
              <a:rPr lang="en-US" altLang="zh-CN" sz="2400">
                <a:ea typeface="微软雅黑 Light" panose="020B0502040204020203" pitchFamily="34" charset="-122"/>
              </a:rPr>
              <a:t>8</a:t>
            </a:r>
            <a:r>
              <a:rPr lang="zh-CN" altLang="en-US" sz="2400">
                <a:ea typeface="微软雅黑 Light" panose="020B0502040204020203" pitchFamily="34" charset="-122"/>
              </a:rPr>
              <a:t>－</a:t>
            </a:r>
            <a:r>
              <a:rPr lang="en-US" altLang="zh-CN" sz="2400">
                <a:ea typeface="微软雅黑 Light" panose="020B0502040204020203" pitchFamily="34" charset="-122"/>
              </a:rPr>
              <a:t>N</a:t>
            </a:r>
            <a:r>
              <a:rPr lang="zh-CN" altLang="en-US" sz="2400">
                <a:ea typeface="微软雅黑 Light" panose="020B0502040204020203" pitchFamily="34" charset="-122"/>
              </a:rPr>
              <a:t>规则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分子内原子是共价键，分子间是分子键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4787900" y="750888"/>
            <a:ext cx="4127500" cy="3059112"/>
            <a:chOff x="2976" y="243"/>
            <a:chExt cx="2600" cy="1927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3744" y="1920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ea typeface="微软雅黑 Light" panose="020B0502040204020203" pitchFamily="34" charset="-122"/>
                </a:rPr>
                <a:t>碘的结构图</a:t>
              </a:r>
            </a:p>
          </p:txBody>
        </p:sp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2976" y="243"/>
            <a:ext cx="2600" cy="1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1" name="Photo Editor 照片" r:id="rId4" imgW="4747671" imgH="2887619" progId="MSPhotoEd.3">
                    <p:embed/>
                  </p:oleObj>
                </mc:Choice>
                <mc:Fallback>
                  <p:oleObj name="Photo Editor 照片" r:id="rId4" imgW="4747671" imgH="2887619" progId="MSPhotoEd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3"/>
                          <a:ext cx="2600" cy="1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-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441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 descr="I-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0"/>
            <a:ext cx="42164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61285" y="1349783"/>
            <a:ext cx="8077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>
                <a:ea typeface="微软雅黑 Light" panose="020B0502040204020203" pitchFamily="34" charset="-122"/>
              </a:rPr>
              <a:t>兼有第一类和第三类元素的某些特点。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>
                <a:ea typeface="微软雅黑 Light" panose="020B0502040204020203" pitchFamily="34" charset="-122"/>
              </a:rPr>
              <a:t>例如：</a:t>
            </a:r>
            <a:r>
              <a:rPr lang="en-US" altLang="zh-CN" sz="2800" dirty="0">
                <a:ea typeface="微软雅黑 Light" panose="020B0502040204020203" pitchFamily="34" charset="-122"/>
              </a:rPr>
              <a:t>Zn</a:t>
            </a:r>
            <a:r>
              <a:rPr lang="zh-CN" altLang="en-US" sz="2800" dirty="0"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ea typeface="微软雅黑 Light" panose="020B0502040204020203" pitchFamily="34" charset="-122"/>
              </a:rPr>
              <a:t>Cd</a:t>
            </a:r>
            <a:r>
              <a:rPr lang="zh-CN" altLang="en-US" sz="2800" dirty="0">
                <a:ea typeface="微软雅黑 Light" panose="020B0502040204020203" pitchFamily="34" charset="-122"/>
              </a:rPr>
              <a:t>（</a:t>
            </a:r>
            <a:r>
              <a:rPr lang="en-US" altLang="zh-CN" sz="2800" dirty="0">
                <a:ea typeface="微软雅黑 Light" panose="020B0502040204020203" pitchFamily="34" charset="-122"/>
              </a:rPr>
              <a:t>IIB</a:t>
            </a:r>
            <a:r>
              <a:rPr lang="zh-CN" altLang="en-US" sz="2800" dirty="0">
                <a:ea typeface="微软雅黑 Light" panose="020B0502040204020203" pitchFamily="34" charset="-122"/>
              </a:rPr>
              <a:t>族）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dirty="0">
                <a:ea typeface="微软雅黑 Light" panose="020B0502040204020203" pitchFamily="34" charset="-122"/>
              </a:rPr>
              <a:t>HCP</a:t>
            </a:r>
            <a:r>
              <a:rPr lang="zh-CN" altLang="en-US" sz="2800" dirty="0">
                <a:ea typeface="微软雅黑 Light" panose="020B0502040204020203" pitchFamily="34" charset="-122"/>
              </a:rPr>
              <a:t>，但是 </a:t>
            </a:r>
            <a:r>
              <a:rPr lang="en-US" altLang="zh-CN" sz="2800" dirty="0">
                <a:ea typeface="微软雅黑 Light" panose="020B0502040204020203" pitchFamily="34" charset="-122"/>
              </a:rPr>
              <a:t>c/a = 1.86 &gt;1.633</a:t>
            </a:r>
            <a:r>
              <a:rPr lang="zh-CN" altLang="en-US" sz="2800" dirty="0">
                <a:ea typeface="微软雅黑 Light" panose="020B0502040204020203" pitchFamily="34" charset="-122"/>
              </a:rPr>
              <a:t>，不是理想的</a:t>
            </a:r>
            <a:r>
              <a:rPr lang="en-US" altLang="zh-CN" sz="2800" dirty="0">
                <a:ea typeface="微软雅黑 Light" panose="020B0502040204020203" pitchFamily="34" charset="-122"/>
              </a:rPr>
              <a:t>HCP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dirty="0">
                <a:ea typeface="微软雅黑 Light" panose="020B0502040204020203" pitchFamily="34" charset="-122"/>
              </a:rPr>
              <a:t>C.N.=6</a:t>
            </a:r>
            <a:r>
              <a:rPr lang="zh-CN" altLang="en-US" sz="2800" dirty="0">
                <a:ea typeface="微软雅黑 Light" panose="020B0502040204020203" pitchFamily="34" charset="-122"/>
              </a:rPr>
              <a:t>，</a:t>
            </a:r>
            <a:r>
              <a:rPr lang="en-US" altLang="zh-CN" sz="2800" dirty="0">
                <a:ea typeface="微软雅黑 Light" panose="020B0502040204020203" pitchFamily="34" charset="-122"/>
              </a:rPr>
              <a:t>N</a:t>
            </a:r>
            <a:r>
              <a:rPr lang="zh-CN" altLang="en-US" sz="2800" dirty="0">
                <a:ea typeface="微软雅黑 Light" panose="020B0502040204020203" pitchFamily="34" charset="-122"/>
              </a:rPr>
              <a:t>＝</a:t>
            </a:r>
            <a:r>
              <a:rPr lang="en-US" altLang="zh-CN" sz="2800" dirty="0"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ea typeface="微软雅黑 Light" panose="020B0502040204020203" pitchFamily="34" charset="-122"/>
              </a:rPr>
              <a:t>，</a:t>
            </a:r>
            <a:r>
              <a:rPr lang="en-US" altLang="zh-CN" sz="2800" dirty="0">
                <a:ea typeface="微软雅黑 Light" panose="020B0502040204020203" pitchFamily="34" charset="-122"/>
              </a:rPr>
              <a:t>8</a:t>
            </a:r>
            <a:r>
              <a:rPr lang="zh-CN" altLang="en-US" sz="2800" dirty="0">
                <a:ea typeface="微软雅黑 Light" panose="020B0502040204020203" pitchFamily="34" charset="-122"/>
              </a:rPr>
              <a:t>－</a:t>
            </a:r>
            <a:r>
              <a:rPr lang="en-US" altLang="zh-CN" sz="2800" dirty="0">
                <a:ea typeface="微软雅黑 Light" panose="020B0502040204020203" pitchFamily="34" charset="-122"/>
              </a:rPr>
              <a:t>N</a:t>
            </a:r>
            <a:r>
              <a:rPr lang="zh-CN" altLang="en-US" sz="2800" dirty="0">
                <a:ea typeface="微软雅黑 Light" panose="020B0502040204020203" pitchFamily="34" charset="-122"/>
              </a:rPr>
              <a:t>＝</a:t>
            </a:r>
            <a:r>
              <a:rPr lang="en-US" altLang="zh-CN" sz="2800" dirty="0">
                <a:ea typeface="微软雅黑 Light" panose="020B0502040204020203" pitchFamily="34" charset="-122"/>
              </a:rPr>
              <a:t>6</a:t>
            </a:r>
            <a:r>
              <a:rPr lang="zh-CN" altLang="en-US" sz="2800" dirty="0">
                <a:ea typeface="微软雅黑 Light" panose="020B0502040204020203" pitchFamily="34" charset="-122"/>
              </a:rPr>
              <a:t>，</a:t>
            </a:r>
            <a:r>
              <a:rPr lang="zh-CN" altLang="en-US" sz="2800" dirty="0">
                <a:ea typeface="微软雅黑 Light" panose="020B0502040204020203" pitchFamily="34" charset="-122"/>
                <a:sym typeface="Symbol" panose="05050102010706020507" pitchFamily="18" charset="2"/>
              </a:rPr>
              <a:t>符合</a:t>
            </a:r>
            <a:r>
              <a:rPr lang="en-US" altLang="zh-CN" sz="2800" dirty="0">
                <a:ea typeface="微软雅黑 Light" panose="020B0502040204020203" pitchFamily="34" charset="-122"/>
                <a:sym typeface="Symbol" panose="05050102010706020507" pitchFamily="18" charset="2"/>
              </a:rPr>
              <a:t>8</a:t>
            </a:r>
            <a:r>
              <a:rPr lang="zh-CN" altLang="en-US" sz="2800" dirty="0">
                <a:ea typeface="微软雅黑 Light" panose="020B0502040204020203" pitchFamily="34" charset="-122"/>
                <a:sym typeface="Symbol" panose="05050102010706020507" pitchFamily="18" charset="2"/>
              </a:rPr>
              <a:t>－</a:t>
            </a:r>
            <a:r>
              <a:rPr lang="en-US" altLang="zh-CN" sz="2800" dirty="0">
                <a:ea typeface="微软雅黑 Light" panose="020B0502040204020203" pitchFamily="34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ea typeface="微软雅黑 Light" panose="020B0502040204020203" pitchFamily="34" charset="-122"/>
                <a:sym typeface="Symbol" panose="05050102010706020507" pitchFamily="18" charset="2"/>
              </a:rPr>
              <a:t>规则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ea typeface="微软雅黑 Light" panose="020B0502040204020203" pitchFamily="34" charset="-122"/>
                <a:sym typeface="Symbol" panose="05050102010706020507" pitchFamily="18" charset="2"/>
              </a:rPr>
              <a:t>金属</a:t>
            </a:r>
            <a:r>
              <a:rPr lang="zh-CN" altLang="en-US" sz="280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特性</a:t>
            </a:r>
            <a:endParaRPr lang="en-US" altLang="zh-CN" sz="2800" dirty="0" smtClean="0">
              <a:ea typeface="微软雅黑 Light" panose="020B0502040204020203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汞：简单菱方，配位数符合</a:t>
            </a:r>
            <a:r>
              <a:rPr lang="en-US" altLang="zh-CN" sz="280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8-N</a:t>
            </a:r>
            <a:r>
              <a:rPr lang="zh-CN" altLang="en-US" sz="280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规则</a:t>
            </a:r>
            <a:endParaRPr lang="en-US" altLang="zh-CN" sz="2800" dirty="0" smtClean="0">
              <a:ea typeface="微软雅黑 Light" panose="020B0502040204020203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铅：面心立方，但是点阵常数较大</a:t>
            </a:r>
            <a:endParaRPr lang="en-US" altLang="zh-CN" sz="2800" dirty="0" smtClean="0">
              <a:ea typeface="微软雅黑 Light" panose="020B0502040204020203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锡：灰锡</a:t>
            </a:r>
            <a:r>
              <a:rPr lang="en-US" altLang="zh-CN" sz="280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/</a:t>
            </a:r>
            <a:r>
              <a:rPr lang="zh-CN" altLang="en-US" sz="2800" dirty="0" smtClean="0">
                <a:ea typeface="微软雅黑 Light" panose="020B0502040204020203" pitchFamily="34" charset="-122"/>
                <a:sym typeface="Symbol" panose="05050102010706020507" pitchFamily="18" charset="2"/>
              </a:rPr>
              <a:t>白锡</a:t>
            </a:r>
            <a:endParaRPr lang="en-US" altLang="zh-CN" sz="2800" dirty="0" smtClean="0">
              <a:ea typeface="微软雅黑 Light" panose="020B0502040204020203" pitchFamily="34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zh-CN" altLang="en-US" sz="2800" dirty="0">
              <a:ea typeface="微软雅黑 Light" panose="020B0502040204020203" pitchFamily="34" charset="-122"/>
            </a:endParaRP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611560" y="694389"/>
            <a:ext cx="3392488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ea typeface="微软雅黑 Light" panose="020B0502040204020203" pitchFamily="34" charset="-122"/>
              </a:rPr>
              <a:t>第二类：</a:t>
            </a:r>
            <a:r>
              <a:rPr lang="en-US" altLang="zh-CN" sz="2800" dirty="0">
                <a:ea typeface="微软雅黑 Light" panose="020B0502040204020203" pitchFamily="34" charset="-122"/>
              </a:rPr>
              <a:t>IIB</a:t>
            </a:r>
            <a:r>
              <a:rPr lang="zh-CN" altLang="en-US" sz="2800" dirty="0"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ea typeface="微软雅黑 Light" panose="020B0502040204020203" pitchFamily="34" charset="-122"/>
              </a:rPr>
              <a:t>IIIB</a:t>
            </a:r>
            <a:r>
              <a:rPr lang="zh-CN" altLang="en-US" sz="2800" dirty="0">
                <a:ea typeface="微软雅黑 Light" panose="020B0502040204020203" pitchFamily="34" charset="-122"/>
              </a:rPr>
              <a:t>族</a:t>
            </a:r>
          </a:p>
        </p:txBody>
      </p: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6590568" y="44858"/>
            <a:ext cx="2101850" cy="2981325"/>
            <a:chOff x="3797" y="1589"/>
            <a:chExt cx="1324" cy="1878"/>
          </a:xfrm>
        </p:grpSpPr>
        <p:grpSp>
          <p:nvGrpSpPr>
            <p:cNvPr id="33797" name="Group 7"/>
            <p:cNvGrpSpPr>
              <a:grpSpLocks noChangeAspect="1"/>
            </p:cNvGrpSpPr>
            <p:nvPr/>
          </p:nvGrpSpPr>
          <p:grpSpPr bwMode="auto">
            <a:xfrm>
              <a:off x="3888" y="1776"/>
              <a:ext cx="1134" cy="1522"/>
              <a:chOff x="4176" y="1821"/>
              <a:chExt cx="646" cy="867"/>
            </a:xfrm>
          </p:grpSpPr>
          <p:sp>
            <p:nvSpPr>
              <p:cNvPr id="33815" name="Line 8"/>
              <p:cNvSpPr>
                <a:spLocks noChangeAspect="1" noChangeShapeType="1"/>
              </p:cNvSpPr>
              <p:nvPr/>
            </p:nvSpPr>
            <p:spPr bwMode="auto">
              <a:xfrm>
                <a:off x="4320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6" name="Line 9"/>
              <p:cNvSpPr>
                <a:spLocks noChangeAspect="1" noChangeShapeType="1"/>
              </p:cNvSpPr>
              <p:nvPr/>
            </p:nvSpPr>
            <p:spPr bwMode="auto">
              <a:xfrm>
                <a:off x="4244" y="19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7" name="Line 10"/>
              <p:cNvSpPr>
                <a:spLocks noChangeAspect="1" noChangeShapeType="1"/>
              </p:cNvSpPr>
              <p:nvPr/>
            </p:nvSpPr>
            <p:spPr bwMode="auto">
              <a:xfrm flipH="1">
                <a:off x="4176" y="182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8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4674" y="1895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9" name="Line 12"/>
              <p:cNvSpPr>
                <a:spLocks noChangeAspect="1" noChangeShapeType="1"/>
              </p:cNvSpPr>
              <p:nvPr/>
            </p:nvSpPr>
            <p:spPr bwMode="auto">
              <a:xfrm>
                <a:off x="4176" y="1920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0" name="Line 13"/>
              <p:cNvSpPr>
                <a:spLocks noChangeAspect="1" noChangeShapeType="1"/>
              </p:cNvSpPr>
              <p:nvPr/>
            </p:nvSpPr>
            <p:spPr bwMode="auto">
              <a:xfrm>
                <a:off x="4752" y="1824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1" name="Line 14"/>
              <p:cNvSpPr>
                <a:spLocks noChangeAspect="1" noChangeShapeType="1"/>
              </p:cNvSpPr>
              <p:nvPr/>
            </p:nvSpPr>
            <p:spPr bwMode="auto">
              <a:xfrm>
                <a:off x="4320" y="252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2" name="Line 15"/>
              <p:cNvSpPr>
                <a:spLocks noChangeAspect="1" noChangeShapeType="1"/>
              </p:cNvSpPr>
              <p:nvPr/>
            </p:nvSpPr>
            <p:spPr bwMode="auto">
              <a:xfrm>
                <a:off x="4244" y="26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3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4176" y="252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4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4674" y="259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5" name="Line 18"/>
              <p:cNvSpPr>
                <a:spLocks noChangeAspect="1" noChangeShapeType="1"/>
              </p:cNvSpPr>
              <p:nvPr/>
            </p:nvSpPr>
            <p:spPr bwMode="auto">
              <a:xfrm>
                <a:off x="4176" y="2617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6" name="Line 19"/>
              <p:cNvSpPr>
                <a:spLocks noChangeAspect="1" noChangeShapeType="1"/>
              </p:cNvSpPr>
              <p:nvPr/>
            </p:nvSpPr>
            <p:spPr bwMode="auto">
              <a:xfrm>
                <a:off x="4752" y="2521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7" name="Line 20"/>
              <p:cNvSpPr>
                <a:spLocks noChangeAspect="1" noChangeShapeType="1"/>
              </p:cNvSpPr>
              <p:nvPr/>
            </p:nvSpPr>
            <p:spPr bwMode="auto">
              <a:xfrm>
                <a:off x="4245" y="1986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8" name="Line 21"/>
              <p:cNvSpPr>
                <a:spLocks noChangeAspect="1" noChangeShapeType="1"/>
              </p:cNvSpPr>
              <p:nvPr/>
            </p:nvSpPr>
            <p:spPr bwMode="auto">
              <a:xfrm>
                <a:off x="4176" y="1924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9" name="Line 22"/>
              <p:cNvSpPr>
                <a:spLocks noChangeAspect="1" noChangeShapeType="1"/>
              </p:cNvSpPr>
              <p:nvPr/>
            </p:nvSpPr>
            <p:spPr bwMode="auto">
              <a:xfrm>
                <a:off x="4677" y="1987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0" name="Line 23"/>
              <p:cNvSpPr>
                <a:spLocks noChangeAspect="1" noChangeShapeType="1"/>
              </p:cNvSpPr>
              <p:nvPr/>
            </p:nvSpPr>
            <p:spPr bwMode="auto">
              <a:xfrm>
                <a:off x="4821" y="1890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1" name="Line 24"/>
              <p:cNvSpPr>
                <a:spLocks noChangeAspect="1" noChangeShapeType="1"/>
              </p:cNvSpPr>
              <p:nvPr/>
            </p:nvSpPr>
            <p:spPr bwMode="auto">
              <a:xfrm>
                <a:off x="4320" y="1824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2" name="Line 25"/>
              <p:cNvSpPr>
                <a:spLocks noChangeAspect="1" noChangeShapeType="1"/>
              </p:cNvSpPr>
              <p:nvPr/>
            </p:nvSpPr>
            <p:spPr bwMode="auto">
              <a:xfrm>
                <a:off x="4749" y="1821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3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4176" y="1891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4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4176" y="2589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5" name="Line 28"/>
              <p:cNvSpPr>
                <a:spLocks noChangeAspect="1" noChangeShapeType="1"/>
              </p:cNvSpPr>
              <p:nvPr/>
            </p:nvSpPr>
            <p:spPr bwMode="auto">
              <a:xfrm>
                <a:off x="4317" y="1824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6" name="Line 29"/>
              <p:cNvSpPr>
                <a:spLocks noChangeAspect="1" noChangeShapeType="1"/>
              </p:cNvSpPr>
              <p:nvPr/>
            </p:nvSpPr>
            <p:spPr bwMode="auto">
              <a:xfrm>
                <a:off x="4320" y="2523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7" name="Line 30"/>
              <p:cNvSpPr>
                <a:spLocks noChangeAspect="1" noChangeShapeType="1"/>
              </p:cNvSpPr>
              <p:nvPr/>
            </p:nvSpPr>
            <p:spPr bwMode="auto">
              <a:xfrm flipH="1">
                <a:off x="4239" y="1827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838" name="Group 31"/>
              <p:cNvGrpSpPr>
                <a:grpSpLocks noChangeAspect="1"/>
              </p:cNvGrpSpPr>
              <p:nvPr/>
            </p:nvGrpSpPr>
            <p:grpSpPr bwMode="auto">
              <a:xfrm>
                <a:off x="4176" y="2184"/>
                <a:ext cx="646" cy="167"/>
                <a:chOff x="4874" y="1920"/>
                <a:chExt cx="646" cy="167"/>
              </a:xfrm>
            </p:grpSpPr>
            <p:sp>
              <p:nvSpPr>
                <p:cNvPr id="33841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5018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2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4942" y="2087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3" name="Line 3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74" y="1920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4" name="Line 3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372" y="199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5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4874" y="2016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6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5450" y="1920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7" name="Line 3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74" y="1986"/>
                  <a:ext cx="646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8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5015" y="1920"/>
                  <a:ext cx="363" cy="1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9" name="Line 4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42" y="1923"/>
                  <a:ext cx="508" cy="1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839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4244" y="2523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0" name="Line 42"/>
              <p:cNvSpPr>
                <a:spLocks noChangeAspect="1" noChangeShapeType="1"/>
              </p:cNvSpPr>
              <p:nvPr/>
            </p:nvSpPr>
            <p:spPr bwMode="auto">
              <a:xfrm>
                <a:off x="4497" y="1902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798" name="Text Box 43"/>
            <p:cNvSpPr txBox="1">
              <a:spLocks noChangeArrowheads="1"/>
            </p:cNvSpPr>
            <p:nvPr/>
          </p:nvSpPr>
          <p:spPr bwMode="auto">
            <a:xfrm>
              <a:off x="4801" y="281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799" name="Text Box 44"/>
            <p:cNvSpPr txBox="1">
              <a:spLocks noChangeArrowheads="1"/>
            </p:cNvSpPr>
            <p:nvPr/>
          </p:nvSpPr>
          <p:spPr bwMode="auto">
            <a:xfrm>
              <a:off x="4353" y="295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0" name="Text Box 45"/>
            <p:cNvSpPr txBox="1">
              <a:spLocks noChangeArrowheads="1"/>
            </p:cNvSpPr>
            <p:nvPr/>
          </p:nvSpPr>
          <p:spPr bwMode="auto">
            <a:xfrm>
              <a:off x="4047" y="281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1" name="Text Box 46"/>
            <p:cNvSpPr txBox="1">
              <a:spLocks noChangeArrowheads="1"/>
            </p:cNvSpPr>
            <p:nvPr/>
          </p:nvSpPr>
          <p:spPr bwMode="auto">
            <a:xfrm>
              <a:off x="3797" y="2975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2" name="Text Box 47"/>
            <p:cNvSpPr txBox="1">
              <a:spLocks noChangeArrowheads="1"/>
            </p:cNvSpPr>
            <p:nvPr/>
          </p:nvSpPr>
          <p:spPr bwMode="auto">
            <a:xfrm>
              <a:off x="3918" y="3096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3" name="Text Box 48"/>
            <p:cNvSpPr txBox="1">
              <a:spLocks noChangeArrowheads="1"/>
            </p:cNvSpPr>
            <p:nvPr/>
          </p:nvSpPr>
          <p:spPr bwMode="auto">
            <a:xfrm>
              <a:off x="4672" y="310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4" name="Text Box 49"/>
            <p:cNvSpPr txBox="1">
              <a:spLocks noChangeArrowheads="1"/>
            </p:cNvSpPr>
            <p:nvPr/>
          </p:nvSpPr>
          <p:spPr bwMode="auto">
            <a:xfrm>
              <a:off x="4915" y="293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5" name="Text Box 50"/>
            <p:cNvSpPr txBox="1">
              <a:spLocks noChangeArrowheads="1"/>
            </p:cNvSpPr>
            <p:nvPr/>
          </p:nvSpPr>
          <p:spPr bwMode="auto">
            <a:xfrm>
              <a:off x="4801" y="158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6" name="Text Box 51"/>
            <p:cNvSpPr txBox="1">
              <a:spLocks noChangeArrowheads="1"/>
            </p:cNvSpPr>
            <p:nvPr/>
          </p:nvSpPr>
          <p:spPr bwMode="auto">
            <a:xfrm>
              <a:off x="4353" y="173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7" name="Text Box 52"/>
            <p:cNvSpPr txBox="1">
              <a:spLocks noChangeArrowheads="1"/>
            </p:cNvSpPr>
            <p:nvPr/>
          </p:nvSpPr>
          <p:spPr bwMode="auto">
            <a:xfrm>
              <a:off x="4047" y="158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8" name="Text Box 53"/>
            <p:cNvSpPr txBox="1">
              <a:spLocks noChangeArrowheads="1"/>
            </p:cNvSpPr>
            <p:nvPr/>
          </p:nvSpPr>
          <p:spPr bwMode="auto">
            <a:xfrm>
              <a:off x="3797" y="1751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09" name="Text Box 54"/>
            <p:cNvSpPr txBox="1">
              <a:spLocks noChangeArrowheads="1"/>
            </p:cNvSpPr>
            <p:nvPr/>
          </p:nvSpPr>
          <p:spPr bwMode="auto">
            <a:xfrm>
              <a:off x="3918" y="187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10" name="Text Box 55"/>
            <p:cNvSpPr txBox="1">
              <a:spLocks noChangeArrowheads="1"/>
            </p:cNvSpPr>
            <p:nvPr/>
          </p:nvSpPr>
          <p:spPr bwMode="auto">
            <a:xfrm>
              <a:off x="4672" y="187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11" name="Text Box 56"/>
            <p:cNvSpPr txBox="1">
              <a:spLocks noChangeArrowheads="1"/>
            </p:cNvSpPr>
            <p:nvPr/>
          </p:nvSpPr>
          <p:spPr bwMode="auto">
            <a:xfrm>
              <a:off x="4915" y="17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12" name="Text Box 57"/>
            <p:cNvSpPr txBox="1">
              <a:spLocks noChangeArrowheads="1"/>
            </p:cNvSpPr>
            <p:nvPr/>
          </p:nvSpPr>
          <p:spPr bwMode="auto">
            <a:xfrm>
              <a:off x="4066" y="230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13" name="Text Box 58"/>
            <p:cNvSpPr txBox="1">
              <a:spLocks noChangeArrowheads="1"/>
            </p:cNvSpPr>
            <p:nvPr/>
          </p:nvSpPr>
          <p:spPr bwMode="auto">
            <a:xfrm>
              <a:off x="4292" y="246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3814" name="Text Box 59"/>
            <p:cNvSpPr txBox="1">
              <a:spLocks noChangeArrowheads="1"/>
            </p:cNvSpPr>
            <p:nvPr/>
          </p:nvSpPr>
          <p:spPr bwMode="auto">
            <a:xfrm>
              <a:off x="4724" y="230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11663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  <a:cs typeface="Times New Roman" panose="02020603050405020304" pitchFamily="18" charset="0"/>
              </a:rPr>
              <a:t>§2-2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合金相的基本概念 </a:t>
            </a:r>
          </a:p>
          <a:p>
            <a:pPr algn="ctr" eaLnBrk="1" hangingPunct="1"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(Basic concepts of alloys)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5807" y="1341474"/>
            <a:ext cx="7486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ea typeface="微软雅黑 Light" panose="020B0502040204020203" pitchFamily="34" charset="-122"/>
              </a:rPr>
              <a:t>一、合金</a:t>
            </a:r>
            <a:r>
              <a:rPr lang="en-US" altLang="zh-CN" b="1" dirty="0">
                <a:solidFill>
                  <a:schemeClr val="accent2"/>
                </a:solidFill>
                <a:ea typeface="微软雅黑 Light" panose="020B0502040204020203" pitchFamily="34" charset="-122"/>
              </a:rPr>
              <a:t>(alloy)</a:t>
            </a:r>
            <a:r>
              <a:rPr lang="zh-CN" altLang="en-US" b="1" dirty="0">
                <a:solidFill>
                  <a:schemeClr val="accent2"/>
                </a:solidFill>
                <a:ea typeface="微软雅黑 Light" panose="020B0502040204020203" pitchFamily="34" charset="-122"/>
              </a:rPr>
              <a:t>、组元</a:t>
            </a:r>
            <a:r>
              <a:rPr lang="en-US" altLang="zh-CN" b="1" dirty="0">
                <a:solidFill>
                  <a:schemeClr val="accent2"/>
                </a:solidFill>
                <a:ea typeface="微软雅黑 Light" panose="020B0502040204020203" pitchFamily="34" charset="-122"/>
              </a:rPr>
              <a:t>(component)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10580" y="2027274"/>
            <a:ext cx="88334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ea typeface="微软雅黑 Light" panose="020B0502040204020203" pitchFamily="34" charset="-122"/>
              </a:rPr>
              <a:t>合金－－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由金属和其他一种或多种元素通过化学键</a:t>
            </a:r>
            <a:r>
              <a:rPr lang="zh-CN" altLang="en-US" sz="2400" dirty="0">
                <a:ea typeface="微软雅黑 Light" panose="020B0502040204020203" pitchFamily="34" charset="-122"/>
              </a:rPr>
              <a:t>合而形成的材料。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 组元－－组成合金的元素。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 分类：根据合金组元种类的不同，可将合金分为：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              单元系（</a:t>
            </a:r>
            <a:r>
              <a:rPr lang="en-US" altLang="zh-CN" sz="2400" dirty="0">
                <a:ea typeface="微软雅黑 Light" panose="020B0502040204020203" pitchFamily="34" charset="-122"/>
              </a:rPr>
              <a:t>mono/single-component</a:t>
            </a:r>
            <a:r>
              <a:rPr lang="zh-CN" altLang="en-US" sz="2400" dirty="0">
                <a:ea typeface="微软雅黑 Light" panose="020B0502040204020203" pitchFamily="34" charset="-122"/>
              </a:rPr>
              <a:t>）（纯金属）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              二元系（</a:t>
            </a:r>
            <a:r>
              <a:rPr lang="en-US" altLang="zh-CN" sz="2400" dirty="0">
                <a:ea typeface="微软雅黑 Light" panose="020B0502040204020203" pitchFamily="34" charset="-122"/>
              </a:rPr>
              <a:t>binary</a:t>
            </a:r>
            <a:r>
              <a:rPr lang="zh-CN" altLang="en-US" sz="2400" dirty="0">
                <a:ea typeface="微软雅黑 Light" panose="020B0502040204020203" pitchFamily="34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              三元系（</a:t>
            </a:r>
            <a:r>
              <a:rPr lang="en-US" altLang="zh-CN" sz="2400" dirty="0">
                <a:ea typeface="微软雅黑 Light" panose="020B0502040204020203" pitchFamily="34" charset="-122"/>
              </a:rPr>
              <a:t>ternary</a:t>
            </a:r>
            <a:r>
              <a:rPr lang="zh-CN" altLang="en-US" sz="2400" dirty="0">
                <a:ea typeface="微软雅黑 Light" panose="020B0502040204020203" pitchFamily="34" charset="-122"/>
              </a:rPr>
              <a:t>）</a:t>
            </a:r>
            <a:r>
              <a:rPr lang="en-US" altLang="zh-CN" sz="24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···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ea typeface="微软雅黑 Light" panose="020B0502040204020203" pitchFamily="34" charset="-122"/>
              </a:rPr>
              <a:t>多元系合金（</a:t>
            </a:r>
            <a:r>
              <a:rPr lang="en-US" altLang="zh-CN" sz="2400" dirty="0">
                <a:ea typeface="微软雅黑 Light" panose="020B0502040204020203" pitchFamily="34" charset="-122"/>
              </a:rPr>
              <a:t>multi-components</a:t>
            </a:r>
            <a:r>
              <a:rPr lang="zh-CN" altLang="en-US" sz="2400" dirty="0">
                <a:ea typeface="微软雅黑 Light" panose="020B0502040204020203" pitchFamily="34" charset="-122"/>
              </a:rPr>
              <a:t>） </a:t>
            </a:r>
            <a:r>
              <a:rPr lang="en-US" altLang="zh-CN" sz="2400" dirty="0" smtClean="0">
                <a:ea typeface="微软雅黑 Light" panose="020B0502040204020203" pitchFamily="34" charset="-122"/>
              </a:rPr>
              <a:t>alloy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ea typeface="微软雅黑 Light" panose="020B0502040204020203" pitchFamily="34" charset="-122"/>
              </a:rPr>
              <a:t>合金系：组元种类相同、含量不同的各种合金形成一个合金系列</a:t>
            </a:r>
            <a:endParaRPr lang="en-US" altLang="zh-CN" sz="2400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04800" y="447675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</a:rPr>
              <a:t>二、合金的成分（浓度）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(composition/concentration)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3400" y="1819275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>
                <a:ea typeface="微软雅黑 Light" panose="020B0502040204020203" pitchFamily="34" charset="-122"/>
              </a:rPr>
              <a:t>质量分数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C</a:t>
            </a:r>
            <a:r>
              <a:rPr lang="en-US" altLang="zh-CN" sz="2400" i="1" baseline="-25000" dirty="0" err="1">
                <a:ea typeface="微软雅黑 Light" panose="020B0502040204020203" pitchFamily="34" charset="-122"/>
              </a:rPr>
              <a:t>wi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wt</a:t>
            </a:r>
            <a:r>
              <a:rPr lang="en-US" altLang="zh-CN" sz="2400" dirty="0">
                <a:ea typeface="微软雅黑 Light" panose="020B0502040204020203" pitchFamily="34" charset="-122"/>
              </a:rPr>
              <a:t>%, w/o)</a:t>
            </a:r>
            <a:r>
              <a:rPr lang="zh-CN" altLang="en-US" sz="2400" dirty="0">
                <a:ea typeface="微软雅黑 Light" panose="020B0502040204020203" pitchFamily="34" charset="-122"/>
              </a:rPr>
              <a:t>， </a:t>
            </a:r>
            <a:r>
              <a:rPr lang="en-US" altLang="zh-CN" sz="2400" dirty="0">
                <a:ea typeface="微软雅黑 Light" panose="020B0502040204020203" pitchFamily="34" charset="-122"/>
              </a:rPr>
              <a:t>mass </a:t>
            </a:r>
            <a:r>
              <a:rPr lang="en-US" altLang="zh-CN" sz="2400" dirty="0" smtClean="0">
                <a:ea typeface="微软雅黑 Light" panose="020B0502040204020203" pitchFamily="34" charset="-122"/>
              </a:rPr>
              <a:t>fraction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04651"/>
              </p:ext>
            </p:extLst>
          </p:nvPr>
        </p:nvGraphicFramePr>
        <p:xfrm>
          <a:off x="929604" y="4972398"/>
          <a:ext cx="23241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4" imgW="990600" imgH="558800" progId="Equation.3">
                  <p:embed/>
                </p:oleObj>
              </mc:Choice>
              <mc:Fallback>
                <p:oleObj name="Equation" r:id="rId4" imgW="9906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04" y="4972398"/>
                        <a:ext cx="23241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3400" y="2814601"/>
            <a:ext cx="7772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>
                <a:ea typeface="微软雅黑 Light" panose="020B0502040204020203" pitchFamily="34" charset="-122"/>
              </a:rPr>
              <a:t>摩尔分数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C</a:t>
            </a:r>
            <a:r>
              <a:rPr lang="en-US" altLang="zh-CN" sz="2400" i="1" baseline="-25000" dirty="0" err="1">
                <a:ea typeface="微软雅黑 Light" panose="020B0502040204020203" pitchFamily="34" charset="-122"/>
              </a:rPr>
              <a:t>ai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mol</a:t>
            </a:r>
            <a:r>
              <a:rPr lang="en-US" altLang="zh-CN" sz="2400" dirty="0">
                <a:ea typeface="微软雅黑 Light" panose="020B0502040204020203" pitchFamily="34" charset="-122"/>
              </a:rPr>
              <a:t>%. a/o)</a:t>
            </a:r>
            <a:r>
              <a:rPr lang="zh-CN" altLang="en-US" sz="2400" dirty="0">
                <a:ea typeface="微软雅黑 Light" panose="020B0502040204020203" pitchFamily="34" charset="-122"/>
              </a:rPr>
              <a:t>， </a:t>
            </a:r>
            <a:r>
              <a:rPr lang="en-US" altLang="zh-CN" sz="2400" dirty="0">
                <a:ea typeface="微软雅黑 Light" panose="020B0502040204020203" pitchFamily="34" charset="-122"/>
              </a:rPr>
              <a:t>molar </a:t>
            </a:r>
            <a:r>
              <a:rPr lang="en-US" altLang="zh-CN" sz="2400" dirty="0" smtClean="0">
                <a:ea typeface="微软雅黑 Light" panose="020B0502040204020203" pitchFamily="34" charset="-122"/>
              </a:rPr>
              <a:t>fraction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 smtClean="0">
                <a:ea typeface="微软雅黑 Light" panose="020B0502040204020203" pitchFamily="34" charset="-122"/>
              </a:rPr>
              <a:t>    304 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不锈钢 </a:t>
            </a:r>
            <a:r>
              <a:rPr lang="en-US" altLang="zh-CN" sz="2400" dirty="0" smtClean="0">
                <a:ea typeface="微软雅黑 Light" panose="020B0502040204020203" pitchFamily="34" charset="-122"/>
              </a:rPr>
              <a:t>Fe+18%Cr+8%Ni</a:t>
            </a:r>
            <a:endParaRPr lang="en-US" altLang="zh-CN" sz="2400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15304"/>
              </p:ext>
            </p:extLst>
          </p:nvPr>
        </p:nvGraphicFramePr>
        <p:xfrm>
          <a:off x="5290226" y="4941168"/>
          <a:ext cx="2592388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公式" r:id="rId6" imgW="1104900" imgH="558800" progId="Equation.3">
                  <p:embed/>
                </p:oleObj>
              </mc:Choice>
              <mc:Fallback>
                <p:oleObj name="公式" r:id="rId6" imgW="11049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226" y="4941168"/>
                        <a:ext cx="2592388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59721" y="43628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 Light" panose="020B0502040204020203" pitchFamily="34" charset="-122"/>
              </a:rPr>
              <a:t>摩尔分数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4076" y="43628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 Light" panose="020B0502040204020203" pitchFamily="34" charset="-122"/>
              </a:rPr>
              <a:t>质量分数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2159971" y="4460726"/>
            <a:ext cx="576000" cy="32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3658" y="439189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 Light" panose="020B0502040204020203" pitchFamily="34" charset="-122"/>
              </a:rPr>
              <a:t>摩尔分数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08867" y="439189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 Light" panose="020B0502040204020203" pitchFamily="34" charset="-122"/>
              </a:rPr>
              <a:t>质量分数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6298420" y="4460726"/>
            <a:ext cx="576000" cy="32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  <p:bldP spid="3277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微软雅黑 Light" panose="020B0502040204020203" pitchFamily="34" charset="-122"/>
              </a:rPr>
              <a:t>第二章    固体材料的结构</a:t>
            </a:r>
          </a:p>
          <a:p>
            <a:pPr algn="ctr" eaLnBrk="1" hangingPunct="1">
              <a:defRPr/>
            </a:pPr>
            <a:endParaRPr lang="zh-CN" altLang="en-US" sz="4400" b="1" smtClean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ea typeface="微软雅黑 Light" panose="020B0502040204020203" pitchFamily="34" charset="-122"/>
            </a:endParaRPr>
          </a:p>
          <a:p>
            <a:pPr algn="ctr" eaLnBrk="1" hangingPunct="1">
              <a:defRPr/>
            </a:pPr>
            <a:r>
              <a:rPr lang="en-US" altLang="zh-CN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微软雅黑 Light" panose="020B0502040204020203" pitchFamily="34" charset="-122"/>
              </a:rPr>
              <a:t>Structure of Solid Materials</a:t>
            </a:r>
            <a:endParaRPr lang="en-US" altLang="zh-CN" sz="3200" b="1" smtClean="0">
              <a:solidFill>
                <a:schemeClr val="tx2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04800" y="471488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</a:rPr>
              <a:t>三、相的概念 </a:t>
            </a: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(phase)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7999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>
                <a:ea typeface="微软雅黑 Light" panose="020B0502040204020203" pitchFamily="34" charset="-122"/>
              </a:rPr>
              <a:t>合金（或材料）中具有均匀的组成、结构和性能的部分，称为相。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572000" y="2676525"/>
          <a:ext cx="41148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Photo Editor 照片" r:id="rId4" imgW="1447925" imgH="1059048" progId="MSPhotoEd.3">
                  <p:embed/>
                </p:oleObj>
              </mc:Choice>
              <mc:Fallback>
                <p:oleObj name="Photo Editor 照片" r:id="rId4" imgW="1447925" imgH="1059048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76525"/>
                        <a:ext cx="4114800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31"/>
          <p:cNvSpPr>
            <a:spLocks noChangeAspect="1" noChangeArrowheads="1"/>
          </p:cNvSpPr>
          <p:nvPr/>
        </p:nvSpPr>
        <p:spPr bwMode="auto">
          <a:xfrm>
            <a:off x="3059113" y="4005263"/>
            <a:ext cx="61912" cy="61912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Verdana" panose="020B0604030504040204" pitchFamily="34" charset="0"/>
            </a:endParaRPr>
          </a:p>
        </p:txBody>
      </p:sp>
      <p:sp>
        <p:nvSpPr>
          <p:cNvPr id="32" name="Oval 32"/>
          <p:cNvSpPr>
            <a:spLocks noChangeAspect="1" noChangeArrowheads="1"/>
          </p:cNvSpPr>
          <p:nvPr/>
        </p:nvSpPr>
        <p:spPr bwMode="auto">
          <a:xfrm>
            <a:off x="3157538" y="3998913"/>
            <a:ext cx="61912" cy="61912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Verdana" panose="020B060403050404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175000" y="3722688"/>
            <a:ext cx="29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solidFill>
                  <a:srgbClr val="009900"/>
                </a:solidFill>
              </a:rPr>
              <a:t>P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25738" y="3729038"/>
            <a:ext cx="29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solidFill>
                  <a:srgbClr val="080195"/>
                </a:solidFill>
              </a:rPr>
              <a:t>Q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-323850" y="2755900"/>
            <a:ext cx="5291138" cy="2849563"/>
            <a:chOff x="3967163" y="161925"/>
            <a:chExt cx="5291137" cy="2849563"/>
          </a:xfrm>
        </p:grpSpPr>
        <p:grpSp>
          <p:nvGrpSpPr>
            <p:cNvPr id="39946" name="Group 30"/>
            <p:cNvGrpSpPr>
              <a:grpSpLocks/>
            </p:cNvGrpSpPr>
            <p:nvPr/>
          </p:nvGrpSpPr>
          <p:grpSpPr bwMode="auto">
            <a:xfrm>
              <a:off x="3967163" y="161925"/>
              <a:ext cx="5291137" cy="2849563"/>
              <a:chOff x="2499" y="102"/>
              <a:chExt cx="3333" cy="1795"/>
            </a:xfrm>
          </p:grpSpPr>
          <p:grpSp>
            <p:nvGrpSpPr>
              <p:cNvPr id="39951" name="Group 9"/>
              <p:cNvGrpSpPr>
                <a:grpSpLocks noChangeAspect="1"/>
              </p:cNvGrpSpPr>
              <p:nvPr/>
            </p:nvGrpSpPr>
            <p:grpSpPr bwMode="auto">
              <a:xfrm>
                <a:off x="2499" y="162"/>
                <a:ext cx="3333" cy="1735"/>
                <a:chOff x="-294" y="7035"/>
                <a:chExt cx="9774" cy="5087"/>
              </a:xfrm>
            </p:grpSpPr>
            <p:sp>
              <p:nvSpPr>
                <p:cNvPr id="39958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2818" y="10365"/>
                  <a:ext cx="444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9" name="Line 1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18" y="7035"/>
                  <a:ext cx="0" cy="333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0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3342" y="8760"/>
                  <a:ext cx="240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1" name="Arc 13"/>
                <p:cNvSpPr>
                  <a:spLocks noChangeAspect="1"/>
                </p:cNvSpPr>
                <p:nvPr/>
              </p:nvSpPr>
              <p:spPr bwMode="auto">
                <a:xfrm flipH="1">
                  <a:off x="5736" y="7731"/>
                  <a:ext cx="2232" cy="2097"/>
                </a:xfrm>
                <a:custGeom>
                  <a:avLst/>
                  <a:gdLst>
                    <a:gd name="T0" fmla="*/ 20 w 20007"/>
                    <a:gd name="T1" fmla="*/ 0 h 16039"/>
                    <a:gd name="T2" fmla="*/ 28 w 20007"/>
                    <a:gd name="T3" fmla="*/ 18 h 16039"/>
                    <a:gd name="T4" fmla="*/ 0 w 20007"/>
                    <a:gd name="T5" fmla="*/ 36 h 16039"/>
                    <a:gd name="T6" fmla="*/ 0 60000 65536"/>
                    <a:gd name="T7" fmla="*/ 0 60000 65536"/>
                    <a:gd name="T8" fmla="*/ 0 60000 65536"/>
                    <a:gd name="T9" fmla="*/ 0 w 20007"/>
                    <a:gd name="T10" fmla="*/ 0 h 16039"/>
                    <a:gd name="T11" fmla="*/ 20007 w 20007"/>
                    <a:gd name="T12" fmla="*/ 16039 h 160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7" h="16039" fill="none" extrusionOk="0">
                      <a:moveTo>
                        <a:pt x="14467" y="0"/>
                      </a:moveTo>
                      <a:cubicBezTo>
                        <a:pt x="16886" y="2181"/>
                        <a:pt x="18780" y="4881"/>
                        <a:pt x="20007" y="7898"/>
                      </a:cubicBezTo>
                    </a:path>
                    <a:path w="20007" h="16039" stroke="0" extrusionOk="0">
                      <a:moveTo>
                        <a:pt x="14467" y="0"/>
                      </a:moveTo>
                      <a:cubicBezTo>
                        <a:pt x="16886" y="2181"/>
                        <a:pt x="18780" y="4881"/>
                        <a:pt x="20007" y="7898"/>
                      </a:cubicBezTo>
                      <a:lnTo>
                        <a:pt x="0" y="16039"/>
                      </a:lnTo>
                      <a:lnTo>
                        <a:pt x="14467" y="0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2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6346" y="7710"/>
                  <a:ext cx="0" cy="26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3" name="Arc 15"/>
                <p:cNvSpPr>
                  <a:spLocks noChangeAspect="1"/>
                </p:cNvSpPr>
                <p:nvPr/>
              </p:nvSpPr>
              <p:spPr bwMode="auto">
                <a:xfrm flipH="1">
                  <a:off x="4714" y="7721"/>
                  <a:ext cx="4766" cy="1987"/>
                </a:xfrm>
                <a:custGeom>
                  <a:avLst/>
                  <a:gdLst>
                    <a:gd name="T0" fmla="*/ 178 w 20007"/>
                    <a:gd name="T1" fmla="*/ 0 h 17131"/>
                    <a:gd name="T2" fmla="*/ 270 w 20007"/>
                    <a:gd name="T3" fmla="*/ 14 h 17131"/>
                    <a:gd name="T4" fmla="*/ 0 w 20007"/>
                    <a:gd name="T5" fmla="*/ 27 h 17131"/>
                    <a:gd name="T6" fmla="*/ 0 60000 65536"/>
                    <a:gd name="T7" fmla="*/ 0 60000 65536"/>
                    <a:gd name="T8" fmla="*/ 0 60000 65536"/>
                    <a:gd name="T9" fmla="*/ 0 w 20007"/>
                    <a:gd name="T10" fmla="*/ 0 h 17131"/>
                    <a:gd name="T11" fmla="*/ 20007 w 20007"/>
                    <a:gd name="T12" fmla="*/ 17131 h 171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7" h="17131" fill="none" extrusionOk="0">
                      <a:moveTo>
                        <a:pt x="13156" y="0"/>
                      </a:moveTo>
                      <a:cubicBezTo>
                        <a:pt x="16197" y="2335"/>
                        <a:pt x="18562" y="5439"/>
                        <a:pt x="20007" y="8990"/>
                      </a:cubicBezTo>
                    </a:path>
                    <a:path w="20007" h="17131" stroke="0" extrusionOk="0">
                      <a:moveTo>
                        <a:pt x="13156" y="0"/>
                      </a:moveTo>
                      <a:cubicBezTo>
                        <a:pt x="16197" y="2335"/>
                        <a:pt x="18562" y="5439"/>
                        <a:pt x="20007" y="8990"/>
                      </a:cubicBezTo>
                      <a:lnTo>
                        <a:pt x="0" y="17131"/>
                      </a:lnTo>
                      <a:lnTo>
                        <a:pt x="13156" y="0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4" name="Arc 16"/>
                <p:cNvSpPr>
                  <a:spLocks noChangeAspect="1"/>
                </p:cNvSpPr>
                <p:nvPr/>
              </p:nvSpPr>
              <p:spPr bwMode="auto">
                <a:xfrm rot="-8178315">
                  <a:off x="2672" y="9003"/>
                  <a:ext cx="5449" cy="3119"/>
                </a:xfrm>
                <a:custGeom>
                  <a:avLst/>
                  <a:gdLst>
                    <a:gd name="T0" fmla="*/ 329 w 20490"/>
                    <a:gd name="T1" fmla="*/ 0 h 12655"/>
                    <a:gd name="T2" fmla="*/ 385 w 20490"/>
                    <a:gd name="T3" fmla="*/ 87 h 12655"/>
                    <a:gd name="T4" fmla="*/ 0 w 20490"/>
                    <a:gd name="T5" fmla="*/ 190 h 12655"/>
                    <a:gd name="T6" fmla="*/ 0 60000 65536"/>
                    <a:gd name="T7" fmla="*/ 0 60000 65536"/>
                    <a:gd name="T8" fmla="*/ 0 60000 65536"/>
                    <a:gd name="T9" fmla="*/ 0 w 20490"/>
                    <a:gd name="T10" fmla="*/ 0 h 12655"/>
                    <a:gd name="T11" fmla="*/ 20490 w 20490"/>
                    <a:gd name="T12" fmla="*/ 12655 h 126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490" h="12655" fill="none" extrusionOk="0">
                      <a:moveTo>
                        <a:pt x="17504" y="0"/>
                      </a:moveTo>
                      <a:cubicBezTo>
                        <a:pt x="18789" y="1777"/>
                        <a:pt x="19796" y="3740"/>
                        <a:pt x="20490" y="5820"/>
                      </a:cubicBezTo>
                    </a:path>
                    <a:path w="20490" h="12655" stroke="0" extrusionOk="0">
                      <a:moveTo>
                        <a:pt x="17504" y="0"/>
                      </a:moveTo>
                      <a:cubicBezTo>
                        <a:pt x="18789" y="1777"/>
                        <a:pt x="19796" y="3740"/>
                        <a:pt x="20490" y="5820"/>
                      </a:cubicBezTo>
                      <a:lnTo>
                        <a:pt x="0" y="12655"/>
                      </a:lnTo>
                      <a:lnTo>
                        <a:pt x="17504" y="0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zh-CN" altLang="en-US"/>
                </a:p>
              </p:txBody>
            </p:sp>
            <p:sp>
              <p:nvSpPr>
                <p:cNvPr id="39965" name="Arc 17"/>
                <p:cNvSpPr>
                  <a:spLocks noChangeAspect="1"/>
                </p:cNvSpPr>
                <p:nvPr/>
              </p:nvSpPr>
              <p:spPr bwMode="auto">
                <a:xfrm rot="10800000" flipH="1" flipV="1">
                  <a:off x="1988" y="7818"/>
                  <a:ext cx="1346" cy="1791"/>
                </a:xfrm>
                <a:custGeom>
                  <a:avLst/>
                  <a:gdLst>
                    <a:gd name="T0" fmla="*/ 4 w 20007"/>
                    <a:gd name="T1" fmla="*/ 0 h 17637"/>
                    <a:gd name="T2" fmla="*/ 6 w 20007"/>
                    <a:gd name="T3" fmla="*/ 10 h 17637"/>
                    <a:gd name="T4" fmla="*/ 0 w 20007"/>
                    <a:gd name="T5" fmla="*/ 18 h 17637"/>
                    <a:gd name="T6" fmla="*/ 0 60000 65536"/>
                    <a:gd name="T7" fmla="*/ 0 60000 65536"/>
                    <a:gd name="T8" fmla="*/ 0 60000 65536"/>
                    <a:gd name="T9" fmla="*/ 0 w 20007"/>
                    <a:gd name="T10" fmla="*/ 0 h 17637"/>
                    <a:gd name="T11" fmla="*/ 20007 w 20007"/>
                    <a:gd name="T12" fmla="*/ 17637 h 176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7" h="17637" fill="none" extrusionOk="0">
                      <a:moveTo>
                        <a:pt x="12469" y="-1"/>
                      </a:moveTo>
                      <a:cubicBezTo>
                        <a:pt x="15837" y="2380"/>
                        <a:pt x="18453" y="5676"/>
                        <a:pt x="20007" y="9496"/>
                      </a:cubicBezTo>
                    </a:path>
                    <a:path w="20007" h="17637" stroke="0" extrusionOk="0">
                      <a:moveTo>
                        <a:pt x="12469" y="-1"/>
                      </a:moveTo>
                      <a:cubicBezTo>
                        <a:pt x="15837" y="2380"/>
                        <a:pt x="18453" y="5676"/>
                        <a:pt x="20007" y="9496"/>
                      </a:cubicBezTo>
                      <a:lnTo>
                        <a:pt x="0" y="17637"/>
                      </a:lnTo>
                      <a:lnTo>
                        <a:pt x="12469" y="-1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6" name="Arc 18"/>
                <p:cNvSpPr>
                  <a:spLocks noChangeAspect="1"/>
                </p:cNvSpPr>
                <p:nvPr/>
              </p:nvSpPr>
              <p:spPr bwMode="auto">
                <a:xfrm>
                  <a:off x="-294" y="7824"/>
                  <a:ext cx="5006" cy="1729"/>
                </a:xfrm>
                <a:custGeom>
                  <a:avLst/>
                  <a:gdLst>
                    <a:gd name="T0" fmla="*/ 195 w 20007"/>
                    <a:gd name="T1" fmla="*/ 0 h 17637"/>
                    <a:gd name="T2" fmla="*/ 314 w 20007"/>
                    <a:gd name="T3" fmla="*/ 9 h 17637"/>
                    <a:gd name="T4" fmla="*/ 0 w 20007"/>
                    <a:gd name="T5" fmla="*/ 17 h 17637"/>
                    <a:gd name="T6" fmla="*/ 0 60000 65536"/>
                    <a:gd name="T7" fmla="*/ 0 60000 65536"/>
                    <a:gd name="T8" fmla="*/ 0 60000 65536"/>
                    <a:gd name="T9" fmla="*/ 0 w 20007"/>
                    <a:gd name="T10" fmla="*/ 0 h 17637"/>
                    <a:gd name="T11" fmla="*/ 20007 w 20007"/>
                    <a:gd name="T12" fmla="*/ 17637 h 176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7" h="17637" fill="none" extrusionOk="0">
                      <a:moveTo>
                        <a:pt x="12469" y="-1"/>
                      </a:moveTo>
                      <a:cubicBezTo>
                        <a:pt x="15837" y="2380"/>
                        <a:pt x="18453" y="5676"/>
                        <a:pt x="20007" y="9496"/>
                      </a:cubicBezTo>
                    </a:path>
                    <a:path w="20007" h="17637" stroke="0" extrusionOk="0">
                      <a:moveTo>
                        <a:pt x="12469" y="-1"/>
                      </a:moveTo>
                      <a:cubicBezTo>
                        <a:pt x="15837" y="2380"/>
                        <a:pt x="18453" y="5676"/>
                        <a:pt x="20007" y="9496"/>
                      </a:cubicBezTo>
                      <a:lnTo>
                        <a:pt x="0" y="17637"/>
                      </a:lnTo>
                      <a:lnTo>
                        <a:pt x="12469" y="-1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7" name="Arc 19"/>
                <p:cNvSpPr>
                  <a:spLocks noChangeAspect="1"/>
                </p:cNvSpPr>
                <p:nvPr/>
              </p:nvSpPr>
              <p:spPr bwMode="auto">
                <a:xfrm rot="10530410" flipH="1" flipV="1">
                  <a:off x="5260" y="8775"/>
                  <a:ext cx="878" cy="2934"/>
                </a:xfrm>
                <a:custGeom>
                  <a:avLst/>
                  <a:gdLst>
                    <a:gd name="T0" fmla="*/ 1 w 20316"/>
                    <a:gd name="T1" fmla="*/ 0 h 16543"/>
                    <a:gd name="T2" fmla="*/ 2 w 20316"/>
                    <a:gd name="T3" fmla="*/ 51 h 16543"/>
                    <a:gd name="T4" fmla="*/ 0 w 20316"/>
                    <a:gd name="T5" fmla="*/ 92 h 16543"/>
                    <a:gd name="T6" fmla="*/ 0 60000 65536"/>
                    <a:gd name="T7" fmla="*/ 0 60000 65536"/>
                    <a:gd name="T8" fmla="*/ 0 60000 65536"/>
                    <a:gd name="T9" fmla="*/ 0 w 20316"/>
                    <a:gd name="T10" fmla="*/ 0 h 16543"/>
                    <a:gd name="T11" fmla="*/ 20316 w 20316"/>
                    <a:gd name="T12" fmla="*/ 16543 h 165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316" h="16543" fill="none" extrusionOk="0">
                      <a:moveTo>
                        <a:pt x="13888" y="-1"/>
                      </a:moveTo>
                      <a:cubicBezTo>
                        <a:pt x="16805" y="2448"/>
                        <a:pt x="19022" y="5625"/>
                        <a:pt x="20316" y="9207"/>
                      </a:cubicBezTo>
                    </a:path>
                    <a:path w="20316" h="16543" stroke="0" extrusionOk="0">
                      <a:moveTo>
                        <a:pt x="13888" y="-1"/>
                      </a:moveTo>
                      <a:cubicBezTo>
                        <a:pt x="16805" y="2448"/>
                        <a:pt x="19022" y="5625"/>
                        <a:pt x="20316" y="9207"/>
                      </a:cubicBezTo>
                      <a:lnTo>
                        <a:pt x="0" y="16543"/>
                      </a:lnTo>
                      <a:lnTo>
                        <a:pt x="13888" y="-1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3494" y="598"/>
                <a:ext cx="214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982663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39065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798638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206625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663825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3121025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578225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4035425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None/>
                  <a:defRPr/>
                </a:pPr>
                <a:r>
                  <a:rPr lang="el-GR" altLang="zh-CN" sz="16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α</a:t>
                </a:r>
              </a:p>
            </p:txBody>
          </p:sp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 flipH="1">
                <a:off x="4666" y="1258"/>
                <a:ext cx="165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16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B</a:t>
                </a:r>
              </a:p>
            </p:txBody>
          </p:sp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3441" y="1261"/>
                <a:ext cx="158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16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A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4533" y="617"/>
                <a:ext cx="201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None/>
                  <a:defRPr/>
                </a:pPr>
                <a:r>
                  <a:rPr lang="el-GR" altLang="zh-CN" sz="16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β</a:t>
                </a:r>
              </a:p>
            </p:txBody>
          </p:sp>
          <p:sp>
            <p:nvSpPr>
              <p:cNvPr id="39956" name="Text Box 20"/>
              <p:cNvSpPr txBox="1">
                <a:spLocks noChangeArrowheads="1"/>
              </p:cNvSpPr>
              <p:nvPr/>
            </p:nvSpPr>
            <p:spPr bwMode="auto">
              <a:xfrm>
                <a:off x="3835" y="1007"/>
                <a:ext cx="6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l-GR" altLang="zh-CN" sz="1600" i="1">
                    <a:cs typeface="Arial" panose="020B0604020202020204" pitchFamily="34" charset="0"/>
                    <a:sym typeface="Wingdings" panose="05000000000000000000" pitchFamily="2" charset="2"/>
                  </a:rPr>
                  <a:t>α</a:t>
                </a:r>
                <a:r>
                  <a:rPr lang="en-US" altLang="zh-CN" sz="1600" i="1">
                    <a:cs typeface="Arial" panose="020B0604020202020204" pitchFamily="34" charset="0"/>
                    <a:sym typeface="Wingdings" panose="05000000000000000000" pitchFamily="2" charset="2"/>
                  </a:rPr>
                  <a:t>+</a:t>
                </a:r>
                <a:r>
                  <a:rPr lang="el-GR" altLang="zh-CN" sz="1600" i="1">
                    <a:cs typeface="Arial" panose="020B0604020202020204" pitchFamily="34" charset="0"/>
                    <a:sym typeface="Wingdings" panose="05000000000000000000" pitchFamily="2" charset="2"/>
                  </a:rPr>
                  <a:t>β</a:t>
                </a:r>
                <a:endParaRPr lang="en-US" altLang="zh-CN" sz="1600" i="1"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39957" name="Text Box 22"/>
              <p:cNvSpPr txBox="1">
                <a:spLocks noChangeArrowheads="1"/>
              </p:cNvSpPr>
              <p:nvPr/>
            </p:nvSpPr>
            <p:spPr bwMode="auto">
              <a:xfrm>
                <a:off x="3282" y="102"/>
                <a:ext cx="2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 b="1" i="1"/>
                  <a:t>T</a:t>
                </a:r>
              </a:p>
            </p:txBody>
          </p:sp>
        </p:grpSp>
        <p:grpSp>
          <p:nvGrpSpPr>
            <p:cNvPr id="39947" name="组合 1"/>
            <p:cNvGrpSpPr>
              <a:grpSpLocks/>
            </p:cNvGrpSpPr>
            <p:nvPr/>
          </p:nvGrpSpPr>
          <p:grpSpPr bwMode="auto">
            <a:xfrm>
              <a:off x="5845175" y="541338"/>
              <a:ext cx="1593850" cy="650875"/>
              <a:chOff x="5845175" y="541338"/>
              <a:chExt cx="1593850" cy="650875"/>
            </a:xfrm>
          </p:grpSpPr>
          <p:sp>
            <p:nvSpPr>
              <p:cNvPr id="39948" name="Text Box 35"/>
              <p:cNvSpPr txBox="1">
                <a:spLocks noChangeArrowheads="1"/>
              </p:cNvSpPr>
              <p:nvPr/>
            </p:nvSpPr>
            <p:spPr bwMode="auto">
              <a:xfrm>
                <a:off x="6469063" y="541338"/>
                <a:ext cx="66516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/>
                  <a:t>L</a:t>
                </a:r>
              </a:p>
            </p:txBody>
          </p:sp>
          <p:sp>
            <p:nvSpPr>
              <p:cNvPr id="39949" name="Text Box 36"/>
              <p:cNvSpPr txBox="1">
                <a:spLocks noChangeArrowheads="1"/>
              </p:cNvSpPr>
              <p:nvPr/>
            </p:nvSpPr>
            <p:spPr bwMode="auto">
              <a:xfrm>
                <a:off x="5845175" y="874713"/>
                <a:ext cx="6381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/>
                  <a:t>L</a:t>
                </a:r>
                <a:r>
                  <a:rPr lang="zh-CN" altLang="en-US" sz="1400"/>
                  <a:t>＋</a:t>
                </a:r>
                <a:r>
                  <a:rPr lang="en-US" altLang="zh-CN" sz="1400">
                    <a:latin typeface="Symbol" panose="05050102010706020507" pitchFamily="18" charset="2"/>
                  </a:rPr>
                  <a:t>a</a:t>
                </a:r>
                <a:endParaRPr lang="en-US" altLang="zh-CN" sz="1400"/>
              </a:p>
            </p:txBody>
          </p:sp>
          <p:sp>
            <p:nvSpPr>
              <p:cNvPr id="39950" name="Text Box 37"/>
              <p:cNvSpPr txBox="1">
                <a:spLocks noChangeArrowheads="1"/>
              </p:cNvSpPr>
              <p:nvPr/>
            </p:nvSpPr>
            <p:spPr bwMode="auto">
              <a:xfrm>
                <a:off x="6800850" y="887413"/>
                <a:ext cx="6381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/>
                  <a:t>L</a:t>
                </a:r>
                <a:r>
                  <a:rPr lang="zh-CN" altLang="en-US" sz="1400"/>
                  <a:t>＋</a:t>
                </a:r>
                <a:r>
                  <a:rPr lang="en-US" altLang="zh-CN" sz="1400">
                    <a:latin typeface="Symbol" panose="05050102010706020507" pitchFamily="18" charset="2"/>
                  </a:rPr>
                  <a:t>b</a:t>
                </a:r>
                <a:endParaRPr lang="en-US" altLang="zh-CN" sz="1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" y="447675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</a:rPr>
              <a:t>四、结构（组织） </a:t>
            </a: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(structure or microstructure)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55576" y="1340768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800" b="1" dirty="0" smtClean="0">
                <a:ea typeface="微软雅黑 Light" panose="020B0502040204020203" pitchFamily="34" charset="-122"/>
              </a:rPr>
              <a:t>一定外界条件下，一定成分的合金可以由若干不同的相组成，这些相的总体称为合金的组织。</a:t>
            </a:r>
            <a:endParaRPr lang="zh-CN" altLang="en-US" sz="2800" b="1" dirty="0"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34208"/>
            <a:ext cx="3041617" cy="2281213"/>
          </a:xfrm>
          <a:prstGeom prst="rect">
            <a:avLst/>
          </a:prstGeom>
        </p:spPr>
      </p:pic>
      <p:pic>
        <p:nvPicPr>
          <p:cNvPr id="64514" name="Picture 2" descr="“eutectic microstructure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34208"/>
            <a:ext cx="3456384" cy="22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04800" y="447675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</a:rPr>
              <a:t>五、合金相的分类 </a:t>
            </a:r>
            <a:endParaRPr lang="zh-CN" altLang="en-US" sz="2800" b="1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190500" y="1484313"/>
            <a:ext cx="9067800" cy="3597275"/>
            <a:chOff x="144" y="950"/>
            <a:chExt cx="5712" cy="2266"/>
          </a:xfrm>
        </p:grpSpPr>
        <p:graphicFrame>
          <p:nvGraphicFramePr>
            <p:cNvPr id="44036" name="Object 4"/>
            <p:cNvGraphicFramePr>
              <a:graphicFrameLocks noChangeAspect="1"/>
            </p:cNvGraphicFramePr>
            <p:nvPr/>
          </p:nvGraphicFramePr>
          <p:xfrm>
            <a:off x="144" y="1142"/>
            <a:ext cx="4368" cy="1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Equation" r:id="rId4" imgW="2882900" imgH="1270000" progId="Equation.3">
                    <p:embed/>
                  </p:oleObj>
                </mc:Choice>
                <mc:Fallback>
                  <p:oleObj name="Equation" r:id="rId4" imgW="2882900" imgH="1270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142"/>
                          <a:ext cx="4368" cy="1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2976" y="1190"/>
              <a:ext cx="19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微软雅黑 Light" panose="020B0502040204020203" pitchFamily="34" charset="-122"/>
                </a:rPr>
                <a:t>Substitutional S. S.</a:t>
              </a:r>
            </a:p>
          </p:txBody>
        </p:sp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2976" y="1576"/>
              <a:ext cx="19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微软雅黑 Light" panose="020B0502040204020203" pitchFamily="34" charset="-122"/>
                </a:rPr>
                <a:t>Interstitial  S. S.</a:t>
              </a: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720" y="950"/>
              <a:ext cx="115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微软雅黑 Light" panose="020B0502040204020203" pitchFamily="34" charset="-122"/>
                </a:rPr>
                <a:t>Solid solution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微软雅黑 Light" panose="020B0502040204020203" pitchFamily="34" charset="-122"/>
                </a:rPr>
                <a:t> (S. S.)</a:t>
              </a:r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690" y="2630"/>
              <a:ext cx="1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微软雅黑 Light" panose="020B0502040204020203" pitchFamily="34" charset="-122"/>
                </a:rPr>
                <a:t>Compound</a:t>
              </a: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3984" y="197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微软雅黑 Light" panose="020B0502040204020203" pitchFamily="34" charset="-122"/>
                </a:rPr>
                <a:t>Ionic bond compound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3956" y="2332"/>
              <a:ext cx="1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微软雅黑 Light" panose="020B0502040204020203" pitchFamily="34" charset="-122"/>
                </a:rPr>
                <a:t>Covalent bond compound</a:t>
              </a:r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1584" y="2966"/>
              <a:ext cx="24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微软雅黑 Light" panose="020B0502040204020203" pitchFamily="34" charset="-122"/>
                </a:rPr>
                <a:t>Intermetallic compounds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0"/>
          <a:stretch>
            <a:fillRect/>
          </a:stretch>
        </p:blipFill>
        <p:spPr bwMode="auto">
          <a:xfrm>
            <a:off x="5724525" y="176213"/>
            <a:ext cx="27352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9500"/>
            <a:ext cx="2809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292600"/>
            <a:ext cx="4894263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50825" y="836613"/>
            <a:ext cx="4572000" cy="682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850" indent="-45085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固溶体中，溶剂（基体）的点阵类型不变。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12" name="矩形 11"/>
          <p:cNvSpPr/>
          <p:nvPr/>
        </p:nvSpPr>
        <p:spPr>
          <a:xfrm>
            <a:off x="250825" y="1989138"/>
            <a:ext cx="4572000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850" indent="-45085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化合物具有独特的成分、结构和性质，其原子排列成一个新的点阵。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  <a:cs typeface="Times New Roman" panose="02020603050405020304" pitchFamily="18" charset="0"/>
              </a:rPr>
              <a:t>§2-3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影响合金相结构的主要因素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57200" y="1752600"/>
            <a:ext cx="396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</a:rPr>
              <a:t>一、原子或离子半径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6400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524000" indent="-1524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微软雅黑 Light" panose="020B0502040204020203" pitchFamily="34" charset="-122"/>
              </a:rPr>
              <a:t>1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zh-CN" altLang="en-US" sz="2800" b="1">
                <a:ea typeface="微软雅黑 Light" panose="020B0502040204020203" pitchFamily="34" charset="-122"/>
              </a:rPr>
              <a:t>定义：</a:t>
            </a:r>
            <a:r>
              <a:rPr lang="zh-CN" altLang="en-US" sz="2400">
                <a:ea typeface="微软雅黑 Light" panose="020B0502040204020203" pitchFamily="34" charset="-122"/>
              </a:rPr>
              <a:t>两个最近邻的原子或离子之间的距离等于这两个原子半径之和。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6464300" y="3581400"/>
            <a:ext cx="1765300" cy="1752600"/>
            <a:chOff x="3360" y="2304"/>
            <a:chExt cx="1112" cy="1104"/>
          </a:xfrm>
        </p:grpSpPr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3360" y="2304"/>
              <a:ext cx="680" cy="68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微软雅黑 Light" panose="020B0502040204020203" pitchFamily="34" charset="-122"/>
              </a:endParaRPr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4040" y="2466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99CC"/>
                </a:gs>
                <a:gs pos="100000">
                  <a:srgbClr val="76475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ea typeface="微软雅黑 Light" panose="020B0502040204020203" pitchFamily="34" charset="-122"/>
              </a:endParaRPr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3706" y="264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4252" y="268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3456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flipH="1">
              <a:off x="4272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3744" y="30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微软雅黑 Light" panose="020B0502040204020203" pitchFamily="34" charset="-122"/>
                </a:rPr>
                <a:t>R + r</a:t>
              </a:r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3696" y="26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微软雅黑 Light" panose="020B0502040204020203" pitchFamily="34" charset="-122"/>
                </a:rPr>
                <a:t>R</a:t>
              </a: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4080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微软雅黑 Light" panose="020B0502040204020203" pitchFamily="34" charset="-122"/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60557" y="1628800"/>
            <a:ext cx="7696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 Light" panose="020B0502040204020203" pitchFamily="34" charset="-122"/>
              </a:rPr>
              <a:t>  </a:t>
            </a:r>
            <a:r>
              <a:rPr lang="zh-CN" altLang="en-US" sz="2400" dirty="0">
                <a:ea typeface="微软雅黑 Light" panose="020B0502040204020203" pitchFamily="34" charset="-122"/>
              </a:rPr>
              <a:t>半径与配位数有关， </a:t>
            </a:r>
            <a:r>
              <a:rPr lang="en-US" altLang="zh-CN" sz="2400" dirty="0">
                <a:ea typeface="微软雅黑 Light" panose="020B0502040204020203" pitchFamily="34" charset="-122"/>
              </a:rPr>
              <a:t>C.N.</a:t>
            </a: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  r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例如：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9181"/>
              </p:ext>
            </p:extLst>
          </p:nvPr>
        </p:nvGraphicFramePr>
        <p:xfrm>
          <a:off x="1779757" y="2352700"/>
          <a:ext cx="4648200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4" imgW="2197100" imgH="838200" progId="Equation.3">
                  <p:embed/>
                </p:oleObj>
              </mc:Choice>
              <mc:Fallback>
                <p:oleObj name="Equation" r:id="rId4" imgW="21971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757" y="2352700"/>
                        <a:ext cx="4648200" cy="180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36757" y="4478362"/>
            <a:ext cx="7924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为了便于比较，选择</a:t>
            </a:r>
            <a:r>
              <a:rPr lang="en-US" altLang="zh-CN" sz="2400">
                <a:solidFill>
                  <a:srgbClr val="FF0000"/>
                </a:solidFill>
                <a:ea typeface="微软雅黑 Light" panose="020B0502040204020203" pitchFamily="34" charset="-122"/>
              </a:rPr>
              <a:t>C.N.=12</a:t>
            </a:r>
            <a:r>
              <a:rPr lang="zh-CN" altLang="en-US" sz="2400">
                <a:ea typeface="微软雅黑 Light" panose="020B0502040204020203" pitchFamily="34" charset="-122"/>
              </a:rPr>
              <a:t>时的原子半径作为金属晶体中原子的半径，也称</a:t>
            </a:r>
            <a:r>
              <a:rPr lang="en-US" altLang="zh-CN" sz="2400" b="1">
                <a:ea typeface="微软雅黑 Light" panose="020B0502040204020203" pitchFamily="34" charset="-122"/>
              </a:rPr>
              <a:t>Goldschmid</a:t>
            </a:r>
            <a:r>
              <a:rPr lang="zh-CN" altLang="en-US" sz="2400" b="1">
                <a:ea typeface="微软雅黑 Light" panose="020B0502040204020203" pitchFamily="34" charset="-122"/>
              </a:rPr>
              <a:t>原子半径</a:t>
            </a:r>
            <a:r>
              <a:rPr lang="zh-CN" altLang="en-US" sz="2400">
                <a:ea typeface="微软雅黑 Light" panose="020B0502040204020203" pitchFamily="34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对有的元素没有</a:t>
            </a:r>
            <a:r>
              <a:rPr lang="en-US" altLang="zh-CN" sz="2400">
                <a:ea typeface="微软雅黑 Light" panose="020B0502040204020203" pitchFamily="34" charset="-122"/>
              </a:rPr>
              <a:t>C.N.=12</a:t>
            </a:r>
            <a:r>
              <a:rPr lang="zh-CN" altLang="en-US" sz="2400">
                <a:ea typeface="微软雅黑 Light" panose="020B0502040204020203" pitchFamily="34" charset="-122"/>
              </a:rPr>
              <a:t>的晶体来说，用实测的</a:t>
            </a:r>
            <a:r>
              <a:rPr lang="en-US" altLang="zh-CN" sz="2400">
                <a:ea typeface="微软雅黑 Light" panose="020B0502040204020203" pitchFamily="34" charset="-122"/>
              </a:rPr>
              <a:t>C.N.</a:t>
            </a:r>
            <a:r>
              <a:rPr lang="zh-CN" altLang="en-US" sz="2400">
                <a:ea typeface="微软雅黑 Light" panose="020B0502040204020203" pitchFamily="34" charset="-122"/>
              </a:rPr>
              <a:t>的原子半径，反推到</a:t>
            </a:r>
            <a:r>
              <a:rPr lang="en-US" altLang="zh-CN" sz="2400">
                <a:ea typeface="微软雅黑 Light" panose="020B0502040204020203" pitchFamily="34" charset="-122"/>
              </a:rPr>
              <a:t>C.N.=12</a:t>
            </a:r>
            <a:r>
              <a:rPr lang="zh-CN" altLang="en-US" sz="2400">
                <a:ea typeface="微软雅黑 Light" panose="020B0502040204020203" pitchFamily="34" charset="-122"/>
              </a:rPr>
              <a:t>时的原子半径，如乘以一个系数（</a:t>
            </a:r>
            <a:r>
              <a:rPr lang="en-US" altLang="zh-CN" sz="2400">
                <a:ea typeface="微软雅黑 Light" panose="020B0502040204020203" pitchFamily="34" charset="-122"/>
              </a:rPr>
              <a:t>3%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4%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or 12%</a:t>
            </a:r>
            <a:r>
              <a:rPr lang="zh-CN" altLang="en-US" sz="2400">
                <a:ea typeface="微软雅黑 Light" panose="020B0502040204020203" pitchFamily="34" charset="-122"/>
              </a:rPr>
              <a:t>）。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31957" y="895375"/>
            <a:ext cx="532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ea typeface="微软雅黑 Light" panose="020B0502040204020203" pitchFamily="34" charset="-122"/>
              </a:rPr>
              <a:t>(1).  </a:t>
            </a:r>
            <a:r>
              <a:rPr lang="zh-CN" altLang="en-US" sz="2800" b="1" dirty="0">
                <a:ea typeface="微软雅黑 Light" panose="020B0502040204020203" pitchFamily="34" charset="-122"/>
              </a:rPr>
              <a:t>金属晶体（</a:t>
            </a:r>
            <a:r>
              <a:rPr lang="en-US" altLang="zh-CN" sz="2800" b="1" dirty="0">
                <a:ea typeface="微软雅黑 Light" panose="020B0502040204020203" pitchFamily="34" charset="-122"/>
              </a:rPr>
              <a:t>metallic crystal</a:t>
            </a:r>
            <a:r>
              <a:rPr lang="zh-CN" altLang="en-US" sz="2800" b="1" dirty="0"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689" y="269105"/>
            <a:ext cx="681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ea typeface="微软雅黑 Light" panose="020B0502040204020203" pitchFamily="34" charset="-122"/>
              </a:rPr>
              <a:t>2</a:t>
            </a:r>
            <a:r>
              <a:rPr lang="zh-CN" altLang="en-US" sz="2800" b="1" dirty="0" smtClean="0">
                <a:ea typeface="微软雅黑 Light" panose="020B0502040204020203" pitchFamily="34" charset="-122"/>
              </a:rPr>
              <a:t>、</a:t>
            </a:r>
            <a:r>
              <a:rPr lang="zh-CN" altLang="en-US" sz="2800" b="1" dirty="0">
                <a:ea typeface="微软雅黑 Light" panose="020B0502040204020203" pitchFamily="34" charset="-122"/>
              </a:rPr>
              <a:t>对不同的晶体，原子或离子的定义不同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 autoUpdateAnimBg="0"/>
      <p:bldP spid="4403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696200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 b="1" dirty="0"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ea typeface="微软雅黑 Light" panose="020B0502040204020203" pitchFamily="34" charset="-122"/>
              </a:rPr>
              <a:t>(2). </a:t>
            </a:r>
            <a:r>
              <a:rPr lang="zh-CN" altLang="en-US" sz="2800" b="1" dirty="0">
                <a:ea typeface="微软雅黑 Light" panose="020B0502040204020203" pitchFamily="34" charset="-122"/>
              </a:rPr>
              <a:t>共价晶体（</a:t>
            </a:r>
            <a:r>
              <a:rPr lang="en-US" altLang="zh-CN" sz="2800" b="1" dirty="0">
                <a:ea typeface="微软雅黑 Light" panose="020B0502040204020203" pitchFamily="34" charset="-122"/>
              </a:rPr>
              <a:t>covalent crystal</a:t>
            </a:r>
            <a:r>
              <a:rPr lang="zh-CN" altLang="en-US" sz="2800" b="1" dirty="0">
                <a:ea typeface="微软雅黑 Light" panose="020B0502040204020203" pitchFamily="34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单键、双键、三键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为了统一，通常选择</a:t>
            </a:r>
            <a:r>
              <a:rPr lang="zh-CN" altLang="en-US" sz="2400" b="1" u="sng" dirty="0">
                <a:ea typeface="微软雅黑 Light" panose="020B0502040204020203" pitchFamily="34" charset="-122"/>
              </a:rPr>
              <a:t>单键半径 </a:t>
            </a:r>
            <a:r>
              <a:rPr lang="en-US" altLang="zh-CN" sz="2400" b="1" u="sng" dirty="0">
                <a:ea typeface="微软雅黑 Light" panose="020B0502040204020203" pitchFamily="34" charset="-122"/>
              </a:rPr>
              <a:t>r(1)</a:t>
            </a:r>
            <a:r>
              <a:rPr lang="zh-CN" altLang="en-US" sz="2400" dirty="0">
                <a:ea typeface="微软雅黑 Light" panose="020B0502040204020203" pitchFamily="34" charset="-122"/>
              </a:rPr>
              <a:t>作为共价晶体中的原子半径。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62000" y="1600200"/>
            <a:ext cx="76962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离子半径 </a:t>
            </a:r>
            <a:r>
              <a:rPr lang="en-US" altLang="zh-CN" sz="2800" dirty="0">
                <a:ea typeface="微软雅黑 Light" panose="020B0502040204020203" pitchFamily="34" charset="-122"/>
              </a:rPr>
              <a:t>r</a:t>
            </a:r>
            <a:r>
              <a:rPr lang="en-US" altLang="zh-CN" sz="2800" baseline="30000" dirty="0">
                <a:ea typeface="微软雅黑 Light" panose="020B0502040204020203" pitchFamily="34" charset="-122"/>
              </a:rPr>
              <a:t>+</a:t>
            </a:r>
            <a:r>
              <a:rPr lang="zh-CN" altLang="en-US" sz="2800" dirty="0"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ea typeface="微软雅黑 Light" panose="020B0502040204020203" pitchFamily="34" charset="-122"/>
              </a:rPr>
              <a:t>r</a:t>
            </a:r>
            <a:r>
              <a:rPr lang="en-US" altLang="zh-CN" sz="2800" baseline="30000" dirty="0">
                <a:ea typeface="微软雅黑 Light" panose="020B0502040204020203" pitchFamily="34" charset="-122"/>
              </a:rPr>
              <a:t>-</a:t>
            </a:r>
            <a:endParaRPr lang="en-US" altLang="zh-CN" sz="2800" dirty="0"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用</a:t>
            </a:r>
            <a:r>
              <a:rPr lang="en-US" altLang="zh-CN" sz="2400" dirty="0"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ea typeface="微软雅黑 Light" panose="020B0502040204020203" pitchFamily="34" charset="-122"/>
              </a:rPr>
              <a:t>光方法只能测出 </a:t>
            </a:r>
            <a:r>
              <a:rPr lang="en-US" altLang="zh-CN" sz="2800" dirty="0">
                <a:ea typeface="微软雅黑 Light" panose="020B0502040204020203" pitchFamily="34" charset="-122"/>
              </a:rPr>
              <a:t>r</a:t>
            </a:r>
            <a:r>
              <a:rPr lang="en-US" altLang="zh-CN" sz="2800" baseline="30000" dirty="0">
                <a:ea typeface="微软雅黑 Light" panose="020B0502040204020203" pitchFamily="34" charset="-122"/>
              </a:rPr>
              <a:t>+ </a:t>
            </a:r>
            <a:r>
              <a:rPr lang="en-US" altLang="zh-CN" sz="2800" dirty="0">
                <a:ea typeface="微软雅黑 Light" panose="020B0502040204020203" pitchFamily="34" charset="-122"/>
              </a:rPr>
              <a:t>+ r</a:t>
            </a:r>
            <a:r>
              <a:rPr lang="en-US" altLang="zh-CN" sz="2800" baseline="30000" dirty="0">
                <a:ea typeface="微软雅黑 Light" panose="020B0502040204020203" pitchFamily="34" charset="-122"/>
              </a:rPr>
              <a:t>-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假定同一种元素在不同离子化合物中相同价态的离子半径是相同的。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err="1">
                <a:ea typeface="微软雅黑 Light" panose="020B0502040204020203" pitchFamily="34" charset="-122"/>
              </a:rPr>
              <a:t>Goldschmid</a:t>
            </a:r>
            <a:r>
              <a:rPr lang="zh-CN" altLang="en-US" sz="2400" dirty="0">
                <a:ea typeface="微软雅黑 Light" panose="020B0502040204020203" pitchFamily="34" charset="-122"/>
              </a:rPr>
              <a:t>离子半径－－根据以上假设算出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 Light" panose="020B0502040204020203" pitchFamily="34" charset="-122"/>
              </a:rPr>
              <a:t>Pauling</a:t>
            </a:r>
            <a:r>
              <a:rPr lang="zh-CN" altLang="en-US" sz="2400" dirty="0">
                <a:ea typeface="微软雅黑 Light" panose="020B0502040204020203" pitchFamily="34" charset="-122"/>
              </a:rPr>
              <a:t>离子半径－－根据量子力学理论，按有效核电荷算出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的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09600" y="762000"/>
            <a:ext cx="484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微软雅黑 Light" panose="020B0502040204020203" pitchFamily="34" charset="-122"/>
              </a:rPr>
              <a:t>(3).  </a:t>
            </a:r>
            <a:r>
              <a:rPr lang="zh-CN" altLang="en-US" sz="2800" b="1">
                <a:ea typeface="微软雅黑 Light" panose="020B0502040204020203" pitchFamily="34" charset="-122"/>
              </a:rPr>
              <a:t>离子晶体（</a:t>
            </a:r>
            <a:r>
              <a:rPr lang="en-US" altLang="zh-CN" sz="2800" b="1">
                <a:ea typeface="微软雅黑 Light" panose="020B0502040204020203" pitchFamily="34" charset="-122"/>
              </a:rPr>
              <a:t>ionic crystal</a:t>
            </a:r>
            <a:r>
              <a:rPr lang="zh-CN" altLang="en-US" sz="2800" b="1">
                <a:ea typeface="微软雅黑 Light" panose="020B0502040204020203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62000" y="1600200"/>
            <a:ext cx="76962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原子半径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共价半径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微软雅黑 Light" panose="020B0502040204020203" pitchFamily="34" charset="-122"/>
              </a:rPr>
              <a:t>Van der Waals </a:t>
            </a:r>
            <a:r>
              <a:rPr lang="zh-CN" altLang="en-US" sz="2400">
                <a:ea typeface="微软雅黑 Light" panose="020B0502040204020203" pitchFamily="34" charset="-122"/>
              </a:rPr>
              <a:t>半径－－两个相邻分子之间的距离之半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共价半径 </a:t>
            </a:r>
            <a:r>
              <a:rPr lang="en-US" altLang="zh-CN" sz="2400">
                <a:ea typeface="微软雅黑 Light" panose="020B0502040204020203" pitchFamily="34" charset="-122"/>
              </a:rPr>
              <a:t>&lt; Van der Waals</a:t>
            </a:r>
            <a:r>
              <a:rPr lang="zh-CN" altLang="en-US" sz="2400">
                <a:ea typeface="微软雅黑 Light" panose="020B0502040204020203" pitchFamily="34" charset="-122"/>
              </a:rPr>
              <a:t>半径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09600" y="762000"/>
            <a:ext cx="563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微软雅黑 Light" panose="020B0502040204020203" pitchFamily="34" charset="-122"/>
              </a:rPr>
              <a:t>(4).  </a:t>
            </a:r>
            <a:r>
              <a:rPr lang="zh-CN" altLang="en-US" sz="2800" b="1">
                <a:ea typeface="微软雅黑 Light" panose="020B0502040204020203" pitchFamily="34" charset="-122"/>
              </a:rPr>
              <a:t>分子晶体（</a:t>
            </a:r>
            <a:r>
              <a:rPr lang="en-US" altLang="zh-CN" sz="2800" b="1">
                <a:ea typeface="微软雅黑 Light" panose="020B0502040204020203" pitchFamily="34" charset="-122"/>
              </a:rPr>
              <a:t>molecular crystal</a:t>
            </a:r>
            <a:r>
              <a:rPr lang="zh-CN" altLang="en-US" sz="2800" b="1">
                <a:ea typeface="微软雅黑 Light" panose="020B0502040204020203" pitchFamily="34" charset="-122"/>
              </a:rPr>
              <a:t>）</a:t>
            </a:r>
          </a:p>
        </p:txBody>
      </p:sp>
      <p:pic>
        <p:nvPicPr>
          <p:cNvPr id="4" name="Picture 3" descr="I-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2528664" cy="252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744111" y="544522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609600"/>
            <a:ext cx="6248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ea typeface="微软雅黑 Light" panose="020B0502040204020203" pitchFamily="34" charset="-122"/>
              </a:rPr>
              <a:t>二</a:t>
            </a:r>
            <a:r>
              <a:rPr lang="zh-CN" altLang="en-US" b="1" dirty="0" smtClean="0">
                <a:solidFill>
                  <a:schemeClr val="accent2"/>
                </a:solidFill>
                <a:ea typeface="微软雅黑 Light" panose="020B0502040204020203" pitchFamily="34" charset="-122"/>
              </a:rPr>
              <a:t>、电负性 </a:t>
            </a:r>
            <a:r>
              <a:rPr lang="en-US" altLang="zh-CN" b="1" dirty="0">
                <a:solidFill>
                  <a:schemeClr val="accent2"/>
                </a:solidFill>
                <a:ea typeface="微软雅黑 Light" panose="020B0502040204020203" pitchFamily="34" charset="-122"/>
              </a:rPr>
              <a:t>(electronegativity)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80010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微软雅黑 Light" panose="020B0502040204020203" pitchFamily="34" charset="-122"/>
              </a:rPr>
              <a:t>符号</a:t>
            </a:r>
            <a:r>
              <a:rPr lang="zh-CN" altLang="en-US" sz="2400" dirty="0">
                <a:ea typeface="微软雅黑 Light" panose="020B0502040204020203" pitchFamily="34" charset="-122"/>
              </a:rPr>
              <a:t>－－</a:t>
            </a:r>
            <a:r>
              <a:rPr lang="en-US" altLang="zh-CN" sz="2800" i="1" dirty="0">
                <a:ea typeface="微软雅黑 Light" panose="020B0502040204020203" pitchFamily="34" charset="-122"/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微软雅黑 Light" panose="020B0502040204020203" pitchFamily="34" charset="-122"/>
              </a:rPr>
              <a:t>定义：</a:t>
            </a:r>
            <a:r>
              <a:rPr lang="zh-CN" altLang="en-US" sz="2400" dirty="0">
                <a:ea typeface="微软雅黑 Light" panose="020B0502040204020203" pitchFamily="34" charset="-122"/>
              </a:rPr>
              <a:t>表示元素在和其它元素形成化合物或固溶体时</a:t>
            </a:r>
            <a:r>
              <a:rPr lang="zh-CN" altLang="en-US" sz="2400" dirty="0">
                <a:solidFill>
                  <a:srgbClr val="FF0000"/>
                </a:solidFill>
                <a:ea typeface="微软雅黑 Light" panose="020B0502040204020203" pitchFamily="34" charset="-122"/>
              </a:rPr>
              <a:t>吸收电子的能力</a:t>
            </a:r>
            <a:r>
              <a:rPr lang="zh-CN" altLang="en-US" sz="2400" dirty="0">
                <a:ea typeface="微软雅黑 Light" panose="020B0502040204020203" pitchFamily="34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等价于</a:t>
            </a:r>
            <a:r>
              <a:rPr lang="zh-CN" altLang="en-US" sz="2400" b="1" dirty="0">
                <a:solidFill>
                  <a:srgbClr val="FF0000"/>
                </a:solidFill>
                <a:ea typeface="微软雅黑 Light" panose="020B0502040204020203" pitchFamily="34" charset="-122"/>
              </a:rPr>
              <a:t>电子亲和力</a:t>
            </a:r>
            <a:r>
              <a:rPr lang="zh-CN" altLang="en-US" sz="2000" dirty="0">
                <a:solidFill>
                  <a:srgbClr val="FF0000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a typeface="微软雅黑 Light" panose="020B0502040204020203" pitchFamily="34" charset="-122"/>
              </a:rPr>
              <a:t>(electron affinity)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在元素周期表右边的元素具有更强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的电负性</a:t>
            </a:r>
            <a:r>
              <a:rPr lang="zh-CN" altLang="en-US" sz="2400" dirty="0">
                <a:ea typeface="微软雅黑 Light" panose="020B0502040204020203" pitchFamily="34" charset="-122"/>
              </a:rPr>
              <a:t>，或者说在周期表左边的元素具有更强的正电性。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同一周期中，越往右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，电</a:t>
            </a:r>
            <a:r>
              <a:rPr lang="zh-CN" altLang="en-US" sz="2400" dirty="0">
                <a:ea typeface="微软雅黑 Light" panose="020B0502040204020203" pitchFamily="34" charset="-122"/>
              </a:rPr>
              <a:t>负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性</a:t>
            </a:r>
            <a:r>
              <a:rPr lang="zh-CN" altLang="en-US" sz="2400" dirty="0">
                <a:ea typeface="微软雅黑 Light" panose="020B0502040204020203" pitchFamily="34" charset="-122"/>
              </a:rPr>
              <a:t>越大；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     同一族中，越往上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，电负性</a:t>
            </a:r>
            <a:r>
              <a:rPr lang="zh-CN" altLang="en-US" sz="2400" dirty="0">
                <a:ea typeface="微软雅黑 Light" panose="020B0502040204020203" pitchFamily="34" charset="-122"/>
              </a:rPr>
              <a:t>越大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  <a:ea typeface="微软雅黑 Light" panose="020B0502040204020203" pitchFamily="34" charset="-122"/>
              </a:rPr>
              <a:t>Introduction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微软雅黑 Light" panose="020B0502040204020203" pitchFamily="34" charset="-122"/>
              </a:rPr>
              <a:t>固体材料结构的重要性</a:t>
            </a:r>
            <a:endParaRPr lang="zh-CN" altLang="en-US" sz="2800" smtClean="0">
              <a:ea typeface="微软雅黑 Light" panose="020B0502040204020203" pitchFamily="34" charset="-122"/>
            </a:endParaRPr>
          </a:p>
          <a:p>
            <a:pPr eaLnBrk="1" hangingPunct="1"/>
            <a:r>
              <a:rPr lang="zh-CN" altLang="en-US" smtClean="0">
                <a:ea typeface="微软雅黑 Light" panose="020B0502040204020203" pitchFamily="34" charset="-122"/>
              </a:rPr>
              <a:t>固体材料结构的测定和表征方法</a:t>
            </a:r>
          </a:p>
          <a:p>
            <a:pPr eaLnBrk="1" hangingPunct="1"/>
            <a:r>
              <a:rPr lang="zh-CN" altLang="en-US" smtClean="0">
                <a:ea typeface="微软雅黑 Light" panose="020B0502040204020203" pitchFamily="34" charset="-122"/>
              </a:rPr>
              <a:t>本章的主要内容：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smtClean="0">
                <a:ea typeface="微软雅黑 Light" panose="020B0502040204020203" pitchFamily="34" charset="-122"/>
              </a:rPr>
              <a:t>       元素的晶体结构和性质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ea typeface="微软雅黑 Light" panose="020B0502040204020203" pitchFamily="34" charset="-122"/>
              </a:rPr>
              <a:t>       合金相结构及其影响因素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ea typeface="微软雅黑 Light" panose="020B0502040204020203" pitchFamily="34" charset="-122"/>
              </a:rPr>
              <a:t>       固溶体结构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ea typeface="微软雅黑 Light" panose="020B0502040204020203" pitchFamily="34" charset="-122"/>
              </a:rPr>
              <a:t>       离子晶体结构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ea typeface="微软雅黑 Light" panose="020B0502040204020203" pitchFamily="34" charset="-122"/>
              </a:rPr>
              <a:t>       硅酸盐结构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ea typeface="微软雅黑 Light" panose="020B0502040204020203" pitchFamily="34" charset="-122"/>
              </a:rPr>
              <a:t>       金属间化合物：价化合物、电子化合物、尺寸化合物、间隙化合物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457200" y="2136775"/>
            <a:ext cx="6858000" cy="657225"/>
            <a:chOff x="288" y="578"/>
            <a:chExt cx="4320" cy="414"/>
          </a:xfrm>
        </p:grpSpPr>
        <p:graphicFrame>
          <p:nvGraphicFramePr>
            <p:cNvPr id="59400" name="Object 3"/>
            <p:cNvGraphicFramePr>
              <a:graphicFrameLocks noChangeAspect="1"/>
            </p:cNvGraphicFramePr>
            <p:nvPr/>
          </p:nvGraphicFramePr>
          <p:xfrm>
            <a:off x="1728" y="578"/>
            <a:ext cx="288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0" name="Equation" r:id="rId4" imgW="2032000" imgH="292100" progId="Equation.3">
                    <p:embed/>
                  </p:oleObj>
                </mc:Choice>
                <mc:Fallback>
                  <p:oleObj name="Equation" r:id="rId4" imgW="2032000" imgH="2921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578"/>
                          <a:ext cx="2880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1" name="Text Box 4"/>
            <p:cNvSpPr txBox="1">
              <a:spLocks noChangeArrowheads="1"/>
            </p:cNvSpPr>
            <p:nvPr/>
          </p:nvSpPr>
          <p:spPr bwMode="auto">
            <a:xfrm>
              <a:off x="288" y="62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微软雅黑 Light" panose="020B0502040204020203" pitchFamily="34" charset="-122"/>
                </a:rPr>
                <a:t>Pauling</a:t>
              </a:r>
              <a:r>
                <a:rPr lang="zh-CN" altLang="en-US" sz="2400">
                  <a:ea typeface="微软雅黑 Light" panose="020B0502040204020203" pitchFamily="34" charset="-122"/>
                </a:rPr>
                <a:t>认为：</a:t>
              </a:r>
            </a:p>
          </p:txBody>
        </p:sp>
      </p:grp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14400" y="3048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微软雅黑 Light" panose="020B0502040204020203" pitchFamily="34" charset="-122"/>
              </a:rPr>
              <a:t>E</a:t>
            </a:r>
            <a:r>
              <a:rPr lang="zh-CN" altLang="en-US" sz="2400">
                <a:ea typeface="微软雅黑 Light" panose="020B0502040204020203" pitchFamily="34" charset="-122"/>
              </a:rPr>
              <a:t>－－键能 </a:t>
            </a:r>
            <a:r>
              <a:rPr lang="en-US" altLang="zh-CN" sz="2400">
                <a:ea typeface="微软雅黑 Light" panose="020B0502040204020203" pitchFamily="34" charset="-122"/>
              </a:rPr>
              <a:t>(bond or potential energy)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476250" y="4003675"/>
            <a:ext cx="7480300" cy="1330325"/>
            <a:chOff x="288" y="1536"/>
            <a:chExt cx="4628" cy="838"/>
          </a:xfrm>
        </p:grpSpPr>
        <p:graphicFrame>
          <p:nvGraphicFramePr>
            <p:cNvPr id="59398" name="Object 7"/>
            <p:cNvGraphicFramePr>
              <a:graphicFrameLocks noChangeAspect="1"/>
            </p:cNvGraphicFramePr>
            <p:nvPr/>
          </p:nvGraphicFramePr>
          <p:xfrm>
            <a:off x="2064" y="1536"/>
            <a:ext cx="2852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1" name="Equation" r:id="rId6" imgW="2247900" imgH="660400" progId="Equation.3">
                    <p:embed/>
                  </p:oleObj>
                </mc:Choice>
                <mc:Fallback>
                  <p:oleObj name="Equation" r:id="rId6" imgW="2247900" imgH="660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536"/>
                          <a:ext cx="2852" cy="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9" name="Text Box 8"/>
            <p:cNvSpPr txBox="1">
              <a:spLocks noChangeArrowheads="1"/>
            </p:cNvSpPr>
            <p:nvPr/>
          </p:nvSpPr>
          <p:spPr bwMode="auto">
            <a:xfrm>
              <a:off x="288" y="1661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微软雅黑 Light" panose="020B0502040204020203" pitchFamily="34" charset="-122"/>
                </a:rPr>
                <a:t>Gordy</a:t>
              </a:r>
              <a:r>
                <a:rPr lang="zh-CN" altLang="en-US" sz="2400">
                  <a:ea typeface="微软雅黑 Light" panose="020B0502040204020203" pitchFamily="34" charset="-122"/>
                </a:rPr>
                <a:t>经验公式：</a:t>
              </a:r>
            </a:p>
          </p:txBody>
        </p:sp>
      </p:grpSp>
      <p:sp>
        <p:nvSpPr>
          <p:cNvPr id="59397" name="Rectangle 9"/>
          <p:cNvSpPr>
            <a:spLocks noChangeArrowheads="1"/>
          </p:cNvSpPr>
          <p:nvPr/>
        </p:nvSpPr>
        <p:spPr bwMode="auto">
          <a:xfrm>
            <a:off x="457200" y="990600"/>
            <a:ext cx="41312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 Light" panose="020B0502040204020203" pitchFamily="34" charset="-122"/>
              </a:rPr>
              <a:t>   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电负是</a:t>
            </a:r>
            <a:r>
              <a:rPr lang="zh-CN" altLang="en-US" sz="2400" dirty="0">
                <a:solidFill>
                  <a:srgbClr val="FF0000"/>
                </a:solidFill>
                <a:ea typeface="微软雅黑 Light" panose="020B0502040204020203" pitchFamily="34" charset="-122"/>
              </a:rPr>
              <a:t>相对</a:t>
            </a:r>
            <a:r>
              <a:rPr lang="zh-CN" altLang="en-US" sz="2400" dirty="0">
                <a:ea typeface="微软雅黑 Light" panose="020B0502040204020203" pitchFamily="34" charset="-122"/>
              </a:rPr>
              <a:t>的－－ </a:t>
            </a:r>
            <a:r>
              <a:rPr lang="en-US" altLang="zh-CN" sz="2400" dirty="0">
                <a:ea typeface="微软雅黑 Light" panose="020B0502040204020203" pitchFamily="34" charset="-122"/>
              </a:rPr>
              <a:t>(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x</a:t>
            </a:r>
            <a:r>
              <a:rPr lang="en-US" altLang="zh-CN" sz="2400" baseline="-25000" dirty="0" err="1"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ea typeface="微软雅黑 Light" panose="020B0502040204020203" pitchFamily="34" charset="-122"/>
              </a:rPr>
              <a:t>－</a:t>
            </a:r>
            <a:r>
              <a:rPr lang="en-US" altLang="zh-CN" sz="2400" i="1" dirty="0" err="1">
                <a:ea typeface="微软雅黑 Light" panose="020B0502040204020203" pitchFamily="34" charset="-122"/>
              </a:rPr>
              <a:t>x</a:t>
            </a:r>
            <a:r>
              <a:rPr lang="en-US" altLang="zh-CN" sz="2400" baseline="-25000" dirty="0" err="1">
                <a:ea typeface="微软雅黑 Light" panose="020B0502040204020203" pitchFamily="34" charset="-122"/>
              </a:rPr>
              <a:t>B</a:t>
            </a:r>
            <a:r>
              <a:rPr lang="en-US" altLang="zh-CN" sz="2400" dirty="0">
                <a:ea typeface="微软雅黑 Light" panose="020B0502040204020203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57200" y="852488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</a:rPr>
              <a:t>三、价电子浓度 </a:t>
            </a: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(covalent electron concentration)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995488"/>
            <a:ext cx="8001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微软雅黑 Light" panose="020B0502040204020203" pitchFamily="34" charset="-122"/>
              </a:rPr>
              <a:t>符号</a:t>
            </a:r>
            <a:r>
              <a:rPr lang="zh-CN" altLang="en-US" sz="2400">
                <a:ea typeface="微软雅黑 Light" panose="020B0502040204020203" pitchFamily="34" charset="-122"/>
              </a:rPr>
              <a:t>－－</a:t>
            </a:r>
            <a:r>
              <a:rPr lang="en-US" altLang="zh-CN" sz="2800" i="1">
                <a:ea typeface="微软雅黑 Light" panose="020B0502040204020203" pitchFamily="34" charset="-122"/>
              </a:rPr>
              <a:t>e/a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微软雅黑 Light" panose="020B0502040204020203" pitchFamily="34" charset="-122"/>
              </a:rPr>
              <a:t>定义：</a:t>
            </a:r>
            <a:r>
              <a:rPr lang="zh-CN" altLang="en-US" sz="2400">
                <a:ea typeface="微软雅黑 Light" panose="020B0502040204020203" pitchFamily="34" charset="-122"/>
              </a:rPr>
              <a:t>合金中每个原子平均的价电子数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828800" y="3378200"/>
          <a:ext cx="15557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公式" r:id="rId4" imgW="825500" imgH="711200" progId="Equation.3">
                  <p:embed/>
                </p:oleObj>
              </mc:Choice>
              <mc:Fallback>
                <p:oleObj name="公式" r:id="rId4" imgW="825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78200"/>
                        <a:ext cx="155575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886200" y="3519488"/>
            <a:ext cx="4038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微软雅黑 Light" panose="020B0502040204020203" pitchFamily="34" charset="-122"/>
              </a:rPr>
              <a:t>Z</a:t>
            </a:r>
            <a:r>
              <a:rPr lang="en-US" altLang="zh-CN" sz="2400" i="1" baseline="-25000">
                <a:ea typeface="微软雅黑 Light" panose="020B0502040204020203" pitchFamily="34" charset="-122"/>
              </a:rPr>
              <a:t>i</a:t>
            </a:r>
            <a:r>
              <a:rPr lang="zh-CN" altLang="en-US" sz="2400">
                <a:ea typeface="微软雅黑 Light" panose="020B0502040204020203" pitchFamily="34" charset="-122"/>
              </a:rPr>
              <a:t>－－ </a:t>
            </a:r>
            <a:r>
              <a:rPr lang="en-US" altLang="zh-CN" sz="2400" i="1">
                <a:ea typeface="微软雅黑 Light" panose="020B0502040204020203" pitchFamily="34" charset="-122"/>
              </a:rPr>
              <a:t>i </a:t>
            </a:r>
            <a:r>
              <a:rPr lang="zh-CN" altLang="en-US" sz="2400">
                <a:ea typeface="微软雅黑 Light" panose="020B0502040204020203" pitchFamily="34" charset="-122"/>
              </a:rPr>
              <a:t>组元原子的价电子数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微软雅黑 Light" panose="020B0502040204020203" pitchFamily="34" charset="-122"/>
              </a:rPr>
              <a:t>C</a:t>
            </a:r>
            <a:r>
              <a:rPr lang="en-US" altLang="zh-CN" sz="2400" i="1" baseline="-25000">
                <a:ea typeface="微软雅黑 Light" panose="020B0502040204020203" pitchFamily="34" charset="-122"/>
              </a:rPr>
              <a:t>i</a:t>
            </a:r>
            <a:r>
              <a:rPr lang="zh-CN" altLang="en-US" sz="2400">
                <a:ea typeface="微软雅黑 Light" panose="020B0502040204020203" pitchFamily="34" charset="-122"/>
              </a:rPr>
              <a:t>－－ </a:t>
            </a:r>
            <a:r>
              <a:rPr lang="en-US" altLang="zh-CN" sz="2400" i="1">
                <a:ea typeface="微软雅黑 Light" panose="020B0502040204020203" pitchFamily="34" charset="-122"/>
              </a:rPr>
              <a:t>i </a:t>
            </a:r>
            <a:r>
              <a:rPr lang="zh-CN" altLang="en-US" sz="2400">
                <a:ea typeface="微软雅黑 Light" panose="020B0502040204020203" pitchFamily="34" charset="-122"/>
              </a:rPr>
              <a:t>组元的原子百分数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33400" y="466248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微软雅黑 Light" panose="020B0502040204020203" pitchFamily="34" charset="-122"/>
              </a:rPr>
              <a:t>价电子数</a:t>
            </a:r>
            <a:r>
              <a:rPr lang="zh-CN" altLang="en-US" sz="2400">
                <a:ea typeface="微软雅黑 Light" panose="020B0502040204020203" pitchFamily="34" charset="-122"/>
              </a:rPr>
              <a:t>－－等于周期表中的族数（</a:t>
            </a:r>
            <a:r>
              <a:rPr lang="en-US" altLang="zh-CN" sz="2400">
                <a:ea typeface="微软雅黑 Light" panose="020B0502040204020203" pitchFamily="34" charset="-122"/>
              </a:rPr>
              <a:t>VIII</a:t>
            </a:r>
            <a:r>
              <a:rPr lang="zh-CN" altLang="en-US" sz="2400">
                <a:ea typeface="微软雅黑 Light" panose="020B0502040204020203" pitchFamily="34" charset="-122"/>
              </a:rPr>
              <a:t>族为</a:t>
            </a:r>
            <a:r>
              <a:rPr lang="en-US" altLang="zh-CN" sz="2400">
                <a:ea typeface="微软雅黑 Light" panose="020B0502040204020203" pitchFamily="34" charset="-122"/>
              </a:rPr>
              <a:t>0</a:t>
            </a:r>
            <a:r>
              <a:rPr lang="zh-CN" altLang="en-US" sz="2400">
                <a:ea typeface="微软雅黑 Light" panose="020B0502040204020203" pitchFamily="34" charset="-122"/>
              </a:rPr>
              <a:t>）</a:t>
            </a:r>
            <a:endParaRPr lang="zh-CN" altLang="en-US" sz="2800" i="1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P spid="49157" grpId="0" autoUpdateAnimBg="0"/>
      <p:bldP spid="4915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5"/>
          <p:cNvSpPr txBox="1">
            <a:spLocks noChangeArrowheads="1"/>
          </p:cNvSpPr>
          <p:nvPr/>
        </p:nvSpPr>
        <p:spPr bwMode="auto">
          <a:xfrm>
            <a:off x="533400" y="533400"/>
            <a:ext cx="8001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微软雅黑 Light" panose="020B0502040204020203" pitchFamily="34" charset="-122"/>
              </a:rPr>
              <a:t>例：</a:t>
            </a:r>
            <a:r>
              <a:rPr lang="zh-CN" altLang="en-US" sz="2400">
                <a:ea typeface="微软雅黑 Light" panose="020B0502040204020203" pitchFamily="34" charset="-122"/>
              </a:rPr>
              <a:t>在</a:t>
            </a:r>
            <a:r>
              <a:rPr lang="en-US" altLang="zh-CN" sz="2400">
                <a:ea typeface="微软雅黑 Light" panose="020B0502040204020203" pitchFamily="34" charset="-122"/>
              </a:rPr>
              <a:t>Cu</a:t>
            </a:r>
            <a:r>
              <a:rPr lang="zh-CN" altLang="en-US" sz="2400">
                <a:ea typeface="微软雅黑 Light" panose="020B0502040204020203" pitchFamily="34" charset="-122"/>
              </a:rPr>
              <a:t>－</a:t>
            </a:r>
            <a:r>
              <a:rPr lang="en-US" altLang="zh-CN" sz="2400">
                <a:ea typeface="微软雅黑 Light" panose="020B0502040204020203" pitchFamily="34" charset="-122"/>
              </a:rPr>
              <a:t>Zn</a:t>
            </a:r>
            <a:r>
              <a:rPr lang="zh-CN" altLang="en-US" sz="2400">
                <a:ea typeface="微软雅黑 Light" panose="020B0502040204020203" pitchFamily="34" charset="-122"/>
              </a:rPr>
              <a:t>合金中，有</a:t>
            </a:r>
            <a:r>
              <a:rPr lang="en-US" altLang="zh-CN" sz="2400">
                <a:ea typeface="微软雅黑 Light" panose="020B0502040204020203" pitchFamily="34" charset="-122"/>
              </a:rPr>
              <a:t>CuZn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Cu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5</a:t>
            </a:r>
            <a:r>
              <a:rPr lang="en-US" altLang="zh-CN" sz="2400">
                <a:ea typeface="微软雅黑 Light" panose="020B0502040204020203" pitchFamily="34" charset="-122"/>
              </a:rPr>
              <a:t>Zn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8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CuZn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3</a:t>
            </a:r>
            <a:r>
              <a:rPr lang="zh-CN" altLang="en-US" sz="2400">
                <a:ea typeface="微软雅黑 Light" panose="020B0502040204020203" pitchFamily="34" charset="-122"/>
              </a:rPr>
              <a:t>三个相，分别求其价电子浓度。</a:t>
            </a:r>
            <a:endParaRPr lang="zh-CN" altLang="en-US" sz="2800" i="1">
              <a:ea typeface="微软雅黑 Light" panose="020B0502040204020203" pitchFamily="34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微软雅黑 Light" panose="020B0502040204020203" pitchFamily="34" charset="-122"/>
              </a:rPr>
              <a:t>解答：</a:t>
            </a:r>
            <a:r>
              <a:rPr lang="en-US" altLang="zh-CN" sz="2400">
                <a:ea typeface="微软雅黑 Light" panose="020B0502040204020203" pitchFamily="34" charset="-122"/>
              </a:rPr>
              <a:t>Cu</a:t>
            </a:r>
            <a:r>
              <a:rPr lang="zh-CN" altLang="en-US" sz="2400">
                <a:ea typeface="微软雅黑 Light" panose="020B0502040204020203" pitchFamily="34" charset="-122"/>
              </a:rPr>
              <a:t>为</a:t>
            </a:r>
            <a:r>
              <a:rPr lang="en-US" altLang="zh-CN" sz="2400">
                <a:ea typeface="微软雅黑 Light" panose="020B0502040204020203" pitchFamily="34" charset="-122"/>
              </a:rPr>
              <a:t>1</a:t>
            </a:r>
            <a:r>
              <a:rPr lang="zh-CN" altLang="en-US" sz="2400">
                <a:ea typeface="微软雅黑 Light" panose="020B0502040204020203" pitchFamily="34" charset="-122"/>
              </a:rPr>
              <a:t>价，</a:t>
            </a:r>
            <a:r>
              <a:rPr lang="en-US" altLang="zh-CN" sz="2400">
                <a:ea typeface="微软雅黑 Light" panose="020B0502040204020203" pitchFamily="34" charset="-122"/>
              </a:rPr>
              <a:t>Zn</a:t>
            </a:r>
            <a:r>
              <a:rPr lang="zh-CN" altLang="en-US" sz="2400">
                <a:ea typeface="微软雅黑 Light" panose="020B0502040204020203" pitchFamily="34" charset="-122"/>
              </a:rPr>
              <a:t>为</a:t>
            </a:r>
            <a:r>
              <a:rPr lang="en-US" altLang="zh-CN" sz="24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价</a:t>
            </a:r>
            <a:endParaRPr lang="zh-CN" altLang="en-US" sz="2400" baseline="-25000">
              <a:ea typeface="微软雅黑 Light" panose="020B0502040204020203" pitchFamily="34" charset="-122"/>
            </a:endParaRP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258888" y="3184525"/>
          <a:ext cx="5942012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4" imgW="3073400" imgH="1270000" progId="Equation.3">
                  <p:embed/>
                </p:oleObj>
              </mc:Choice>
              <mc:Fallback>
                <p:oleObj name="Equation" r:id="rId4" imgW="3073400" imgH="1270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84525"/>
                        <a:ext cx="5942012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4376738" y="2443163"/>
            <a:ext cx="1447800" cy="609600"/>
            <a:chOff x="4272" y="1008"/>
            <a:chExt cx="1008" cy="384"/>
          </a:xfrm>
        </p:grpSpPr>
        <p:sp>
          <p:nvSpPr>
            <p:cNvPr id="63497" name="AutoShape 9"/>
            <p:cNvSpPr>
              <a:spLocks noChangeArrowheads="1"/>
            </p:cNvSpPr>
            <p:nvPr/>
          </p:nvSpPr>
          <p:spPr bwMode="auto">
            <a:xfrm>
              <a:off x="4272" y="1008"/>
              <a:ext cx="1008" cy="384"/>
            </a:xfrm>
            <a:prstGeom prst="wedgeRectCallout">
              <a:avLst>
                <a:gd name="adj1" fmla="val -72319"/>
                <a:gd name="adj2" fmla="val 20494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63498" name="Object 10"/>
            <p:cNvGraphicFramePr>
              <a:graphicFrameLocks noChangeAspect="1"/>
            </p:cNvGraphicFramePr>
            <p:nvPr/>
          </p:nvGraphicFramePr>
          <p:xfrm>
            <a:off x="4320" y="1056"/>
            <a:ext cx="90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4" name="Equation" r:id="rId6" imgW="1180588" imgH="393529" progId="Equation.3">
                    <p:embed/>
                  </p:oleObj>
                </mc:Choice>
                <mc:Fallback>
                  <p:oleObj name="Equation" r:id="rId6" imgW="1180588" imgH="39352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056"/>
                          <a:ext cx="90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2971800" y="2438400"/>
            <a:ext cx="1371600" cy="609600"/>
            <a:chOff x="4080" y="1200"/>
            <a:chExt cx="1008" cy="384"/>
          </a:xfrm>
        </p:grpSpPr>
        <p:sp>
          <p:nvSpPr>
            <p:cNvPr id="63495" name="AutoShape 12"/>
            <p:cNvSpPr>
              <a:spLocks noChangeArrowheads="1"/>
            </p:cNvSpPr>
            <p:nvPr/>
          </p:nvSpPr>
          <p:spPr bwMode="auto">
            <a:xfrm>
              <a:off x="4080" y="1200"/>
              <a:ext cx="1008" cy="384"/>
            </a:xfrm>
            <a:prstGeom prst="wedgeRectCallout">
              <a:avLst>
                <a:gd name="adj1" fmla="val -72319"/>
                <a:gd name="adj2" fmla="val 20494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63496" name="Object 13"/>
            <p:cNvGraphicFramePr>
              <a:graphicFrameLocks noChangeAspect="1"/>
            </p:cNvGraphicFramePr>
            <p:nvPr/>
          </p:nvGraphicFramePr>
          <p:xfrm>
            <a:off x="4196" y="1248"/>
            <a:ext cx="76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5" name="Equation" r:id="rId8" imgW="1002865" imgH="393529" progId="Equation.3">
                    <p:embed/>
                  </p:oleObj>
                </mc:Choice>
                <mc:Fallback>
                  <p:oleObj name="Equation" r:id="rId8" imgW="1002865" imgH="39352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1248"/>
                          <a:ext cx="76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827584" y="2276872"/>
            <a:ext cx="723582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作业：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ea typeface="微软雅黑 Light" panose="020B0502040204020203" pitchFamily="34" charset="-122"/>
              </a:rPr>
              <a:t>画出石墨、锑的晶胞结构图，指出点阵和结构单元</a:t>
            </a:r>
            <a:endParaRPr lang="en-US" altLang="zh-CN" sz="2400" dirty="0" smtClean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  <a:cs typeface="Times New Roman" panose="02020603050405020304" pitchFamily="18" charset="0"/>
              </a:rPr>
              <a:t>§2-1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元素的晶体结构 </a:t>
            </a:r>
          </a:p>
          <a:p>
            <a:pPr algn="ctr" eaLnBrk="1" hangingPunct="1">
              <a:defRPr/>
            </a:pP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(Crystal structure of elements)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2286000"/>
            <a:ext cx="396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</a:rPr>
              <a:t>一、元素的分类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90600" y="33528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微软雅黑 Light" panose="020B0502040204020203" pitchFamily="34" charset="-122"/>
              </a:rPr>
              <a:t>元素的分类、特征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0"/>
          <p:cNvGrpSpPr>
            <a:grpSpLocks/>
          </p:cNvGrpSpPr>
          <p:nvPr/>
        </p:nvGrpSpPr>
        <p:grpSpPr bwMode="auto">
          <a:xfrm>
            <a:off x="914400" y="6172200"/>
            <a:ext cx="2667000" cy="396875"/>
            <a:chOff x="768" y="3196"/>
            <a:chExt cx="1680" cy="250"/>
          </a:xfrm>
        </p:grpSpPr>
        <p:sp>
          <p:nvSpPr>
            <p:cNvPr id="9233" name="Rectangle 11"/>
            <p:cNvSpPr>
              <a:spLocks noChangeAspect="1" noChangeArrowheads="1"/>
            </p:cNvSpPr>
            <p:nvPr/>
          </p:nvSpPr>
          <p:spPr bwMode="auto">
            <a:xfrm>
              <a:off x="768" y="3216"/>
              <a:ext cx="272" cy="19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微软雅黑 Light" panose="020B0502040204020203" pitchFamily="34" charset="-122"/>
              </a:endParaRPr>
            </a:p>
          </p:txBody>
        </p:sp>
        <p:sp>
          <p:nvSpPr>
            <p:cNvPr id="9234" name="Text Box 12"/>
            <p:cNvSpPr txBox="1">
              <a:spLocks noChangeArrowheads="1"/>
            </p:cNvSpPr>
            <p:nvPr/>
          </p:nvSpPr>
          <p:spPr bwMode="auto">
            <a:xfrm>
              <a:off x="1056" y="3196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ea typeface="微软雅黑 Light" panose="020B0502040204020203" pitchFamily="34" charset="-122"/>
                </a:rPr>
                <a:t>第一类元素</a:t>
              </a:r>
            </a:p>
          </p:txBody>
        </p:sp>
      </p:grpSp>
      <p:grpSp>
        <p:nvGrpSpPr>
          <p:cNvPr id="9219" name="Group 21"/>
          <p:cNvGrpSpPr>
            <a:grpSpLocks/>
          </p:cNvGrpSpPr>
          <p:nvPr/>
        </p:nvGrpSpPr>
        <p:grpSpPr bwMode="auto">
          <a:xfrm>
            <a:off x="3581400" y="6172200"/>
            <a:ext cx="2286000" cy="396875"/>
            <a:chOff x="768" y="3552"/>
            <a:chExt cx="1440" cy="250"/>
          </a:xfrm>
        </p:grpSpPr>
        <p:sp>
          <p:nvSpPr>
            <p:cNvPr id="9231" name="Rectangle 14"/>
            <p:cNvSpPr>
              <a:spLocks noChangeAspect="1" noChangeArrowheads="1"/>
            </p:cNvSpPr>
            <p:nvPr/>
          </p:nvSpPr>
          <p:spPr bwMode="auto">
            <a:xfrm>
              <a:off x="768" y="3586"/>
              <a:ext cx="272" cy="194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微软雅黑 Light" panose="020B0502040204020203" pitchFamily="34" charset="-122"/>
              </a:endParaRPr>
            </a:p>
          </p:txBody>
        </p:sp>
        <p:sp>
          <p:nvSpPr>
            <p:cNvPr id="9232" name="Text Box 15"/>
            <p:cNvSpPr txBox="1">
              <a:spLocks noChangeArrowheads="1"/>
            </p:cNvSpPr>
            <p:nvPr/>
          </p:nvSpPr>
          <p:spPr bwMode="auto">
            <a:xfrm>
              <a:off x="1056" y="3552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ea typeface="微软雅黑 Light" panose="020B0502040204020203" pitchFamily="34" charset="-122"/>
                </a:rPr>
                <a:t>第二类元素</a:t>
              </a:r>
            </a:p>
          </p:txBody>
        </p:sp>
      </p:grpSp>
      <p:grpSp>
        <p:nvGrpSpPr>
          <p:cNvPr id="9220" name="Group 22"/>
          <p:cNvGrpSpPr>
            <a:grpSpLocks/>
          </p:cNvGrpSpPr>
          <p:nvPr/>
        </p:nvGrpSpPr>
        <p:grpSpPr bwMode="auto">
          <a:xfrm>
            <a:off x="6248400" y="6172200"/>
            <a:ext cx="2286000" cy="396875"/>
            <a:chOff x="768" y="3888"/>
            <a:chExt cx="1440" cy="250"/>
          </a:xfrm>
        </p:grpSpPr>
        <p:sp>
          <p:nvSpPr>
            <p:cNvPr id="9229" name="Rectangle 18"/>
            <p:cNvSpPr>
              <a:spLocks noChangeAspect="1" noChangeArrowheads="1"/>
            </p:cNvSpPr>
            <p:nvPr/>
          </p:nvSpPr>
          <p:spPr bwMode="auto">
            <a:xfrm>
              <a:off x="768" y="3922"/>
              <a:ext cx="272" cy="194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微软雅黑 Light" panose="020B0502040204020203" pitchFamily="34" charset="-122"/>
              </a:endParaRPr>
            </a:p>
          </p:txBody>
        </p:sp>
        <p:sp>
          <p:nvSpPr>
            <p:cNvPr id="9230" name="Text Box 19"/>
            <p:cNvSpPr txBox="1">
              <a:spLocks noChangeArrowheads="1"/>
            </p:cNvSpPr>
            <p:nvPr/>
          </p:nvSpPr>
          <p:spPr bwMode="auto">
            <a:xfrm>
              <a:off x="1056" y="3888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ea typeface="微软雅黑 Light" panose="020B0502040204020203" pitchFamily="34" charset="-122"/>
                </a:rPr>
                <a:t>第三类元素</a:t>
              </a:r>
            </a:p>
          </p:txBody>
        </p:sp>
      </p:grpSp>
      <p:grpSp>
        <p:nvGrpSpPr>
          <p:cNvPr id="9221" name="Group 23"/>
          <p:cNvGrpSpPr>
            <a:grpSpLocks/>
          </p:cNvGrpSpPr>
          <p:nvPr/>
        </p:nvGrpSpPr>
        <p:grpSpPr bwMode="auto">
          <a:xfrm>
            <a:off x="517525" y="1812925"/>
            <a:ext cx="7940675" cy="2606675"/>
            <a:chOff x="326" y="579"/>
            <a:chExt cx="5002" cy="1642"/>
          </a:xfrm>
        </p:grpSpPr>
        <p:sp>
          <p:nvSpPr>
            <p:cNvPr id="9225" name="Freeform 7"/>
            <p:cNvSpPr>
              <a:spLocks/>
            </p:cNvSpPr>
            <p:nvPr/>
          </p:nvSpPr>
          <p:spPr bwMode="auto">
            <a:xfrm>
              <a:off x="3648" y="589"/>
              <a:ext cx="1680" cy="1632"/>
            </a:xfrm>
            <a:custGeom>
              <a:avLst/>
              <a:gdLst>
                <a:gd name="T0" fmla="*/ 0 w 1680"/>
                <a:gd name="T1" fmla="*/ 240 h 1632"/>
                <a:gd name="T2" fmla="*/ 0 w 1680"/>
                <a:gd name="T3" fmla="*/ 480 h 1632"/>
                <a:gd name="T4" fmla="*/ 240 w 1680"/>
                <a:gd name="T5" fmla="*/ 480 h 1632"/>
                <a:gd name="T6" fmla="*/ 240 w 1680"/>
                <a:gd name="T7" fmla="*/ 960 h 1632"/>
                <a:gd name="T8" fmla="*/ 528 w 1680"/>
                <a:gd name="T9" fmla="*/ 960 h 1632"/>
                <a:gd name="T10" fmla="*/ 528 w 1680"/>
                <a:gd name="T11" fmla="*/ 1152 h 1632"/>
                <a:gd name="T12" fmla="*/ 528 w 1680"/>
                <a:gd name="T13" fmla="*/ 1632 h 1632"/>
                <a:gd name="T14" fmla="*/ 1680 w 1680"/>
                <a:gd name="T15" fmla="*/ 1632 h 1632"/>
                <a:gd name="T16" fmla="*/ 1680 w 1680"/>
                <a:gd name="T17" fmla="*/ 0 h 1632"/>
                <a:gd name="T18" fmla="*/ 1392 w 1680"/>
                <a:gd name="T19" fmla="*/ 0 h 1632"/>
                <a:gd name="T20" fmla="*/ 1392 w 1680"/>
                <a:gd name="T21" fmla="*/ 240 h 1632"/>
                <a:gd name="T22" fmla="*/ 0 w 1680"/>
                <a:gd name="T23" fmla="*/ 240 h 16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80" h="1632">
                  <a:moveTo>
                    <a:pt x="0" y="240"/>
                  </a:moveTo>
                  <a:lnTo>
                    <a:pt x="0" y="480"/>
                  </a:lnTo>
                  <a:lnTo>
                    <a:pt x="240" y="480"/>
                  </a:lnTo>
                  <a:lnTo>
                    <a:pt x="240" y="960"/>
                  </a:lnTo>
                  <a:lnTo>
                    <a:pt x="528" y="960"/>
                  </a:lnTo>
                  <a:lnTo>
                    <a:pt x="528" y="1152"/>
                  </a:lnTo>
                  <a:lnTo>
                    <a:pt x="528" y="1632"/>
                  </a:lnTo>
                  <a:lnTo>
                    <a:pt x="1680" y="1632"/>
                  </a:lnTo>
                  <a:lnTo>
                    <a:pt x="1680" y="0"/>
                  </a:lnTo>
                  <a:lnTo>
                    <a:pt x="1392" y="0"/>
                  </a:lnTo>
                  <a:lnTo>
                    <a:pt x="1392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Freeform 8"/>
            <p:cNvSpPr>
              <a:spLocks/>
            </p:cNvSpPr>
            <p:nvPr/>
          </p:nvSpPr>
          <p:spPr bwMode="auto">
            <a:xfrm>
              <a:off x="326" y="579"/>
              <a:ext cx="3552" cy="1632"/>
            </a:xfrm>
            <a:custGeom>
              <a:avLst/>
              <a:gdLst>
                <a:gd name="T0" fmla="*/ 3312 w 3552"/>
                <a:gd name="T1" fmla="*/ 528 h 1632"/>
                <a:gd name="T2" fmla="*/ 3552 w 3552"/>
                <a:gd name="T3" fmla="*/ 528 h 1632"/>
                <a:gd name="T4" fmla="*/ 3552 w 3552"/>
                <a:gd name="T5" fmla="*/ 768 h 1632"/>
                <a:gd name="T6" fmla="*/ 2976 w 3552"/>
                <a:gd name="T7" fmla="*/ 768 h 1632"/>
                <a:gd name="T8" fmla="*/ 2976 w 3552"/>
                <a:gd name="T9" fmla="*/ 1632 h 1632"/>
                <a:gd name="T10" fmla="*/ 0 w 3552"/>
                <a:gd name="T11" fmla="*/ 1632 h 1632"/>
                <a:gd name="T12" fmla="*/ 0 w 3552"/>
                <a:gd name="T13" fmla="*/ 0 h 1632"/>
                <a:gd name="T14" fmla="*/ 192 w 3552"/>
                <a:gd name="T15" fmla="*/ 0 h 1632"/>
                <a:gd name="T16" fmla="*/ 192 w 3552"/>
                <a:gd name="T17" fmla="*/ 240 h 1632"/>
                <a:gd name="T18" fmla="*/ 432 w 3552"/>
                <a:gd name="T19" fmla="*/ 240 h 1632"/>
                <a:gd name="T20" fmla="*/ 432 w 3552"/>
                <a:gd name="T21" fmla="*/ 720 h 1632"/>
                <a:gd name="T22" fmla="*/ 3552 w 3552"/>
                <a:gd name="T23" fmla="*/ 720 h 1632"/>
                <a:gd name="T24" fmla="*/ 3552 w 3552"/>
                <a:gd name="T25" fmla="*/ 528 h 1632"/>
                <a:gd name="T26" fmla="*/ 3312 w 3552"/>
                <a:gd name="T27" fmla="*/ 528 h 16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552" h="1632">
                  <a:moveTo>
                    <a:pt x="3312" y="528"/>
                  </a:moveTo>
                  <a:lnTo>
                    <a:pt x="3552" y="528"/>
                  </a:lnTo>
                  <a:lnTo>
                    <a:pt x="3552" y="768"/>
                  </a:lnTo>
                  <a:lnTo>
                    <a:pt x="2976" y="768"/>
                  </a:lnTo>
                  <a:lnTo>
                    <a:pt x="2976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240"/>
                  </a:lnTo>
                  <a:lnTo>
                    <a:pt x="432" y="240"/>
                  </a:lnTo>
                  <a:lnTo>
                    <a:pt x="432" y="720"/>
                  </a:lnTo>
                  <a:lnTo>
                    <a:pt x="3552" y="720"/>
                  </a:lnTo>
                  <a:lnTo>
                    <a:pt x="3552" y="528"/>
                  </a:lnTo>
                  <a:lnTo>
                    <a:pt x="3312" y="52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Freeform 9"/>
            <p:cNvSpPr>
              <a:spLocks/>
            </p:cNvSpPr>
            <p:nvPr/>
          </p:nvSpPr>
          <p:spPr bwMode="auto">
            <a:xfrm>
              <a:off x="3648" y="1117"/>
              <a:ext cx="240" cy="192"/>
            </a:xfrm>
            <a:custGeom>
              <a:avLst/>
              <a:gdLst>
                <a:gd name="T0" fmla="*/ 0 w 240"/>
                <a:gd name="T1" fmla="*/ 192 h 192"/>
                <a:gd name="T2" fmla="*/ 0 w 240"/>
                <a:gd name="T3" fmla="*/ 0 h 192"/>
                <a:gd name="T4" fmla="*/ 240 w 240"/>
                <a:gd name="T5" fmla="*/ 0 h 192"/>
                <a:gd name="T6" fmla="*/ 240 w 240"/>
                <a:gd name="T7" fmla="*/ 192 h 192"/>
                <a:gd name="T8" fmla="*/ 0 w 240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" h="192">
                  <a:moveTo>
                    <a:pt x="0" y="192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192"/>
                  </a:lnTo>
                  <a:cubicBezTo>
                    <a:pt x="160" y="192"/>
                    <a:pt x="80" y="192"/>
                    <a:pt x="0" y="1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Freeform 10"/>
            <p:cNvSpPr>
              <a:spLocks/>
            </p:cNvSpPr>
            <p:nvPr/>
          </p:nvSpPr>
          <p:spPr bwMode="auto">
            <a:xfrm>
              <a:off x="3312" y="1347"/>
              <a:ext cx="864" cy="864"/>
            </a:xfrm>
            <a:custGeom>
              <a:avLst/>
              <a:gdLst>
                <a:gd name="T0" fmla="*/ 0 w 864"/>
                <a:gd name="T1" fmla="*/ 864 h 864"/>
                <a:gd name="T2" fmla="*/ 0 w 864"/>
                <a:gd name="T3" fmla="*/ 0 h 864"/>
                <a:gd name="T4" fmla="*/ 576 w 864"/>
                <a:gd name="T5" fmla="*/ 0 h 864"/>
                <a:gd name="T6" fmla="*/ 576 w 864"/>
                <a:gd name="T7" fmla="*/ 192 h 864"/>
                <a:gd name="T8" fmla="*/ 864 w 864"/>
                <a:gd name="T9" fmla="*/ 192 h 864"/>
                <a:gd name="T10" fmla="*/ 864 w 864"/>
                <a:gd name="T11" fmla="*/ 864 h 864"/>
                <a:gd name="T12" fmla="*/ 0 w 864"/>
                <a:gd name="T13" fmla="*/ 864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864">
                  <a:moveTo>
                    <a:pt x="0" y="864"/>
                  </a:moveTo>
                  <a:lnTo>
                    <a:pt x="0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864" y="192"/>
                  </a:lnTo>
                  <a:lnTo>
                    <a:pt x="864" y="864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57200" y="638175"/>
          <a:ext cx="8458200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Document" r:id="rId4" imgW="5381244" imgH="3380232" progId="Word.Document.8">
                  <p:embed/>
                </p:oleObj>
              </mc:Choice>
              <mc:Fallback>
                <p:oleObj name="Document" r:id="rId4" imgW="5381244" imgH="338023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38175"/>
                        <a:ext cx="8458200" cy="519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24"/>
          <p:cNvSpPr txBox="1">
            <a:spLocks noChangeArrowheads="1"/>
          </p:cNvSpPr>
          <p:nvPr/>
        </p:nvSpPr>
        <p:spPr bwMode="auto">
          <a:xfrm>
            <a:off x="3146425" y="990600"/>
            <a:ext cx="333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ea typeface="微软雅黑 Light" panose="020B0502040204020203" pitchFamily="34" charset="-122"/>
              </a:rPr>
              <a:t>Elemental Periodic Table</a:t>
            </a:r>
          </a:p>
        </p:txBody>
      </p:sp>
      <p:sp>
        <p:nvSpPr>
          <p:cNvPr id="9224" name="Text Box 25"/>
          <p:cNvSpPr txBox="1">
            <a:spLocks noChangeArrowheads="1"/>
          </p:cNvSpPr>
          <p:nvPr/>
        </p:nvSpPr>
        <p:spPr bwMode="auto">
          <a:xfrm>
            <a:off x="457200" y="1492250"/>
            <a:ext cx="815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ea typeface="微软雅黑 Light" panose="020B0502040204020203" pitchFamily="34" charset="-122"/>
              </a:rPr>
              <a:t>IA  IIA  IIIA  IVA  VA  VIA  VIIA        VIIIA            IB   IIB    IIIB   IVB   VB  VIB  VIIB   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914400"/>
            <a:ext cx="7772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第一类：</a:t>
            </a:r>
            <a:r>
              <a:rPr lang="en-US" altLang="zh-CN" sz="2800">
                <a:ea typeface="微软雅黑 Light" panose="020B0502040204020203" pitchFamily="34" charset="-122"/>
              </a:rPr>
              <a:t>IA</a:t>
            </a:r>
            <a:r>
              <a:rPr lang="zh-CN" altLang="en-US" sz="2800">
                <a:ea typeface="微软雅黑 Light" panose="020B0502040204020203" pitchFamily="34" charset="-122"/>
              </a:rPr>
              <a:t>－</a:t>
            </a:r>
            <a:r>
              <a:rPr lang="en-US" altLang="zh-CN" sz="2800">
                <a:ea typeface="微软雅黑 Light" panose="020B0502040204020203" pitchFamily="34" charset="-122"/>
              </a:rPr>
              <a:t>VIIIA</a:t>
            </a:r>
            <a:r>
              <a:rPr lang="zh-CN" altLang="en-US" sz="2800">
                <a:ea typeface="微软雅黑 Light" panose="020B0502040204020203" pitchFamily="34" charset="-122"/>
              </a:rPr>
              <a:t>、</a:t>
            </a:r>
            <a:r>
              <a:rPr lang="en-US" altLang="zh-CN" sz="2800">
                <a:ea typeface="微软雅黑 Light" panose="020B0502040204020203" pitchFamily="34" charset="-122"/>
              </a:rPr>
              <a:t>IB</a:t>
            </a:r>
            <a:r>
              <a:rPr lang="zh-CN" altLang="en-US" sz="2800">
                <a:ea typeface="微软雅黑 Light" panose="020B0502040204020203" pitchFamily="34" charset="-122"/>
              </a:rPr>
              <a:t>（占这个周期表的</a:t>
            </a:r>
            <a:r>
              <a:rPr lang="en-US" altLang="zh-CN" sz="2800">
                <a:ea typeface="微软雅黑 Light" panose="020B0502040204020203" pitchFamily="34" charset="-122"/>
              </a:rPr>
              <a:t>2/3</a:t>
            </a:r>
            <a:r>
              <a:rPr lang="zh-CN" altLang="en-US" sz="2800">
                <a:ea typeface="微软雅黑 Light" panose="020B0502040204020203" pitchFamily="34" charset="-122"/>
              </a:rPr>
              <a:t>）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>
                <a:ea typeface="微软雅黑 Light" panose="020B0502040204020203" pitchFamily="34" charset="-122"/>
              </a:rPr>
              <a:t>                   金属元素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>
                <a:ea typeface="微软雅黑 Light" panose="020B0502040204020203" pitchFamily="34" charset="-122"/>
              </a:rPr>
              <a:t>特点：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ea typeface="微软雅黑 Light" panose="020B0502040204020203" pitchFamily="34" charset="-122"/>
              </a:rPr>
              <a:t>密排结构－－</a:t>
            </a:r>
            <a:r>
              <a:rPr lang="en-US" altLang="zh-CN" sz="2800">
                <a:ea typeface="微软雅黑 Light" panose="020B0502040204020203" pitchFamily="34" charset="-122"/>
              </a:rPr>
              <a:t>FCC</a:t>
            </a:r>
            <a:r>
              <a:rPr lang="zh-CN" altLang="en-US" sz="2800">
                <a:ea typeface="微软雅黑 Light" panose="020B0502040204020203" pitchFamily="34" charset="-122"/>
              </a:rPr>
              <a:t>、</a:t>
            </a:r>
            <a:r>
              <a:rPr lang="en-US" altLang="zh-CN" sz="2800">
                <a:ea typeface="微软雅黑 Light" panose="020B0502040204020203" pitchFamily="34" charset="-122"/>
              </a:rPr>
              <a:t>HCP</a:t>
            </a:r>
            <a:r>
              <a:rPr lang="zh-CN" altLang="en-US" sz="2800">
                <a:ea typeface="微软雅黑 Light" panose="020B0502040204020203" pitchFamily="34" charset="-122"/>
              </a:rPr>
              <a:t>、</a:t>
            </a:r>
            <a:r>
              <a:rPr lang="en-US" altLang="zh-CN" sz="2800">
                <a:ea typeface="微软雅黑 Light" panose="020B0502040204020203" pitchFamily="34" charset="-122"/>
              </a:rPr>
              <a:t>BCC</a:t>
            </a:r>
            <a:r>
              <a:rPr lang="zh-CN" altLang="en-US" sz="2800">
                <a:ea typeface="微软雅黑 Light" panose="020B0502040204020203" pitchFamily="34" charset="-122"/>
              </a:rPr>
              <a:t>结构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ea typeface="微软雅黑 Light" panose="020B0502040204020203" pitchFamily="34" charset="-122"/>
              </a:rPr>
              <a:t>具有高的配位数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ea typeface="微软雅黑 Light" panose="020B0502040204020203" pitchFamily="34" charset="-122"/>
              </a:rPr>
              <a:t>金属键为主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ea typeface="微软雅黑 Light" panose="020B0502040204020203" pitchFamily="34" charset="-122"/>
              </a:rPr>
              <a:t>特性：导电、导热、延展性、有金属光泽、好的力学性能（高强度、高断裂韧性）等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9600" y="914400"/>
            <a:ext cx="835501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第三类：</a:t>
            </a:r>
            <a:r>
              <a:rPr lang="en-US" altLang="zh-CN" sz="2800">
                <a:ea typeface="微软雅黑 Light" panose="020B0502040204020203" pitchFamily="34" charset="-122"/>
              </a:rPr>
              <a:t>IVB</a:t>
            </a:r>
            <a:r>
              <a:rPr lang="zh-CN" altLang="en-US" sz="2800">
                <a:ea typeface="微软雅黑 Light" panose="020B0502040204020203" pitchFamily="34" charset="-122"/>
              </a:rPr>
              <a:t>－</a:t>
            </a:r>
            <a:r>
              <a:rPr lang="en-US" altLang="zh-CN" sz="2800">
                <a:ea typeface="微软雅黑 Light" panose="020B0502040204020203" pitchFamily="34" charset="-122"/>
              </a:rPr>
              <a:t>VIIB</a:t>
            </a:r>
            <a:r>
              <a:rPr lang="zh-CN" altLang="en-US" sz="2800">
                <a:ea typeface="微软雅黑 Light" panose="020B0502040204020203" pitchFamily="34" charset="-122"/>
              </a:rPr>
              <a:t>族、</a:t>
            </a:r>
            <a:r>
              <a:rPr lang="en-US" altLang="zh-CN" sz="2800">
                <a:ea typeface="微软雅黑 Light" panose="020B0502040204020203" pitchFamily="34" charset="-122"/>
              </a:rPr>
              <a:t>O</a:t>
            </a:r>
            <a:r>
              <a:rPr lang="zh-CN" altLang="en-US" sz="2800">
                <a:ea typeface="微软雅黑 Light" panose="020B0502040204020203" pitchFamily="34" charset="-122"/>
              </a:rPr>
              <a:t>族元素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>
                <a:ea typeface="微软雅黑 Light" panose="020B0502040204020203" pitchFamily="34" charset="-122"/>
              </a:rPr>
              <a:t>                非金属</a:t>
            </a:r>
            <a:r>
              <a:rPr lang="en-US" altLang="zh-CN" sz="2800">
                <a:ea typeface="微软雅黑 Light" panose="020B0502040204020203" pitchFamily="34" charset="-122"/>
              </a:rPr>
              <a:t>non-metal</a:t>
            </a:r>
            <a:r>
              <a:rPr lang="zh-CN" altLang="en-US" sz="2800">
                <a:ea typeface="微软雅黑 Light" panose="020B0502040204020203" pitchFamily="34" charset="-122"/>
              </a:rPr>
              <a:t>、类金属</a:t>
            </a:r>
            <a:r>
              <a:rPr lang="en-US" altLang="zh-CN" sz="2800">
                <a:ea typeface="微软雅黑 Light" panose="020B0502040204020203" pitchFamily="34" charset="-122"/>
              </a:rPr>
              <a:t>quasi-metal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>
                <a:ea typeface="微软雅黑 Light" panose="020B0502040204020203" pitchFamily="34" charset="-122"/>
              </a:rPr>
              <a:t>特点：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ea typeface="微软雅黑 Light" panose="020B0502040204020203" pitchFamily="34" charset="-122"/>
              </a:rPr>
              <a:t>符合“</a:t>
            </a:r>
            <a:r>
              <a:rPr lang="en-US" altLang="zh-CN" sz="2800" b="1">
                <a:solidFill>
                  <a:srgbClr val="FF0000"/>
                </a:solidFill>
                <a:ea typeface="微软雅黑 Light" panose="020B0502040204020203" pitchFamily="34" charset="-122"/>
              </a:rPr>
              <a:t>8-N</a:t>
            </a:r>
            <a:r>
              <a:rPr lang="zh-CN" altLang="en-US" sz="2800" b="1">
                <a:solidFill>
                  <a:srgbClr val="FF0000"/>
                </a:solidFill>
                <a:ea typeface="微软雅黑 Light" panose="020B0502040204020203" pitchFamily="34" charset="-122"/>
              </a:rPr>
              <a:t>规则</a:t>
            </a:r>
            <a:r>
              <a:rPr lang="zh-CN" altLang="en-US" sz="2800">
                <a:ea typeface="微软雅黑 Light" panose="020B0502040204020203" pitchFamily="34" charset="-122"/>
              </a:rPr>
              <a:t>”－－每个原子都有</a:t>
            </a:r>
            <a:r>
              <a:rPr lang="en-US" altLang="zh-CN" sz="2800">
                <a:ea typeface="微软雅黑 Light" panose="020B0502040204020203" pitchFamily="34" charset="-122"/>
              </a:rPr>
              <a:t>8-N</a:t>
            </a:r>
            <a:r>
              <a:rPr lang="zh-CN" altLang="en-US" sz="2800">
                <a:ea typeface="微软雅黑 Light" panose="020B0502040204020203" pitchFamily="34" charset="-122"/>
              </a:rPr>
              <a:t>个近邻原子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ea typeface="微软雅黑 Light" panose="020B0502040204020203" pitchFamily="34" charset="-122"/>
              </a:rPr>
              <a:t>共价键为主－－</a:t>
            </a:r>
            <a:r>
              <a:rPr lang="en-US" altLang="zh-CN" sz="2800">
                <a:ea typeface="微软雅黑 Light" panose="020B0502040204020203" pitchFamily="34" charset="-122"/>
              </a:rPr>
              <a:t>8-N</a:t>
            </a:r>
            <a:r>
              <a:rPr lang="zh-CN" altLang="en-US" sz="2800">
                <a:ea typeface="微软雅黑 Light" panose="020B0502040204020203" pitchFamily="34" charset="-122"/>
              </a:rPr>
              <a:t>规则是由共价键性质决定的。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a typeface="微软雅黑 Light" panose="020B0502040204020203" pitchFamily="34" charset="-122"/>
              </a:rPr>
              <a:t>举例说明：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57200" y="1295400"/>
            <a:ext cx="8077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(1)</a:t>
            </a: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IVB</a:t>
            </a: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族：</a:t>
            </a:r>
            <a:r>
              <a:rPr lang="en-US" altLang="zh-CN" sz="2800" b="1">
                <a:ea typeface="微软雅黑 Light" panose="020B0502040204020203" pitchFamily="34" charset="-122"/>
              </a:rPr>
              <a:t>C</a:t>
            </a:r>
            <a:r>
              <a:rPr lang="zh-CN" altLang="en-US" sz="2800" b="1"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ea typeface="微软雅黑 Light" panose="020B0502040204020203" pitchFamily="34" charset="-122"/>
              </a:rPr>
              <a:t>Si</a:t>
            </a:r>
            <a:r>
              <a:rPr lang="zh-CN" altLang="en-US" sz="2800" b="1"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ea typeface="微软雅黑 Light" panose="020B0502040204020203" pitchFamily="34" charset="-122"/>
              </a:rPr>
              <a:t>Ge</a:t>
            </a:r>
            <a:r>
              <a:rPr lang="zh-CN" altLang="en-US" sz="2800" b="1"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ea typeface="微软雅黑 Light" panose="020B0502040204020203" pitchFamily="34" charset="-122"/>
              </a:rPr>
              <a:t>Sn</a:t>
            </a:r>
            <a:r>
              <a:rPr lang="zh-CN" altLang="en-US" sz="2800" b="1"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ea typeface="微软雅黑 Light" panose="020B0502040204020203" pitchFamily="34" charset="-122"/>
              </a:rPr>
              <a:t>Pb</a:t>
            </a:r>
            <a:endParaRPr lang="en-US" altLang="zh-CN" sz="2800"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>
                <a:ea typeface="微软雅黑 Light" panose="020B0502040204020203" pitchFamily="34" charset="-122"/>
              </a:rPr>
              <a:t>  C</a:t>
            </a:r>
            <a:r>
              <a:rPr lang="zh-CN" altLang="en-US" sz="2800">
                <a:ea typeface="微软雅黑 Light" panose="020B0502040204020203" pitchFamily="34" charset="-122"/>
              </a:rPr>
              <a:t>：主要结构有：</a:t>
            </a:r>
            <a:r>
              <a:rPr lang="zh-CN" altLang="en-US" sz="2400">
                <a:ea typeface="微软雅黑 Light" panose="020B0502040204020203" pitchFamily="34" charset="-122"/>
              </a:rPr>
              <a:t>金刚石结构、石墨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" y="3200400"/>
            <a:ext cx="36576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u="sng">
                <a:ea typeface="微软雅黑 Light" panose="020B0502040204020203" pitchFamily="34" charset="-122"/>
              </a:rPr>
              <a:t>金刚石</a:t>
            </a:r>
            <a:r>
              <a:rPr lang="zh-CN" altLang="en-US" sz="2800" b="1">
                <a:ea typeface="微软雅黑 Light" panose="020B0502040204020203" pitchFamily="34" charset="-122"/>
              </a:rPr>
              <a:t>（</a:t>
            </a:r>
            <a:r>
              <a:rPr lang="en-US" altLang="zh-CN" sz="2800" b="1">
                <a:ea typeface="微软雅黑 Light" panose="020B0502040204020203" pitchFamily="34" charset="-122"/>
              </a:rPr>
              <a:t>diamond)</a:t>
            </a:r>
            <a:endParaRPr lang="en-US" altLang="zh-CN" sz="2800" b="1" u="sng">
              <a:ea typeface="微软雅黑 Light" panose="020B0502040204020203" pitchFamily="34" charset="-122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81000" y="4191000"/>
            <a:ext cx="5715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微软雅黑 Light" panose="020B0502040204020203" pitchFamily="34" charset="-122"/>
              </a:rPr>
              <a:t>  FCC</a:t>
            </a:r>
            <a:r>
              <a:rPr lang="zh-CN" altLang="en-US" sz="2400">
                <a:ea typeface="微软雅黑 Light" panose="020B0502040204020203" pitchFamily="34" charset="-122"/>
              </a:rPr>
              <a:t>点阵，金刚石结构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  </a:t>
            </a:r>
            <a:r>
              <a:rPr lang="en-US" altLang="zh-CN" sz="2400">
                <a:ea typeface="微软雅黑 Light" panose="020B0502040204020203" pitchFamily="34" charset="-122"/>
              </a:rPr>
              <a:t>C.N.=4</a:t>
            </a:r>
            <a:r>
              <a:rPr lang="zh-CN" altLang="en-US" sz="2400">
                <a:ea typeface="微软雅黑 Light" panose="020B0502040204020203" pitchFamily="34" charset="-122"/>
              </a:rPr>
              <a:t>，</a:t>
            </a:r>
            <a:r>
              <a:rPr lang="en-US" altLang="zh-CN" sz="2400">
                <a:ea typeface="微软雅黑 Light" panose="020B0502040204020203" pitchFamily="34" charset="-122"/>
              </a:rPr>
              <a:t>8-N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4</a:t>
            </a:r>
            <a:r>
              <a:rPr lang="zh-CN" altLang="en-US" sz="2400">
                <a:ea typeface="微软雅黑 Light" panose="020B0502040204020203" pitchFamily="34" charset="-122"/>
              </a:rPr>
              <a:t>，</a:t>
            </a:r>
            <a:r>
              <a:rPr lang="en-US" altLang="zh-CN" sz="2400">
                <a:ea typeface="微软雅黑 Light" panose="020B0502040204020203" pitchFamily="34" charset="-122"/>
              </a:rPr>
              <a:t>SP</a:t>
            </a:r>
            <a:r>
              <a:rPr lang="en-US" altLang="zh-CN" sz="2400" baseline="30000">
                <a:ea typeface="微软雅黑 Light" panose="020B0502040204020203" pitchFamily="34" charset="-122"/>
              </a:rPr>
              <a:t>3</a:t>
            </a:r>
            <a:r>
              <a:rPr lang="zh-CN" altLang="en-US" sz="2400">
                <a:ea typeface="微软雅黑 Light" panose="020B0502040204020203" pitchFamily="34" charset="-122"/>
              </a:rPr>
              <a:t>杂化共价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096000" y="2590800"/>
          <a:ext cx="3048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BMP 图象" r:id="rId4" imgW="2163810" imgH="1867062" progId="Paint.Picture">
                  <p:embed/>
                </p:oleObj>
              </mc:Choice>
              <mc:Fallback>
                <p:oleObj name="BMP 图象" r:id="rId4" imgW="2163810" imgH="186706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90800"/>
                        <a:ext cx="30480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4" grpId="0" autoUpdateAnimBg="0"/>
      <p:bldP spid="2560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8600" y="533400"/>
            <a:ext cx="34290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u="sng">
                <a:ea typeface="微软雅黑 Light" panose="020B0502040204020203" pitchFamily="34" charset="-122"/>
              </a:rPr>
              <a:t>石墨</a:t>
            </a:r>
            <a:r>
              <a:rPr lang="zh-CN" altLang="en-US" sz="2800" b="1">
                <a:ea typeface="微软雅黑 Light" panose="020B0502040204020203" pitchFamily="34" charset="-122"/>
              </a:rPr>
              <a:t>（</a:t>
            </a:r>
            <a:r>
              <a:rPr lang="en-US" altLang="zh-CN" sz="2800" b="1">
                <a:ea typeface="微软雅黑 Light" panose="020B0502040204020203" pitchFamily="34" charset="-122"/>
              </a:rPr>
              <a:t>graphite</a:t>
            </a:r>
            <a:r>
              <a:rPr lang="zh-CN" altLang="en-US" sz="2800" b="1">
                <a:ea typeface="微软雅黑 Light" panose="020B0502040204020203" pitchFamily="34" charset="-122"/>
              </a:rPr>
              <a:t>）</a:t>
            </a:r>
            <a:endParaRPr lang="zh-CN" altLang="en-US" sz="2800" b="1" u="sng">
              <a:ea typeface="微软雅黑 Light" panose="020B0502040204020203" pitchFamily="34" charset="-122"/>
            </a:endParaRPr>
          </a:p>
        </p:txBody>
      </p:sp>
      <p:grpSp>
        <p:nvGrpSpPr>
          <p:cNvPr id="17411" name="Group 112"/>
          <p:cNvGrpSpPr>
            <a:grpSpLocks/>
          </p:cNvGrpSpPr>
          <p:nvPr/>
        </p:nvGrpSpPr>
        <p:grpSpPr bwMode="auto">
          <a:xfrm>
            <a:off x="5076825" y="457200"/>
            <a:ext cx="3686175" cy="3962400"/>
            <a:chOff x="3198" y="288"/>
            <a:chExt cx="2322" cy="2496"/>
          </a:xfrm>
        </p:grpSpPr>
        <p:grpSp>
          <p:nvGrpSpPr>
            <p:cNvPr id="17416" name="Group 111"/>
            <p:cNvGrpSpPr>
              <a:grpSpLocks/>
            </p:cNvGrpSpPr>
            <p:nvPr/>
          </p:nvGrpSpPr>
          <p:grpSpPr bwMode="auto">
            <a:xfrm>
              <a:off x="3198" y="288"/>
              <a:ext cx="2322" cy="2116"/>
              <a:chOff x="3198" y="288"/>
              <a:chExt cx="2322" cy="2116"/>
            </a:xfrm>
          </p:grpSpPr>
          <p:sp>
            <p:nvSpPr>
              <p:cNvPr id="17418" name="Line 6"/>
              <p:cNvSpPr>
                <a:spLocks noChangeAspect="1" noChangeShapeType="1"/>
              </p:cNvSpPr>
              <p:nvPr/>
            </p:nvSpPr>
            <p:spPr bwMode="auto">
              <a:xfrm>
                <a:off x="3567" y="532"/>
                <a:ext cx="7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9" name="Line 7"/>
              <p:cNvSpPr>
                <a:spLocks noChangeAspect="1" noChangeShapeType="1"/>
              </p:cNvSpPr>
              <p:nvPr/>
            </p:nvSpPr>
            <p:spPr bwMode="auto">
              <a:xfrm>
                <a:off x="3433" y="825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4" y="532"/>
                <a:ext cx="253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1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4188" y="657"/>
                <a:ext cx="253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2" name="Line 10"/>
              <p:cNvSpPr>
                <a:spLocks noChangeAspect="1" noChangeShapeType="1"/>
              </p:cNvSpPr>
              <p:nvPr/>
            </p:nvSpPr>
            <p:spPr bwMode="auto">
              <a:xfrm>
                <a:off x="3314" y="701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3" name="Line 11"/>
              <p:cNvSpPr>
                <a:spLocks noChangeAspect="1" noChangeShapeType="1"/>
              </p:cNvSpPr>
              <p:nvPr/>
            </p:nvSpPr>
            <p:spPr bwMode="auto">
              <a:xfrm>
                <a:off x="4325" y="532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4" name="Line 12"/>
              <p:cNvSpPr>
                <a:spLocks noChangeAspect="1" noChangeShapeType="1"/>
              </p:cNvSpPr>
              <p:nvPr/>
            </p:nvSpPr>
            <p:spPr bwMode="auto">
              <a:xfrm>
                <a:off x="3567" y="1756"/>
                <a:ext cx="7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5" name="Line 13"/>
              <p:cNvSpPr>
                <a:spLocks noChangeAspect="1" noChangeShapeType="1"/>
              </p:cNvSpPr>
              <p:nvPr/>
            </p:nvSpPr>
            <p:spPr bwMode="auto">
              <a:xfrm>
                <a:off x="3433" y="2049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4" y="1756"/>
                <a:ext cx="253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Line 15"/>
              <p:cNvSpPr>
                <a:spLocks noChangeAspect="1" noChangeShapeType="1"/>
              </p:cNvSpPr>
              <p:nvPr/>
            </p:nvSpPr>
            <p:spPr bwMode="auto">
              <a:xfrm flipH="1">
                <a:off x="4198" y="1870"/>
                <a:ext cx="253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8" name="Line 16"/>
              <p:cNvSpPr>
                <a:spLocks noChangeAspect="1" noChangeShapeType="1"/>
              </p:cNvSpPr>
              <p:nvPr/>
            </p:nvSpPr>
            <p:spPr bwMode="auto">
              <a:xfrm>
                <a:off x="3314" y="1924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9" name="Line 17"/>
              <p:cNvSpPr>
                <a:spLocks noChangeAspect="1" noChangeShapeType="1"/>
              </p:cNvSpPr>
              <p:nvPr/>
            </p:nvSpPr>
            <p:spPr bwMode="auto">
              <a:xfrm>
                <a:off x="4325" y="1756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Line 18"/>
              <p:cNvSpPr>
                <a:spLocks noChangeAspect="1" noChangeShapeType="1"/>
              </p:cNvSpPr>
              <p:nvPr/>
            </p:nvSpPr>
            <p:spPr bwMode="auto">
              <a:xfrm>
                <a:off x="3435" y="817"/>
                <a:ext cx="0" cy="1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Line 19"/>
              <p:cNvSpPr>
                <a:spLocks noChangeAspect="1" noChangeShapeType="1"/>
              </p:cNvSpPr>
              <p:nvPr/>
            </p:nvSpPr>
            <p:spPr bwMode="auto">
              <a:xfrm>
                <a:off x="3314" y="708"/>
                <a:ext cx="0" cy="1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2" name="Line 20"/>
              <p:cNvSpPr>
                <a:spLocks noChangeAspect="1" noChangeShapeType="1"/>
              </p:cNvSpPr>
              <p:nvPr/>
            </p:nvSpPr>
            <p:spPr bwMode="auto">
              <a:xfrm>
                <a:off x="4193" y="818"/>
                <a:ext cx="0" cy="1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" name="Line 21"/>
              <p:cNvSpPr>
                <a:spLocks noChangeAspect="1" noChangeShapeType="1"/>
              </p:cNvSpPr>
              <p:nvPr/>
            </p:nvSpPr>
            <p:spPr bwMode="auto">
              <a:xfrm>
                <a:off x="4446" y="648"/>
                <a:ext cx="0" cy="1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Line 22"/>
              <p:cNvSpPr>
                <a:spLocks noChangeAspect="1" noChangeShapeType="1"/>
              </p:cNvSpPr>
              <p:nvPr/>
            </p:nvSpPr>
            <p:spPr bwMode="auto">
              <a:xfrm>
                <a:off x="3567" y="532"/>
                <a:ext cx="0" cy="1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5" name="Line 23"/>
              <p:cNvSpPr>
                <a:spLocks noChangeAspect="1" noChangeShapeType="1"/>
              </p:cNvSpPr>
              <p:nvPr/>
            </p:nvSpPr>
            <p:spPr bwMode="auto">
              <a:xfrm>
                <a:off x="4320" y="527"/>
                <a:ext cx="0" cy="1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Line 30"/>
              <p:cNvSpPr>
                <a:spLocks noChangeAspect="1" noChangeShapeType="1"/>
              </p:cNvSpPr>
              <p:nvPr/>
            </p:nvSpPr>
            <p:spPr bwMode="auto">
              <a:xfrm>
                <a:off x="3562" y="1164"/>
                <a:ext cx="7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7" name="Line 31"/>
              <p:cNvSpPr>
                <a:spLocks noChangeAspect="1" noChangeShapeType="1"/>
              </p:cNvSpPr>
              <p:nvPr/>
            </p:nvSpPr>
            <p:spPr bwMode="auto">
              <a:xfrm>
                <a:off x="3428" y="1457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Line 32"/>
              <p:cNvSpPr>
                <a:spLocks noChangeAspect="1" noChangeShapeType="1"/>
              </p:cNvSpPr>
              <p:nvPr/>
            </p:nvSpPr>
            <p:spPr bwMode="auto">
              <a:xfrm flipH="1">
                <a:off x="3309" y="1164"/>
                <a:ext cx="253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Line 33"/>
              <p:cNvSpPr>
                <a:spLocks noChangeAspect="1" noChangeShapeType="1"/>
              </p:cNvSpPr>
              <p:nvPr/>
            </p:nvSpPr>
            <p:spPr bwMode="auto">
              <a:xfrm flipH="1">
                <a:off x="4183" y="1289"/>
                <a:ext cx="253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Line 34"/>
              <p:cNvSpPr>
                <a:spLocks noChangeAspect="1" noChangeShapeType="1"/>
              </p:cNvSpPr>
              <p:nvPr/>
            </p:nvSpPr>
            <p:spPr bwMode="auto">
              <a:xfrm>
                <a:off x="3309" y="1332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Line 35"/>
              <p:cNvSpPr>
                <a:spLocks noChangeAspect="1" noChangeShapeType="1"/>
              </p:cNvSpPr>
              <p:nvPr/>
            </p:nvSpPr>
            <p:spPr bwMode="auto">
              <a:xfrm>
                <a:off x="4320" y="1164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Text Box 43"/>
              <p:cNvSpPr txBox="1">
                <a:spLocks noChangeArrowheads="1"/>
              </p:cNvSpPr>
              <p:nvPr/>
            </p:nvSpPr>
            <p:spPr bwMode="auto">
              <a:xfrm>
                <a:off x="3453" y="1511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43" name="Text Box 44"/>
              <p:cNvSpPr txBox="1">
                <a:spLocks noChangeArrowheads="1"/>
              </p:cNvSpPr>
              <p:nvPr/>
            </p:nvSpPr>
            <p:spPr bwMode="auto">
              <a:xfrm>
                <a:off x="3203" y="1673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44" name="Text Box 45"/>
              <p:cNvSpPr txBox="1">
                <a:spLocks noChangeArrowheads="1"/>
              </p:cNvSpPr>
              <p:nvPr/>
            </p:nvSpPr>
            <p:spPr bwMode="auto">
              <a:xfrm>
                <a:off x="3314" y="1804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45" name="Text Box 46"/>
              <p:cNvSpPr txBox="1">
                <a:spLocks noChangeArrowheads="1"/>
              </p:cNvSpPr>
              <p:nvPr/>
            </p:nvSpPr>
            <p:spPr bwMode="auto">
              <a:xfrm>
                <a:off x="4088" y="1800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46" name="Text Box 47"/>
              <p:cNvSpPr txBox="1">
                <a:spLocks noChangeArrowheads="1"/>
              </p:cNvSpPr>
              <p:nvPr/>
            </p:nvSpPr>
            <p:spPr bwMode="auto">
              <a:xfrm>
                <a:off x="4321" y="1631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47" name="Text Box 58"/>
              <p:cNvSpPr txBox="1">
                <a:spLocks noChangeArrowheads="1"/>
              </p:cNvSpPr>
              <p:nvPr/>
            </p:nvSpPr>
            <p:spPr bwMode="auto">
              <a:xfrm>
                <a:off x="4203" y="1502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48" name="Text Box 59"/>
              <p:cNvSpPr txBox="1">
                <a:spLocks noChangeArrowheads="1"/>
              </p:cNvSpPr>
              <p:nvPr/>
            </p:nvSpPr>
            <p:spPr bwMode="auto">
              <a:xfrm>
                <a:off x="3453" y="924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49" name="Text Box 60"/>
              <p:cNvSpPr txBox="1">
                <a:spLocks noChangeArrowheads="1"/>
              </p:cNvSpPr>
              <p:nvPr/>
            </p:nvSpPr>
            <p:spPr bwMode="auto">
              <a:xfrm>
                <a:off x="3762" y="1060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0" name="Text Box 61"/>
              <p:cNvSpPr txBox="1">
                <a:spLocks noChangeArrowheads="1"/>
              </p:cNvSpPr>
              <p:nvPr/>
            </p:nvSpPr>
            <p:spPr bwMode="auto">
              <a:xfrm>
                <a:off x="3319" y="1204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1" name="Text Box 62"/>
              <p:cNvSpPr txBox="1">
                <a:spLocks noChangeArrowheads="1"/>
              </p:cNvSpPr>
              <p:nvPr/>
            </p:nvSpPr>
            <p:spPr bwMode="auto">
              <a:xfrm>
                <a:off x="4328" y="1040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2" name="Text Box 63"/>
              <p:cNvSpPr txBox="1">
                <a:spLocks noChangeArrowheads="1"/>
              </p:cNvSpPr>
              <p:nvPr/>
            </p:nvSpPr>
            <p:spPr bwMode="auto">
              <a:xfrm>
                <a:off x="3448" y="297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3" name="Text Box 64"/>
              <p:cNvSpPr txBox="1">
                <a:spLocks noChangeArrowheads="1"/>
              </p:cNvSpPr>
              <p:nvPr/>
            </p:nvSpPr>
            <p:spPr bwMode="auto">
              <a:xfrm>
                <a:off x="3198" y="459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4" name="Text Box 65"/>
              <p:cNvSpPr txBox="1">
                <a:spLocks noChangeArrowheads="1"/>
              </p:cNvSpPr>
              <p:nvPr/>
            </p:nvSpPr>
            <p:spPr bwMode="auto">
              <a:xfrm>
                <a:off x="3309" y="590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5" name="Text Box 66"/>
              <p:cNvSpPr txBox="1">
                <a:spLocks noChangeArrowheads="1"/>
              </p:cNvSpPr>
              <p:nvPr/>
            </p:nvSpPr>
            <p:spPr bwMode="auto">
              <a:xfrm>
                <a:off x="4083" y="586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6" name="Text Box 67"/>
              <p:cNvSpPr txBox="1">
                <a:spLocks noChangeArrowheads="1"/>
              </p:cNvSpPr>
              <p:nvPr/>
            </p:nvSpPr>
            <p:spPr bwMode="auto">
              <a:xfrm>
                <a:off x="4316" y="417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7" name="Text Box 68"/>
              <p:cNvSpPr txBox="1">
                <a:spLocks noChangeArrowheads="1"/>
              </p:cNvSpPr>
              <p:nvPr/>
            </p:nvSpPr>
            <p:spPr bwMode="auto">
              <a:xfrm>
                <a:off x="4198" y="288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8" name="Text Box 69"/>
              <p:cNvSpPr txBox="1">
                <a:spLocks noChangeArrowheads="1"/>
              </p:cNvSpPr>
              <p:nvPr/>
            </p:nvSpPr>
            <p:spPr bwMode="auto">
              <a:xfrm>
                <a:off x="4231" y="1328"/>
                <a:ext cx="213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59" name="Text Box 70"/>
              <p:cNvSpPr txBox="1">
                <a:spLocks noChangeArrowheads="1"/>
              </p:cNvSpPr>
              <p:nvPr/>
            </p:nvSpPr>
            <p:spPr bwMode="auto">
              <a:xfrm>
                <a:off x="4613" y="1178"/>
                <a:ext cx="213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60" name="Text Box 71"/>
              <p:cNvSpPr txBox="1">
                <a:spLocks noChangeArrowheads="1"/>
              </p:cNvSpPr>
              <p:nvPr/>
            </p:nvSpPr>
            <p:spPr bwMode="auto">
              <a:xfrm>
                <a:off x="4729" y="888"/>
                <a:ext cx="213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61" name="Text Box 72"/>
              <p:cNvSpPr txBox="1">
                <a:spLocks noChangeArrowheads="1"/>
              </p:cNvSpPr>
              <p:nvPr/>
            </p:nvSpPr>
            <p:spPr bwMode="auto">
              <a:xfrm>
                <a:off x="5183" y="1156"/>
                <a:ext cx="213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62" name="Text Box 73"/>
              <p:cNvSpPr txBox="1">
                <a:spLocks noChangeArrowheads="1"/>
              </p:cNvSpPr>
              <p:nvPr/>
            </p:nvSpPr>
            <p:spPr bwMode="auto">
              <a:xfrm>
                <a:off x="5307" y="878"/>
                <a:ext cx="213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63" name="Text Box 74"/>
              <p:cNvSpPr txBox="1">
                <a:spLocks noChangeArrowheads="1"/>
              </p:cNvSpPr>
              <p:nvPr/>
            </p:nvSpPr>
            <p:spPr bwMode="auto">
              <a:xfrm>
                <a:off x="4451" y="752"/>
                <a:ext cx="213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64" name="Line 76"/>
              <p:cNvSpPr>
                <a:spLocks noChangeAspect="1" noChangeShapeType="1"/>
              </p:cNvSpPr>
              <p:nvPr/>
            </p:nvSpPr>
            <p:spPr bwMode="auto">
              <a:xfrm>
                <a:off x="4560" y="992"/>
                <a:ext cx="7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5" name="Line 77"/>
              <p:cNvSpPr>
                <a:spLocks noChangeAspect="1" noChangeShapeType="1"/>
              </p:cNvSpPr>
              <p:nvPr/>
            </p:nvSpPr>
            <p:spPr bwMode="auto">
              <a:xfrm>
                <a:off x="4426" y="1285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6" name="Line 78"/>
              <p:cNvSpPr>
                <a:spLocks noChangeAspect="1" noChangeShapeType="1"/>
              </p:cNvSpPr>
              <p:nvPr/>
            </p:nvSpPr>
            <p:spPr bwMode="auto">
              <a:xfrm flipH="1">
                <a:off x="4307" y="992"/>
                <a:ext cx="253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7" name="Line 79"/>
              <p:cNvSpPr>
                <a:spLocks noChangeAspect="1" noChangeShapeType="1"/>
              </p:cNvSpPr>
              <p:nvPr/>
            </p:nvSpPr>
            <p:spPr bwMode="auto">
              <a:xfrm flipH="1">
                <a:off x="5181" y="1117"/>
                <a:ext cx="253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8" name="Line 80"/>
              <p:cNvSpPr>
                <a:spLocks noChangeAspect="1" noChangeShapeType="1"/>
              </p:cNvSpPr>
              <p:nvPr/>
            </p:nvSpPr>
            <p:spPr bwMode="auto">
              <a:xfrm>
                <a:off x="4307" y="1160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9" name="Line 81"/>
              <p:cNvSpPr>
                <a:spLocks noChangeAspect="1" noChangeShapeType="1"/>
              </p:cNvSpPr>
              <p:nvPr/>
            </p:nvSpPr>
            <p:spPr bwMode="auto">
              <a:xfrm>
                <a:off x="5318" y="992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0" name="Line 87"/>
              <p:cNvSpPr>
                <a:spLocks noChangeAspect="1" noChangeShapeType="1"/>
              </p:cNvSpPr>
              <p:nvPr/>
            </p:nvSpPr>
            <p:spPr bwMode="auto">
              <a:xfrm>
                <a:off x="4312" y="1573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1" name="Line 88"/>
              <p:cNvSpPr>
                <a:spLocks noChangeAspect="1" noChangeShapeType="1"/>
              </p:cNvSpPr>
              <p:nvPr/>
            </p:nvSpPr>
            <p:spPr bwMode="auto">
              <a:xfrm flipH="1">
                <a:off x="4193" y="1280"/>
                <a:ext cx="253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2" name="Line 89"/>
              <p:cNvSpPr>
                <a:spLocks noChangeAspect="1" noChangeShapeType="1"/>
              </p:cNvSpPr>
              <p:nvPr/>
            </p:nvSpPr>
            <p:spPr bwMode="auto">
              <a:xfrm flipH="1">
                <a:off x="5067" y="1405"/>
                <a:ext cx="253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3" name="Line 90"/>
              <p:cNvSpPr>
                <a:spLocks noChangeAspect="1" noChangeShapeType="1"/>
              </p:cNvSpPr>
              <p:nvPr/>
            </p:nvSpPr>
            <p:spPr bwMode="auto">
              <a:xfrm>
                <a:off x="4193" y="1448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4" name="Line 91"/>
              <p:cNvSpPr>
                <a:spLocks noChangeAspect="1" noChangeShapeType="1"/>
              </p:cNvSpPr>
              <p:nvPr/>
            </p:nvSpPr>
            <p:spPr bwMode="auto">
              <a:xfrm>
                <a:off x="5204" y="1280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5" name="Line 95"/>
              <p:cNvSpPr>
                <a:spLocks noChangeAspect="1" noChangeShapeType="1"/>
              </p:cNvSpPr>
              <p:nvPr/>
            </p:nvSpPr>
            <p:spPr bwMode="auto">
              <a:xfrm>
                <a:off x="4446" y="1870"/>
                <a:ext cx="7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6" name="Line 96"/>
              <p:cNvSpPr>
                <a:spLocks noChangeAspect="1" noChangeShapeType="1"/>
              </p:cNvSpPr>
              <p:nvPr/>
            </p:nvSpPr>
            <p:spPr bwMode="auto">
              <a:xfrm>
                <a:off x="4312" y="2163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7" name="Line 97"/>
              <p:cNvSpPr>
                <a:spLocks noChangeAspect="1" noChangeShapeType="1"/>
              </p:cNvSpPr>
              <p:nvPr/>
            </p:nvSpPr>
            <p:spPr bwMode="auto">
              <a:xfrm flipH="1">
                <a:off x="4193" y="1870"/>
                <a:ext cx="253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8" name="Line 98"/>
              <p:cNvSpPr>
                <a:spLocks noChangeAspect="1" noChangeShapeType="1"/>
              </p:cNvSpPr>
              <p:nvPr/>
            </p:nvSpPr>
            <p:spPr bwMode="auto">
              <a:xfrm flipH="1">
                <a:off x="5067" y="1994"/>
                <a:ext cx="253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9" name="Line 99"/>
              <p:cNvSpPr>
                <a:spLocks noChangeAspect="1" noChangeShapeType="1"/>
              </p:cNvSpPr>
              <p:nvPr/>
            </p:nvSpPr>
            <p:spPr bwMode="auto">
              <a:xfrm>
                <a:off x="4193" y="2038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0" name="Line 100"/>
              <p:cNvSpPr>
                <a:spLocks noChangeAspect="1" noChangeShapeType="1"/>
              </p:cNvSpPr>
              <p:nvPr/>
            </p:nvSpPr>
            <p:spPr bwMode="auto">
              <a:xfrm>
                <a:off x="5204" y="1870"/>
                <a:ext cx="123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1" name="Text Box 102"/>
              <p:cNvSpPr txBox="1">
                <a:spLocks noChangeArrowheads="1"/>
              </p:cNvSpPr>
              <p:nvPr/>
            </p:nvSpPr>
            <p:spPr bwMode="auto">
              <a:xfrm>
                <a:off x="4213" y="1922"/>
                <a:ext cx="28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82" name="Text Box 104"/>
              <p:cNvSpPr txBox="1">
                <a:spLocks noChangeArrowheads="1"/>
              </p:cNvSpPr>
              <p:nvPr/>
            </p:nvSpPr>
            <p:spPr bwMode="auto">
              <a:xfrm>
                <a:off x="4957" y="1924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83" name="Text Box 105"/>
              <p:cNvSpPr txBox="1">
                <a:spLocks noChangeArrowheads="1"/>
              </p:cNvSpPr>
              <p:nvPr/>
            </p:nvSpPr>
            <p:spPr bwMode="auto">
              <a:xfrm>
                <a:off x="5190" y="1755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7484" name="Text Box 106"/>
              <p:cNvSpPr txBox="1">
                <a:spLocks noChangeArrowheads="1"/>
              </p:cNvSpPr>
              <p:nvPr/>
            </p:nvSpPr>
            <p:spPr bwMode="auto">
              <a:xfrm>
                <a:off x="5072" y="1626"/>
                <a:ext cx="23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rgbClr val="0000CC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</p:grpSp>
        <p:sp>
          <p:nvSpPr>
            <p:cNvPr id="17417" name="Text Box 108"/>
            <p:cNvSpPr txBox="1">
              <a:spLocks noChangeArrowheads="1"/>
            </p:cNvSpPr>
            <p:nvPr/>
          </p:nvSpPr>
          <p:spPr bwMode="auto">
            <a:xfrm>
              <a:off x="3726" y="249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ea typeface="微软雅黑 Light" panose="020B0502040204020203" pitchFamily="34" charset="-122"/>
                </a:rPr>
                <a:t>石墨结构</a:t>
              </a:r>
            </a:p>
          </p:txBody>
        </p:sp>
      </p:grpSp>
      <p:sp>
        <p:nvSpPr>
          <p:cNvPr id="26734" name="Text Box 110"/>
          <p:cNvSpPr txBox="1">
            <a:spLocks noChangeArrowheads="1"/>
          </p:cNvSpPr>
          <p:nvPr/>
        </p:nvSpPr>
        <p:spPr bwMode="auto">
          <a:xfrm>
            <a:off x="304800" y="1447800"/>
            <a:ext cx="48006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简单六方点阵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堆垛次序：</a:t>
            </a:r>
            <a:r>
              <a:rPr lang="en-US" altLang="zh-CN" sz="2400">
                <a:ea typeface="微软雅黑 Light" panose="020B0502040204020203" pitchFamily="34" charset="-122"/>
              </a:rPr>
              <a:t>ABABAB</a:t>
            </a:r>
            <a:r>
              <a:rPr lang="en-US" altLang="zh-CN" sz="2400">
                <a:ea typeface="微软雅黑 Light" panose="020B0502040204020203" pitchFamily="34" charset="-122"/>
                <a:cs typeface="Times New Roman" panose="02020603050405020304" pitchFamily="18" charset="0"/>
              </a:rPr>
              <a:t>···</a:t>
            </a:r>
            <a:endParaRPr lang="en-US" altLang="zh-CN" sz="2400"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微软雅黑 Light" panose="020B0502040204020203" pitchFamily="34" charset="-122"/>
              </a:rPr>
              <a:t>C.N.=3</a:t>
            </a:r>
            <a:r>
              <a:rPr lang="zh-CN" altLang="en-US" sz="2400">
                <a:ea typeface="微软雅黑 Light" panose="020B0502040204020203" pitchFamily="34" charset="-122"/>
              </a:rPr>
              <a:t>，</a:t>
            </a: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</a:t>
            </a:r>
            <a:r>
              <a:rPr lang="zh-CN" altLang="en-US" sz="2400">
                <a:ea typeface="微软雅黑 Light" panose="020B0502040204020203" pitchFamily="34" charset="-122"/>
              </a:rPr>
              <a:t>不是</a:t>
            </a:r>
            <a:r>
              <a:rPr lang="en-US" altLang="zh-CN" sz="2400">
                <a:ea typeface="微软雅黑 Light" panose="020B0502040204020203" pitchFamily="34" charset="-122"/>
              </a:rPr>
              <a:t>HCP</a:t>
            </a:r>
            <a:r>
              <a:rPr lang="zh-CN" altLang="en-US" sz="2400">
                <a:ea typeface="微软雅黑 Light" panose="020B0502040204020203" pitchFamily="34" charset="-122"/>
              </a:rPr>
              <a:t>结构，不符合</a:t>
            </a:r>
            <a:r>
              <a:rPr lang="en-US" altLang="zh-CN" sz="2400">
                <a:ea typeface="微软雅黑 Light" panose="020B0502040204020203" pitchFamily="34" charset="-122"/>
              </a:rPr>
              <a:t>8-N</a:t>
            </a:r>
            <a:r>
              <a:rPr lang="zh-CN" altLang="en-US" sz="2400">
                <a:ea typeface="微软雅黑 Light" panose="020B0502040204020203" pitchFamily="34" charset="-122"/>
              </a:rPr>
              <a:t>规则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微软雅黑 Light" panose="020B0502040204020203" pitchFamily="34" charset="-122"/>
              </a:rPr>
              <a:t>c/a = 2.73 &gt; 1.633</a:t>
            </a:r>
            <a:r>
              <a:rPr lang="zh-CN" altLang="en-US" sz="2400">
                <a:ea typeface="微软雅黑 Light" panose="020B0502040204020203" pitchFamily="34" charset="-122"/>
              </a:rPr>
              <a:t>，相邻两层</a:t>
            </a:r>
            <a:r>
              <a:rPr lang="en-US" altLang="zh-CN" sz="2400">
                <a:ea typeface="微软雅黑 Light" panose="020B0502040204020203" pitchFamily="34" charset="-122"/>
              </a:rPr>
              <a:t>(0001)</a:t>
            </a:r>
            <a:r>
              <a:rPr lang="zh-CN" altLang="en-US" sz="2400">
                <a:ea typeface="微软雅黑 Light" panose="020B0502040204020203" pitchFamily="34" charset="-122"/>
              </a:rPr>
              <a:t>面上原子不相切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相邻两层</a:t>
            </a:r>
            <a:r>
              <a:rPr lang="en-US" altLang="zh-CN" sz="2400">
                <a:ea typeface="微软雅黑 Light" panose="020B0502040204020203" pitchFamily="34" charset="-122"/>
              </a:rPr>
              <a:t>(0001)</a:t>
            </a:r>
            <a:r>
              <a:rPr lang="zh-CN" altLang="en-US" sz="2400">
                <a:ea typeface="微软雅黑 Light" panose="020B0502040204020203" pitchFamily="34" charset="-122"/>
              </a:rPr>
              <a:t>面上的</a:t>
            </a:r>
            <a:r>
              <a:rPr lang="en-US" altLang="zh-CN" sz="2400">
                <a:ea typeface="微软雅黑 Light" panose="020B0502040204020203" pitchFamily="34" charset="-122"/>
              </a:rPr>
              <a:t>C</a:t>
            </a:r>
            <a:r>
              <a:rPr lang="zh-CN" altLang="en-US" sz="2400">
                <a:ea typeface="微软雅黑 Light" panose="020B0502040204020203" pitchFamily="34" charset="-122"/>
              </a:rPr>
              <a:t>原子平移了</a:t>
            </a:r>
            <a:r>
              <a:rPr lang="en-US" altLang="zh-CN" sz="2400">
                <a:ea typeface="微软雅黑 Light" panose="020B0502040204020203" pitchFamily="34" charset="-122"/>
              </a:rPr>
              <a:t>a</a:t>
            </a:r>
            <a:r>
              <a:rPr lang="zh-CN" altLang="en-US" sz="2400">
                <a:ea typeface="微软雅黑 Light" panose="020B0502040204020203" pitchFamily="34" charset="-122"/>
              </a:rPr>
              <a:t>长度，即</a:t>
            </a:r>
          </a:p>
        </p:txBody>
      </p:sp>
      <p:graphicFrame>
        <p:nvGraphicFramePr>
          <p:cNvPr id="26737" name="Object 113"/>
          <p:cNvGraphicFramePr>
            <a:graphicFrameLocks noChangeAspect="1"/>
          </p:cNvGraphicFramePr>
          <p:nvPr/>
        </p:nvGraphicFramePr>
        <p:xfrm>
          <a:off x="2743200" y="4724400"/>
          <a:ext cx="137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tion" r:id="rId4" imgW="685800" imgH="241300" progId="Equation.3">
                  <p:embed/>
                </p:oleObj>
              </mc:Choice>
              <mc:Fallback>
                <p:oleObj name="Equation" r:id="rId4" imgW="685800" imgH="2413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137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8" name="Text Box 114"/>
          <p:cNvSpPr txBox="1">
            <a:spLocks noChangeArrowheads="1"/>
          </p:cNvSpPr>
          <p:nvPr/>
        </p:nvSpPr>
        <p:spPr bwMode="auto">
          <a:xfrm>
            <a:off x="323850" y="5300663"/>
            <a:ext cx="5334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层内是</a:t>
            </a:r>
            <a:r>
              <a:rPr lang="en-US" altLang="zh-CN" sz="2400">
                <a:ea typeface="微软雅黑 Light" panose="020B0502040204020203" pitchFamily="34" charset="-122"/>
              </a:rPr>
              <a:t>SP</a:t>
            </a:r>
            <a:r>
              <a:rPr lang="en-US" altLang="zh-CN" sz="2400" baseline="30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杂化的共价</a:t>
            </a: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 </a:t>
            </a:r>
            <a:r>
              <a:rPr lang="zh-CN" altLang="en-US" sz="2400">
                <a:ea typeface="微软雅黑 Light" panose="020B0502040204020203" pitchFamily="34" charset="-122"/>
              </a:rPr>
              <a:t>键，还有一个自由电子，层间是范德华力</a:t>
            </a:r>
          </a:p>
        </p:txBody>
      </p:sp>
      <p:sp>
        <p:nvSpPr>
          <p:cNvPr id="26739" name="Text Box 115"/>
          <p:cNvSpPr txBox="1">
            <a:spLocks noChangeArrowheads="1"/>
          </p:cNvSpPr>
          <p:nvPr/>
        </p:nvSpPr>
        <p:spPr bwMode="auto">
          <a:xfrm>
            <a:off x="5724525" y="5661025"/>
            <a:ext cx="31686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微软雅黑 Light" panose="020B0502040204020203" pitchFamily="34" charset="-122"/>
              </a:rPr>
              <a:t>问题</a:t>
            </a:r>
            <a:r>
              <a:rPr lang="en-US" altLang="zh-CN" sz="2400" b="1">
                <a:solidFill>
                  <a:srgbClr val="FF0000"/>
                </a:solidFill>
                <a:ea typeface="微软雅黑 Light" panose="020B0502040204020203" pitchFamily="34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ea typeface="微软雅黑 Light" panose="020B0502040204020203" pitchFamily="34" charset="-122"/>
              </a:rPr>
              <a:t>：请画出石墨的晶胞图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4" grpId="0" build="p" autoUpdateAnimBg="0"/>
      <p:bldP spid="26738" grpId="0" autoUpdateAnimBg="0"/>
      <p:bldP spid="2673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1722</Words>
  <Application>Microsoft Office PowerPoint</Application>
  <PresentationFormat>全屏显示(4:3)</PresentationFormat>
  <Paragraphs>439</Paragraphs>
  <Slides>33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宋体</vt:lpstr>
      <vt:lpstr>微软雅黑</vt:lpstr>
      <vt:lpstr>微软雅黑 Light</vt:lpstr>
      <vt:lpstr>Arial</vt:lpstr>
      <vt:lpstr>Symbol</vt:lpstr>
      <vt:lpstr>Times New Roman</vt:lpstr>
      <vt:lpstr>Verdana</vt:lpstr>
      <vt:lpstr>Wingdings</vt:lpstr>
      <vt:lpstr>默认设计模板</vt:lpstr>
      <vt:lpstr>Document</vt:lpstr>
      <vt:lpstr>BMP 图象</vt:lpstr>
      <vt:lpstr>Equation</vt:lpstr>
      <vt:lpstr>Photo Editor 照片</vt:lpstr>
      <vt:lpstr>公式</vt:lpstr>
      <vt:lpstr>PowerPoint 演示文稿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材料科学基础（I） (Fundamentals of Materials Science)</dc:title>
  <dc:creator>w</dc:creator>
  <cp:lastModifiedBy>Chunlei Wan</cp:lastModifiedBy>
  <cp:revision>106</cp:revision>
  <dcterms:created xsi:type="dcterms:W3CDTF">2003-02-07T12:31:56Z</dcterms:created>
  <dcterms:modified xsi:type="dcterms:W3CDTF">2019-09-29T04:24:47Z</dcterms:modified>
</cp:coreProperties>
</file>