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297" r:id="rId3"/>
    <p:sldId id="296" r:id="rId4"/>
    <p:sldId id="313" r:id="rId5"/>
    <p:sldId id="298" r:id="rId6"/>
    <p:sldId id="318" r:id="rId7"/>
    <p:sldId id="299" r:id="rId8"/>
    <p:sldId id="319" r:id="rId9"/>
    <p:sldId id="300" r:id="rId10"/>
    <p:sldId id="330" r:id="rId11"/>
    <p:sldId id="331" r:id="rId12"/>
    <p:sldId id="325" r:id="rId13"/>
    <p:sldId id="317" r:id="rId14"/>
    <p:sldId id="301" r:id="rId15"/>
    <p:sldId id="302" r:id="rId16"/>
    <p:sldId id="303" r:id="rId17"/>
    <p:sldId id="321" r:id="rId18"/>
    <p:sldId id="304" r:id="rId19"/>
    <p:sldId id="306" r:id="rId20"/>
    <p:sldId id="323" r:id="rId21"/>
    <p:sldId id="305" r:id="rId22"/>
    <p:sldId id="307" r:id="rId23"/>
    <p:sldId id="308" r:id="rId24"/>
    <p:sldId id="326" r:id="rId25"/>
    <p:sldId id="327" r:id="rId26"/>
    <p:sldId id="309" r:id="rId27"/>
    <p:sldId id="310" r:id="rId28"/>
    <p:sldId id="311" r:id="rId29"/>
    <p:sldId id="312" r:id="rId30"/>
    <p:sldId id="324" r:id="rId31"/>
    <p:sldId id="315" r:id="rId32"/>
    <p:sldId id="316" r:id="rId33"/>
    <p:sldId id="32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CC"/>
    <a:srgbClr val="00FFFF"/>
    <a:srgbClr val="FFFFFF"/>
    <a:srgbClr val="CCCC00"/>
    <a:srgbClr val="FFFF66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07" autoAdjust="0"/>
  </p:normalViewPr>
  <p:slideViewPr>
    <p:cSldViewPr showGuides="1">
      <p:cViewPr varScale="1">
        <p:scale>
          <a:sx n="62" d="100"/>
          <a:sy n="62" d="100"/>
        </p:scale>
        <p:origin x="25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75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75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3FFDA5-935E-4FB0-8A3F-CB24A5057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99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711200"/>
            <a:ext cx="4605338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3600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3600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687D4E5D-970D-49CD-AE21-A5DDE59D8E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2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溶质原子占据溶剂晶格某些结点位置而形成的固溶体叫置换固溶体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D4E5D-970D-49CD-AE21-A5DDE59D8EC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F4594-3177-4A1A-ABBD-CD9C432F2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54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86E04-1BD9-4FB0-BE6D-EB081FC60D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0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18092-0746-42BA-9531-B801EF73EF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D6223-F742-4930-A337-C178A8E238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1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A9347-93F2-4DDC-AC86-E30A857B0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8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61567-358D-40E3-9B96-E3779A4E44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1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529C7-B116-4C95-9E9E-13926DB6CD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96405-8941-426C-BE58-2E0DE9EBA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15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61C83-8707-406B-9061-CEC3AE7D35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1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CFC7-9174-40C0-B86A-870BD10AC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22A3-AEB5-4A29-A045-EA0AD77DD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8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0A6BBB8D-E922-4E32-9D1F-B463EDAE9F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8DBA-DD61-46D6-A189-D2239E083DD9}" type="slidenum">
              <a:rPr lang="en-US" altLang="zh-CN">
                <a:ea typeface="微软雅黑 Light" panose="020B0502040204020203" pitchFamily="34" charset="-122"/>
              </a:rPr>
              <a:pPr/>
              <a:t>1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§2-4 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固溶体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（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solid solution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，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S.S.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57200" y="1219200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chemeClr val="accent2"/>
                </a:solidFill>
                <a:ea typeface="微软雅黑 Light" panose="020B0502040204020203" pitchFamily="34" charset="-122"/>
              </a:rPr>
              <a:t>一、定义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7924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0" dirty="0" smtClean="0">
                <a:ea typeface="微软雅黑 Light" panose="020B0502040204020203" pitchFamily="34" charset="-122"/>
              </a:rPr>
              <a:t>溶质原子完全溶于固态溶剂中，并保持溶剂元素的晶格类型</a:t>
            </a:r>
            <a:r>
              <a:rPr lang="zh-CN" altLang="en-US" b="0" dirty="0">
                <a:ea typeface="微软雅黑 Light" panose="020B0502040204020203" pitchFamily="34" charset="-122"/>
              </a:rPr>
              <a:t>，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这种合金相称之为固溶体。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0" dirty="0" smtClean="0">
                <a:ea typeface="微软雅黑 Light" panose="020B0502040204020203" pitchFamily="34" charset="-122"/>
              </a:rPr>
              <a:t>固溶度</a:t>
            </a:r>
            <a:r>
              <a:rPr lang="zh-CN" altLang="en-US" b="0" dirty="0">
                <a:ea typeface="微软雅黑 Light" panose="020B0502040204020203" pitchFamily="34" charset="-122"/>
              </a:rPr>
              <a:t>（</a:t>
            </a:r>
            <a:r>
              <a:rPr lang="en-US" altLang="zh-CN" b="0" dirty="0">
                <a:ea typeface="微软雅黑 Light" panose="020B0502040204020203" pitchFamily="34" charset="-122"/>
              </a:rPr>
              <a:t>solid solubility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——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一</a:t>
            </a:r>
            <a:r>
              <a:rPr lang="zh-CN" altLang="en-US" b="0" dirty="0">
                <a:ea typeface="微软雅黑 Light" panose="020B0502040204020203" pitchFamily="34" charset="-122"/>
              </a:rPr>
              <a:t>种组元在另一种组元中最大的溶解度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1631950" y="3581400"/>
            <a:ext cx="2008188" cy="2041525"/>
            <a:chOff x="3312" y="288"/>
            <a:chExt cx="1265" cy="1286"/>
          </a:xfrm>
        </p:grpSpPr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722" y="481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3388" y="481"/>
              <a:ext cx="334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H="1">
              <a:off x="4141" y="481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388" y="706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3403" y="70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4150" y="70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476" y="492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403" y="140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722" y="1180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729" y="481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H="1">
              <a:off x="4141" y="1179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H="1">
              <a:off x="3412" y="1167"/>
              <a:ext cx="335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636" y="28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371" y="297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4058" y="5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3628" y="98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3320" y="12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4369" y="99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4052" y="12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827" y="402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3832" y="110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312" y="518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219" y="74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3475" y="787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3691" y="84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988" y="6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4156" name="Group 124"/>
          <p:cNvGrpSpPr>
            <a:grpSpLocks/>
          </p:cNvGrpSpPr>
          <p:nvPr/>
        </p:nvGrpSpPr>
        <p:grpSpPr bwMode="auto">
          <a:xfrm>
            <a:off x="3689350" y="4373563"/>
            <a:ext cx="2057400" cy="579437"/>
            <a:chOff x="2112" y="2899"/>
            <a:chExt cx="1296" cy="365"/>
          </a:xfrm>
        </p:grpSpPr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2256" y="29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Cu</a:t>
              </a:r>
            </a:p>
          </p:txBody>
        </p:sp>
        <p:sp>
          <p:nvSpPr>
            <p:cNvPr id="44065" name="Oval 33"/>
            <p:cNvSpPr>
              <a:spLocks noChangeArrowheads="1"/>
            </p:cNvSpPr>
            <p:nvPr/>
          </p:nvSpPr>
          <p:spPr bwMode="auto">
            <a:xfrm>
              <a:off x="2784" y="3052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44093" name="Rectangle 61"/>
            <p:cNvSpPr>
              <a:spLocks noChangeArrowheads="1"/>
            </p:cNvSpPr>
            <p:nvPr/>
          </p:nvSpPr>
          <p:spPr bwMode="auto">
            <a:xfrm>
              <a:off x="2112" y="289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44094" name="Text Box 62"/>
            <p:cNvSpPr txBox="1">
              <a:spLocks noChangeArrowheads="1"/>
            </p:cNvSpPr>
            <p:nvPr/>
          </p:nvSpPr>
          <p:spPr bwMode="auto">
            <a:xfrm>
              <a:off x="2976" y="29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Zn</a:t>
              </a:r>
            </a:p>
          </p:txBody>
        </p:sp>
      </p:grpSp>
      <p:grpSp>
        <p:nvGrpSpPr>
          <p:cNvPr id="44157" name="Group 125"/>
          <p:cNvGrpSpPr>
            <a:grpSpLocks/>
          </p:cNvGrpSpPr>
          <p:nvPr/>
        </p:nvGrpSpPr>
        <p:grpSpPr bwMode="auto">
          <a:xfrm>
            <a:off x="2322513" y="3838575"/>
            <a:ext cx="1214437" cy="990600"/>
            <a:chOff x="1251" y="2658"/>
            <a:chExt cx="765" cy="624"/>
          </a:xfrm>
        </p:grpSpPr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1251" y="3209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44097" name="Oval 65"/>
            <p:cNvSpPr>
              <a:spLocks noChangeArrowheads="1"/>
            </p:cNvSpPr>
            <p:nvPr/>
          </p:nvSpPr>
          <p:spPr bwMode="auto">
            <a:xfrm>
              <a:off x="1943" y="2658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4098" name="Group 66"/>
          <p:cNvGrpSpPr>
            <a:grpSpLocks/>
          </p:cNvGrpSpPr>
          <p:nvPr/>
        </p:nvGrpSpPr>
        <p:grpSpPr bwMode="auto">
          <a:xfrm>
            <a:off x="5975350" y="2996952"/>
            <a:ext cx="2101850" cy="2981325"/>
            <a:chOff x="3797" y="1589"/>
            <a:chExt cx="1324" cy="1878"/>
          </a:xfrm>
        </p:grpSpPr>
        <p:grpSp>
          <p:nvGrpSpPr>
            <p:cNvPr id="44099" name="Group 67"/>
            <p:cNvGrpSpPr>
              <a:grpSpLocks noChangeAspect="1"/>
            </p:cNvGrpSpPr>
            <p:nvPr/>
          </p:nvGrpSpPr>
          <p:grpSpPr bwMode="auto">
            <a:xfrm>
              <a:off x="3888" y="1776"/>
              <a:ext cx="1134" cy="1522"/>
              <a:chOff x="4176" y="1821"/>
              <a:chExt cx="646" cy="867"/>
            </a:xfrm>
          </p:grpSpPr>
          <p:sp>
            <p:nvSpPr>
              <p:cNvPr id="44100" name="Line 68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>
                <a:off x="4244" y="19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 flipH="1">
                <a:off x="4176" y="18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Line 71"/>
              <p:cNvSpPr>
                <a:spLocks noChangeAspect="1" noChangeShapeType="1"/>
              </p:cNvSpPr>
              <p:nvPr/>
            </p:nvSpPr>
            <p:spPr bwMode="auto">
              <a:xfrm flipH="1">
                <a:off x="4674" y="189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4" name="Line 72"/>
              <p:cNvSpPr>
                <a:spLocks noChangeAspect="1" noChangeShapeType="1"/>
              </p:cNvSpPr>
              <p:nvPr/>
            </p:nvSpPr>
            <p:spPr bwMode="auto">
              <a:xfrm>
                <a:off x="4176" y="192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5" name="Line 73"/>
              <p:cNvSpPr>
                <a:spLocks noChangeAspect="1" noChangeShapeType="1"/>
              </p:cNvSpPr>
              <p:nvPr/>
            </p:nvSpPr>
            <p:spPr bwMode="auto">
              <a:xfrm>
                <a:off x="4752" y="1824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6" name="Line 74"/>
              <p:cNvSpPr>
                <a:spLocks noChangeAspect="1" noChangeShapeType="1"/>
              </p:cNvSpPr>
              <p:nvPr/>
            </p:nvSpPr>
            <p:spPr bwMode="auto">
              <a:xfrm>
                <a:off x="4320" y="252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Line 75"/>
              <p:cNvSpPr>
                <a:spLocks noChangeAspect="1" noChangeShapeType="1"/>
              </p:cNvSpPr>
              <p:nvPr/>
            </p:nvSpPr>
            <p:spPr bwMode="auto">
              <a:xfrm>
                <a:off x="4244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8" name="Line 76"/>
              <p:cNvSpPr>
                <a:spLocks noChangeAspect="1" noChangeShapeType="1"/>
              </p:cNvSpPr>
              <p:nvPr/>
            </p:nvSpPr>
            <p:spPr bwMode="auto">
              <a:xfrm flipH="1">
                <a:off x="4176" y="252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Line 77"/>
              <p:cNvSpPr>
                <a:spLocks noChangeAspect="1" noChangeShapeType="1"/>
              </p:cNvSpPr>
              <p:nvPr/>
            </p:nvSpPr>
            <p:spPr bwMode="auto">
              <a:xfrm flipH="1">
                <a:off x="4674" y="259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0" name="Line 78"/>
              <p:cNvSpPr>
                <a:spLocks noChangeAspect="1" noChangeShapeType="1"/>
              </p:cNvSpPr>
              <p:nvPr/>
            </p:nvSpPr>
            <p:spPr bwMode="auto">
              <a:xfrm>
                <a:off x="4176" y="2617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1" name="Line 79"/>
              <p:cNvSpPr>
                <a:spLocks noChangeAspect="1" noChangeShapeType="1"/>
              </p:cNvSpPr>
              <p:nvPr/>
            </p:nvSpPr>
            <p:spPr bwMode="auto">
              <a:xfrm>
                <a:off x="4752" y="2521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2" name="Line 80"/>
              <p:cNvSpPr>
                <a:spLocks noChangeAspect="1" noChangeShapeType="1"/>
              </p:cNvSpPr>
              <p:nvPr/>
            </p:nvSpPr>
            <p:spPr bwMode="auto">
              <a:xfrm>
                <a:off x="4245" y="1986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3" name="Line 81"/>
              <p:cNvSpPr>
                <a:spLocks noChangeAspect="1" noChangeShapeType="1"/>
              </p:cNvSpPr>
              <p:nvPr/>
            </p:nvSpPr>
            <p:spPr bwMode="auto">
              <a:xfrm>
                <a:off x="4176" y="19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4" name="Line 82"/>
              <p:cNvSpPr>
                <a:spLocks noChangeAspect="1" noChangeShapeType="1"/>
              </p:cNvSpPr>
              <p:nvPr/>
            </p:nvSpPr>
            <p:spPr bwMode="auto">
              <a:xfrm>
                <a:off x="4677" y="1987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Line 83"/>
              <p:cNvSpPr>
                <a:spLocks noChangeAspect="1" noChangeShapeType="1"/>
              </p:cNvSpPr>
              <p:nvPr/>
            </p:nvSpPr>
            <p:spPr bwMode="auto">
              <a:xfrm>
                <a:off x="4821" y="1890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4749" y="1821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4176" y="1891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V="1">
                <a:off x="4176" y="2589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4317" y="1824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1" name="Line 89"/>
              <p:cNvSpPr>
                <a:spLocks noChangeAspect="1" noChangeShapeType="1"/>
              </p:cNvSpPr>
              <p:nvPr/>
            </p:nvSpPr>
            <p:spPr bwMode="auto">
              <a:xfrm>
                <a:off x="4320" y="2523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4239" y="1827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23" name="Group 91"/>
              <p:cNvGrpSpPr>
                <a:grpSpLocks noChangeAspect="1"/>
              </p:cNvGrpSpPr>
              <p:nvPr/>
            </p:nvGrpSpPr>
            <p:grpSpPr bwMode="auto">
              <a:xfrm>
                <a:off x="4176" y="2184"/>
                <a:ext cx="646" cy="167"/>
                <a:chOff x="4874" y="1920"/>
                <a:chExt cx="646" cy="167"/>
              </a:xfrm>
            </p:grpSpPr>
            <p:sp>
              <p:nvSpPr>
                <p:cNvPr id="44124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5018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5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4942" y="20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6" name="Line 9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74" y="1920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7" name="Line 9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72" y="199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8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4874" y="2016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9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5450" y="1920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0" name="Line 9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74" y="1986"/>
                  <a:ext cx="646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1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5015" y="1920"/>
                  <a:ext cx="363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2" name="Line 10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42" y="1923"/>
                  <a:ext cx="508" cy="1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33" name="Line 101"/>
              <p:cNvSpPr>
                <a:spLocks noChangeAspect="1" noChangeShapeType="1"/>
              </p:cNvSpPr>
              <p:nvPr/>
            </p:nvSpPr>
            <p:spPr bwMode="auto">
              <a:xfrm flipH="1">
                <a:off x="4244" y="2523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4" name="Line 102"/>
              <p:cNvSpPr>
                <a:spLocks noChangeAspect="1" noChangeShapeType="1"/>
              </p:cNvSpPr>
              <p:nvPr/>
            </p:nvSpPr>
            <p:spPr bwMode="auto">
              <a:xfrm>
                <a:off x="4497" y="1902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4801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4353" y="295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4047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3797" y="297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39" name="Text Box 107"/>
            <p:cNvSpPr txBox="1">
              <a:spLocks noChangeArrowheads="1"/>
            </p:cNvSpPr>
            <p:nvPr/>
          </p:nvSpPr>
          <p:spPr bwMode="auto">
            <a:xfrm>
              <a:off x="3918" y="309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0" name="Text Box 108"/>
            <p:cNvSpPr txBox="1">
              <a:spLocks noChangeArrowheads="1"/>
            </p:cNvSpPr>
            <p:nvPr/>
          </p:nvSpPr>
          <p:spPr bwMode="auto">
            <a:xfrm>
              <a:off x="4672" y="310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4915" y="293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4801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3" name="Text Box 111"/>
            <p:cNvSpPr txBox="1">
              <a:spLocks noChangeArrowheads="1"/>
            </p:cNvSpPr>
            <p:nvPr/>
          </p:nvSpPr>
          <p:spPr bwMode="auto">
            <a:xfrm>
              <a:off x="4353" y="173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4" name="Text Box 112"/>
            <p:cNvSpPr txBox="1">
              <a:spLocks noChangeArrowheads="1"/>
            </p:cNvSpPr>
            <p:nvPr/>
          </p:nvSpPr>
          <p:spPr bwMode="auto">
            <a:xfrm>
              <a:off x="4047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3797" y="175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3918" y="187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7" name="Text Box 115"/>
            <p:cNvSpPr txBox="1">
              <a:spLocks noChangeArrowheads="1"/>
            </p:cNvSpPr>
            <p:nvPr/>
          </p:nvSpPr>
          <p:spPr bwMode="auto">
            <a:xfrm>
              <a:off x="4672" y="18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8" name="Text Box 116"/>
            <p:cNvSpPr txBox="1">
              <a:spLocks noChangeArrowheads="1"/>
            </p:cNvSpPr>
            <p:nvPr/>
          </p:nvSpPr>
          <p:spPr bwMode="auto">
            <a:xfrm>
              <a:off x="4915" y="17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4066" y="230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4292" y="246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4724" y="230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>
                  <a:solidFill>
                    <a:srgbClr val="008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b="0">
                <a:solidFill>
                  <a:srgbClr val="008000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4158" name="Group 126"/>
          <p:cNvGrpSpPr>
            <a:grpSpLocks/>
          </p:cNvGrpSpPr>
          <p:nvPr/>
        </p:nvGrpSpPr>
        <p:grpSpPr bwMode="auto">
          <a:xfrm>
            <a:off x="6858000" y="3228974"/>
            <a:ext cx="914400" cy="1485900"/>
            <a:chOff x="4320" y="2034"/>
            <a:chExt cx="576" cy="936"/>
          </a:xfrm>
        </p:grpSpPr>
        <p:sp>
          <p:nvSpPr>
            <p:cNvPr id="44153" name="Rectangle 121"/>
            <p:cNvSpPr>
              <a:spLocks noChangeArrowheads="1"/>
            </p:cNvSpPr>
            <p:nvPr/>
          </p:nvSpPr>
          <p:spPr bwMode="auto">
            <a:xfrm>
              <a:off x="4690" y="260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 dirty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44154" name="Rectangle 122"/>
            <p:cNvSpPr>
              <a:spLocks noChangeArrowheads="1"/>
            </p:cNvSpPr>
            <p:nvPr/>
          </p:nvSpPr>
          <p:spPr bwMode="auto">
            <a:xfrm>
              <a:off x="4320" y="203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0" dirty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</p:grpSp>
      <p:sp>
        <p:nvSpPr>
          <p:cNvPr id="44155" name="Text Box 123"/>
          <p:cNvSpPr txBox="1">
            <a:spLocks noChangeArrowheads="1"/>
          </p:cNvSpPr>
          <p:nvPr/>
        </p:nvSpPr>
        <p:spPr bwMode="auto">
          <a:xfrm>
            <a:off x="304800" y="5791200"/>
            <a:ext cx="701040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Zn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Cu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中的最大固溶度可达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30%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－－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  <a:hlinkClick r:id="rId2" action="ppaction://hlinksldjump"/>
              </a:rPr>
              <a:t>黄铜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  <a:hlinkClick r:id="rId2" action="ppaction://hlinksldjump"/>
              </a:rPr>
              <a:t>(brass)</a:t>
            </a:r>
            <a:endParaRPr lang="en-US" altLang="zh-CN" sz="24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Cu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Zn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中的固溶度则很小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build="p" autoUpdateAnimBg="0"/>
      <p:bldP spid="441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790575"/>
            <a:ext cx="8461375" cy="61912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1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-</a:t>
            </a:r>
            <a:r>
              <a:rPr lang="en-US" altLang="zh-CN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CuZn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5257800" y="471487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8"/>
          <p:cNvSpPr>
            <a:spLocks noChangeShapeType="1"/>
          </p:cNvSpPr>
          <p:nvPr/>
        </p:nvSpPr>
        <p:spPr bwMode="auto">
          <a:xfrm>
            <a:off x="5272088" y="270827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9"/>
          <p:cNvSpPr>
            <a:spLocks noChangeShapeType="1"/>
          </p:cNvSpPr>
          <p:nvPr/>
        </p:nvSpPr>
        <p:spPr bwMode="auto">
          <a:xfrm>
            <a:off x="6021388" y="216217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10"/>
          <p:cNvSpPr>
            <a:spLocks noChangeShapeType="1"/>
          </p:cNvSpPr>
          <p:nvPr/>
        </p:nvSpPr>
        <p:spPr bwMode="auto">
          <a:xfrm rot="-5400000">
            <a:off x="6283325" y="371792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 rot="-5400000">
            <a:off x="4249738" y="370522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12"/>
          <p:cNvSpPr>
            <a:spLocks noChangeShapeType="1"/>
          </p:cNvSpPr>
          <p:nvPr/>
        </p:nvSpPr>
        <p:spPr bwMode="auto">
          <a:xfrm rot="-5400000">
            <a:off x="5013325" y="315912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3"/>
          <p:cNvSpPr>
            <a:spLocks noChangeShapeType="1"/>
          </p:cNvSpPr>
          <p:nvPr/>
        </p:nvSpPr>
        <p:spPr bwMode="auto">
          <a:xfrm rot="-5400000">
            <a:off x="7007225" y="317182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>
            <a:off x="6010275" y="4181475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 flipV="1">
            <a:off x="5245100" y="4168775"/>
            <a:ext cx="763588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6"/>
          <p:cNvSpPr>
            <a:spLocks noChangeShapeType="1"/>
          </p:cNvSpPr>
          <p:nvPr/>
        </p:nvSpPr>
        <p:spPr bwMode="auto">
          <a:xfrm flipV="1">
            <a:off x="5257800" y="2162175"/>
            <a:ext cx="763588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17"/>
          <p:cNvSpPr>
            <a:spLocks noChangeShapeType="1"/>
          </p:cNvSpPr>
          <p:nvPr/>
        </p:nvSpPr>
        <p:spPr bwMode="auto">
          <a:xfrm flipV="1">
            <a:off x="7278688" y="2149475"/>
            <a:ext cx="763587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7250113" y="4197350"/>
            <a:ext cx="763587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9"/>
          <p:cNvSpPr>
            <a:spLocks noChangeShapeType="1"/>
          </p:cNvSpPr>
          <p:nvPr/>
        </p:nvSpPr>
        <p:spPr bwMode="auto">
          <a:xfrm>
            <a:off x="6011863" y="2149475"/>
            <a:ext cx="1268412" cy="255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5246688" y="2695575"/>
            <a:ext cx="2757487" cy="147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 flipV="1">
            <a:off x="6011863" y="2708275"/>
            <a:ext cx="1268412" cy="1460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2"/>
          <p:cNvSpPr>
            <a:spLocks noChangeShapeType="1"/>
          </p:cNvSpPr>
          <p:nvPr/>
        </p:nvSpPr>
        <p:spPr bwMode="auto">
          <a:xfrm flipV="1">
            <a:off x="5246688" y="2162175"/>
            <a:ext cx="2770187" cy="2538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Oval 23"/>
          <p:cNvSpPr>
            <a:spLocks noChangeArrowheads="1"/>
          </p:cNvSpPr>
          <p:nvPr/>
        </p:nvSpPr>
        <p:spPr bwMode="auto">
          <a:xfrm>
            <a:off x="5891213" y="4021138"/>
            <a:ext cx="287337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Oval 24"/>
          <p:cNvSpPr>
            <a:spLocks noChangeArrowheads="1"/>
          </p:cNvSpPr>
          <p:nvPr/>
        </p:nvSpPr>
        <p:spPr bwMode="auto">
          <a:xfrm>
            <a:off x="5113338" y="4567238"/>
            <a:ext cx="287337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9" name="Oval 25"/>
          <p:cNvSpPr>
            <a:spLocks noChangeArrowheads="1"/>
          </p:cNvSpPr>
          <p:nvPr/>
        </p:nvSpPr>
        <p:spPr bwMode="auto">
          <a:xfrm>
            <a:off x="7091363" y="4567238"/>
            <a:ext cx="287337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0" name="Oval 26"/>
          <p:cNvSpPr>
            <a:spLocks noChangeArrowheads="1"/>
          </p:cNvSpPr>
          <p:nvPr/>
        </p:nvSpPr>
        <p:spPr bwMode="auto">
          <a:xfrm>
            <a:off x="7883525" y="4075113"/>
            <a:ext cx="287338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1" name="Oval 27"/>
          <p:cNvSpPr>
            <a:spLocks noChangeArrowheads="1"/>
          </p:cNvSpPr>
          <p:nvPr/>
        </p:nvSpPr>
        <p:spPr bwMode="auto">
          <a:xfrm>
            <a:off x="7856538" y="2028825"/>
            <a:ext cx="287337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2" name="Oval 28"/>
          <p:cNvSpPr>
            <a:spLocks noChangeArrowheads="1"/>
          </p:cNvSpPr>
          <p:nvPr/>
        </p:nvSpPr>
        <p:spPr bwMode="auto">
          <a:xfrm>
            <a:off x="5864225" y="200025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3" name="Oval 29"/>
          <p:cNvSpPr>
            <a:spLocks noChangeArrowheads="1"/>
          </p:cNvSpPr>
          <p:nvPr/>
        </p:nvSpPr>
        <p:spPr bwMode="auto">
          <a:xfrm>
            <a:off x="5100638" y="2533650"/>
            <a:ext cx="287337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4" name="Oval 30"/>
          <p:cNvSpPr>
            <a:spLocks noChangeArrowheads="1"/>
          </p:cNvSpPr>
          <p:nvPr/>
        </p:nvSpPr>
        <p:spPr bwMode="auto">
          <a:xfrm>
            <a:off x="7092950" y="2573338"/>
            <a:ext cx="287338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5" name="Oval 31"/>
          <p:cNvSpPr>
            <a:spLocks noChangeArrowheads="1"/>
          </p:cNvSpPr>
          <p:nvPr/>
        </p:nvSpPr>
        <p:spPr bwMode="auto">
          <a:xfrm>
            <a:off x="6489700" y="3282950"/>
            <a:ext cx="287338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6" name="Line 32"/>
          <p:cNvSpPr>
            <a:spLocks noChangeShapeType="1"/>
          </p:cNvSpPr>
          <p:nvPr/>
        </p:nvSpPr>
        <p:spPr bwMode="auto">
          <a:xfrm>
            <a:off x="1290638" y="466566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33"/>
          <p:cNvSpPr>
            <a:spLocks noChangeShapeType="1"/>
          </p:cNvSpPr>
          <p:nvPr/>
        </p:nvSpPr>
        <p:spPr bwMode="auto">
          <a:xfrm>
            <a:off x="1304925" y="265906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34"/>
          <p:cNvSpPr>
            <a:spLocks noChangeShapeType="1"/>
          </p:cNvSpPr>
          <p:nvPr/>
        </p:nvSpPr>
        <p:spPr bwMode="auto">
          <a:xfrm>
            <a:off x="2054225" y="211296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35"/>
          <p:cNvSpPr>
            <a:spLocks noChangeShapeType="1"/>
          </p:cNvSpPr>
          <p:nvPr/>
        </p:nvSpPr>
        <p:spPr bwMode="auto">
          <a:xfrm rot="-5400000">
            <a:off x="2316163" y="366871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6"/>
          <p:cNvSpPr>
            <a:spLocks noChangeShapeType="1"/>
          </p:cNvSpPr>
          <p:nvPr/>
        </p:nvSpPr>
        <p:spPr bwMode="auto">
          <a:xfrm rot="-5400000">
            <a:off x="282575" y="365601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37"/>
          <p:cNvSpPr>
            <a:spLocks noChangeShapeType="1"/>
          </p:cNvSpPr>
          <p:nvPr/>
        </p:nvSpPr>
        <p:spPr bwMode="auto">
          <a:xfrm rot="-5400000">
            <a:off x="1046163" y="310991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38"/>
          <p:cNvSpPr>
            <a:spLocks noChangeShapeType="1"/>
          </p:cNvSpPr>
          <p:nvPr/>
        </p:nvSpPr>
        <p:spPr bwMode="auto">
          <a:xfrm rot="-5400000">
            <a:off x="3040063" y="312261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Line 39"/>
          <p:cNvSpPr>
            <a:spLocks noChangeShapeType="1"/>
          </p:cNvSpPr>
          <p:nvPr/>
        </p:nvSpPr>
        <p:spPr bwMode="auto">
          <a:xfrm>
            <a:off x="2043113" y="4132263"/>
            <a:ext cx="200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Line 40"/>
          <p:cNvSpPr>
            <a:spLocks noChangeShapeType="1"/>
          </p:cNvSpPr>
          <p:nvPr/>
        </p:nvSpPr>
        <p:spPr bwMode="auto">
          <a:xfrm flipV="1">
            <a:off x="1277938" y="4119563"/>
            <a:ext cx="763587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Line 41"/>
          <p:cNvSpPr>
            <a:spLocks noChangeShapeType="1"/>
          </p:cNvSpPr>
          <p:nvPr/>
        </p:nvSpPr>
        <p:spPr bwMode="auto">
          <a:xfrm flipV="1">
            <a:off x="1290638" y="2112963"/>
            <a:ext cx="763587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42"/>
          <p:cNvSpPr>
            <a:spLocks noChangeShapeType="1"/>
          </p:cNvSpPr>
          <p:nvPr/>
        </p:nvSpPr>
        <p:spPr bwMode="auto">
          <a:xfrm flipV="1">
            <a:off x="3311525" y="2100263"/>
            <a:ext cx="763588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Line 43"/>
          <p:cNvSpPr>
            <a:spLocks noChangeShapeType="1"/>
          </p:cNvSpPr>
          <p:nvPr/>
        </p:nvSpPr>
        <p:spPr bwMode="auto">
          <a:xfrm flipV="1">
            <a:off x="3282950" y="4148138"/>
            <a:ext cx="763588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Line 44"/>
          <p:cNvSpPr>
            <a:spLocks noChangeShapeType="1"/>
          </p:cNvSpPr>
          <p:nvPr/>
        </p:nvSpPr>
        <p:spPr bwMode="auto">
          <a:xfrm>
            <a:off x="2044700" y="2100263"/>
            <a:ext cx="1268413" cy="255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Line 45"/>
          <p:cNvSpPr>
            <a:spLocks noChangeShapeType="1"/>
          </p:cNvSpPr>
          <p:nvPr/>
        </p:nvSpPr>
        <p:spPr bwMode="auto">
          <a:xfrm>
            <a:off x="1279525" y="2646363"/>
            <a:ext cx="2757488" cy="147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Line 46"/>
          <p:cNvSpPr>
            <a:spLocks noChangeShapeType="1"/>
          </p:cNvSpPr>
          <p:nvPr/>
        </p:nvSpPr>
        <p:spPr bwMode="auto">
          <a:xfrm flipV="1">
            <a:off x="2044700" y="2659063"/>
            <a:ext cx="1268413" cy="1460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47"/>
          <p:cNvSpPr>
            <a:spLocks noChangeShapeType="1"/>
          </p:cNvSpPr>
          <p:nvPr/>
        </p:nvSpPr>
        <p:spPr bwMode="auto">
          <a:xfrm flipV="1">
            <a:off x="1279525" y="2112963"/>
            <a:ext cx="2770188" cy="2538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Oval 48" descr="90%"/>
          <p:cNvSpPr>
            <a:spLocks noChangeArrowheads="1"/>
          </p:cNvSpPr>
          <p:nvPr/>
        </p:nvSpPr>
        <p:spPr bwMode="auto">
          <a:xfrm>
            <a:off x="1924050" y="3971925"/>
            <a:ext cx="287338" cy="287338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3" name="Oval 49" descr="90%"/>
          <p:cNvSpPr>
            <a:spLocks noChangeArrowheads="1"/>
          </p:cNvSpPr>
          <p:nvPr/>
        </p:nvSpPr>
        <p:spPr bwMode="auto">
          <a:xfrm>
            <a:off x="1146175" y="4518025"/>
            <a:ext cx="287338" cy="287338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4" name="Oval 50" descr="90%"/>
          <p:cNvSpPr>
            <a:spLocks noChangeArrowheads="1"/>
          </p:cNvSpPr>
          <p:nvPr/>
        </p:nvSpPr>
        <p:spPr bwMode="auto">
          <a:xfrm>
            <a:off x="3124200" y="4518025"/>
            <a:ext cx="287338" cy="287338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5" name="Oval 51" descr="90%"/>
          <p:cNvSpPr>
            <a:spLocks noChangeArrowheads="1"/>
          </p:cNvSpPr>
          <p:nvPr/>
        </p:nvSpPr>
        <p:spPr bwMode="auto">
          <a:xfrm>
            <a:off x="3916363" y="4025900"/>
            <a:ext cx="287337" cy="287338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6" name="Oval 52" descr="90%"/>
          <p:cNvSpPr>
            <a:spLocks noChangeArrowheads="1"/>
          </p:cNvSpPr>
          <p:nvPr/>
        </p:nvSpPr>
        <p:spPr bwMode="auto">
          <a:xfrm>
            <a:off x="3889375" y="1979613"/>
            <a:ext cx="287338" cy="287337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7" name="Oval 53" descr="90%"/>
          <p:cNvSpPr>
            <a:spLocks noChangeArrowheads="1"/>
          </p:cNvSpPr>
          <p:nvPr/>
        </p:nvSpPr>
        <p:spPr bwMode="auto">
          <a:xfrm>
            <a:off x="1897063" y="1951038"/>
            <a:ext cx="287337" cy="287337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8" name="Oval 54" descr="90%"/>
          <p:cNvSpPr>
            <a:spLocks noChangeArrowheads="1"/>
          </p:cNvSpPr>
          <p:nvPr/>
        </p:nvSpPr>
        <p:spPr bwMode="auto">
          <a:xfrm>
            <a:off x="1133475" y="2484438"/>
            <a:ext cx="287338" cy="287337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9" name="Oval 55" descr="90%"/>
          <p:cNvSpPr>
            <a:spLocks noChangeArrowheads="1"/>
          </p:cNvSpPr>
          <p:nvPr/>
        </p:nvSpPr>
        <p:spPr bwMode="auto">
          <a:xfrm>
            <a:off x="3125788" y="2524125"/>
            <a:ext cx="287337" cy="287338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0" name="Oval 56" descr="90%"/>
          <p:cNvSpPr>
            <a:spLocks noChangeArrowheads="1"/>
          </p:cNvSpPr>
          <p:nvPr/>
        </p:nvSpPr>
        <p:spPr bwMode="auto">
          <a:xfrm>
            <a:off x="2522538" y="3233738"/>
            <a:ext cx="287337" cy="287337"/>
          </a:xfrm>
          <a:prstGeom prst="ellipse">
            <a:avLst/>
          </a:prstGeom>
          <a:pattFill prst="pct90">
            <a:fgClr>
              <a:srgbClr val="99CC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1902" t="77279" r="32039" b="17597"/>
          <a:stretch/>
        </p:blipFill>
        <p:spPr>
          <a:xfrm>
            <a:off x="1708368" y="5580062"/>
            <a:ext cx="6353980" cy="7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1C83-8707-406B-9061-CEC3AE7D35B8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4034"/>
          <a:stretch/>
        </p:blipFill>
        <p:spPr>
          <a:xfrm>
            <a:off x="323528" y="2132856"/>
            <a:ext cx="7480440" cy="43762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2625" y="790575"/>
            <a:ext cx="8461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Cu</a:t>
            </a:r>
            <a:r>
              <a:rPr lang="en-US" altLang="zh-CN" sz="2600" b="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0.75</a:t>
            </a:r>
            <a:r>
              <a:rPr lang="en-US" altLang="zh-CN" sz="2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Au</a:t>
            </a:r>
            <a:r>
              <a:rPr lang="en-US" altLang="zh-CN" sz="2600" b="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0.25</a:t>
            </a:r>
            <a:endParaRPr lang="en-US" altLang="zh-CN" sz="26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1C83-8707-406B-9061-CEC3AE7D35B8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0425" y="3868738"/>
            <a:ext cx="3802063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1＋6×1/2＋12×1/4＋4＋8×1/8＝12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∴ Fe</a:t>
            </a:r>
            <a:r>
              <a:rPr lang="zh-CN" altLang="en-US" sz="2200" b="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12</a:t>
            </a:r>
            <a:r>
              <a:rPr lang="zh-CN" altLang="en-US" sz="2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Al</a:t>
            </a:r>
            <a:r>
              <a:rPr lang="zh-CN" altLang="en-US" sz="2200" b="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2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＝4Fe</a:t>
            </a:r>
            <a:r>
              <a:rPr lang="zh-CN" altLang="en-US" sz="2200" b="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Al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5072063" y="2693988"/>
            <a:ext cx="161925" cy="161925"/>
            <a:chOff x="0" y="0"/>
            <a:chExt cx="102" cy="102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02" cy="102"/>
            </a:xfrm>
            <a:prstGeom prst="ellipse">
              <a:avLst/>
            </a:prstGeom>
            <a:solidFill>
              <a:srgbClr val="088E8B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11" y="13"/>
              <a:ext cx="73" cy="73"/>
            </a:xfrm>
            <a:prstGeom prst="ellipse">
              <a:avLst/>
            </a:prstGeom>
            <a:solidFill>
              <a:srgbClr val="088E8B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5075238" y="3152775"/>
            <a:ext cx="161925" cy="161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181"/>
          <p:cNvGrpSpPr>
            <a:grpSpLocks/>
          </p:cNvGrpSpPr>
          <p:nvPr/>
        </p:nvGrpSpPr>
        <p:grpSpPr bwMode="auto">
          <a:xfrm>
            <a:off x="1206500" y="2473325"/>
            <a:ext cx="2917825" cy="2568575"/>
            <a:chOff x="0" y="0"/>
            <a:chExt cx="1838" cy="1618"/>
          </a:xfrm>
        </p:grpSpPr>
        <p:sp>
          <p:nvSpPr>
            <p:cNvPr id="9" name="Line 105"/>
            <p:cNvSpPr>
              <a:spLocks noChangeShapeType="1"/>
            </p:cNvSpPr>
            <p:nvPr/>
          </p:nvSpPr>
          <p:spPr bwMode="auto">
            <a:xfrm flipH="1">
              <a:off x="909" y="135"/>
              <a:ext cx="4" cy="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6"/>
            <p:cNvSpPr>
              <a:spLocks noChangeShapeType="1"/>
            </p:cNvSpPr>
            <p:nvPr/>
          </p:nvSpPr>
          <p:spPr bwMode="auto">
            <a:xfrm rot="300000" flipV="1">
              <a:off x="34" y="18"/>
              <a:ext cx="33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7"/>
            <p:cNvSpPr>
              <a:spLocks noChangeShapeType="1"/>
            </p:cNvSpPr>
            <p:nvPr/>
          </p:nvSpPr>
          <p:spPr bwMode="auto">
            <a:xfrm>
              <a:off x="31" y="220"/>
              <a:ext cx="13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8"/>
            <p:cNvSpPr>
              <a:spLocks noChangeShapeType="1"/>
            </p:cNvSpPr>
            <p:nvPr/>
          </p:nvSpPr>
          <p:spPr bwMode="auto">
            <a:xfrm>
              <a:off x="381" y="37"/>
              <a:ext cx="14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9"/>
            <p:cNvSpPr>
              <a:spLocks noChangeShapeType="1"/>
            </p:cNvSpPr>
            <p:nvPr/>
          </p:nvSpPr>
          <p:spPr bwMode="auto">
            <a:xfrm rot="300000" flipV="1">
              <a:off x="1436" y="21"/>
              <a:ext cx="360" cy="2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0"/>
            <p:cNvSpPr>
              <a:spLocks noChangeShapeType="1"/>
            </p:cNvSpPr>
            <p:nvPr/>
          </p:nvSpPr>
          <p:spPr bwMode="auto">
            <a:xfrm>
              <a:off x="31" y="220"/>
              <a:ext cx="7" cy="13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1"/>
            <p:cNvSpPr>
              <a:spLocks noChangeShapeType="1"/>
            </p:cNvSpPr>
            <p:nvPr/>
          </p:nvSpPr>
          <p:spPr bwMode="auto">
            <a:xfrm>
              <a:off x="1428" y="221"/>
              <a:ext cx="2" cy="1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2"/>
            <p:cNvSpPr>
              <a:spLocks noChangeShapeType="1"/>
            </p:cNvSpPr>
            <p:nvPr/>
          </p:nvSpPr>
          <p:spPr bwMode="auto">
            <a:xfrm>
              <a:off x="32" y="1592"/>
              <a:ext cx="13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3"/>
            <p:cNvSpPr>
              <a:spLocks noChangeShapeType="1"/>
            </p:cNvSpPr>
            <p:nvPr/>
          </p:nvSpPr>
          <p:spPr bwMode="auto">
            <a:xfrm>
              <a:off x="1806" y="36"/>
              <a:ext cx="1" cy="13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4"/>
            <p:cNvSpPr>
              <a:spLocks noChangeShapeType="1"/>
            </p:cNvSpPr>
            <p:nvPr/>
          </p:nvSpPr>
          <p:spPr bwMode="auto">
            <a:xfrm flipV="1">
              <a:off x="1428" y="1391"/>
              <a:ext cx="385" cy="1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5"/>
            <p:cNvSpPr>
              <a:spLocks noChangeShapeType="1"/>
            </p:cNvSpPr>
            <p:nvPr/>
          </p:nvSpPr>
          <p:spPr bwMode="auto">
            <a:xfrm flipH="1">
              <a:off x="378" y="37"/>
              <a:ext cx="1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6"/>
            <p:cNvSpPr>
              <a:spLocks noChangeShapeType="1"/>
            </p:cNvSpPr>
            <p:nvPr/>
          </p:nvSpPr>
          <p:spPr bwMode="auto">
            <a:xfrm flipV="1">
              <a:off x="55" y="1402"/>
              <a:ext cx="322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7"/>
            <p:cNvSpPr>
              <a:spLocks noChangeShapeType="1"/>
            </p:cNvSpPr>
            <p:nvPr/>
          </p:nvSpPr>
          <p:spPr bwMode="auto">
            <a:xfrm flipV="1">
              <a:off x="386" y="1392"/>
              <a:ext cx="141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18"/>
            <p:cNvSpPr>
              <a:spLocks noChangeAspect="1" noChangeArrowheads="1"/>
            </p:cNvSpPr>
            <p:nvPr/>
          </p:nvSpPr>
          <p:spPr bwMode="auto">
            <a:xfrm>
              <a:off x="6" y="1562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119"/>
            <p:cNvSpPr>
              <a:spLocks noChangeAspect="1" noChangeArrowheads="1"/>
            </p:cNvSpPr>
            <p:nvPr/>
          </p:nvSpPr>
          <p:spPr bwMode="auto">
            <a:xfrm>
              <a:off x="0" y="189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120"/>
            <p:cNvSpPr>
              <a:spLocks noChangeAspect="1" noChangeArrowheads="1"/>
            </p:cNvSpPr>
            <p:nvPr/>
          </p:nvSpPr>
          <p:spPr bwMode="auto">
            <a:xfrm>
              <a:off x="350" y="6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Oval 121"/>
            <p:cNvSpPr>
              <a:spLocks noChangeAspect="1" noChangeArrowheads="1"/>
            </p:cNvSpPr>
            <p:nvPr/>
          </p:nvSpPr>
          <p:spPr bwMode="auto">
            <a:xfrm>
              <a:off x="1770" y="6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Oval 122"/>
            <p:cNvSpPr>
              <a:spLocks noChangeAspect="1" noChangeArrowheads="1"/>
            </p:cNvSpPr>
            <p:nvPr/>
          </p:nvSpPr>
          <p:spPr bwMode="auto">
            <a:xfrm>
              <a:off x="1396" y="189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Oval 123"/>
            <p:cNvSpPr>
              <a:spLocks noChangeAspect="1" noChangeArrowheads="1"/>
            </p:cNvSpPr>
            <p:nvPr/>
          </p:nvSpPr>
          <p:spPr bwMode="auto">
            <a:xfrm>
              <a:off x="355" y="1371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Oval 124"/>
            <p:cNvSpPr>
              <a:spLocks noChangeAspect="1" noChangeArrowheads="1"/>
            </p:cNvSpPr>
            <p:nvPr/>
          </p:nvSpPr>
          <p:spPr bwMode="auto">
            <a:xfrm>
              <a:off x="1410" y="1560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125"/>
            <p:cNvSpPr>
              <a:spLocks noChangeAspect="1" noChangeArrowheads="1"/>
            </p:cNvSpPr>
            <p:nvPr/>
          </p:nvSpPr>
          <p:spPr bwMode="auto">
            <a:xfrm>
              <a:off x="1782" y="1360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126"/>
            <p:cNvSpPr>
              <a:spLocks noChangeAspect="1" noChangeArrowheads="1"/>
            </p:cNvSpPr>
            <p:nvPr/>
          </p:nvSpPr>
          <p:spPr bwMode="auto">
            <a:xfrm>
              <a:off x="716" y="19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Oval 127"/>
            <p:cNvSpPr>
              <a:spLocks noChangeAspect="1" noChangeArrowheads="1"/>
            </p:cNvSpPr>
            <p:nvPr/>
          </p:nvSpPr>
          <p:spPr bwMode="auto">
            <a:xfrm>
              <a:off x="1086" y="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Oval 128"/>
            <p:cNvSpPr>
              <a:spLocks noChangeAspect="1" noChangeArrowheads="1"/>
            </p:cNvSpPr>
            <p:nvPr/>
          </p:nvSpPr>
          <p:spPr bwMode="auto">
            <a:xfrm>
              <a:off x="1598" y="80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Oval 129"/>
            <p:cNvSpPr>
              <a:spLocks noChangeAspect="1" noChangeArrowheads="1"/>
            </p:cNvSpPr>
            <p:nvPr/>
          </p:nvSpPr>
          <p:spPr bwMode="auto">
            <a:xfrm>
              <a:off x="1784" y="706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Oval 130"/>
            <p:cNvSpPr>
              <a:spLocks noChangeAspect="1" noChangeArrowheads="1"/>
            </p:cNvSpPr>
            <p:nvPr/>
          </p:nvSpPr>
          <p:spPr bwMode="auto">
            <a:xfrm>
              <a:off x="0" y="886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Oval 131"/>
            <p:cNvSpPr>
              <a:spLocks noChangeAspect="1" noChangeArrowheads="1"/>
            </p:cNvSpPr>
            <p:nvPr/>
          </p:nvSpPr>
          <p:spPr bwMode="auto">
            <a:xfrm>
              <a:off x="360" y="69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Oval 132"/>
            <p:cNvSpPr>
              <a:spLocks noChangeAspect="1" noChangeArrowheads="1"/>
            </p:cNvSpPr>
            <p:nvPr/>
          </p:nvSpPr>
          <p:spPr bwMode="auto">
            <a:xfrm>
              <a:off x="193" y="79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Oval 133"/>
            <p:cNvSpPr>
              <a:spLocks noChangeAspect="1" noChangeArrowheads="1"/>
            </p:cNvSpPr>
            <p:nvPr/>
          </p:nvSpPr>
          <p:spPr bwMode="auto">
            <a:xfrm>
              <a:off x="1599" y="97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Oval 134"/>
            <p:cNvSpPr>
              <a:spLocks noChangeAspect="1" noChangeArrowheads="1"/>
            </p:cNvSpPr>
            <p:nvPr/>
          </p:nvSpPr>
          <p:spPr bwMode="auto">
            <a:xfrm>
              <a:off x="708" y="1564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Oval 135"/>
            <p:cNvSpPr>
              <a:spLocks noChangeAspect="1" noChangeArrowheads="1"/>
            </p:cNvSpPr>
            <p:nvPr/>
          </p:nvSpPr>
          <p:spPr bwMode="auto">
            <a:xfrm>
              <a:off x="1089" y="1362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Oval 136"/>
            <p:cNvSpPr>
              <a:spLocks noChangeAspect="1" noChangeArrowheads="1"/>
            </p:cNvSpPr>
            <p:nvPr/>
          </p:nvSpPr>
          <p:spPr bwMode="auto">
            <a:xfrm>
              <a:off x="1593" y="1463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Oval 137"/>
            <p:cNvSpPr>
              <a:spLocks noChangeAspect="1" noChangeArrowheads="1"/>
            </p:cNvSpPr>
            <p:nvPr/>
          </p:nvSpPr>
          <p:spPr bwMode="auto">
            <a:xfrm>
              <a:off x="626" y="102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Oval 138"/>
            <p:cNvSpPr>
              <a:spLocks noChangeAspect="1" noChangeArrowheads="1"/>
            </p:cNvSpPr>
            <p:nvPr/>
          </p:nvSpPr>
          <p:spPr bwMode="auto">
            <a:xfrm>
              <a:off x="188" y="1468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Oval 139"/>
            <p:cNvSpPr>
              <a:spLocks noChangeAspect="1" noChangeArrowheads="1"/>
            </p:cNvSpPr>
            <p:nvPr/>
          </p:nvSpPr>
          <p:spPr bwMode="auto">
            <a:xfrm>
              <a:off x="188" y="93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140"/>
            <p:cNvSpPr>
              <a:spLocks noChangeShapeType="1"/>
            </p:cNvSpPr>
            <p:nvPr/>
          </p:nvSpPr>
          <p:spPr bwMode="auto">
            <a:xfrm flipV="1">
              <a:off x="27" y="728"/>
              <a:ext cx="365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41"/>
            <p:cNvSpPr>
              <a:spLocks noChangeAspect="1" noChangeShapeType="1"/>
            </p:cNvSpPr>
            <p:nvPr/>
          </p:nvSpPr>
          <p:spPr bwMode="auto">
            <a:xfrm flipH="1">
              <a:off x="211" y="115"/>
              <a:ext cx="2" cy="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42"/>
            <p:cNvSpPr>
              <a:spLocks noChangeShapeType="1"/>
            </p:cNvSpPr>
            <p:nvPr/>
          </p:nvSpPr>
          <p:spPr bwMode="auto">
            <a:xfrm>
              <a:off x="1620" y="121"/>
              <a:ext cx="2" cy="1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43"/>
            <p:cNvSpPr>
              <a:spLocks noChangeShapeType="1"/>
            </p:cNvSpPr>
            <p:nvPr/>
          </p:nvSpPr>
          <p:spPr bwMode="auto">
            <a:xfrm>
              <a:off x="224" y="125"/>
              <a:ext cx="13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144"/>
            <p:cNvSpPr>
              <a:spLocks noChangeAspect="1" noChangeArrowheads="1"/>
            </p:cNvSpPr>
            <p:nvPr/>
          </p:nvSpPr>
          <p:spPr bwMode="auto">
            <a:xfrm>
              <a:off x="890" y="9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145"/>
            <p:cNvSpPr>
              <a:spLocks noChangeShapeType="1"/>
            </p:cNvSpPr>
            <p:nvPr/>
          </p:nvSpPr>
          <p:spPr bwMode="auto">
            <a:xfrm flipV="1">
              <a:off x="191" y="1491"/>
              <a:ext cx="14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6"/>
            <p:cNvSpPr>
              <a:spLocks noChangeShapeType="1"/>
            </p:cNvSpPr>
            <p:nvPr/>
          </p:nvSpPr>
          <p:spPr bwMode="auto">
            <a:xfrm flipV="1">
              <a:off x="743" y="1393"/>
              <a:ext cx="357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147"/>
            <p:cNvSpPr>
              <a:spLocks noChangeAspect="1" noChangeArrowheads="1"/>
            </p:cNvSpPr>
            <p:nvPr/>
          </p:nvSpPr>
          <p:spPr bwMode="auto">
            <a:xfrm>
              <a:off x="713" y="87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148"/>
            <p:cNvSpPr>
              <a:spLocks noChangeAspect="1" noChangeArrowheads="1"/>
            </p:cNvSpPr>
            <p:nvPr/>
          </p:nvSpPr>
          <p:spPr bwMode="auto">
            <a:xfrm>
              <a:off x="1151" y="111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Oval 149"/>
            <p:cNvSpPr>
              <a:spLocks noChangeAspect="1" noChangeArrowheads="1"/>
            </p:cNvSpPr>
            <p:nvPr/>
          </p:nvSpPr>
          <p:spPr bwMode="auto">
            <a:xfrm>
              <a:off x="457" y="477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Oval 150"/>
            <p:cNvSpPr>
              <a:spLocks noChangeAspect="1" noChangeArrowheads="1"/>
            </p:cNvSpPr>
            <p:nvPr/>
          </p:nvSpPr>
          <p:spPr bwMode="auto">
            <a:xfrm>
              <a:off x="1405" y="884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151"/>
            <p:cNvSpPr>
              <a:spLocks noChangeShapeType="1"/>
            </p:cNvSpPr>
            <p:nvPr/>
          </p:nvSpPr>
          <p:spPr bwMode="auto">
            <a:xfrm>
              <a:off x="741" y="228"/>
              <a:ext cx="2" cy="1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52"/>
            <p:cNvSpPr>
              <a:spLocks noChangeShapeType="1"/>
            </p:cNvSpPr>
            <p:nvPr/>
          </p:nvSpPr>
          <p:spPr bwMode="auto">
            <a:xfrm>
              <a:off x="28" y="909"/>
              <a:ext cx="139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53"/>
            <p:cNvSpPr>
              <a:spLocks noChangeShapeType="1"/>
            </p:cNvSpPr>
            <p:nvPr/>
          </p:nvSpPr>
          <p:spPr bwMode="auto">
            <a:xfrm flipH="1">
              <a:off x="1108" y="50"/>
              <a:ext cx="7" cy="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54"/>
            <p:cNvSpPr>
              <a:spLocks noChangeShapeType="1"/>
            </p:cNvSpPr>
            <p:nvPr/>
          </p:nvSpPr>
          <p:spPr bwMode="auto">
            <a:xfrm>
              <a:off x="383" y="729"/>
              <a:ext cx="143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155"/>
            <p:cNvSpPr>
              <a:spLocks noChangeAspect="1" noChangeArrowheads="1"/>
            </p:cNvSpPr>
            <p:nvPr/>
          </p:nvSpPr>
          <p:spPr bwMode="auto">
            <a:xfrm>
              <a:off x="1085" y="704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156"/>
            <p:cNvSpPr>
              <a:spLocks noChangeAspect="1" noChangeArrowheads="1"/>
            </p:cNvSpPr>
            <p:nvPr/>
          </p:nvSpPr>
          <p:spPr bwMode="auto">
            <a:xfrm>
              <a:off x="872" y="803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Oval 157"/>
            <p:cNvSpPr>
              <a:spLocks noChangeAspect="1" noChangeArrowheads="1"/>
            </p:cNvSpPr>
            <p:nvPr/>
          </p:nvSpPr>
          <p:spPr bwMode="auto">
            <a:xfrm>
              <a:off x="883" y="1466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Line 158"/>
            <p:cNvSpPr>
              <a:spLocks noChangeShapeType="1"/>
            </p:cNvSpPr>
            <p:nvPr/>
          </p:nvSpPr>
          <p:spPr bwMode="auto">
            <a:xfrm>
              <a:off x="210" y="826"/>
              <a:ext cx="143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9"/>
            <p:cNvSpPr>
              <a:spLocks noChangeShapeType="1"/>
            </p:cNvSpPr>
            <p:nvPr/>
          </p:nvSpPr>
          <p:spPr bwMode="auto">
            <a:xfrm rot="300000" flipV="1">
              <a:off x="1447" y="719"/>
              <a:ext cx="360" cy="2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0"/>
            <p:cNvSpPr>
              <a:spLocks noChangeShapeType="1"/>
            </p:cNvSpPr>
            <p:nvPr/>
          </p:nvSpPr>
          <p:spPr bwMode="auto">
            <a:xfrm rot="300000" flipV="1">
              <a:off x="749" y="13"/>
              <a:ext cx="360" cy="2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61"/>
            <p:cNvSpPr>
              <a:spLocks noChangeShapeType="1"/>
            </p:cNvSpPr>
            <p:nvPr/>
          </p:nvSpPr>
          <p:spPr bwMode="auto">
            <a:xfrm rot="300000" flipV="1">
              <a:off x="494" y="413"/>
              <a:ext cx="155" cy="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62"/>
            <p:cNvSpPr>
              <a:spLocks noChangeShapeType="1"/>
            </p:cNvSpPr>
            <p:nvPr/>
          </p:nvSpPr>
          <p:spPr bwMode="auto">
            <a:xfrm>
              <a:off x="480" y="511"/>
              <a:ext cx="7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63"/>
            <p:cNvSpPr>
              <a:spLocks noChangeShapeType="1"/>
            </p:cNvSpPr>
            <p:nvPr/>
          </p:nvSpPr>
          <p:spPr bwMode="auto">
            <a:xfrm>
              <a:off x="654" y="417"/>
              <a:ext cx="7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64"/>
            <p:cNvSpPr>
              <a:spLocks noChangeAspect="1" noChangeArrowheads="1"/>
            </p:cNvSpPr>
            <p:nvPr/>
          </p:nvSpPr>
          <p:spPr bwMode="auto">
            <a:xfrm>
              <a:off x="1341" y="38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Line 165"/>
            <p:cNvSpPr>
              <a:spLocks noChangeShapeType="1"/>
            </p:cNvSpPr>
            <p:nvPr/>
          </p:nvSpPr>
          <p:spPr bwMode="auto">
            <a:xfrm rot="300000" flipV="1">
              <a:off x="1200" y="413"/>
              <a:ext cx="155" cy="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66"/>
            <p:cNvSpPr>
              <a:spLocks noChangeShapeType="1"/>
            </p:cNvSpPr>
            <p:nvPr/>
          </p:nvSpPr>
          <p:spPr bwMode="auto">
            <a:xfrm>
              <a:off x="483" y="523"/>
              <a:ext cx="1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67"/>
            <p:cNvSpPr>
              <a:spLocks noChangeShapeType="1"/>
            </p:cNvSpPr>
            <p:nvPr/>
          </p:nvSpPr>
          <p:spPr bwMode="auto">
            <a:xfrm>
              <a:off x="489" y="1149"/>
              <a:ext cx="7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68"/>
            <p:cNvSpPr>
              <a:spLocks noChangeShapeType="1"/>
            </p:cNvSpPr>
            <p:nvPr/>
          </p:nvSpPr>
          <p:spPr bwMode="auto">
            <a:xfrm>
              <a:off x="662" y="1062"/>
              <a:ext cx="7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69"/>
            <p:cNvSpPr>
              <a:spLocks noChangeShapeType="1"/>
            </p:cNvSpPr>
            <p:nvPr/>
          </p:nvSpPr>
          <p:spPr bwMode="auto">
            <a:xfrm>
              <a:off x="1172" y="523"/>
              <a:ext cx="1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70"/>
            <p:cNvSpPr>
              <a:spLocks noChangeShapeType="1"/>
            </p:cNvSpPr>
            <p:nvPr/>
          </p:nvSpPr>
          <p:spPr bwMode="auto">
            <a:xfrm>
              <a:off x="655" y="437"/>
              <a:ext cx="1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71"/>
            <p:cNvSpPr>
              <a:spLocks noChangeShapeType="1"/>
            </p:cNvSpPr>
            <p:nvPr/>
          </p:nvSpPr>
          <p:spPr bwMode="auto">
            <a:xfrm rot="300000" flipV="1">
              <a:off x="495" y="1051"/>
              <a:ext cx="155" cy="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2"/>
            <p:cNvSpPr>
              <a:spLocks noChangeShapeType="1"/>
            </p:cNvSpPr>
            <p:nvPr/>
          </p:nvSpPr>
          <p:spPr bwMode="auto">
            <a:xfrm rot="300000" flipV="1">
              <a:off x="1209" y="1059"/>
              <a:ext cx="155" cy="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3"/>
            <p:cNvSpPr>
              <a:spLocks noChangeShapeType="1"/>
            </p:cNvSpPr>
            <p:nvPr/>
          </p:nvSpPr>
          <p:spPr bwMode="auto">
            <a:xfrm>
              <a:off x="1371" y="421"/>
              <a:ext cx="1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74"/>
            <p:cNvSpPr>
              <a:spLocks noChangeShapeType="1"/>
            </p:cNvSpPr>
            <p:nvPr/>
          </p:nvSpPr>
          <p:spPr bwMode="auto">
            <a:xfrm rot="300000" flipV="1">
              <a:off x="758" y="711"/>
              <a:ext cx="360" cy="2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175"/>
            <p:cNvSpPr>
              <a:spLocks noChangeAspect="1" noChangeArrowheads="1"/>
            </p:cNvSpPr>
            <p:nvPr/>
          </p:nvSpPr>
          <p:spPr bwMode="auto">
            <a:xfrm>
              <a:off x="461" y="1119"/>
              <a:ext cx="54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" name="Oval 176"/>
            <p:cNvSpPr>
              <a:spLocks noChangeAspect="1" noChangeArrowheads="1"/>
            </p:cNvSpPr>
            <p:nvPr/>
          </p:nvSpPr>
          <p:spPr bwMode="auto">
            <a:xfrm>
              <a:off x="1149" y="483"/>
              <a:ext cx="54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Oval 177"/>
            <p:cNvSpPr>
              <a:spLocks noChangeAspect="1" noChangeArrowheads="1"/>
            </p:cNvSpPr>
            <p:nvPr/>
          </p:nvSpPr>
          <p:spPr bwMode="auto">
            <a:xfrm>
              <a:off x="631" y="386"/>
              <a:ext cx="54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Oval 178"/>
            <p:cNvSpPr>
              <a:spLocks noChangeAspect="1" noChangeArrowheads="1"/>
            </p:cNvSpPr>
            <p:nvPr/>
          </p:nvSpPr>
          <p:spPr bwMode="auto">
            <a:xfrm>
              <a:off x="1344" y="1032"/>
              <a:ext cx="54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5273675" y="2508250"/>
          <a:ext cx="1089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r:id="rId3" imgW="266830" imgH="247904" progId="Equation.DSMT4">
                  <p:embed/>
                </p:oleObj>
              </mc:Choice>
              <mc:Fallback>
                <p:oleObj r:id="rId3" imgW="266830" imgH="2479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2508250"/>
                        <a:ext cx="10890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 1"/>
          <p:cNvGrpSpPr>
            <a:grpSpLocks/>
          </p:cNvGrpSpPr>
          <p:nvPr/>
        </p:nvGrpSpPr>
        <p:grpSpPr bwMode="auto">
          <a:xfrm>
            <a:off x="1200150" y="2500313"/>
            <a:ext cx="2911475" cy="2559050"/>
            <a:chOff x="0" y="0"/>
            <a:chExt cx="2911475" cy="2559050"/>
          </a:xfrm>
        </p:grpSpPr>
        <p:sp>
          <p:nvSpPr>
            <p:cNvPr id="85" name="Line 106"/>
            <p:cNvSpPr>
              <a:spLocks noChangeShapeType="1"/>
            </p:cNvSpPr>
            <p:nvPr/>
          </p:nvSpPr>
          <p:spPr bwMode="auto">
            <a:xfrm rot="300000" flipV="1">
              <a:off x="53975" y="19050"/>
              <a:ext cx="538163" cy="3349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07"/>
            <p:cNvSpPr>
              <a:spLocks noChangeShapeType="1"/>
            </p:cNvSpPr>
            <p:nvPr/>
          </p:nvSpPr>
          <p:spPr bwMode="auto">
            <a:xfrm>
              <a:off x="49213" y="339725"/>
              <a:ext cx="2216150" cy="15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8"/>
            <p:cNvSpPr>
              <a:spLocks noChangeShapeType="1"/>
            </p:cNvSpPr>
            <p:nvPr/>
          </p:nvSpPr>
          <p:spPr bwMode="auto">
            <a:xfrm>
              <a:off x="604838" y="49213"/>
              <a:ext cx="225425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9"/>
            <p:cNvSpPr>
              <a:spLocks noChangeShapeType="1"/>
            </p:cNvSpPr>
            <p:nvPr/>
          </p:nvSpPr>
          <p:spPr bwMode="auto">
            <a:xfrm rot="300000" flipV="1">
              <a:off x="2279650" y="23813"/>
              <a:ext cx="571500" cy="32861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10"/>
            <p:cNvSpPr>
              <a:spLocks noChangeShapeType="1"/>
            </p:cNvSpPr>
            <p:nvPr/>
          </p:nvSpPr>
          <p:spPr bwMode="auto">
            <a:xfrm>
              <a:off x="49213" y="339725"/>
              <a:ext cx="11113" cy="215265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11"/>
            <p:cNvSpPr>
              <a:spLocks noChangeShapeType="1"/>
            </p:cNvSpPr>
            <p:nvPr/>
          </p:nvSpPr>
          <p:spPr bwMode="auto">
            <a:xfrm>
              <a:off x="2266950" y="341313"/>
              <a:ext cx="3175" cy="216376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12"/>
            <p:cNvSpPr>
              <a:spLocks noChangeShapeType="1"/>
            </p:cNvSpPr>
            <p:nvPr/>
          </p:nvSpPr>
          <p:spPr bwMode="auto">
            <a:xfrm>
              <a:off x="50800" y="2517775"/>
              <a:ext cx="22018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3"/>
            <p:cNvSpPr>
              <a:spLocks noChangeShapeType="1"/>
            </p:cNvSpPr>
            <p:nvPr/>
          </p:nvSpPr>
          <p:spPr bwMode="auto">
            <a:xfrm>
              <a:off x="2867025" y="47625"/>
              <a:ext cx="1588" cy="216217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14"/>
            <p:cNvSpPr>
              <a:spLocks noChangeShapeType="1"/>
            </p:cNvSpPr>
            <p:nvPr/>
          </p:nvSpPr>
          <p:spPr bwMode="auto">
            <a:xfrm flipV="1">
              <a:off x="2266950" y="2198688"/>
              <a:ext cx="611188" cy="2936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5"/>
            <p:cNvSpPr>
              <a:spLocks noChangeShapeType="1"/>
            </p:cNvSpPr>
            <p:nvPr/>
          </p:nvSpPr>
          <p:spPr bwMode="auto">
            <a:xfrm flipH="1">
              <a:off x="600075" y="49213"/>
              <a:ext cx="1588" cy="21463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16"/>
            <p:cNvSpPr>
              <a:spLocks noChangeShapeType="1"/>
            </p:cNvSpPr>
            <p:nvPr/>
          </p:nvSpPr>
          <p:spPr bwMode="auto">
            <a:xfrm flipV="1">
              <a:off x="87313" y="2216150"/>
              <a:ext cx="511175" cy="276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17"/>
            <p:cNvSpPr>
              <a:spLocks noChangeShapeType="1"/>
            </p:cNvSpPr>
            <p:nvPr/>
          </p:nvSpPr>
          <p:spPr bwMode="auto">
            <a:xfrm flipV="1">
              <a:off x="612775" y="2200275"/>
              <a:ext cx="22526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Oval 118"/>
            <p:cNvSpPr>
              <a:spLocks noChangeAspect="1" noChangeArrowheads="1"/>
            </p:cNvSpPr>
            <p:nvPr/>
          </p:nvSpPr>
          <p:spPr bwMode="auto">
            <a:xfrm>
              <a:off x="9525" y="2470150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8" name="Oval 119"/>
            <p:cNvSpPr>
              <a:spLocks noChangeAspect="1" noChangeArrowheads="1"/>
            </p:cNvSpPr>
            <p:nvPr/>
          </p:nvSpPr>
          <p:spPr bwMode="auto">
            <a:xfrm>
              <a:off x="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9" name="Oval 120"/>
            <p:cNvSpPr>
              <a:spLocks noChangeAspect="1" noChangeArrowheads="1"/>
            </p:cNvSpPr>
            <p:nvPr/>
          </p:nvSpPr>
          <p:spPr bwMode="auto">
            <a:xfrm>
              <a:off x="55562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21"/>
            <p:cNvSpPr>
              <a:spLocks noChangeAspect="1" noChangeArrowheads="1"/>
            </p:cNvSpPr>
            <p:nvPr/>
          </p:nvSpPr>
          <p:spPr bwMode="auto">
            <a:xfrm>
              <a:off x="280987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" name="Oval 122"/>
            <p:cNvSpPr>
              <a:spLocks noChangeAspect="1" noChangeArrowheads="1"/>
            </p:cNvSpPr>
            <p:nvPr/>
          </p:nvSpPr>
          <p:spPr bwMode="auto">
            <a:xfrm>
              <a:off x="221615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" name="Oval 123"/>
            <p:cNvSpPr>
              <a:spLocks noChangeAspect="1" noChangeArrowheads="1"/>
            </p:cNvSpPr>
            <p:nvPr/>
          </p:nvSpPr>
          <p:spPr bwMode="auto">
            <a:xfrm>
              <a:off x="563563" y="2166938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" name="Oval 124"/>
            <p:cNvSpPr>
              <a:spLocks noChangeAspect="1" noChangeArrowheads="1"/>
            </p:cNvSpPr>
            <p:nvPr/>
          </p:nvSpPr>
          <p:spPr bwMode="auto">
            <a:xfrm>
              <a:off x="2238375" y="2466975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" name="Oval 125"/>
            <p:cNvSpPr>
              <a:spLocks noChangeAspect="1" noChangeArrowheads="1"/>
            </p:cNvSpPr>
            <p:nvPr/>
          </p:nvSpPr>
          <p:spPr bwMode="auto">
            <a:xfrm>
              <a:off x="2828925" y="2149475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" name="Oval 128"/>
            <p:cNvSpPr>
              <a:spLocks noChangeAspect="1" noChangeArrowheads="1"/>
            </p:cNvSpPr>
            <p:nvPr/>
          </p:nvSpPr>
          <p:spPr bwMode="auto">
            <a:xfrm>
              <a:off x="2536825" y="12604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" name="Oval 132"/>
            <p:cNvSpPr>
              <a:spLocks noChangeAspect="1" noChangeArrowheads="1"/>
            </p:cNvSpPr>
            <p:nvPr/>
          </p:nvSpPr>
          <p:spPr bwMode="auto">
            <a:xfrm>
              <a:off x="306388" y="124460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" name="Oval 144"/>
            <p:cNvSpPr>
              <a:spLocks noChangeAspect="1" noChangeArrowheads="1"/>
            </p:cNvSpPr>
            <p:nvPr/>
          </p:nvSpPr>
          <p:spPr bwMode="auto">
            <a:xfrm>
              <a:off x="1412875" y="1476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" name="Oval 147"/>
            <p:cNvSpPr>
              <a:spLocks noChangeAspect="1" noChangeArrowheads="1"/>
            </p:cNvSpPr>
            <p:nvPr/>
          </p:nvSpPr>
          <p:spPr bwMode="auto">
            <a:xfrm>
              <a:off x="1131888" y="13795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9" name="Oval 155"/>
            <p:cNvSpPr>
              <a:spLocks noChangeAspect="1" noChangeArrowheads="1"/>
            </p:cNvSpPr>
            <p:nvPr/>
          </p:nvSpPr>
          <p:spPr bwMode="auto">
            <a:xfrm>
              <a:off x="1722438" y="11080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" name="Oval 157"/>
            <p:cNvSpPr>
              <a:spLocks noChangeAspect="1" noChangeArrowheads="1"/>
            </p:cNvSpPr>
            <p:nvPr/>
          </p:nvSpPr>
          <p:spPr bwMode="auto">
            <a:xfrm>
              <a:off x="1401763" y="231775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" name="Group 233"/>
          <p:cNvGrpSpPr>
            <a:grpSpLocks/>
          </p:cNvGrpSpPr>
          <p:nvPr/>
        </p:nvGrpSpPr>
        <p:grpSpPr bwMode="auto">
          <a:xfrm>
            <a:off x="2325688" y="2479675"/>
            <a:ext cx="2911475" cy="2559050"/>
            <a:chOff x="0" y="0"/>
            <a:chExt cx="2911475" cy="2559050"/>
          </a:xfrm>
        </p:grpSpPr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rot="300000" flipV="1">
              <a:off x="53975" y="19050"/>
              <a:ext cx="538163" cy="334963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49213" y="339725"/>
              <a:ext cx="2216150" cy="1588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>
              <a:off x="604838" y="49213"/>
              <a:ext cx="2254250" cy="0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rot="300000" flipV="1">
              <a:off x="2279650" y="23813"/>
              <a:ext cx="571500" cy="328613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0"/>
            <p:cNvSpPr>
              <a:spLocks noChangeShapeType="1"/>
            </p:cNvSpPr>
            <p:nvPr/>
          </p:nvSpPr>
          <p:spPr bwMode="auto">
            <a:xfrm>
              <a:off x="49213" y="339725"/>
              <a:ext cx="11113" cy="2152650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1"/>
            <p:cNvSpPr>
              <a:spLocks noChangeShapeType="1"/>
            </p:cNvSpPr>
            <p:nvPr/>
          </p:nvSpPr>
          <p:spPr bwMode="auto">
            <a:xfrm>
              <a:off x="2266950" y="341313"/>
              <a:ext cx="3175" cy="2163763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50800" y="2517775"/>
              <a:ext cx="2201863" cy="0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>
              <a:off x="2867025" y="47625"/>
              <a:ext cx="1588" cy="2162175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2266950" y="2198688"/>
              <a:ext cx="611188" cy="293688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H="1">
              <a:off x="600075" y="49213"/>
              <a:ext cx="1588" cy="214630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6"/>
            <p:cNvSpPr>
              <a:spLocks noChangeShapeType="1"/>
            </p:cNvSpPr>
            <p:nvPr/>
          </p:nvSpPr>
          <p:spPr bwMode="auto">
            <a:xfrm flipV="1">
              <a:off x="87313" y="2216150"/>
              <a:ext cx="511175" cy="276225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17"/>
            <p:cNvSpPr>
              <a:spLocks noChangeShapeType="1"/>
            </p:cNvSpPr>
            <p:nvPr/>
          </p:nvSpPr>
          <p:spPr bwMode="auto">
            <a:xfrm flipV="1">
              <a:off x="612775" y="2200275"/>
              <a:ext cx="2252663" cy="1588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Oval 118"/>
            <p:cNvSpPr>
              <a:spLocks noChangeAspect="1" noChangeArrowheads="1"/>
            </p:cNvSpPr>
            <p:nvPr/>
          </p:nvSpPr>
          <p:spPr bwMode="auto">
            <a:xfrm>
              <a:off x="9525" y="2470150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Oval 119"/>
            <p:cNvSpPr>
              <a:spLocks noChangeAspect="1" noChangeArrowheads="1"/>
            </p:cNvSpPr>
            <p:nvPr/>
          </p:nvSpPr>
          <p:spPr bwMode="auto">
            <a:xfrm>
              <a:off x="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6" name="Oval 120"/>
            <p:cNvSpPr>
              <a:spLocks noChangeAspect="1" noChangeArrowheads="1"/>
            </p:cNvSpPr>
            <p:nvPr/>
          </p:nvSpPr>
          <p:spPr bwMode="auto">
            <a:xfrm>
              <a:off x="55562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7" name="Oval 121"/>
            <p:cNvSpPr>
              <a:spLocks noChangeAspect="1" noChangeArrowheads="1"/>
            </p:cNvSpPr>
            <p:nvPr/>
          </p:nvSpPr>
          <p:spPr bwMode="auto">
            <a:xfrm>
              <a:off x="280987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Oval 122"/>
            <p:cNvSpPr>
              <a:spLocks noChangeAspect="1" noChangeArrowheads="1"/>
            </p:cNvSpPr>
            <p:nvPr/>
          </p:nvSpPr>
          <p:spPr bwMode="auto">
            <a:xfrm>
              <a:off x="221615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9" name="Oval 123"/>
            <p:cNvSpPr>
              <a:spLocks noChangeAspect="1" noChangeArrowheads="1"/>
            </p:cNvSpPr>
            <p:nvPr/>
          </p:nvSpPr>
          <p:spPr bwMode="auto">
            <a:xfrm>
              <a:off x="563563" y="2166938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0" name="Oval 124"/>
            <p:cNvSpPr>
              <a:spLocks noChangeAspect="1" noChangeArrowheads="1"/>
            </p:cNvSpPr>
            <p:nvPr/>
          </p:nvSpPr>
          <p:spPr bwMode="auto">
            <a:xfrm>
              <a:off x="2238375" y="2466975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Oval 125"/>
            <p:cNvSpPr>
              <a:spLocks noChangeAspect="1" noChangeArrowheads="1"/>
            </p:cNvSpPr>
            <p:nvPr/>
          </p:nvSpPr>
          <p:spPr bwMode="auto">
            <a:xfrm>
              <a:off x="2828925" y="2149475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2" name="Oval 128"/>
            <p:cNvSpPr>
              <a:spLocks noChangeAspect="1" noChangeArrowheads="1"/>
            </p:cNvSpPr>
            <p:nvPr/>
          </p:nvSpPr>
          <p:spPr bwMode="auto">
            <a:xfrm>
              <a:off x="2536825" y="12604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" name="Oval 132"/>
            <p:cNvSpPr>
              <a:spLocks noChangeAspect="1" noChangeArrowheads="1"/>
            </p:cNvSpPr>
            <p:nvPr/>
          </p:nvSpPr>
          <p:spPr bwMode="auto">
            <a:xfrm>
              <a:off x="306388" y="124460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4" name="Oval 144"/>
            <p:cNvSpPr>
              <a:spLocks noChangeAspect="1" noChangeArrowheads="1"/>
            </p:cNvSpPr>
            <p:nvPr/>
          </p:nvSpPr>
          <p:spPr bwMode="auto">
            <a:xfrm>
              <a:off x="1412875" y="1476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5" name="Oval 147"/>
            <p:cNvSpPr>
              <a:spLocks noChangeAspect="1" noChangeArrowheads="1"/>
            </p:cNvSpPr>
            <p:nvPr/>
          </p:nvSpPr>
          <p:spPr bwMode="auto">
            <a:xfrm>
              <a:off x="1131888" y="13795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6" name="Oval 155"/>
            <p:cNvSpPr>
              <a:spLocks noChangeAspect="1" noChangeArrowheads="1"/>
            </p:cNvSpPr>
            <p:nvPr/>
          </p:nvSpPr>
          <p:spPr bwMode="auto">
            <a:xfrm>
              <a:off x="1722438" y="11080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7" name="Oval 157"/>
            <p:cNvSpPr>
              <a:spLocks noChangeAspect="1" noChangeArrowheads="1"/>
            </p:cNvSpPr>
            <p:nvPr/>
          </p:nvSpPr>
          <p:spPr bwMode="auto">
            <a:xfrm>
              <a:off x="1401763" y="231775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Group 260"/>
          <p:cNvGrpSpPr>
            <a:grpSpLocks/>
          </p:cNvGrpSpPr>
          <p:nvPr/>
        </p:nvGrpSpPr>
        <p:grpSpPr bwMode="auto">
          <a:xfrm>
            <a:off x="1936750" y="2943225"/>
            <a:ext cx="2911475" cy="2559050"/>
            <a:chOff x="0" y="0"/>
            <a:chExt cx="2911475" cy="2559050"/>
          </a:xfrm>
        </p:grpSpPr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 rot="300000" flipV="1">
              <a:off x="53975" y="19050"/>
              <a:ext cx="538163" cy="334963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49213" y="339725"/>
              <a:ext cx="2216150" cy="158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>
              <a:off x="604838" y="49213"/>
              <a:ext cx="2254250" cy="0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 rot="300000" flipV="1">
              <a:off x="2279650" y="23813"/>
              <a:ext cx="571500" cy="328613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10"/>
            <p:cNvSpPr>
              <a:spLocks noChangeShapeType="1"/>
            </p:cNvSpPr>
            <p:nvPr/>
          </p:nvSpPr>
          <p:spPr bwMode="auto">
            <a:xfrm>
              <a:off x="49213" y="339725"/>
              <a:ext cx="11113" cy="2152650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11"/>
            <p:cNvSpPr>
              <a:spLocks noChangeShapeType="1"/>
            </p:cNvSpPr>
            <p:nvPr/>
          </p:nvSpPr>
          <p:spPr bwMode="auto">
            <a:xfrm>
              <a:off x="2266950" y="341313"/>
              <a:ext cx="3175" cy="2163763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12"/>
            <p:cNvSpPr>
              <a:spLocks noChangeShapeType="1"/>
            </p:cNvSpPr>
            <p:nvPr/>
          </p:nvSpPr>
          <p:spPr bwMode="auto">
            <a:xfrm>
              <a:off x="50800" y="2517775"/>
              <a:ext cx="2201863" cy="0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3"/>
            <p:cNvSpPr>
              <a:spLocks noChangeShapeType="1"/>
            </p:cNvSpPr>
            <p:nvPr/>
          </p:nvSpPr>
          <p:spPr bwMode="auto">
            <a:xfrm>
              <a:off x="2867025" y="47625"/>
              <a:ext cx="1588" cy="2162175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4"/>
            <p:cNvSpPr>
              <a:spLocks noChangeShapeType="1"/>
            </p:cNvSpPr>
            <p:nvPr/>
          </p:nvSpPr>
          <p:spPr bwMode="auto">
            <a:xfrm flipV="1">
              <a:off x="2266950" y="2198688"/>
              <a:ext cx="611188" cy="293688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15"/>
            <p:cNvSpPr>
              <a:spLocks noChangeShapeType="1"/>
            </p:cNvSpPr>
            <p:nvPr/>
          </p:nvSpPr>
          <p:spPr bwMode="auto">
            <a:xfrm flipH="1">
              <a:off x="600075" y="49213"/>
              <a:ext cx="1588" cy="2146300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16"/>
            <p:cNvSpPr>
              <a:spLocks noChangeShapeType="1"/>
            </p:cNvSpPr>
            <p:nvPr/>
          </p:nvSpPr>
          <p:spPr bwMode="auto">
            <a:xfrm flipV="1">
              <a:off x="87313" y="2216150"/>
              <a:ext cx="511175" cy="276225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17"/>
            <p:cNvSpPr>
              <a:spLocks noChangeShapeType="1"/>
            </p:cNvSpPr>
            <p:nvPr/>
          </p:nvSpPr>
          <p:spPr bwMode="auto">
            <a:xfrm flipV="1">
              <a:off x="612775" y="2200275"/>
              <a:ext cx="2252663" cy="1588"/>
            </a:xfrm>
            <a:prstGeom prst="line">
              <a:avLst/>
            </a:prstGeom>
            <a:noFill/>
            <a:ln w="158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spect="1" noChangeArrowheads="1"/>
            </p:cNvSpPr>
            <p:nvPr/>
          </p:nvSpPr>
          <p:spPr bwMode="auto">
            <a:xfrm>
              <a:off x="9525" y="2470150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2" name="Oval 119"/>
            <p:cNvSpPr>
              <a:spLocks noChangeAspect="1" noChangeArrowheads="1"/>
            </p:cNvSpPr>
            <p:nvPr/>
          </p:nvSpPr>
          <p:spPr bwMode="auto">
            <a:xfrm>
              <a:off x="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" name="Oval 120"/>
            <p:cNvSpPr>
              <a:spLocks noChangeAspect="1" noChangeArrowheads="1"/>
            </p:cNvSpPr>
            <p:nvPr/>
          </p:nvSpPr>
          <p:spPr bwMode="auto">
            <a:xfrm>
              <a:off x="55562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4" name="Oval 121"/>
            <p:cNvSpPr>
              <a:spLocks noChangeAspect="1" noChangeArrowheads="1"/>
            </p:cNvSpPr>
            <p:nvPr/>
          </p:nvSpPr>
          <p:spPr bwMode="auto">
            <a:xfrm>
              <a:off x="280987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5" name="Oval 122"/>
            <p:cNvSpPr>
              <a:spLocks noChangeAspect="1" noChangeArrowheads="1"/>
            </p:cNvSpPr>
            <p:nvPr/>
          </p:nvSpPr>
          <p:spPr bwMode="auto">
            <a:xfrm>
              <a:off x="221615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6" name="Oval 123"/>
            <p:cNvSpPr>
              <a:spLocks noChangeAspect="1" noChangeArrowheads="1"/>
            </p:cNvSpPr>
            <p:nvPr/>
          </p:nvSpPr>
          <p:spPr bwMode="auto">
            <a:xfrm>
              <a:off x="563563" y="2166938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7" name="Oval 124"/>
            <p:cNvSpPr>
              <a:spLocks noChangeAspect="1" noChangeArrowheads="1"/>
            </p:cNvSpPr>
            <p:nvPr/>
          </p:nvSpPr>
          <p:spPr bwMode="auto">
            <a:xfrm>
              <a:off x="2238375" y="2466975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8" name="Oval 125"/>
            <p:cNvSpPr>
              <a:spLocks noChangeAspect="1" noChangeArrowheads="1"/>
            </p:cNvSpPr>
            <p:nvPr/>
          </p:nvSpPr>
          <p:spPr bwMode="auto">
            <a:xfrm>
              <a:off x="2828925" y="2149475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" name="Oval 128"/>
            <p:cNvSpPr>
              <a:spLocks noChangeAspect="1" noChangeArrowheads="1"/>
            </p:cNvSpPr>
            <p:nvPr/>
          </p:nvSpPr>
          <p:spPr bwMode="auto">
            <a:xfrm>
              <a:off x="2536825" y="12604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0" name="Oval 132"/>
            <p:cNvSpPr>
              <a:spLocks noChangeAspect="1" noChangeArrowheads="1"/>
            </p:cNvSpPr>
            <p:nvPr/>
          </p:nvSpPr>
          <p:spPr bwMode="auto">
            <a:xfrm>
              <a:off x="306388" y="124460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1" name="Oval 144"/>
            <p:cNvSpPr>
              <a:spLocks noChangeAspect="1" noChangeArrowheads="1"/>
            </p:cNvSpPr>
            <p:nvPr/>
          </p:nvSpPr>
          <p:spPr bwMode="auto">
            <a:xfrm>
              <a:off x="1412875" y="1476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2" name="Oval 147"/>
            <p:cNvSpPr>
              <a:spLocks noChangeAspect="1" noChangeArrowheads="1"/>
            </p:cNvSpPr>
            <p:nvPr/>
          </p:nvSpPr>
          <p:spPr bwMode="auto">
            <a:xfrm>
              <a:off x="1131888" y="13795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" name="Oval 155"/>
            <p:cNvSpPr>
              <a:spLocks noChangeAspect="1" noChangeArrowheads="1"/>
            </p:cNvSpPr>
            <p:nvPr/>
          </p:nvSpPr>
          <p:spPr bwMode="auto">
            <a:xfrm>
              <a:off x="1722438" y="11080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" name="Oval 157"/>
            <p:cNvSpPr>
              <a:spLocks noChangeAspect="1" noChangeArrowheads="1"/>
            </p:cNvSpPr>
            <p:nvPr/>
          </p:nvSpPr>
          <p:spPr bwMode="auto">
            <a:xfrm>
              <a:off x="1401763" y="231775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" name="Group 287"/>
          <p:cNvGrpSpPr>
            <a:grpSpLocks/>
          </p:cNvGrpSpPr>
          <p:nvPr/>
        </p:nvGrpSpPr>
        <p:grpSpPr bwMode="auto">
          <a:xfrm>
            <a:off x="1916113" y="1812925"/>
            <a:ext cx="2911475" cy="2559050"/>
            <a:chOff x="0" y="0"/>
            <a:chExt cx="2911475" cy="2559050"/>
          </a:xfrm>
        </p:grpSpPr>
        <p:sp>
          <p:nvSpPr>
            <p:cNvPr id="166" name="Line 106"/>
            <p:cNvSpPr>
              <a:spLocks noChangeShapeType="1"/>
            </p:cNvSpPr>
            <p:nvPr/>
          </p:nvSpPr>
          <p:spPr bwMode="auto">
            <a:xfrm rot="300000" flipV="1">
              <a:off x="53975" y="19050"/>
              <a:ext cx="538163" cy="334963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07"/>
            <p:cNvSpPr>
              <a:spLocks noChangeShapeType="1"/>
            </p:cNvSpPr>
            <p:nvPr/>
          </p:nvSpPr>
          <p:spPr bwMode="auto">
            <a:xfrm>
              <a:off x="49213" y="339725"/>
              <a:ext cx="2216150" cy="1588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08"/>
            <p:cNvSpPr>
              <a:spLocks noChangeShapeType="1"/>
            </p:cNvSpPr>
            <p:nvPr/>
          </p:nvSpPr>
          <p:spPr bwMode="auto">
            <a:xfrm>
              <a:off x="604838" y="49213"/>
              <a:ext cx="2254250" cy="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09"/>
            <p:cNvSpPr>
              <a:spLocks noChangeShapeType="1"/>
            </p:cNvSpPr>
            <p:nvPr/>
          </p:nvSpPr>
          <p:spPr bwMode="auto">
            <a:xfrm rot="300000" flipV="1">
              <a:off x="2279650" y="23813"/>
              <a:ext cx="571500" cy="328613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10"/>
            <p:cNvSpPr>
              <a:spLocks noChangeShapeType="1"/>
            </p:cNvSpPr>
            <p:nvPr/>
          </p:nvSpPr>
          <p:spPr bwMode="auto">
            <a:xfrm>
              <a:off x="49213" y="339725"/>
              <a:ext cx="11113" cy="215265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11"/>
            <p:cNvSpPr>
              <a:spLocks noChangeShapeType="1"/>
            </p:cNvSpPr>
            <p:nvPr/>
          </p:nvSpPr>
          <p:spPr bwMode="auto">
            <a:xfrm>
              <a:off x="2266950" y="341313"/>
              <a:ext cx="3175" cy="2163763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12"/>
            <p:cNvSpPr>
              <a:spLocks noChangeShapeType="1"/>
            </p:cNvSpPr>
            <p:nvPr/>
          </p:nvSpPr>
          <p:spPr bwMode="auto">
            <a:xfrm>
              <a:off x="50800" y="2517775"/>
              <a:ext cx="2201863" cy="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13"/>
            <p:cNvSpPr>
              <a:spLocks noChangeShapeType="1"/>
            </p:cNvSpPr>
            <p:nvPr/>
          </p:nvSpPr>
          <p:spPr bwMode="auto">
            <a:xfrm>
              <a:off x="2867025" y="47625"/>
              <a:ext cx="1588" cy="2162175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14"/>
            <p:cNvSpPr>
              <a:spLocks noChangeShapeType="1"/>
            </p:cNvSpPr>
            <p:nvPr/>
          </p:nvSpPr>
          <p:spPr bwMode="auto">
            <a:xfrm flipV="1">
              <a:off x="2266950" y="2198688"/>
              <a:ext cx="611188" cy="293688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15"/>
            <p:cNvSpPr>
              <a:spLocks noChangeShapeType="1"/>
            </p:cNvSpPr>
            <p:nvPr/>
          </p:nvSpPr>
          <p:spPr bwMode="auto">
            <a:xfrm flipH="1">
              <a:off x="600075" y="49213"/>
              <a:ext cx="1588" cy="214630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16"/>
            <p:cNvSpPr>
              <a:spLocks noChangeShapeType="1"/>
            </p:cNvSpPr>
            <p:nvPr/>
          </p:nvSpPr>
          <p:spPr bwMode="auto">
            <a:xfrm flipV="1">
              <a:off x="87313" y="2216150"/>
              <a:ext cx="511175" cy="276225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17"/>
            <p:cNvSpPr>
              <a:spLocks noChangeShapeType="1"/>
            </p:cNvSpPr>
            <p:nvPr/>
          </p:nvSpPr>
          <p:spPr bwMode="auto">
            <a:xfrm flipV="1">
              <a:off x="612775" y="2200275"/>
              <a:ext cx="2252663" cy="1588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Oval 118"/>
            <p:cNvSpPr>
              <a:spLocks noChangeAspect="1" noChangeArrowheads="1"/>
            </p:cNvSpPr>
            <p:nvPr/>
          </p:nvSpPr>
          <p:spPr bwMode="auto">
            <a:xfrm>
              <a:off x="9525" y="2470150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9" name="Oval 119"/>
            <p:cNvSpPr>
              <a:spLocks noChangeAspect="1" noChangeArrowheads="1"/>
            </p:cNvSpPr>
            <p:nvPr/>
          </p:nvSpPr>
          <p:spPr bwMode="auto">
            <a:xfrm>
              <a:off x="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0" name="Oval 120"/>
            <p:cNvSpPr>
              <a:spLocks noChangeAspect="1" noChangeArrowheads="1"/>
            </p:cNvSpPr>
            <p:nvPr/>
          </p:nvSpPr>
          <p:spPr bwMode="auto">
            <a:xfrm>
              <a:off x="55562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1" name="Oval 121"/>
            <p:cNvSpPr>
              <a:spLocks noChangeAspect="1" noChangeArrowheads="1"/>
            </p:cNvSpPr>
            <p:nvPr/>
          </p:nvSpPr>
          <p:spPr bwMode="auto">
            <a:xfrm>
              <a:off x="2809875" y="0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2" name="Oval 122"/>
            <p:cNvSpPr>
              <a:spLocks noChangeAspect="1" noChangeArrowheads="1"/>
            </p:cNvSpPr>
            <p:nvPr/>
          </p:nvSpPr>
          <p:spPr bwMode="auto">
            <a:xfrm>
              <a:off x="2216150" y="290513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3" name="Oval 123"/>
            <p:cNvSpPr>
              <a:spLocks noChangeAspect="1" noChangeArrowheads="1"/>
            </p:cNvSpPr>
            <p:nvPr/>
          </p:nvSpPr>
          <p:spPr bwMode="auto">
            <a:xfrm>
              <a:off x="563563" y="2166938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" name="Oval 124"/>
            <p:cNvSpPr>
              <a:spLocks noChangeAspect="1" noChangeArrowheads="1"/>
            </p:cNvSpPr>
            <p:nvPr/>
          </p:nvSpPr>
          <p:spPr bwMode="auto">
            <a:xfrm>
              <a:off x="2238375" y="2466975"/>
              <a:ext cx="90488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5" name="Oval 125"/>
            <p:cNvSpPr>
              <a:spLocks noChangeAspect="1" noChangeArrowheads="1"/>
            </p:cNvSpPr>
            <p:nvPr/>
          </p:nvSpPr>
          <p:spPr bwMode="auto">
            <a:xfrm>
              <a:off x="2828925" y="2149475"/>
              <a:ext cx="82550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6" name="Oval 128"/>
            <p:cNvSpPr>
              <a:spLocks noChangeAspect="1" noChangeArrowheads="1"/>
            </p:cNvSpPr>
            <p:nvPr/>
          </p:nvSpPr>
          <p:spPr bwMode="auto">
            <a:xfrm>
              <a:off x="2536825" y="12604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7" name="Oval 132"/>
            <p:cNvSpPr>
              <a:spLocks noChangeAspect="1" noChangeArrowheads="1"/>
            </p:cNvSpPr>
            <p:nvPr/>
          </p:nvSpPr>
          <p:spPr bwMode="auto">
            <a:xfrm>
              <a:off x="306388" y="124460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8" name="Oval 144"/>
            <p:cNvSpPr>
              <a:spLocks noChangeAspect="1" noChangeArrowheads="1"/>
            </p:cNvSpPr>
            <p:nvPr/>
          </p:nvSpPr>
          <p:spPr bwMode="auto">
            <a:xfrm>
              <a:off x="1412875" y="1476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9" name="Oval 147"/>
            <p:cNvSpPr>
              <a:spLocks noChangeAspect="1" noChangeArrowheads="1"/>
            </p:cNvSpPr>
            <p:nvPr/>
          </p:nvSpPr>
          <p:spPr bwMode="auto">
            <a:xfrm>
              <a:off x="1131888" y="1379538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0" name="Oval 155"/>
            <p:cNvSpPr>
              <a:spLocks noChangeAspect="1" noChangeArrowheads="1"/>
            </p:cNvSpPr>
            <p:nvPr/>
          </p:nvSpPr>
          <p:spPr bwMode="auto">
            <a:xfrm>
              <a:off x="1722438" y="1108075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1" name="Oval 157"/>
            <p:cNvSpPr>
              <a:spLocks noChangeAspect="1" noChangeArrowheads="1"/>
            </p:cNvSpPr>
            <p:nvPr/>
          </p:nvSpPr>
          <p:spPr bwMode="auto">
            <a:xfrm>
              <a:off x="1401763" y="2317750"/>
              <a:ext cx="85725" cy="84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92" name="文本框 191"/>
          <p:cNvSpPr txBox="1"/>
          <p:nvPr/>
        </p:nvSpPr>
        <p:spPr>
          <a:xfrm>
            <a:off x="1121899" y="49044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193160" y="6089710"/>
            <a:ext cx="1905000" cy="457200"/>
          </a:xfrm>
        </p:spPr>
        <p:txBody>
          <a:bodyPr/>
          <a:lstStyle/>
          <a:p>
            <a:fld id="{BBE61C83-8707-406B-9061-CEC3AE7D35B8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415926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 smtClean="0">
                <a:ea typeface="微软雅黑 Light" panose="020B0502040204020203" pitchFamily="34" charset="-122"/>
              </a:rPr>
              <a:t>固溶体分类小结</a:t>
            </a:r>
            <a:endParaRPr lang="zh-CN" altLang="en-US" sz="2800" dirty="0">
              <a:ea typeface="微软雅黑 Light" panose="020B0502040204020203" pitchFamily="34" charset="-122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4469136" y="1265099"/>
            <a:ext cx="163513" cy="750887"/>
          </a:xfrm>
          <a:prstGeom prst="leftBrace">
            <a:avLst>
              <a:gd name="adj1" fmla="val 38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63688" y="1110070"/>
            <a:ext cx="4930641" cy="1169551"/>
            <a:chOff x="2115256" y="1268760"/>
            <a:chExt cx="4930641" cy="1169551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788024" y="1268760"/>
              <a:ext cx="2257873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端部固溶体</a:t>
              </a:r>
              <a:endParaRPr lang="en-US" altLang="zh-CN" dirty="0"/>
            </a:p>
            <a:p>
              <a:r>
                <a:rPr lang="zh-CN" altLang="en-US" dirty="0"/>
                <a:t>中间固溶体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15256" y="1322178"/>
              <a:ext cx="252028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/>
              <a:r>
                <a:rPr lang="zh-CN" altLang="en-US" dirty="0">
                  <a:effectLst/>
                </a:rPr>
                <a:t>根据固溶体在相图中的位置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07328" y="2258092"/>
            <a:ext cx="4819680" cy="1169551"/>
            <a:chOff x="2267368" y="2416782"/>
            <a:chExt cx="4819680" cy="1169551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829176" y="2416782"/>
              <a:ext cx="225787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间隙固溶体</a:t>
              </a:r>
              <a:endParaRPr lang="en-US" altLang="zh-CN" dirty="0"/>
            </a:p>
            <a:p>
              <a:r>
                <a:rPr lang="zh-CN" altLang="en-US" dirty="0"/>
                <a:t>置换固溶体</a:t>
              </a: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4800601" y="2625526"/>
              <a:ext cx="163513" cy="750888"/>
            </a:xfrm>
            <a:prstGeom prst="leftBrace">
              <a:avLst>
                <a:gd name="adj1" fmla="val 3826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67368" y="2524504"/>
              <a:ext cx="244827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根据溶质原子的排列状态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73488" y="3673336"/>
            <a:ext cx="5117033" cy="2203231"/>
            <a:chOff x="2133528" y="3832026"/>
            <a:chExt cx="5117033" cy="2203231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992689" y="4865706"/>
              <a:ext cx="225787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有序固溶体</a:t>
              </a:r>
              <a:endParaRPr lang="en-US" altLang="zh-CN" dirty="0"/>
            </a:p>
            <a:p>
              <a:r>
                <a:rPr lang="zh-CN" altLang="en-US" dirty="0"/>
                <a:t>无序固溶体</a:t>
              </a:r>
            </a:p>
          </p:txBody>
        </p:sp>
        <p:sp>
          <p:nvSpPr>
            <p:cNvPr id="10" name="AutoShape 12"/>
            <p:cNvSpPr>
              <a:spLocks/>
            </p:cNvSpPr>
            <p:nvPr/>
          </p:nvSpPr>
          <p:spPr bwMode="auto">
            <a:xfrm>
              <a:off x="4816476" y="3832026"/>
              <a:ext cx="163513" cy="750888"/>
            </a:xfrm>
            <a:prstGeom prst="leftBrace">
              <a:avLst>
                <a:gd name="adj1" fmla="val 3826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33528" y="3949492"/>
              <a:ext cx="27363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根据固溶度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51720" y="3482554"/>
            <a:ext cx="4838801" cy="2256456"/>
            <a:chOff x="2411760" y="3641244"/>
            <a:chExt cx="4838801" cy="2256456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813649" y="3641244"/>
              <a:ext cx="243691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有限固溶体</a:t>
              </a:r>
              <a:endParaRPr lang="en-US" altLang="zh-CN" dirty="0"/>
            </a:p>
            <a:p>
              <a:r>
                <a:rPr lang="zh-CN" altLang="en-US" dirty="0"/>
                <a:t>无限固溶体</a:t>
              </a:r>
            </a:p>
          </p:txBody>
        </p:sp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4814889" y="5075039"/>
              <a:ext cx="163512" cy="750887"/>
            </a:xfrm>
            <a:prstGeom prst="leftBrace">
              <a:avLst>
                <a:gd name="adj1" fmla="val 3826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1760" y="4943593"/>
              <a:ext cx="215948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根据原子排列的周期性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A57-0B64-4F30-8327-C9151E53786E}" type="slidenum">
              <a:rPr lang="en-US" altLang="zh-CN">
                <a:ea typeface="微软雅黑 Light" panose="020B0502040204020203" pitchFamily="34" charset="-122"/>
              </a:rPr>
              <a:pPr/>
              <a:t>14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229600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ea typeface="微软雅黑 Light" panose="020B0502040204020203" pitchFamily="34" charset="-122"/>
              </a:rPr>
              <a:t>讨论</a:t>
            </a:r>
            <a:r>
              <a:rPr lang="en-US" altLang="zh-CN" sz="2800">
                <a:ea typeface="微软雅黑 Light" panose="020B0502040204020203" pitchFamily="34" charset="-122"/>
              </a:rPr>
              <a:t>1</a:t>
            </a:r>
            <a:r>
              <a:rPr lang="zh-CN" altLang="en-US" sz="2800">
                <a:ea typeface="微软雅黑 Light" panose="020B0502040204020203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微软雅黑 Light" panose="020B0502040204020203" pitchFamily="34" charset="-122"/>
              </a:rPr>
              <a:t>如何通过实验确定，一个固溶体是置换固溶体还是间隙固溶体？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33400" y="2028825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XRD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或电子衍射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819400" y="21336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400" b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486150" y="19812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点阵类型和点阵常数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 flipH="1">
            <a:off x="3352800" y="294322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400" b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6400800" y="2181225"/>
            <a:ext cx="685800" cy="990600"/>
          </a:xfrm>
          <a:prstGeom prst="curvedLeftArrow">
            <a:avLst>
              <a:gd name="adj1" fmla="val 28889"/>
              <a:gd name="adj2" fmla="val 577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191000" y="2714625"/>
            <a:ext cx="22541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晶胞内原子数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</a:p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晶胞体积 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V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524000" y="2562225"/>
          <a:ext cx="1689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3" imgW="787320" imgH="444240" progId="Equation.3">
                  <p:embed/>
                </p:oleObj>
              </mc:Choice>
              <mc:Fallback>
                <p:oleObj name="Equation" r:id="rId3" imgW="7873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62225"/>
                        <a:ext cx="16891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2819400" y="3629025"/>
            <a:ext cx="3048000" cy="854075"/>
            <a:chOff x="1536" y="2736"/>
            <a:chExt cx="1920" cy="538"/>
          </a:xfrm>
        </p:grpSpPr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536" y="2736"/>
              <a:ext cx="192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平均原子量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及阿弗加德罗常数</a:t>
              </a:r>
              <a:r>
                <a:rPr lang="en-US" altLang="zh-CN" sz="2000" b="0" i="1">
                  <a:solidFill>
                    <a:schemeClr val="tx1"/>
                  </a:solidFill>
                  <a:ea typeface="微软雅黑 Light" panose="020B0502040204020203" pitchFamily="34" charset="-122"/>
                </a:rPr>
                <a:t>N</a:t>
              </a:r>
              <a:r>
                <a:rPr lang="en-US" altLang="zh-CN" sz="2000" b="0" i="1" baseline="-25000">
                  <a:solidFill>
                    <a:schemeClr val="tx1"/>
                  </a:solidFill>
                  <a:ea typeface="微软雅黑 Light" panose="020B0502040204020203" pitchFamily="34" charset="-122"/>
                </a:rPr>
                <a:t>A</a:t>
              </a:r>
              <a:endParaRPr lang="en-US" altLang="zh-CN" sz="2000" b="0" i="1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2408" y="2756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" name="Equation" r:id="rId5" imgW="164880" imgH="190440" progId="Equation.3">
                    <p:embed/>
                  </p:oleObj>
                </mc:Choice>
                <mc:Fallback>
                  <p:oleObj name="Equation" r:id="rId5" imgW="164880" imgH="190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2756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3581400" y="3171825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33400" y="4495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通过实验实测出实际密度 </a:t>
            </a:r>
            <a:r>
              <a:rPr lang="zh-CN" altLang="en-US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</a:t>
            </a:r>
            <a:endParaRPr lang="zh-CN" altLang="en-US" sz="2400" b="0" i="1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533400" y="5105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若</a:t>
            </a:r>
            <a:r>
              <a:rPr lang="zh-CN" altLang="en-US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400" b="0" i="1" baseline="-2500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th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&lt; </a:t>
            </a:r>
            <a:r>
              <a:rPr lang="en-US" altLang="zh-CN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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，则是间隙式固溶体</a:t>
            </a:r>
            <a:endParaRPr lang="zh-CN" altLang="en-US" sz="2400" b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33400" y="5638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若</a:t>
            </a:r>
            <a:r>
              <a:rPr lang="zh-CN" altLang="en-US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400" b="0" i="1" baseline="-2500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th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＝ </a:t>
            </a:r>
            <a:r>
              <a:rPr lang="zh-CN" altLang="en-US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，则是置换式固溶体</a:t>
            </a:r>
            <a:endParaRPr lang="zh-CN" altLang="en-US" sz="2400" b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546100" y="61722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若</a:t>
            </a:r>
            <a:r>
              <a:rPr lang="zh-CN" altLang="en-US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400" b="0" i="1" baseline="-2500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th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&gt; </a:t>
            </a:r>
            <a:r>
              <a:rPr lang="en-US" altLang="zh-CN" sz="2400" b="0" i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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，则是缺位式固溶体</a:t>
            </a:r>
            <a:endParaRPr lang="zh-CN" altLang="en-US" sz="2400" b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nimBg="1" autoUpdateAnimBg="0"/>
      <p:bldP spid="50182" grpId="0" autoUpdateAnimBg="0"/>
      <p:bldP spid="50183" grpId="0" animBg="1" autoUpdateAnimBg="0"/>
      <p:bldP spid="50186" grpId="0" autoUpdateAnimBg="0"/>
      <p:bldP spid="50192" grpId="0" autoUpdateAnimBg="0"/>
      <p:bldP spid="50193" grpId="0" autoUpdateAnimBg="0"/>
      <p:bldP spid="50194" grpId="0" autoUpdateAnimBg="0"/>
      <p:bldP spid="501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629D-162A-4DBD-84A6-E99A7D6B01C4}" type="slidenum">
              <a:rPr lang="en-US" altLang="zh-CN">
                <a:ea typeface="微软雅黑 Light" panose="020B0502040204020203" pitchFamily="34" charset="-122"/>
              </a:rPr>
              <a:pPr/>
              <a:t>15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 Light" panose="020B0502040204020203" pitchFamily="34" charset="-122"/>
              </a:rPr>
              <a:t>讨论</a:t>
            </a:r>
            <a:r>
              <a:rPr lang="en-US" altLang="zh-CN" sz="2800" dirty="0"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ea typeface="微软雅黑 Light" panose="020B0502040204020203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0" dirty="0">
                <a:ea typeface="微软雅黑 Light" panose="020B0502040204020203" pitchFamily="34" charset="-122"/>
              </a:rPr>
              <a:t>图</a:t>
            </a:r>
            <a:r>
              <a:rPr lang="en-US" altLang="zh-CN" b="0" dirty="0">
                <a:ea typeface="微软雅黑 Light" panose="020B0502040204020203" pitchFamily="34" charset="-122"/>
              </a:rPr>
              <a:t>2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43</a:t>
            </a:r>
            <a:r>
              <a:rPr lang="zh-CN" altLang="en-US" b="0" dirty="0">
                <a:ea typeface="微软雅黑 Light" panose="020B0502040204020203" pitchFamily="34" charset="-122"/>
              </a:rPr>
              <a:t>（</a:t>
            </a:r>
            <a:r>
              <a:rPr lang="en-US" altLang="zh-CN" b="0" dirty="0">
                <a:ea typeface="微软雅黑 Light" panose="020B0502040204020203" pitchFamily="34" charset="-122"/>
              </a:rPr>
              <a:t>p98</a:t>
            </a:r>
            <a:r>
              <a:rPr lang="zh-CN" altLang="en-US" b="0" dirty="0">
                <a:ea typeface="微软雅黑 Light" panose="020B0502040204020203" pitchFamily="34" charset="-122"/>
              </a:rPr>
              <a:t>）中列出了几种有序合金，请同学们指出其分点阵（原则：各分点阵必须是同类型的）</a:t>
            </a: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1600200" y="3124200"/>
            <a:ext cx="2105025" cy="2376488"/>
            <a:chOff x="1028" y="2086"/>
            <a:chExt cx="1326" cy="1497"/>
          </a:xfrm>
        </p:grpSpPr>
        <p:grpSp>
          <p:nvGrpSpPr>
            <p:cNvPr id="51230" name="Group 30"/>
            <p:cNvGrpSpPr>
              <a:grpSpLocks/>
            </p:cNvGrpSpPr>
            <p:nvPr/>
          </p:nvGrpSpPr>
          <p:grpSpPr bwMode="auto">
            <a:xfrm>
              <a:off x="1152" y="2378"/>
              <a:ext cx="1088" cy="934"/>
              <a:chOff x="1104" y="2449"/>
              <a:chExt cx="1088" cy="934"/>
            </a:xfrm>
          </p:grpSpPr>
          <p:sp>
            <p:nvSpPr>
              <p:cNvPr id="51204" name="Line 4"/>
              <p:cNvSpPr>
                <a:spLocks noChangeShapeType="1"/>
              </p:cNvSpPr>
              <p:nvPr/>
            </p:nvSpPr>
            <p:spPr bwMode="auto">
              <a:xfrm>
                <a:off x="1438" y="2449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05" name="Line 5"/>
              <p:cNvSpPr>
                <a:spLocks noChangeShapeType="1"/>
              </p:cNvSpPr>
              <p:nvPr/>
            </p:nvSpPr>
            <p:spPr bwMode="auto">
              <a:xfrm flipH="1">
                <a:off x="1104" y="2449"/>
                <a:ext cx="334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 flipH="1">
                <a:off x="1857" y="2449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>
                <a:off x="1104" y="2674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08" name="Line 8"/>
              <p:cNvSpPr>
                <a:spLocks noChangeShapeType="1"/>
              </p:cNvSpPr>
              <p:nvPr/>
            </p:nvSpPr>
            <p:spPr bwMode="auto">
              <a:xfrm>
                <a:off x="1119" y="2674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09" name="Line 9"/>
              <p:cNvSpPr>
                <a:spLocks noChangeShapeType="1"/>
              </p:cNvSpPr>
              <p:nvPr/>
            </p:nvSpPr>
            <p:spPr bwMode="auto">
              <a:xfrm>
                <a:off x="1866" y="2674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0" name="Line 10"/>
              <p:cNvSpPr>
                <a:spLocks noChangeShapeType="1"/>
              </p:cNvSpPr>
              <p:nvPr/>
            </p:nvSpPr>
            <p:spPr bwMode="auto">
              <a:xfrm>
                <a:off x="2192" y="2460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>
                <a:off x="1119" y="3372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2" name="Line 12"/>
              <p:cNvSpPr>
                <a:spLocks noChangeShapeType="1"/>
              </p:cNvSpPr>
              <p:nvPr/>
            </p:nvSpPr>
            <p:spPr bwMode="auto">
              <a:xfrm>
                <a:off x="1438" y="3148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>
                <a:off x="1445" y="2449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 flipH="1">
                <a:off x="1857" y="3147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 flipH="1">
                <a:off x="1128" y="3135"/>
                <a:ext cx="335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1352" y="2086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2087" y="2095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1774" y="2307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1366" y="2773"/>
              <a:ext cx="20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1036" y="3007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085" y="2797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1768" y="3007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1543" y="2200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rgbClr val="FF0000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1548" y="2902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1028" y="2316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957" y="2557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1200" y="2592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1407" y="2642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1715" y="2465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</p:grpSp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4267200" y="3733800"/>
            <a:ext cx="2122488" cy="914400"/>
            <a:chOff x="912" y="3552"/>
            <a:chExt cx="1337" cy="576"/>
          </a:xfrm>
        </p:grpSpPr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1584" y="3552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rgbClr val="FF0000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912" y="3552"/>
              <a:ext cx="26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b="0">
                  <a:solidFill>
                    <a:schemeClr val="tx1"/>
                  </a:solidFill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5400" b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1174" y="371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微软雅黑 Light" panose="020B0502040204020203" pitchFamily="34" charset="-122"/>
                </a:rPr>
                <a:t>Au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1817" y="372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微软雅黑 Light" panose="020B0502040204020203" pitchFamily="34" charset="-122"/>
                </a:rPr>
                <a:t>Cu</a:t>
              </a:r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1524000" y="57150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Cu</a:t>
            </a:r>
            <a:r>
              <a:rPr lang="en-US" altLang="zh-CN" baseline="-25000">
                <a:ea typeface="微软雅黑 Light" panose="020B0502040204020203" pitchFamily="34" charset="-122"/>
              </a:rPr>
              <a:t>3</a:t>
            </a:r>
            <a:r>
              <a:rPr lang="en-US" altLang="zh-CN">
                <a:ea typeface="微软雅黑 Light" panose="020B0502040204020203" pitchFamily="34" charset="-122"/>
              </a:rPr>
              <a:t>Au</a:t>
            </a:r>
            <a:r>
              <a:rPr lang="zh-CN" altLang="en-US">
                <a:ea typeface="微软雅黑 Light" panose="020B0502040204020203" pitchFamily="34" charset="-122"/>
              </a:rPr>
              <a:t>合金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6C23-2C45-4057-9A58-B87C9EAD0560}" type="slidenum">
              <a:rPr lang="en-US" altLang="zh-CN">
                <a:ea typeface="微软雅黑 Light" panose="020B0502040204020203" pitchFamily="34" charset="-122"/>
              </a:rPr>
              <a:pPr/>
              <a:t>16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5536" y="332656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三、</a:t>
            </a:r>
            <a:r>
              <a:rPr lang="en-US" altLang="zh-CN" sz="3200" dirty="0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Hume-</a:t>
            </a:r>
            <a:r>
              <a:rPr lang="en-US" altLang="zh-CN" sz="3200" dirty="0" err="1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Rothery</a:t>
            </a:r>
            <a:r>
              <a:rPr lang="zh-CN" altLang="en-US" sz="3200" dirty="0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规则</a:t>
            </a:r>
            <a:endParaRPr lang="zh-CN" altLang="en-US" sz="3200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5536" y="1018456"/>
            <a:ext cx="8229600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ea typeface="微软雅黑 Light" panose="020B0502040204020203" pitchFamily="34" charset="-122"/>
              </a:rPr>
              <a:t>固溶度：固溶体中溶质的最大含量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;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溶质在溶剂中的极限溶解度。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ea typeface="微软雅黑 Light" panose="020B0502040204020203" pitchFamily="34" charset="-122"/>
              </a:rPr>
              <a:t>间隙固溶体的固溶度（非金属溶质的极限溶解度）都是很有限的，而置换式固溶体的固溶度随合金体系的不同有很大差别，从几个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ppm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到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100%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。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微软雅黑 Light" panose="020B0502040204020203" pitchFamily="34" charset="-122"/>
              </a:rPr>
              <a:t>Hume-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Rothery</a:t>
            </a:r>
            <a:r>
              <a:rPr lang="zh-CN" altLang="en-US" dirty="0" smtClean="0">
                <a:ea typeface="微软雅黑 Light" panose="020B0502040204020203" pitchFamily="34" charset="-122"/>
              </a:rPr>
              <a:t>规则</a:t>
            </a:r>
            <a:r>
              <a:rPr lang="zh-CN" altLang="en-US" b="0" dirty="0" smtClean="0">
                <a:ea typeface="微软雅黑 Light" panose="020B0502040204020203" pitchFamily="34" charset="-122"/>
                <a:sym typeface="Wingdings" panose="05000000000000000000" pitchFamily="2" charset="2"/>
              </a:rPr>
              <a:t>：预测初级置换式固溶体固溶度的一系列</a:t>
            </a:r>
            <a:r>
              <a:rPr lang="zh-CN" altLang="en-US" dirty="0" smtClean="0">
                <a:ea typeface="微软雅黑 Light" panose="020B0502040204020203" pitchFamily="34" charset="-122"/>
                <a:sym typeface="Wingdings" panose="05000000000000000000" pitchFamily="2" charset="2"/>
              </a:rPr>
              <a:t>经验规则</a:t>
            </a:r>
            <a:endParaRPr lang="en-US" altLang="zh-CN" dirty="0" smtClean="0"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1082675" lvl="2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ea typeface="微软雅黑 Light" panose="020B0502040204020203" pitchFamily="34" charset="-122"/>
                <a:sym typeface="Wingdings" panose="05000000000000000000" pitchFamily="2" charset="2"/>
              </a:rPr>
              <a:t>用途：预估置换式初级固溶体的固溶度，预测合金的性能和热处理行为。</a:t>
            </a:r>
            <a:endParaRPr lang="zh-CN" altLang="en-US" sz="2000" b="0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1905000" cy="457200"/>
          </a:xfrm>
        </p:spPr>
        <p:txBody>
          <a:bodyPr/>
          <a:lstStyle/>
          <a:p>
            <a:fld id="{31CF6C23-2C45-4057-9A58-B87C9EAD0560}" type="slidenum">
              <a:rPr lang="en-US" altLang="zh-CN">
                <a:ea typeface="微软雅黑 Light" panose="020B0502040204020203" pitchFamily="34" charset="-122"/>
              </a:rPr>
              <a:pPr/>
              <a:t>17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11560" y="620688"/>
            <a:ext cx="8229600" cy="56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ea typeface="微软雅黑 Light" panose="020B0502040204020203" pitchFamily="34" charset="-122"/>
              </a:rPr>
              <a:t>(</a:t>
            </a:r>
            <a:r>
              <a:rPr lang="en-US" altLang="zh-CN" sz="2800" dirty="0">
                <a:ea typeface="微软雅黑 Light" panose="020B0502040204020203" pitchFamily="34" charset="-122"/>
              </a:rPr>
              <a:t>1). </a:t>
            </a:r>
            <a:r>
              <a:rPr lang="zh-CN" altLang="en-US" sz="2800" dirty="0">
                <a:ea typeface="微软雅黑 Light" panose="020B0502040204020203" pitchFamily="34" charset="-122"/>
              </a:rPr>
              <a:t>尺寸差规则（</a:t>
            </a:r>
            <a:r>
              <a:rPr lang="en-US" altLang="zh-CN" sz="2800" dirty="0">
                <a:ea typeface="微软雅黑 Light" panose="020B0502040204020203" pitchFamily="34" charset="-122"/>
              </a:rPr>
              <a:t>15%</a:t>
            </a:r>
            <a:r>
              <a:rPr lang="zh-CN" altLang="en-US" sz="2800" dirty="0">
                <a:ea typeface="微软雅黑 Light" panose="020B0502040204020203" pitchFamily="34" charset="-122"/>
              </a:rPr>
              <a:t>规则）</a:t>
            </a:r>
            <a:r>
              <a:rPr lang="zh-CN" altLang="en-US" sz="2800" dirty="0" smtClean="0">
                <a:ea typeface="微软雅黑 Light" panose="020B0502040204020203" pitchFamily="34" charset="-122"/>
              </a:rPr>
              <a:t>：</a:t>
            </a:r>
            <a:endParaRPr lang="zh-CN" altLang="en-US" sz="2800" dirty="0"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78" y="1916832"/>
            <a:ext cx="4653557" cy="382751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0690" y="1537755"/>
            <a:ext cx="4347294" cy="3435679"/>
            <a:chOff x="80690" y="1537755"/>
            <a:chExt cx="4347294" cy="3435679"/>
          </a:xfrm>
        </p:grpSpPr>
        <p:sp>
          <p:nvSpPr>
            <p:cNvPr id="3" name="矩形 2"/>
            <p:cNvSpPr/>
            <p:nvPr/>
          </p:nvSpPr>
          <p:spPr>
            <a:xfrm>
              <a:off x="80690" y="1537755"/>
              <a:ext cx="4347294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6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如果 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d/d &gt; 15%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，则固溶度极为</a:t>
              </a:r>
              <a:r>
                <a:rPr lang="zh-CN" altLang="en-US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有限</a:t>
              </a:r>
              <a:r>
                <a:rPr lang="en-US" altLang="zh-CN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164141"/>
                </p:ext>
              </p:extLst>
            </p:nvPr>
          </p:nvGraphicFramePr>
          <p:xfrm>
            <a:off x="647787" y="2983652"/>
            <a:ext cx="3213100" cy="1157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8" name="Equation" r:id="rId4" imgW="1269720" imgH="457200" progId="Equation.DSMT4">
                    <p:embed/>
                  </p:oleObj>
                </mc:Choice>
                <mc:Fallback>
                  <p:oleObj name="Equation" r:id="rId4" imgW="1269720" imgH="457200" progId="Equation.DSMT4">
                    <p:embed/>
                    <p:pic>
                      <p:nvPicPr>
                        <p:cNvPr id="297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87" y="2983652"/>
                          <a:ext cx="3213100" cy="1157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95536" y="4362946"/>
              <a:ext cx="3908442" cy="610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6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－</a:t>
              </a:r>
              <a:r>
                <a:rPr lang="en-US" altLang="zh-CN" sz="240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Goldschmid </a:t>
              </a:r>
              <a:r>
                <a:rPr lang="zh-CN" altLang="en-US" sz="2400" dirty="0">
                  <a:solidFill>
                    <a:schemeClr val="tx1"/>
                  </a:solidFill>
                  <a:ea typeface="微软雅黑 Light" panose="020B0502040204020203" pitchFamily="34" charset="-122"/>
                  <a:sym typeface="Symbol" panose="05050102010706020507" pitchFamily="18" charset="2"/>
                </a:rPr>
                <a:t>原子直径</a:t>
              </a:r>
              <a:endPara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FF63-F743-4ED2-A785-25A3B65ED90D}" type="slidenum">
              <a:rPr lang="en-US" altLang="zh-CN">
                <a:ea typeface="微软雅黑 Light" panose="020B0502040204020203" pitchFamily="34" charset="-122"/>
              </a:rPr>
              <a:pPr/>
              <a:t>18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0" y="1700064"/>
            <a:ext cx="82296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微软雅黑 Light" panose="020B0502040204020203" pitchFamily="34" charset="-122"/>
              </a:rPr>
              <a:t>如果 </a:t>
            </a:r>
            <a:r>
              <a:rPr lang="zh-CN" altLang="en-US" b="0" dirty="0">
                <a:ea typeface="微软雅黑 Light" panose="020B0502040204020203" pitchFamily="34" charset="-122"/>
                <a:sym typeface="Symbol" panose="05050102010706020507" pitchFamily="18" charset="2"/>
              </a:rPr>
              <a:t></a:t>
            </a:r>
            <a:r>
              <a:rPr lang="en-US" altLang="zh-CN" b="0" i="1" dirty="0">
                <a:ea typeface="微软雅黑 Light" panose="020B0502040204020203" pitchFamily="34" charset="-122"/>
                <a:sym typeface="Symbol" panose="05050102010706020507" pitchFamily="18" charset="2"/>
              </a:rPr>
              <a:t>x</a:t>
            </a:r>
            <a:r>
              <a:rPr lang="en-US" altLang="zh-CN" b="0" dirty="0"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b="0" dirty="0">
                <a:ea typeface="微软雅黑 Light" panose="020B0502040204020203" pitchFamily="34" charset="-122"/>
                <a:sym typeface="Symbol" panose="05050102010706020507" pitchFamily="18" charset="2"/>
              </a:rPr>
              <a:t>相差太大（ </a:t>
            </a:r>
            <a:r>
              <a:rPr lang="en-US" altLang="zh-CN" b="0" i="1" dirty="0">
                <a:ea typeface="微软雅黑 Light" panose="020B0502040204020203" pitchFamily="34" charset="-122"/>
                <a:sym typeface="Symbol" panose="05050102010706020507" pitchFamily="18" charset="2"/>
              </a:rPr>
              <a:t>x</a:t>
            </a:r>
            <a:r>
              <a:rPr lang="en-US" altLang="zh-CN" b="0" dirty="0">
                <a:ea typeface="微软雅黑 Light" panose="020B0502040204020203" pitchFamily="34" charset="-122"/>
                <a:sym typeface="Symbol" panose="05050102010706020507" pitchFamily="18" charset="2"/>
              </a:rPr>
              <a:t> &gt; 0.4</a:t>
            </a:r>
            <a:r>
              <a:rPr lang="zh-CN" altLang="en-US" b="0" dirty="0">
                <a:ea typeface="微软雅黑 Light" panose="020B0502040204020203" pitchFamily="34" charset="-122"/>
                <a:sym typeface="Symbol" panose="05050102010706020507" pitchFamily="18" charset="2"/>
              </a:rPr>
              <a:t>），则固溶度极小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微软雅黑 Light" panose="020B0502040204020203" pitchFamily="34" charset="-122"/>
                <a:sym typeface="Symbol" panose="05050102010706020507" pitchFamily="18" charset="2"/>
              </a:rPr>
              <a:t> </a:t>
            </a:r>
            <a:r>
              <a:rPr lang="en-US" altLang="zh-CN" b="0" i="1" dirty="0">
                <a:ea typeface="微软雅黑 Light" panose="020B0502040204020203" pitchFamily="34" charset="-122"/>
                <a:sym typeface="Symbol" panose="05050102010706020507" pitchFamily="18" charset="2"/>
              </a:rPr>
              <a:t>x</a:t>
            </a:r>
            <a:r>
              <a:rPr lang="en-US" altLang="zh-CN" b="0" dirty="0"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相差大</a:t>
            </a:r>
            <a:r>
              <a:rPr lang="zh-CN" altLang="en-US" b="0" dirty="0">
                <a:ea typeface="微软雅黑 Light" panose="020B0502040204020203" pitchFamily="34" charset="-122"/>
                <a:sym typeface="Symbol" panose="05050102010706020507" pitchFamily="18" charset="2"/>
              </a:rPr>
              <a:t>时易形成化合物。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8200" y="404664"/>
            <a:ext cx="2922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(2). 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负电价效应：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12708" y="2863459"/>
            <a:ext cx="6999652" cy="2431693"/>
            <a:chOff x="812708" y="2863459"/>
            <a:chExt cx="6999652" cy="2431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123728" y="3501008"/>
                  <a:ext cx="5112568" cy="11988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=0.31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den>
                            </m:f>
                          </m:e>
                        </m:d>
                        <m:r>
                          <a:rPr lang="zh-CN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501008"/>
                  <a:ext cx="5112568" cy="11988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/>
            <p:cNvSpPr txBox="1"/>
            <p:nvPr/>
          </p:nvSpPr>
          <p:spPr>
            <a:xfrm>
              <a:off x="812708" y="2863459"/>
              <a:ext cx="699965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  <a:defRPr sz="2400" b="0">
                  <a:solidFill>
                    <a:schemeClr val="tx1"/>
                  </a:solidFill>
                  <a:ea typeface="微软雅黑 Light" panose="020B0502040204020203" pitchFamily="34" charset="-122"/>
                </a:defRPr>
              </a:lvl1pPr>
              <a:lvl2pPr marL="479425">
                <a:spcBef>
                  <a:spcPct val="0"/>
                </a:spcBef>
                <a:defRPr sz="2400">
                  <a:solidFill>
                    <a:schemeClr val="tx1"/>
                  </a:solidFill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电负性一般采用</a:t>
              </a:r>
              <a:r>
                <a:rPr lang="en-US" altLang="zh-CN" dirty="0"/>
                <a:t>Gordy</a:t>
              </a:r>
              <a:r>
                <a:rPr lang="zh-CN" altLang="en-US" dirty="0"/>
                <a:t>形式，即：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000166" y="4759621"/>
              <a:ext cx="662473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其中</a:t>
              </a:r>
              <a:r>
                <a:rPr lang="en-US" altLang="zh-CN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r</a:t>
              </a:r>
              <a:r>
                <a:rPr lang="zh-CN" altLang="en-US" sz="2400" b="0" dirty="0" smtClean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是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单键共价半径；</a:t>
              </a:r>
              <a:r>
                <a:rPr lang="en-US" altLang="zh-CN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n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是价电子数。</a:t>
              </a:r>
              <a:r>
                <a:rPr lang="en-US" altLang="zh-CN" sz="2400" b="0" dirty="0">
                  <a:solidFill>
                    <a:schemeClr val="tx1"/>
                  </a:solidFill>
                  <a:ea typeface="微软雅黑 Light" panose="020B0502040204020203" pitchFamily="34" charset="-122"/>
                  <a:sym typeface="Wingdings" panose="05000000000000000000" pitchFamily="2" charset="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4262-8161-4E80-A5C9-36AC346552DF}" type="slidenum">
              <a:rPr lang="en-US" altLang="zh-CN">
                <a:ea typeface="微软雅黑 Light" panose="020B0502040204020203" pitchFamily="34" charset="-122"/>
              </a:rPr>
              <a:pPr/>
              <a:t>19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8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1439832"/>
                <a:ext cx="8229600" cy="3121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7942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0" dirty="0" smtClean="0">
                    <a:ea typeface="微软雅黑 Light" panose="020B0502040204020203" pitchFamily="34" charset="-122"/>
                  </a:rPr>
                  <a:t>价电子浓度</a:t>
                </a:r>
                <a:r>
                  <a:rPr lang="en-US" altLang="zh-CN" b="0" dirty="0" smtClean="0">
                    <a:ea typeface="微软雅黑 Light" panose="020B0502040204020203" pitchFamily="34" charset="-122"/>
                  </a:rPr>
                  <a:t>e/a </a:t>
                </a:r>
                <a:r>
                  <a:rPr lang="zh-CN" altLang="en-US" b="0" dirty="0" smtClean="0">
                    <a:ea typeface="微软雅黑 Light" panose="020B0502040204020203" pitchFamily="34" charset="-122"/>
                  </a:rPr>
                  <a:t>，其中</a:t>
                </a:r>
                <a:r>
                  <a:rPr lang="en-US" altLang="zh-CN" b="0" dirty="0" smtClean="0">
                    <a:ea typeface="微软雅黑 Light" panose="020B0502040204020203" pitchFamily="34" charset="-122"/>
                  </a:rPr>
                  <a:t>e</a:t>
                </a:r>
                <a:r>
                  <a:rPr lang="zh-CN" altLang="en-US" b="0" dirty="0" smtClean="0">
                    <a:ea typeface="微软雅黑 Light" panose="020B0502040204020203" pitchFamily="34" charset="-122"/>
                  </a:rPr>
                  <a:t>是价电子数量，</a:t>
                </a:r>
                <a:r>
                  <a:rPr lang="en-US" altLang="zh-CN" b="0" dirty="0" smtClean="0">
                    <a:ea typeface="微软雅黑 Light" panose="020B0502040204020203" pitchFamily="34" charset="-122"/>
                  </a:rPr>
                  <a:t>a</a:t>
                </a:r>
                <a:r>
                  <a:rPr lang="zh-CN" altLang="en-US" b="0" dirty="0" smtClean="0">
                    <a:ea typeface="微软雅黑 Light" panose="020B0502040204020203" pitchFamily="34" charset="-122"/>
                  </a:rPr>
                  <a:t>是原子数目。</a:t>
                </a:r>
                <a:endParaRPr lang="en-US" altLang="zh-CN" b="0" dirty="0" smtClean="0">
                  <a:ea typeface="微软雅黑 Light" panose="020B0502040204020203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0" dirty="0" smtClean="0">
                    <a:ea typeface="微软雅黑 Light" panose="020B0502040204020203" pitchFamily="34" charset="-122"/>
                  </a:rPr>
                  <a:t>对于实际晶体，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ea typeface="微软雅黑 Light" panose="020B0502040204020203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ea typeface="微软雅黑 Light" panose="020B0502040204020203" pitchFamily="34" charset="-122"/>
                  </a:rPr>
                  <a:t>是</a:t>
                </a:r>
                <a:r>
                  <a:rPr lang="en-US" altLang="zh-CN" b="0" dirty="0" err="1" smtClean="0">
                    <a:ea typeface="微软雅黑 Light" panose="020B0502040204020203" pitchFamily="34" charset="-122"/>
                  </a:rPr>
                  <a:t>i</a:t>
                </a:r>
                <a:r>
                  <a:rPr lang="zh-CN" altLang="en-US" b="0" dirty="0" smtClean="0">
                    <a:ea typeface="微软雅黑 Light" panose="020B0502040204020203" pitchFamily="34" charset="-122"/>
                  </a:rPr>
                  <a:t>组分原子的价电子个数，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ea typeface="微软雅黑 Light" panose="020B0502040204020203" pitchFamily="34" charset="-122"/>
                  </a:rPr>
                  <a:t>是</a:t>
                </a:r>
                <a:r>
                  <a:rPr lang="en-US" altLang="zh-CN" b="0" dirty="0" err="1" smtClean="0">
                    <a:ea typeface="微软雅黑 Light" panose="020B0502040204020203" pitchFamily="34" charset="-122"/>
                  </a:rPr>
                  <a:t>i</a:t>
                </a:r>
                <a:r>
                  <a:rPr lang="zh-CN" altLang="en-US" b="0" dirty="0" smtClean="0">
                    <a:ea typeface="微软雅黑 Light" panose="020B0502040204020203" pitchFamily="34" charset="-122"/>
                  </a:rPr>
                  <a:t>组分的百分比。</a:t>
                </a:r>
                <a:endParaRPr lang="en-US" altLang="zh-CN" b="0" dirty="0">
                  <a:ea typeface="微软雅黑 Light" panose="020B0502040204020203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ea typeface="微软雅黑 Light" panose="020B0502040204020203" pitchFamily="34" charset="-122"/>
                  </a:rPr>
                  <a:t>如果用价电子浓度表示固溶度，则</a:t>
                </a:r>
                <a:r>
                  <a:rPr lang="en-US" altLang="zh-CN" b="0" dirty="0">
                    <a:ea typeface="微软雅黑 Light" panose="020B0502040204020203" pitchFamily="34" charset="-122"/>
                  </a:rPr>
                  <a:t>IIB</a:t>
                </a:r>
                <a:r>
                  <a:rPr lang="zh-CN" altLang="en-US" b="0" dirty="0">
                    <a:ea typeface="微软雅黑 Light" panose="020B0502040204020203" pitchFamily="34" charset="-122"/>
                  </a:rPr>
                  <a:t>～</a:t>
                </a:r>
                <a:r>
                  <a:rPr lang="en-US" altLang="zh-CN" b="0" dirty="0">
                    <a:ea typeface="微软雅黑 Light" panose="020B0502040204020203" pitchFamily="34" charset="-122"/>
                  </a:rPr>
                  <a:t>VB</a:t>
                </a:r>
                <a:r>
                  <a:rPr lang="zh-CN" altLang="en-US" b="0" dirty="0">
                    <a:ea typeface="微软雅黑 Light" panose="020B0502040204020203" pitchFamily="34" charset="-122"/>
                  </a:rPr>
                  <a:t>族元素在</a:t>
                </a:r>
                <a:r>
                  <a:rPr lang="en-US" altLang="zh-CN" b="0" dirty="0">
                    <a:ea typeface="微软雅黑 Light" panose="020B0502040204020203" pitchFamily="34" charset="-122"/>
                  </a:rPr>
                  <a:t>IB</a:t>
                </a:r>
                <a:r>
                  <a:rPr lang="zh-CN" altLang="en-US" b="0" dirty="0">
                    <a:ea typeface="微软雅黑 Light" panose="020B0502040204020203" pitchFamily="34" charset="-122"/>
                  </a:rPr>
                  <a:t>族元素（溶剂）中的固溶度都近似相同（</a:t>
                </a:r>
                <a:r>
                  <a:rPr lang="en-US" altLang="zh-CN" b="0" dirty="0">
                    <a:ea typeface="微软雅黑 Light" panose="020B0502040204020203" pitchFamily="34" charset="-122"/>
                  </a:rPr>
                  <a:t>e/a </a:t>
                </a:r>
                <a:r>
                  <a:rPr lang="en-US" altLang="zh-CN" b="0" dirty="0">
                    <a:ea typeface="微软雅黑 Light" panose="020B0502040204020203" pitchFamily="34" charset="-122"/>
                    <a:sym typeface="Symbol" panose="05050102010706020507" pitchFamily="18" charset="2"/>
                  </a:rPr>
                  <a:t> 1.36</a:t>
                </a:r>
                <a:r>
                  <a:rPr lang="zh-CN" altLang="en-US" b="0" dirty="0">
                    <a:ea typeface="微软雅黑 Light" panose="020B0502040204020203" pitchFamily="34" charset="-122"/>
                    <a:sym typeface="Symbol" panose="05050102010706020507" pitchFamily="18" charset="2"/>
                  </a:rPr>
                  <a:t>），而与元素类型无关。</a:t>
                </a:r>
                <a:r>
                  <a:rPr lang="zh-CN" altLang="en-US" b="0" dirty="0">
                    <a:ea typeface="微软雅黑 Light" panose="020B0502040204020203" pitchFamily="34" charset="-122"/>
                  </a:rPr>
                  <a:t>   </a:t>
                </a:r>
              </a:p>
            </p:txBody>
          </p:sp>
        </mc:Choice>
        <mc:Fallback xmlns="">
          <p:sp>
            <p:nvSpPr>
              <p:cNvPr id="5529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39832"/>
                <a:ext cx="8229600" cy="3121432"/>
              </a:xfrm>
              <a:prstGeom prst="rect">
                <a:avLst/>
              </a:prstGeom>
              <a:blipFill>
                <a:blip r:embed="rId2"/>
                <a:stretch>
                  <a:fillRect l="-1037" t="-391" b="-23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838200" y="373032"/>
            <a:ext cx="293862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(3). 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价电子规则：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B44F-85A9-4842-999D-5604D181C07A}" type="slidenum">
              <a:rPr lang="en-US" altLang="zh-CN">
                <a:ea typeface="微软雅黑 Light" panose="020B0502040204020203" pitchFamily="34" charset="-122"/>
              </a:rPr>
              <a:pPr/>
              <a:t>2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2070100"/>
            <a:ext cx="7772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     (1).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保持了溶剂的点阵结构不变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(2).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有一定的成分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范围</a:t>
            </a:r>
            <a:endParaRPr lang="en-US" altLang="zh-CN" sz="2400" b="0" dirty="0" smtClean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     (3)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具有明显的金属性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    第三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条指的是金属材料，事实上，非金属材料也可形成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固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溶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体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14400" y="914400"/>
            <a:ext cx="219075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ea typeface="微软雅黑 Light" panose="020B0502040204020203" pitchFamily="34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 Light" panose="020B0502040204020203" pitchFamily="34" charset="-122"/>
              </a:rPr>
              <a:t>基本特征：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1C83-8707-406B-9061-CEC3AE7D35B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1916832"/>
            <a:ext cx="39139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Cu</a:t>
            </a:r>
            <a:r>
              <a:rPr lang="zh-CN" altLang="en-US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为溶剂， 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Zn</a:t>
            </a:r>
            <a:r>
              <a:rPr lang="zh-CN" altLang="en-US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Ga</a:t>
            </a:r>
            <a:r>
              <a:rPr lang="zh-CN" altLang="en-US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Ge</a:t>
            </a:r>
            <a:r>
              <a:rPr lang="zh-CN" altLang="en-US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As</a:t>
            </a:r>
            <a:r>
              <a:rPr lang="zh-CN" altLang="en-US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等为溶质， 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e/a 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 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1.36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CuZn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CuGa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CuGe</a:t>
            </a: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CuAs</a:t>
            </a:r>
            <a:endParaRPr lang="en-US" altLang="zh-CN" sz="2000" b="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e/a     1.38     1.40      1.36     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1.28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IIB         IIIB      </a:t>
            </a:r>
            <a:r>
              <a:rPr lang="en-US" altLang="zh-CN" sz="2000" dirty="0">
                <a:solidFill>
                  <a:schemeClr val="tx1"/>
                </a:solidFill>
              </a:rPr>
              <a:t>IVB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VB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P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3600" r="14124" b="14398"/>
          <a:stretch>
            <a:fillRect/>
          </a:stretch>
        </p:blipFill>
        <p:spPr bwMode="auto">
          <a:xfrm>
            <a:off x="4381500" y="908720"/>
            <a:ext cx="47625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76056" y="530120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7%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645443" y="53048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12%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413936" y="53012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20%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109386" y="53029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38%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8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DF98-4588-43AC-9DAF-B43271797496}" type="slidenum">
              <a:rPr lang="en-US" altLang="zh-CN">
                <a:ea typeface="微软雅黑 Light" panose="020B0502040204020203" pitchFamily="34" charset="-122"/>
              </a:rPr>
              <a:pPr/>
              <a:t>21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95536" y="1196752"/>
            <a:ext cx="82296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>
                <a:ea typeface="微软雅黑 Light" panose="020B0502040204020203" pitchFamily="34" charset="-122"/>
              </a:rPr>
              <a:t>     </a:t>
            </a:r>
            <a:r>
              <a:rPr lang="zh-CN" altLang="en-US" b="0" dirty="0">
                <a:ea typeface="微软雅黑 Light" panose="020B0502040204020203" pitchFamily="34" charset="-122"/>
              </a:rPr>
              <a:t>两个给定的元素的相互固溶度与各自的原子价有关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ea typeface="微软雅黑 Light" panose="020B0502040204020203" pitchFamily="34" charset="-122"/>
              </a:rPr>
              <a:t>高价元素在低价元素</a:t>
            </a:r>
            <a:r>
              <a:rPr lang="zh-CN" altLang="en-US" b="0" dirty="0">
                <a:ea typeface="微软雅黑 Light" panose="020B0502040204020203" pitchFamily="34" charset="-122"/>
              </a:rPr>
              <a:t>中的固溶度</a:t>
            </a:r>
            <a:r>
              <a:rPr lang="zh-CN" altLang="en-US" dirty="0">
                <a:solidFill>
                  <a:srgbClr val="FF3300"/>
                </a:solidFill>
                <a:ea typeface="微软雅黑 Light" panose="020B0502040204020203" pitchFamily="34" charset="-122"/>
              </a:rPr>
              <a:t>大于</a:t>
            </a:r>
            <a:r>
              <a:rPr lang="zh-CN" altLang="en-US" dirty="0">
                <a:ea typeface="微软雅黑 Light" panose="020B0502040204020203" pitchFamily="34" charset="-122"/>
              </a:rPr>
              <a:t>低价元素在高价元素</a:t>
            </a:r>
            <a:r>
              <a:rPr lang="zh-CN" altLang="en-US" b="0" dirty="0">
                <a:ea typeface="微软雅黑 Light" panose="020B0502040204020203" pitchFamily="34" charset="-122"/>
              </a:rPr>
              <a:t>中的固溶度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。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     </a:t>
            </a:r>
            <a:r>
              <a:rPr lang="en-US" altLang="zh-CN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※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比如</a:t>
            </a:r>
            <a:r>
              <a:rPr lang="en-US" altLang="zh-CN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Zn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在</a:t>
            </a:r>
            <a:r>
              <a:rPr lang="en-US" altLang="zh-CN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Cu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中的固溶度远大于</a:t>
            </a:r>
            <a:r>
              <a:rPr lang="en-US" altLang="zh-CN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Cu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在</a:t>
            </a:r>
            <a:r>
              <a:rPr lang="en-US" altLang="zh-CN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Zn</a:t>
            </a: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中的固溶度</a:t>
            </a:r>
            <a:endParaRPr lang="en-US" altLang="zh-CN" b="0" dirty="0" smtClean="0">
              <a:ea typeface="微软雅黑 Light" panose="020B0502040204020203" pitchFamily="34" charset="-122"/>
              <a:sym typeface="Symbol" panose="05050102010706020507" pitchFamily="18" charset="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39552" y="404664"/>
            <a:ext cx="2922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(4). 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相对价效应：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54075"/>
              </p:ext>
            </p:extLst>
          </p:nvPr>
        </p:nvGraphicFramePr>
        <p:xfrm>
          <a:off x="3059832" y="3501008"/>
          <a:ext cx="2972429" cy="307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Photo Editor 照片" r:id="rId3" imgW="6569009" imgH="6805250" progId="MSPhotoEd.3">
                  <p:embed/>
                </p:oleObj>
              </mc:Choice>
              <mc:Fallback>
                <p:oleObj name="Photo Editor 照片" r:id="rId3" imgW="6569009" imgH="680525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501008"/>
                        <a:ext cx="2972429" cy="3079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96AA-482F-4347-AA59-8C0AA90CB287}" type="slidenum">
              <a:rPr lang="en-US" altLang="zh-CN">
                <a:ea typeface="微软雅黑 Light" panose="020B0502040204020203" pitchFamily="34" charset="-122"/>
              </a:rPr>
              <a:pPr/>
              <a:t>22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762000" y="2362200"/>
            <a:ext cx="8229600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微软雅黑 Light" panose="020B0502040204020203" pitchFamily="34" charset="-122"/>
              </a:rPr>
              <a:t>只有</a:t>
            </a:r>
            <a:r>
              <a:rPr lang="zh-CN" altLang="en-US" dirty="0">
                <a:ea typeface="微软雅黑 Light" panose="020B0502040204020203" pitchFamily="34" charset="-122"/>
              </a:rPr>
              <a:t>相同的晶体结构的元素之间才能形成连续固溶体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微软雅黑 Light" panose="020B0502040204020203" pitchFamily="34" charset="-122"/>
              </a:rPr>
              <a:t>如： </a:t>
            </a:r>
            <a:r>
              <a:rPr lang="en-US" altLang="zh-CN" b="0" dirty="0">
                <a:ea typeface="微软雅黑 Light" panose="020B0502040204020203" pitchFamily="34" charset="-122"/>
              </a:rPr>
              <a:t>Cu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Ni</a:t>
            </a:r>
            <a:r>
              <a:rPr lang="zh-CN" altLang="en-US" b="0" dirty="0">
                <a:ea typeface="微软雅黑 Light" panose="020B0502040204020203" pitchFamily="34" charset="-122"/>
              </a:rPr>
              <a:t>、</a:t>
            </a:r>
            <a:r>
              <a:rPr lang="en-US" altLang="zh-CN" b="0" dirty="0">
                <a:ea typeface="微软雅黑 Light" panose="020B0502040204020203" pitchFamily="34" charset="-122"/>
              </a:rPr>
              <a:t>Cr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Mo</a:t>
            </a:r>
            <a:r>
              <a:rPr lang="zh-CN" altLang="en-US" b="0" dirty="0">
                <a:ea typeface="微软雅黑 Light" panose="020B0502040204020203" pitchFamily="34" charset="-122"/>
              </a:rPr>
              <a:t>、</a:t>
            </a:r>
            <a:r>
              <a:rPr lang="en-US" altLang="zh-CN" b="0" dirty="0" err="1">
                <a:ea typeface="微软雅黑 Light" panose="020B0502040204020203" pitchFamily="34" charset="-122"/>
              </a:rPr>
              <a:t>Ti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 err="1" smtClean="0">
                <a:ea typeface="微软雅黑 Light" panose="020B0502040204020203" pitchFamily="34" charset="-122"/>
              </a:rPr>
              <a:t>Zr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如果组分晶体结构不同，则在一些位置会发生相变。</a:t>
            </a:r>
            <a:endParaRPr lang="en-US" altLang="zh-CN" b="0" dirty="0">
              <a:ea typeface="微软雅黑 Light" panose="020B0502040204020203" pitchFamily="34" charset="-122"/>
              <a:sym typeface="Symbol" panose="05050102010706020507" pitchFamily="18" charset="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838200" y="1066800"/>
            <a:ext cx="4724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微软雅黑 Light" panose="020B0502040204020203" pitchFamily="34" charset="-122"/>
              </a:rPr>
              <a:t>(5). </a:t>
            </a:r>
            <a:r>
              <a:rPr lang="zh-CN" altLang="en-US" sz="2800">
                <a:solidFill>
                  <a:schemeClr val="tx1"/>
                </a:solidFill>
                <a:ea typeface="微软雅黑 Light" panose="020B0502040204020203" pitchFamily="34" charset="-122"/>
              </a:rPr>
              <a:t>连续固溶体的必要条件：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E54-4189-4A61-9112-85BF735A4AD5}" type="slidenum">
              <a:rPr lang="en-US" altLang="zh-CN">
                <a:ea typeface="微软雅黑 Light" panose="020B0502040204020203" pitchFamily="34" charset="-122"/>
              </a:rPr>
              <a:pPr/>
              <a:t>23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229600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微软雅黑 Light" panose="020B0502040204020203" pitchFamily="34" charset="-122"/>
              </a:rPr>
              <a:t>H</a:t>
            </a:r>
            <a:r>
              <a:rPr lang="zh-CN" altLang="en-US" b="0">
                <a:ea typeface="微软雅黑 Light" panose="020B0502040204020203" pitchFamily="34" charset="-122"/>
              </a:rPr>
              <a:t>－</a:t>
            </a:r>
            <a:r>
              <a:rPr lang="en-US" altLang="zh-CN" b="0">
                <a:ea typeface="微软雅黑 Light" panose="020B0502040204020203" pitchFamily="34" charset="-122"/>
              </a:rPr>
              <a:t>R</a:t>
            </a:r>
            <a:r>
              <a:rPr lang="zh-CN" altLang="en-US" b="0">
                <a:ea typeface="微软雅黑 Light" panose="020B0502040204020203" pitchFamily="34" charset="-122"/>
              </a:rPr>
              <a:t>规则只是针对初级置换式固溶体，很有名，但很粗糙。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微软雅黑 Light" panose="020B0502040204020203" pitchFamily="34" charset="-122"/>
              </a:rPr>
              <a:t>H</a:t>
            </a:r>
            <a:r>
              <a:rPr lang="zh-CN" altLang="en-US" b="0">
                <a:ea typeface="微软雅黑 Light" panose="020B0502040204020203" pitchFamily="34" charset="-122"/>
              </a:rPr>
              <a:t>－</a:t>
            </a:r>
            <a:r>
              <a:rPr lang="en-US" altLang="zh-CN" b="0">
                <a:ea typeface="微软雅黑 Light" panose="020B0502040204020203" pitchFamily="34" charset="-122"/>
              </a:rPr>
              <a:t>R</a:t>
            </a:r>
            <a:r>
              <a:rPr lang="zh-CN" altLang="en-US" b="0">
                <a:ea typeface="微软雅黑 Light" panose="020B0502040204020203" pitchFamily="34" charset="-122"/>
              </a:rPr>
              <a:t>规则的主要内容是</a:t>
            </a:r>
            <a:r>
              <a:rPr lang="en-US" altLang="zh-CN" b="0">
                <a:ea typeface="微软雅黑 Light" panose="020B0502040204020203" pitchFamily="34" charset="-122"/>
              </a:rPr>
              <a:t>(1)</a:t>
            </a:r>
            <a:r>
              <a:rPr lang="zh-CN" altLang="en-US" b="0">
                <a:ea typeface="微软雅黑 Light" panose="020B0502040204020203" pitchFamily="34" charset="-122"/>
              </a:rPr>
              <a:t>、</a:t>
            </a:r>
            <a:r>
              <a:rPr lang="en-US" altLang="zh-CN" b="0">
                <a:ea typeface="微软雅黑 Light" panose="020B0502040204020203" pitchFamily="34" charset="-122"/>
              </a:rPr>
              <a:t>(2)</a:t>
            </a:r>
            <a:r>
              <a:rPr lang="zh-CN" altLang="en-US" b="0">
                <a:ea typeface="微软雅黑 Light" panose="020B0502040204020203" pitchFamily="34" charset="-122"/>
              </a:rPr>
              <a:t>、</a:t>
            </a:r>
            <a:r>
              <a:rPr lang="en-US" altLang="zh-CN" b="0">
                <a:ea typeface="微软雅黑 Light" panose="020B0502040204020203" pitchFamily="34" charset="-122"/>
              </a:rPr>
              <a:t>(3)</a:t>
            </a:r>
            <a:r>
              <a:rPr lang="zh-CN" altLang="en-US" b="0">
                <a:ea typeface="微软雅黑 Light" panose="020B0502040204020203" pitchFamily="34" charset="-122"/>
              </a:rPr>
              <a:t>条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微软雅黑 Light" panose="020B0502040204020203" pitchFamily="34" charset="-122"/>
              </a:rPr>
              <a:t>定性的、否定的规则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微软雅黑 Light" panose="020B0502040204020203" pitchFamily="34" charset="-122"/>
              </a:rPr>
              <a:t>H</a:t>
            </a:r>
            <a:r>
              <a:rPr lang="zh-CN" altLang="en-US" b="0">
                <a:ea typeface="微软雅黑 Light" panose="020B0502040204020203" pitchFamily="34" charset="-122"/>
              </a:rPr>
              <a:t>－</a:t>
            </a:r>
            <a:r>
              <a:rPr lang="en-US" altLang="zh-CN" b="0">
                <a:ea typeface="微软雅黑 Light" panose="020B0502040204020203" pitchFamily="34" charset="-122"/>
              </a:rPr>
              <a:t>R</a:t>
            </a:r>
            <a:r>
              <a:rPr lang="zh-CN" altLang="en-US" b="0">
                <a:ea typeface="微软雅黑 Light" panose="020B0502040204020203" pitchFamily="34" charset="-122"/>
              </a:rPr>
              <a:t>规则的应用－－</a:t>
            </a:r>
            <a:r>
              <a:rPr lang="en-US" altLang="zh-CN" b="0">
                <a:ea typeface="微软雅黑 Light" panose="020B0502040204020203" pitchFamily="34" charset="-122"/>
              </a:rPr>
              <a:t>Darken-Gurry</a:t>
            </a:r>
            <a:r>
              <a:rPr lang="zh-CN" altLang="en-US" b="0"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7200" y="7620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a typeface="微软雅黑 Light" panose="020B0502040204020203" pitchFamily="34" charset="-122"/>
              </a:rPr>
              <a:t>讨论：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1475656" y="5148188"/>
            <a:ext cx="7154863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Darken-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Gurry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graphic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7793906" y="4202782"/>
            <a:ext cx="1825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Arial" charset="0"/>
                <a:sym typeface="Wingdings" pitchFamily="2" charset="2"/>
              </a:rPr>
              <a:t>R</a:t>
            </a:r>
            <a:endParaRPr lang="en-US" altLang="zh-CN" sz="2600" i="1" baseline="-2500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cs typeface="Arial" charset="0"/>
              <a:sym typeface="Wingdings" pitchFamily="2" charset="2"/>
            </a:endParaRPr>
          </a:p>
        </p:txBody>
      </p:sp>
      <p:sp>
        <p:nvSpPr>
          <p:cNvPr id="34824" name="Line 3"/>
          <p:cNvSpPr>
            <a:spLocks noChangeAspect="1" noChangeShapeType="1"/>
          </p:cNvSpPr>
          <p:nvPr/>
        </p:nvSpPr>
        <p:spPr bwMode="auto">
          <a:xfrm>
            <a:off x="3010769" y="1048420"/>
            <a:ext cx="1588" cy="33623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4"/>
          <p:cNvSpPr>
            <a:spLocks noChangeAspect="1" noChangeShapeType="1"/>
          </p:cNvSpPr>
          <p:nvPr/>
        </p:nvSpPr>
        <p:spPr bwMode="auto">
          <a:xfrm>
            <a:off x="3013944" y="4417095"/>
            <a:ext cx="47259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86781" y="1718345"/>
            <a:ext cx="5168900" cy="1703387"/>
            <a:chOff x="1586781" y="1718345"/>
            <a:chExt cx="5168900" cy="1703387"/>
          </a:xfrm>
        </p:grpSpPr>
        <p:sp>
          <p:nvSpPr>
            <p:cNvPr id="34828" name="Line 7"/>
            <p:cNvSpPr>
              <a:spLocks noChangeAspect="1" noChangeShapeType="1"/>
            </p:cNvSpPr>
            <p:nvPr/>
          </p:nvSpPr>
          <p:spPr bwMode="auto">
            <a:xfrm>
              <a:off x="3017119" y="2689895"/>
              <a:ext cx="2328863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56" name="Text Box 8"/>
            <p:cNvSpPr txBox="1">
              <a:spLocks noChangeArrowheads="1"/>
            </p:cNvSpPr>
            <p:nvPr/>
          </p:nvSpPr>
          <p:spPr bwMode="auto">
            <a:xfrm>
              <a:off x="2375769" y="2334295"/>
              <a:ext cx="620713" cy="5492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lang="en-US" altLang="zh-CN" sz="3000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X</a:t>
              </a:r>
              <a:r>
                <a:rPr lang="en-US" altLang="zh-CN" sz="30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0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86781" y="1718345"/>
              <a:ext cx="5168900" cy="1703387"/>
              <a:chOff x="1586781" y="1718345"/>
              <a:chExt cx="5168900" cy="1703387"/>
            </a:xfrm>
          </p:grpSpPr>
          <p:sp>
            <p:nvSpPr>
              <p:cNvPr id="34826" name="Line 5"/>
              <p:cNvSpPr>
                <a:spLocks noChangeAspect="1" noChangeShapeType="1"/>
              </p:cNvSpPr>
              <p:nvPr/>
            </p:nvSpPr>
            <p:spPr bwMode="auto">
              <a:xfrm>
                <a:off x="3025056" y="2199357"/>
                <a:ext cx="3730625" cy="15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7" name="Line 6"/>
              <p:cNvSpPr>
                <a:spLocks noChangeAspect="1" noChangeShapeType="1"/>
              </p:cNvSpPr>
              <p:nvPr/>
            </p:nvSpPr>
            <p:spPr bwMode="auto">
              <a:xfrm>
                <a:off x="3015531" y="3167732"/>
                <a:ext cx="3730625" cy="15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57" name="Text Box 9"/>
              <p:cNvSpPr txBox="1">
                <a:spLocks noChangeArrowheads="1"/>
              </p:cNvSpPr>
              <p:nvPr/>
            </p:nvSpPr>
            <p:spPr bwMode="auto">
              <a:xfrm>
                <a:off x="1669331" y="1718345"/>
                <a:ext cx="1312863" cy="5492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3000" i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000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+0.4</a:t>
                </a:r>
                <a:endParaRPr lang="en-US" altLang="zh-CN" sz="2800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130058" name="Text Box 10"/>
              <p:cNvSpPr txBox="1">
                <a:spLocks noChangeArrowheads="1"/>
              </p:cNvSpPr>
              <p:nvPr/>
            </p:nvSpPr>
            <p:spPr bwMode="auto">
              <a:xfrm>
                <a:off x="1586781" y="2902620"/>
                <a:ext cx="1495425" cy="51911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2800" baseline="-250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0</a:t>
                </a:r>
                <a:r>
                  <a:rPr lang="zh-CN" altLang="en-US" sz="2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－</a:t>
                </a:r>
                <a:r>
                  <a:rPr lang="en-US" altLang="zh-CN" sz="2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0.4</a:t>
                </a:r>
              </a:p>
            </p:txBody>
          </p:sp>
        </p:grpSp>
      </p:grp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345606" y="908720"/>
            <a:ext cx="620713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32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endParaRPr lang="en-US" altLang="zh-CN" sz="3200" i="1" baseline="-25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4835" name="Oval 15"/>
          <p:cNvSpPr>
            <a:spLocks noChangeAspect="1" noChangeArrowheads="1"/>
          </p:cNvSpPr>
          <p:nvPr/>
        </p:nvSpPr>
        <p:spPr bwMode="auto">
          <a:xfrm>
            <a:off x="5292006" y="2634332"/>
            <a:ext cx="119063" cy="1174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52094" y="1721520"/>
            <a:ext cx="3660775" cy="2703512"/>
            <a:chOff x="3452094" y="1721520"/>
            <a:chExt cx="3660775" cy="2703512"/>
          </a:xfrm>
        </p:grpSpPr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4899894" y="3891632"/>
              <a:ext cx="4714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2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R</a:t>
              </a:r>
              <a:r>
                <a:rPr lang="en-US" altLang="zh-CN" sz="2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0</a:t>
              </a:r>
            </a:p>
          </p:txBody>
        </p:sp>
        <p:sp>
          <p:nvSpPr>
            <p:cNvPr id="130066" name="Text Box 18"/>
            <p:cNvSpPr txBox="1">
              <a:spLocks noChangeArrowheads="1"/>
            </p:cNvSpPr>
            <p:nvPr/>
          </p:nvSpPr>
          <p:spPr bwMode="auto">
            <a:xfrm>
              <a:off x="3452094" y="3867820"/>
              <a:ext cx="109855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26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0.85</a:t>
              </a:r>
              <a:r>
                <a:rPr lang="en-US" altLang="zh-CN" sz="2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R</a:t>
              </a:r>
              <a:r>
                <a:rPr lang="en-US" altLang="zh-CN" sz="2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0</a:t>
              </a:r>
            </a:p>
          </p:txBody>
        </p:sp>
        <p:sp>
          <p:nvSpPr>
            <p:cNvPr id="130067" name="Text Box 19"/>
            <p:cNvSpPr txBox="1">
              <a:spLocks noChangeArrowheads="1"/>
            </p:cNvSpPr>
            <p:nvPr/>
          </p:nvSpPr>
          <p:spPr bwMode="auto">
            <a:xfrm>
              <a:off x="6014319" y="3885282"/>
              <a:ext cx="109855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26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1.15</a:t>
              </a:r>
              <a:r>
                <a:rPr lang="en-US" altLang="zh-CN" sz="2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R</a:t>
              </a:r>
              <a:r>
                <a:rPr lang="en-US" altLang="zh-CN" sz="2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charset="0"/>
                  <a:sym typeface="Wingdings" pitchFamily="2" charset="2"/>
                </a:rPr>
                <a:t>0</a:t>
              </a:r>
            </a:p>
          </p:txBody>
        </p:sp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>
              <a:off x="4609381" y="1721520"/>
              <a:ext cx="0" cy="2690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>
              <a:off x="5357094" y="2693070"/>
              <a:ext cx="0" cy="173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6" name="Line 16"/>
            <p:cNvSpPr>
              <a:spLocks noChangeShapeType="1"/>
            </p:cNvSpPr>
            <p:nvPr/>
          </p:nvSpPr>
          <p:spPr bwMode="auto">
            <a:xfrm>
              <a:off x="6092106" y="1726282"/>
              <a:ext cx="0" cy="2690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4632400" y="2250130"/>
            <a:ext cx="1449388" cy="912812"/>
          </a:xfrm>
          <a:prstGeom prst="ellipse">
            <a:avLst/>
          </a:prstGeom>
          <a:solidFill>
            <a:srgbClr val="008000">
              <a:alpha val="30196"/>
            </a:srgbClr>
          </a:solidFill>
          <a:ln w="22225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21054" y="460501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Goldschmid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原子半径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40195" y="222823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电负性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238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73C-2176-440B-BA58-3C796EB0A276}" type="slidenum">
              <a:rPr lang="en-US" altLang="zh-CN">
                <a:ea typeface="微软雅黑 Light" panose="020B0502040204020203" pitchFamily="34" charset="-122"/>
              </a:rPr>
              <a:pPr/>
              <a:t>25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609600" y="457200"/>
          <a:ext cx="446087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Photo Editor 照片" r:id="rId3" imgW="7308213" imgH="9487722" progId="MSPhotoEd.3">
                  <p:embed/>
                </p:oleObj>
              </mc:Choice>
              <mc:Fallback>
                <p:oleObj name="Photo Editor 照片" r:id="rId3" imgW="7308213" imgH="948772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4460875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257800" y="762000"/>
            <a:ext cx="34290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  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在椭圆内，固溶度可能很大，但不一定会形成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S.S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  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在椭圆外，固溶度必然很小。（主要应用是在椭圆外）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403850" y="5562600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Darken-Gurry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10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14A8-C463-4220-9ACD-F66C49A25BAC}" type="slidenum">
              <a:rPr lang="en-US" altLang="zh-CN">
                <a:ea typeface="微软雅黑 Light" panose="020B0502040204020203" pitchFamily="34" charset="-122"/>
              </a:rPr>
              <a:pPr/>
              <a:t>26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57200" y="685800"/>
            <a:ext cx="655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四、固溶体的性能和成分的关系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微软雅黑 Light" panose="020B0502040204020203" pitchFamily="34" charset="-122"/>
              </a:rPr>
              <a:t>1</a:t>
            </a:r>
            <a:r>
              <a:rPr lang="zh-CN" altLang="en-US" sz="2800">
                <a:ea typeface="微软雅黑 Light" panose="020B0502040204020203" pitchFamily="34" charset="-122"/>
              </a:rPr>
              <a:t>、点阵常数与成分的关系－－</a:t>
            </a:r>
            <a:r>
              <a:rPr lang="en-US" altLang="zh-CN" sz="2800">
                <a:ea typeface="微软雅黑 Light" panose="020B0502040204020203" pitchFamily="34" charset="-122"/>
              </a:rPr>
              <a:t>Vegard</a:t>
            </a:r>
            <a:r>
              <a:rPr lang="zh-CN" altLang="en-US" sz="2800">
                <a:ea typeface="微软雅黑 Light" panose="020B0502040204020203" pitchFamily="34" charset="-122"/>
              </a:rPr>
              <a:t>定律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2209800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两种同结构（晶型）的组元形成连续固溶体时，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固溶体的点阵常数与成分成线性关系－－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Vegard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定律</a:t>
            </a:r>
          </a:p>
        </p:txBody>
      </p:sp>
      <p:sp>
        <p:nvSpPr>
          <p:cNvPr id="58380" name="Freeform 12"/>
          <p:cNvSpPr>
            <a:spLocks/>
          </p:cNvSpPr>
          <p:nvPr/>
        </p:nvSpPr>
        <p:spPr bwMode="auto">
          <a:xfrm>
            <a:off x="5562600" y="4143375"/>
            <a:ext cx="1600200" cy="838200"/>
          </a:xfrm>
          <a:custGeom>
            <a:avLst/>
            <a:gdLst>
              <a:gd name="T0" fmla="*/ 0 w 1008"/>
              <a:gd name="T1" fmla="*/ 560 h 560"/>
              <a:gd name="T2" fmla="*/ 288 w 1008"/>
              <a:gd name="T3" fmla="*/ 224 h 560"/>
              <a:gd name="T4" fmla="*/ 720 w 1008"/>
              <a:gd name="T5" fmla="*/ 32 h 560"/>
              <a:gd name="T6" fmla="*/ 1008 w 1008"/>
              <a:gd name="T7" fmla="*/ 3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560">
                <a:moveTo>
                  <a:pt x="0" y="560"/>
                </a:moveTo>
                <a:cubicBezTo>
                  <a:pt x="84" y="436"/>
                  <a:pt x="168" y="312"/>
                  <a:pt x="288" y="224"/>
                </a:cubicBezTo>
                <a:cubicBezTo>
                  <a:pt x="408" y="136"/>
                  <a:pt x="600" y="64"/>
                  <a:pt x="720" y="32"/>
                </a:cubicBezTo>
                <a:cubicBezTo>
                  <a:pt x="840" y="0"/>
                  <a:pt x="960" y="32"/>
                  <a:pt x="1008" y="32"/>
                </a:cubicBezTo>
              </a:path>
            </a:pathLst>
          </a:custGeom>
          <a:noFill/>
          <a:ln w="127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58383" name="Freeform 15"/>
          <p:cNvSpPr>
            <a:spLocks/>
          </p:cNvSpPr>
          <p:nvPr/>
        </p:nvSpPr>
        <p:spPr bwMode="auto">
          <a:xfrm>
            <a:off x="5562600" y="4175125"/>
            <a:ext cx="1600200" cy="838200"/>
          </a:xfrm>
          <a:custGeom>
            <a:avLst/>
            <a:gdLst>
              <a:gd name="T0" fmla="*/ 0 w 1008"/>
              <a:gd name="T1" fmla="*/ 528 h 528"/>
              <a:gd name="T2" fmla="*/ 336 w 1008"/>
              <a:gd name="T3" fmla="*/ 480 h 528"/>
              <a:gd name="T4" fmla="*/ 624 w 1008"/>
              <a:gd name="T5" fmla="*/ 336 h 528"/>
              <a:gd name="T6" fmla="*/ 864 w 1008"/>
              <a:gd name="T7" fmla="*/ 192 h 528"/>
              <a:gd name="T8" fmla="*/ 1008 w 1008"/>
              <a:gd name="T9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528">
                <a:moveTo>
                  <a:pt x="0" y="528"/>
                </a:moveTo>
                <a:cubicBezTo>
                  <a:pt x="116" y="520"/>
                  <a:pt x="232" y="512"/>
                  <a:pt x="336" y="480"/>
                </a:cubicBezTo>
                <a:cubicBezTo>
                  <a:pt x="440" y="448"/>
                  <a:pt x="536" y="384"/>
                  <a:pt x="624" y="336"/>
                </a:cubicBezTo>
                <a:cubicBezTo>
                  <a:pt x="712" y="288"/>
                  <a:pt x="800" y="248"/>
                  <a:pt x="864" y="192"/>
                </a:cubicBezTo>
                <a:cubicBezTo>
                  <a:pt x="928" y="136"/>
                  <a:pt x="968" y="68"/>
                  <a:pt x="1008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>
            <a:off x="4953000" y="3787775"/>
            <a:ext cx="2514600" cy="2536825"/>
            <a:chOff x="3456" y="2108"/>
            <a:chExt cx="1584" cy="1598"/>
          </a:xfrm>
        </p:grpSpPr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>
              <a:off x="3840" y="216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4838" y="216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3840" y="2352"/>
              <a:ext cx="100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3696" y="326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A</a:t>
              </a: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4800" y="325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B</a:t>
              </a:r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4176" y="345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B</a:t>
              </a: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456" y="2108"/>
              <a:ext cx="4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点阵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常数</a:t>
              </a:r>
            </a:p>
          </p:txBody>
        </p:sp>
      </p:grp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6477000" y="4556125"/>
            <a:ext cx="2514600" cy="396875"/>
            <a:chOff x="4416" y="2592"/>
            <a:chExt cx="1584" cy="250"/>
          </a:xfrm>
        </p:grpSpPr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4416" y="2592"/>
              <a:ext cx="62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5088" y="259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Vegard</a:t>
              </a:r>
              <a:r>
                <a:rPr lang="zh-CN" altLang="en-US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定律</a:t>
              </a:r>
            </a:p>
          </p:txBody>
        </p:sp>
      </p:grpSp>
      <p:grpSp>
        <p:nvGrpSpPr>
          <p:cNvPr id="58396" name="Group 28"/>
          <p:cNvGrpSpPr>
            <a:grpSpLocks/>
          </p:cNvGrpSpPr>
          <p:nvPr/>
        </p:nvGrpSpPr>
        <p:grpSpPr bwMode="auto">
          <a:xfrm>
            <a:off x="5791200" y="3581400"/>
            <a:ext cx="990600" cy="609600"/>
            <a:chOff x="3648" y="2256"/>
            <a:chExt cx="624" cy="384"/>
          </a:xfrm>
        </p:grpSpPr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5" name="Rectangle 27"/>
            <p:cNvSpPr>
              <a:spLocks noChangeArrowheads="1"/>
            </p:cNvSpPr>
            <p:nvPr/>
          </p:nvSpPr>
          <p:spPr bwMode="auto">
            <a:xfrm>
              <a:off x="3648" y="2256"/>
              <a:ext cx="6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正偏差</a:t>
              </a:r>
            </a:p>
          </p:txBody>
        </p:sp>
      </p:grpSp>
      <p:grpSp>
        <p:nvGrpSpPr>
          <p:cNvPr id="58402" name="Group 34"/>
          <p:cNvGrpSpPr>
            <a:grpSpLocks/>
          </p:cNvGrpSpPr>
          <p:nvPr/>
        </p:nvGrpSpPr>
        <p:grpSpPr bwMode="auto">
          <a:xfrm>
            <a:off x="6019800" y="4953000"/>
            <a:ext cx="946150" cy="473075"/>
            <a:chOff x="3792" y="3120"/>
            <a:chExt cx="596" cy="298"/>
          </a:xfrm>
        </p:grpSpPr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>
              <a:off x="3792" y="3120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3792" y="316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负偏差</a:t>
              </a:r>
            </a:p>
          </p:txBody>
        </p:sp>
      </p:grp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685800" y="3352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正偏差</a:t>
            </a: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701675" y="3962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负偏差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717550" y="4572000"/>
            <a:ext cx="4235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原因：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影响合金相结构的因素有多个，除了尺寸因素外，还有价电子浓度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、电负性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2" grpId="0" build="p" autoUpdateAnimBg="0"/>
      <p:bldP spid="58399" grpId="0" autoUpdateAnimBg="0"/>
      <p:bldP spid="58400" grpId="0" autoUpdateAnimBg="0"/>
      <p:bldP spid="5840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BB18-CFEF-4B3F-81E6-100839352DB8}" type="slidenum">
              <a:rPr lang="en-US" altLang="zh-CN">
                <a:ea typeface="微软雅黑 Light" panose="020B0502040204020203" pitchFamily="34" charset="-122"/>
              </a:rPr>
              <a:pPr/>
              <a:t>27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33400" y="1752600"/>
            <a:ext cx="81422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(1)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宏观上：相图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  固溶体的液相线是</a:t>
            </a:r>
            <a:r>
              <a:rPr lang="zh-CN" altLang="en-US" sz="2400" b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凹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的，则一般是</a:t>
            </a:r>
            <a:r>
              <a:rPr lang="zh-CN" altLang="en-US" sz="2400" b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正偏差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  固溶体的液相线是</a:t>
            </a:r>
            <a:r>
              <a:rPr lang="zh-CN" altLang="en-US" sz="2400" b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凸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的，则一般是</a:t>
            </a:r>
            <a:r>
              <a:rPr lang="zh-CN" altLang="en-US" sz="2400" b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负偏差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  固溶体的液相线近似是直线，则近似符合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Vegard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定律。</a:t>
            </a: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6172200" y="762000"/>
            <a:ext cx="2286000" cy="1828800"/>
            <a:chOff x="3456" y="2016"/>
            <a:chExt cx="1440" cy="1152"/>
          </a:xfrm>
        </p:grpSpPr>
        <p:sp>
          <p:nvSpPr>
            <p:cNvPr id="59395" name="Line 3"/>
            <p:cNvSpPr>
              <a:spLocks noChangeShapeType="1"/>
            </p:cNvSpPr>
            <p:nvPr/>
          </p:nvSpPr>
          <p:spPr bwMode="auto">
            <a:xfrm>
              <a:off x="3888" y="201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" name="Line 4"/>
            <p:cNvSpPr>
              <a:spLocks noChangeShapeType="1"/>
            </p:cNvSpPr>
            <p:nvPr/>
          </p:nvSpPr>
          <p:spPr bwMode="auto">
            <a:xfrm>
              <a:off x="4886" y="201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3888" y="316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Freeform 10"/>
            <p:cNvSpPr>
              <a:spLocks/>
            </p:cNvSpPr>
            <p:nvPr/>
          </p:nvSpPr>
          <p:spPr bwMode="auto">
            <a:xfrm>
              <a:off x="3888" y="2352"/>
              <a:ext cx="1008" cy="384"/>
            </a:xfrm>
            <a:custGeom>
              <a:avLst/>
              <a:gdLst>
                <a:gd name="T0" fmla="*/ 0 w 1008"/>
                <a:gd name="T1" fmla="*/ 0 h 384"/>
                <a:gd name="T2" fmla="*/ 96 w 1008"/>
                <a:gd name="T3" fmla="*/ 144 h 384"/>
                <a:gd name="T4" fmla="*/ 240 w 1008"/>
                <a:gd name="T5" fmla="*/ 240 h 384"/>
                <a:gd name="T6" fmla="*/ 384 w 1008"/>
                <a:gd name="T7" fmla="*/ 288 h 384"/>
                <a:gd name="T8" fmla="*/ 624 w 1008"/>
                <a:gd name="T9" fmla="*/ 336 h 384"/>
                <a:gd name="T10" fmla="*/ 1008 w 1008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384">
                  <a:moveTo>
                    <a:pt x="0" y="0"/>
                  </a:moveTo>
                  <a:cubicBezTo>
                    <a:pt x="28" y="52"/>
                    <a:pt x="56" y="104"/>
                    <a:pt x="96" y="144"/>
                  </a:cubicBezTo>
                  <a:cubicBezTo>
                    <a:pt x="136" y="184"/>
                    <a:pt x="192" y="216"/>
                    <a:pt x="240" y="240"/>
                  </a:cubicBezTo>
                  <a:cubicBezTo>
                    <a:pt x="288" y="264"/>
                    <a:pt x="320" y="272"/>
                    <a:pt x="384" y="288"/>
                  </a:cubicBezTo>
                  <a:cubicBezTo>
                    <a:pt x="448" y="304"/>
                    <a:pt x="520" y="320"/>
                    <a:pt x="624" y="336"/>
                  </a:cubicBezTo>
                  <a:cubicBezTo>
                    <a:pt x="728" y="352"/>
                    <a:pt x="944" y="376"/>
                    <a:pt x="1008" y="3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4320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微软雅黑 Light" panose="020B0502040204020203" pitchFamily="34" charset="-122"/>
                </a:rPr>
                <a:t>L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4224" y="264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微软雅黑 Light" panose="020B0502040204020203" pitchFamily="34" charset="-122"/>
                </a:rPr>
                <a:t>S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3456" y="201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微软雅黑 Light" panose="020B0502040204020203" pitchFamily="34" charset="-122"/>
                </a:rPr>
                <a:t>温度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744" y="244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533400" y="914400"/>
            <a:ext cx="467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如何判断是正偏差还是负偏差？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33400" y="4038600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(2)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微观上：原子间作用力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异类原子间的引力</a:t>
            </a:r>
            <a:r>
              <a:rPr lang="zh-CN" altLang="en-US" sz="2400" b="0" dirty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小于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同类原子间的引力，则为</a:t>
            </a:r>
            <a:r>
              <a:rPr lang="zh-CN" altLang="en-US" sz="2400" b="0" dirty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正偏差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；    </a:t>
            </a:r>
            <a:endParaRPr lang="en-US" altLang="zh-CN" sz="2400" b="0" dirty="0" smtClean="0">
              <a:solidFill>
                <a:schemeClr val="tx1"/>
              </a:solidFill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异类原子间的引力</a:t>
            </a:r>
            <a:r>
              <a:rPr lang="zh-CN" altLang="en-US" sz="2400" b="0" dirty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大于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同类原子间的引力，则为</a:t>
            </a:r>
            <a:r>
              <a:rPr lang="zh-CN" altLang="en-US" sz="2400" b="0" dirty="0">
                <a:solidFill>
                  <a:srgbClr val="0000CC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负偏差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异类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原子间的引力等于同类原子间的引力，则符合</a:t>
            </a:r>
            <a:r>
              <a:rPr lang="en-US" altLang="zh-CN" sz="2400" b="0" dirty="0" err="1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Vegard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定律。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6851650" y="1306513"/>
            <a:ext cx="1582738" cy="5762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25097" y="22098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71711" y="223834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40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0727-0E9E-47D3-9554-EEA5562F0F00}" type="slidenum">
              <a:rPr lang="en-US" altLang="zh-CN">
                <a:ea typeface="微软雅黑 Light" panose="020B0502040204020203" pitchFamily="34" charset="-122"/>
              </a:rPr>
              <a:pPr/>
              <a:t>28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微软雅黑 Light" panose="020B0502040204020203" pitchFamily="34" charset="-122"/>
              </a:rPr>
              <a:t>2</a:t>
            </a:r>
            <a:r>
              <a:rPr lang="zh-CN" altLang="en-US" sz="2800">
                <a:ea typeface="微软雅黑 Light" panose="020B0502040204020203" pitchFamily="34" charset="-122"/>
              </a:rPr>
              <a:t>、力学性能（</a:t>
            </a:r>
            <a:r>
              <a:rPr lang="en-US" altLang="zh-CN" sz="2800">
                <a:ea typeface="微软雅黑 Light" panose="020B0502040204020203" pitchFamily="34" charset="-122"/>
              </a:rPr>
              <a:t>mechanical properties</a:t>
            </a:r>
            <a:r>
              <a:rPr lang="zh-CN" altLang="en-US" sz="2800">
                <a:ea typeface="微软雅黑 Light" panose="020B0502040204020203" pitchFamily="34" charset="-122"/>
              </a:rPr>
              <a:t>）与成分关系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固溶强化（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solid solution strengthening/hardening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）：相对于纯组元，强度、硬度提高，塑形变低。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  <a:sym typeface="Symbol" panose="05050102010706020507" pitchFamily="18" charset="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5800" y="2445484"/>
            <a:ext cx="769620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影响因素：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(1)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间隙式溶质原子的强化效果 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&gt;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置换式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(2)  d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越大，或固溶度越小，则固溶强化越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明显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19" grpId="0" build="p" autoUpdateAnimBg="0"/>
      <p:bldP spid="6042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F2BC-C37F-4EAF-9270-DD669A717D62}" type="slidenum">
              <a:rPr lang="en-US" altLang="zh-CN">
                <a:ea typeface="微软雅黑 Light" panose="020B0502040204020203" pitchFamily="34" charset="-122"/>
              </a:rPr>
              <a:pPr/>
              <a:t>29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微软雅黑 Light" panose="020B0502040204020203" pitchFamily="34" charset="-122"/>
              </a:rPr>
              <a:t>3</a:t>
            </a:r>
            <a:r>
              <a:rPr lang="zh-CN" altLang="en-US" sz="2800">
                <a:ea typeface="微软雅黑 Light" panose="020B0502040204020203" pitchFamily="34" charset="-122"/>
              </a:rPr>
              <a:t>、物理性能（</a:t>
            </a:r>
            <a:r>
              <a:rPr lang="en-US" altLang="zh-CN" sz="2800">
                <a:ea typeface="微软雅黑 Light" panose="020B0502040204020203" pitchFamily="34" charset="-122"/>
              </a:rPr>
              <a:t>physical properties</a:t>
            </a:r>
            <a:r>
              <a:rPr lang="zh-CN" altLang="en-US" sz="2800">
                <a:ea typeface="微软雅黑 Light" panose="020B0502040204020203" pitchFamily="34" charset="-122"/>
              </a:rPr>
              <a:t>）与成分关系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85800" y="168275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密度（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density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）、电阻率（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resistivity</a:t>
            </a:r>
            <a:r>
              <a:rPr lang="zh-CN" altLang="en-US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）</a:t>
            </a:r>
            <a:r>
              <a:rPr lang="en-US" altLang="zh-CN" sz="2400" b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……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" y="2292350"/>
            <a:ext cx="4246240" cy="38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以对电阻率的影响为例：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 溶质原子的溶入，破坏了纯溶剂的周期性势场，在溶质附近的电子波受到强烈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散射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，使电阻率增加。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    无序状态下电阻率大，有序状态下电阻率小。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62537" y="2267064"/>
            <a:ext cx="3700463" cy="3965575"/>
            <a:chOff x="5062537" y="2267064"/>
            <a:chExt cx="3700463" cy="3965575"/>
          </a:xfrm>
        </p:grpSpPr>
        <p:pic>
          <p:nvPicPr>
            <p:cNvPr id="6" name="Picture 14" descr="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537" y="2267064"/>
              <a:ext cx="3700463" cy="396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487" y="5873864"/>
              <a:ext cx="2471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937" y="2936989"/>
              <a:ext cx="307975" cy="268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4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956C-49C2-42B4-A5ED-75F3E6318F82}" type="slidenum">
              <a:rPr lang="en-US" altLang="zh-CN">
                <a:ea typeface="微软雅黑 Light" panose="020B0502040204020203" pitchFamily="34" charset="-122"/>
              </a:rPr>
              <a:pPr/>
              <a:t>3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33400" y="404664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chemeClr val="accent2"/>
                </a:solidFill>
                <a:ea typeface="微软雅黑 Light" panose="020B0502040204020203" pitchFamily="34" charset="-122"/>
              </a:rPr>
              <a:t>二、固溶体分类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3400" y="1090464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、根据固溶体在相图（</a:t>
            </a:r>
            <a:r>
              <a:rPr lang="en-US" altLang="zh-CN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phase diagram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）中的</a:t>
            </a:r>
            <a:r>
              <a:rPr lang="zh-CN" altLang="en-US" sz="280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位置</a:t>
            </a:r>
            <a:endParaRPr lang="zh-CN" altLang="en-US" sz="28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1085" y="1838065"/>
            <a:ext cx="3901395" cy="478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端部固溶体</a:t>
            </a:r>
            <a:r>
              <a:rPr lang="zh-CN" altLang="en-US" sz="2400" b="0" dirty="0">
                <a:solidFill>
                  <a:srgbClr val="000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 sz="2400" b="0" dirty="0">
                <a:solidFill>
                  <a:srgbClr val="000000"/>
                </a:solidFill>
                <a:ea typeface="微软雅黑 Light" panose="020B0502040204020203" pitchFamily="34" charset="-122"/>
              </a:rPr>
              <a:t>primary/terminal S.S.</a:t>
            </a:r>
            <a:r>
              <a:rPr lang="zh-CN" altLang="en-US" sz="2400" b="0" dirty="0" smtClean="0">
                <a:solidFill>
                  <a:srgbClr val="000000"/>
                </a:solidFill>
                <a:ea typeface="微软雅黑 Light" panose="020B0502040204020203" pitchFamily="34" charset="-122"/>
              </a:rPr>
              <a:t>）</a:t>
            </a:r>
            <a:endParaRPr lang="en-US" altLang="zh-CN" sz="2400" b="0" dirty="0" smtClean="0">
              <a:solidFill>
                <a:srgbClr val="000000"/>
              </a:solidFill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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、区域，位于相图顶端，包括纯组元。</a:t>
            </a:r>
            <a:endParaRPr lang="en-US" altLang="zh-CN" sz="2400" b="0" dirty="0" smtClean="0">
              <a:solidFill>
                <a:schemeClr val="tx1"/>
              </a:solidFill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marL="342900" lvl="0" indent="-342900">
              <a:lnSpc>
                <a:spcPct val="1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通常讲的固溶体指端部固溶体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。</a:t>
            </a:r>
            <a:endParaRPr lang="zh-CN" altLang="en-US" sz="2400" b="0" dirty="0">
              <a:solidFill>
                <a:srgbClr val="000000"/>
              </a:solidFill>
              <a:ea typeface="微软雅黑 Light" panose="020B0502040204020203" pitchFamily="34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89496"/>
              </p:ext>
            </p:extLst>
          </p:nvPr>
        </p:nvGraphicFramePr>
        <p:xfrm>
          <a:off x="533400" y="1768788"/>
          <a:ext cx="4323301" cy="44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Photo Editor 照片" r:id="rId3" imgW="6569009" imgH="6805250" progId="MSPhotoEd.3">
                  <p:embed/>
                </p:oleObj>
              </mc:Choice>
              <mc:Fallback>
                <p:oleObj name="Photo Editor 照片" r:id="rId3" imgW="6569009" imgH="6805250" progId="MSPhotoEd.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68788"/>
                        <a:ext cx="4323301" cy="44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146175" y="1727200"/>
            <a:ext cx="6467475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Solid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Solution Hardening Alloy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	——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18K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gold, 24K gold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Thermal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proerties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Magnetic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Materials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ompound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Semi-conductors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Transparent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Conductive Film (ITO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85800"/>
            <a:ext cx="655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四、</a:t>
            </a:r>
            <a:r>
              <a:rPr lang="zh-CN" altLang="en-US" sz="3200" dirty="0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固溶体的应用</a:t>
            </a:r>
            <a:endParaRPr lang="zh-CN" altLang="en-US" sz="3200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1C24-4630-4EC3-8C7C-16317CE60506}" type="slidenum">
              <a:rPr lang="en-US" altLang="zh-CN">
                <a:ea typeface="微软雅黑 Light" panose="020B0502040204020203" pitchFamily="34" charset="-122"/>
              </a:rPr>
              <a:pPr/>
              <a:t>31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619672" y="2060848"/>
            <a:ext cx="4648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作业：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    </a:t>
            </a:r>
            <a:r>
              <a:rPr lang="en-US" altLang="zh-CN" dirty="0"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ea typeface="微软雅黑 Light" panose="020B0502040204020203" pitchFamily="34" charset="-122"/>
              </a:rPr>
              <a:t>－</a:t>
            </a:r>
            <a:r>
              <a:rPr lang="en-US" altLang="zh-CN" dirty="0">
                <a:ea typeface="微软雅黑 Light" panose="020B0502040204020203" pitchFamily="34" charset="-122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微软雅黑 Light" panose="020B0502040204020203" pitchFamily="34" charset="-122"/>
              </a:rPr>
              <a:t>    2</a:t>
            </a:r>
            <a:r>
              <a:rPr lang="zh-CN" altLang="en-US" dirty="0">
                <a:ea typeface="微软雅黑 Light" panose="020B0502040204020203" pitchFamily="34" charset="-122"/>
              </a:rPr>
              <a:t>－</a:t>
            </a:r>
            <a:r>
              <a:rPr lang="en-US" altLang="zh-CN" dirty="0" smtClean="0">
                <a:ea typeface="微软雅黑 Light" panose="020B0502040204020203" pitchFamily="34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 Light" panose="020B0502040204020203" pitchFamily="34" charset="-122"/>
              </a:rPr>
              <a:t>    2</a:t>
            </a:r>
            <a:r>
              <a:rPr lang="zh-CN" altLang="en-US" dirty="0">
                <a:ea typeface="微软雅黑 Light" panose="020B0502040204020203" pitchFamily="34" charset="-122"/>
              </a:rPr>
              <a:t>－</a:t>
            </a:r>
            <a:r>
              <a:rPr lang="en-US" altLang="zh-CN" dirty="0" smtClean="0">
                <a:ea typeface="微软雅黑 Light" panose="020B0502040204020203" pitchFamily="34" charset="-122"/>
              </a:rPr>
              <a:t>18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6DF-7CEE-4A74-8519-D46D8E84020D}" type="slidenum">
              <a:rPr lang="en-US" altLang="zh-CN">
                <a:ea typeface="微软雅黑 Light" panose="020B0502040204020203" pitchFamily="34" charset="-122"/>
              </a:rPr>
              <a:pPr/>
              <a:t>32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微软雅黑 Light" panose="020B0502040204020203" pitchFamily="34" charset="-122"/>
              </a:rPr>
              <a:t>常见的几种铜的形式：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900113" y="1773238"/>
            <a:ext cx="712946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8163" indent="-5381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26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02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81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860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31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77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232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8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zh-CN" altLang="en-US">
                <a:solidFill>
                  <a:srgbClr val="FF33CC"/>
                </a:solidFill>
                <a:ea typeface="微软雅黑 Light" panose="020B0502040204020203" pitchFamily="34" charset="-122"/>
              </a:rPr>
              <a:t>紫铜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pure copper)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：纯铜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zh-CN" altLang="en-US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黄铜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brass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）：以锌为主要合金元素的铜基合金，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Zn-Cu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合金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白铜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white copper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）：以镍为主要合金元素的铜基合金，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Ni-Cu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合金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4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青铜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bronze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）：除黄铜和白铜外，以铜为基体的合金。常用的合金元素有：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Sn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Al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Be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Si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Mn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Cr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Cd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Zr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Ag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Ti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ea typeface="微软雅黑 Light" panose="020B0502040204020203" pitchFamily="34" charset="-122"/>
              </a:rPr>
              <a:t>Mg</a:t>
            </a:r>
            <a:r>
              <a:rPr lang="zh-CN" altLang="en-US">
                <a:solidFill>
                  <a:srgbClr val="008000"/>
                </a:solidFill>
                <a:ea typeface="微软雅黑 Light" panose="020B0502040204020203" pitchFamily="34" charset="-122"/>
              </a:rPr>
              <a:t>等</a:t>
            </a:r>
          </a:p>
        </p:txBody>
      </p:sp>
      <p:sp>
        <p:nvSpPr>
          <p:cNvPr id="69639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88125" y="5661025"/>
            <a:ext cx="1079500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6405-8941-426C-BE58-2E0DE9EBA448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9552" y="425107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讨论</a:t>
            </a:r>
            <a:r>
              <a:rPr lang="en-US" altLang="zh-CN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9552" y="1124744"/>
            <a:ext cx="8320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603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根据尺寸差规则，下表中那种氧化物，</a:t>
            </a:r>
            <a:r>
              <a:rPr lang="zh-CN" altLang="en-US" sz="2400" dirty="0">
                <a:latin typeface="Times New Roman" panose="02020603050405020304" pitchFamily="18" charset="0"/>
              </a:rPr>
              <a:t>有可能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MgO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形成无限固溶体？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70" y="2060848"/>
            <a:ext cx="7489060" cy="32463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5556" y="5503171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FeO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ZnO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具有合适的原子半径和与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MgO</a:t>
            </a:r>
            <a:r>
              <a:rPr lang="zh-CN" altLang="en-US" sz="2000" dirty="0" smtClean="0">
                <a:solidFill>
                  <a:schemeClr val="tx1"/>
                </a:solidFill>
              </a:rPr>
              <a:t>相同的晶体结构，因而有可能与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MgO</a:t>
            </a:r>
            <a:r>
              <a:rPr lang="zh-CN" altLang="en-US" sz="2000" dirty="0" smtClean="0">
                <a:solidFill>
                  <a:schemeClr val="tx1"/>
                </a:solidFill>
              </a:rPr>
              <a:t>无限固溶。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FCD9-8E63-42D5-B2BC-AA618087554C}" type="slidenum">
              <a:rPr lang="en-US" altLang="zh-CN">
                <a:ea typeface="微软雅黑 Light" panose="020B0502040204020203" pitchFamily="34" charset="-122"/>
              </a:rPr>
              <a:pPr/>
              <a:t>4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61077"/>
              </p:ext>
            </p:extLst>
          </p:nvPr>
        </p:nvGraphicFramePr>
        <p:xfrm>
          <a:off x="251520" y="1080163"/>
          <a:ext cx="4501341" cy="466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Photo Editor 照片" r:id="rId3" imgW="6569009" imgH="6805250" progId="MSPhotoEd.3">
                  <p:embed/>
                </p:oleObj>
              </mc:Choice>
              <mc:Fallback>
                <p:oleObj name="Photo Editor 照片" r:id="rId3" imgW="6569009" imgH="68052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80163"/>
                        <a:ext cx="4501341" cy="466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752860" y="428762"/>
            <a:ext cx="439114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中间固溶体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二次固溶体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中间相</a:t>
            </a:r>
            <a:r>
              <a:rPr lang="zh-CN" altLang="en-US" sz="2400" b="0" dirty="0" smtClean="0">
                <a:solidFill>
                  <a:srgbClr val="000000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 sz="2400" b="0" dirty="0">
                <a:solidFill>
                  <a:srgbClr val="000000"/>
                </a:solidFill>
                <a:ea typeface="微软雅黑 Light" panose="020B0502040204020203" pitchFamily="34" charset="-122"/>
              </a:rPr>
              <a:t>secondary/intermediate </a:t>
            </a:r>
            <a:r>
              <a:rPr lang="en-US" altLang="zh-CN" sz="2400" b="0" dirty="0" smtClean="0">
                <a:solidFill>
                  <a:srgbClr val="000000"/>
                </a:solidFill>
                <a:ea typeface="微软雅黑 Light" panose="020B0502040204020203" pitchFamily="34" charset="-122"/>
              </a:rPr>
              <a:t>S.S.</a:t>
            </a:r>
            <a:r>
              <a:rPr lang="en-US" altLang="zh-CN" sz="2400" b="0" dirty="0">
                <a:solidFill>
                  <a:srgbClr val="000000"/>
                </a:solidFill>
                <a:ea typeface="微软雅黑 Light" panose="020B0502040204020203" pitchFamily="34" charset="-122"/>
              </a:rPr>
              <a:t>/</a:t>
            </a:r>
            <a:r>
              <a:rPr lang="en-US" altLang="zh-CN" sz="2400" b="0" dirty="0" smtClean="0">
                <a:solidFill>
                  <a:srgbClr val="000000"/>
                </a:solidFill>
                <a:ea typeface="微软雅黑 Light" panose="020B0502040204020203" pitchFamily="34" charset="-122"/>
              </a:rPr>
              <a:t>intermediate </a:t>
            </a:r>
            <a:r>
              <a:rPr lang="en-US" altLang="zh-CN" sz="2400" b="0" dirty="0">
                <a:solidFill>
                  <a:srgbClr val="000000"/>
                </a:solidFill>
                <a:ea typeface="微软雅黑 Light" panose="020B0502040204020203" pitchFamily="34" charset="-122"/>
              </a:rPr>
              <a:t>phase</a:t>
            </a:r>
            <a:r>
              <a:rPr lang="zh-CN" altLang="en-US" sz="2400" b="0" dirty="0" smtClean="0">
                <a:solidFill>
                  <a:srgbClr val="000000"/>
                </a:solidFill>
                <a:ea typeface="微软雅黑 Light" panose="020B0502040204020203" pitchFamily="34" charset="-122"/>
              </a:rPr>
              <a:t>）</a:t>
            </a:r>
            <a:endParaRPr lang="en-US" altLang="zh-CN" sz="2400" b="0" dirty="0" smtClean="0">
              <a:solidFill>
                <a:srgbClr val="000000"/>
              </a:solidFill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、、区域为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中间固溶体</a:t>
            </a:r>
          </a:p>
          <a:p>
            <a:pPr marL="342900" lvl="0" indent="-342900">
              <a:lnSpc>
                <a:spcPct val="1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特点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：有一定成分范围，但是不具有任一组元的结构。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FFE6-1814-47A7-9749-08FE897D734B}" type="slidenum">
              <a:rPr lang="en-US" altLang="zh-CN">
                <a:ea typeface="微软雅黑 Light" panose="020B0502040204020203" pitchFamily="34" charset="-122"/>
              </a:rPr>
              <a:pPr/>
              <a:t>5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685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ea typeface="微软雅黑 Light" panose="020B0502040204020203" pitchFamily="34" charset="-122"/>
              </a:rPr>
              <a:t>、根据溶质原子的排列状态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652016"/>
            <a:ext cx="3894584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置换式固溶体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substitutional S.S.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9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    一般金属元素之间形成的固溶体多为置换式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固溶体。例如，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Cu-Zn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系中的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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、 固溶体都是置换式固溶体。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00200"/>
            <a:ext cx="3886200" cy="3946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FFE6-1814-47A7-9749-08FE897D734B}" type="slidenum">
              <a:rPr lang="en-US" altLang="zh-CN">
                <a:ea typeface="微软雅黑 Light" panose="020B0502040204020203" pitchFamily="34" charset="-122"/>
              </a:rPr>
              <a:pPr/>
              <a:t>6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685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>
                <a:ea typeface="微软雅黑 Light" panose="020B0502040204020203" pitchFamily="34" charset="-122"/>
              </a:rPr>
              <a:t>2</a:t>
            </a:r>
            <a:r>
              <a:rPr lang="zh-CN" altLang="en-US" sz="2800">
                <a:ea typeface="微软雅黑 Light" panose="020B0502040204020203" pitchFamily="34" charset="-122"/>
              </a:rPr>
              <a:t>、根据溶质原子的排列状态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63608" y="1582519"/>
            <a:ext cx="459642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间隙式固溶体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interstitial  S.S.</a:t>
            </a:r>
            <a:r>
              <a:rPr lang="zh-CN" altLang="en-US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       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一些原子半径小于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0.1nm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的非金属元素如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H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O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、 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、 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、 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等作为溶质原子时，通常处于溶剂晶格的某些间隙位置而形成间隙固溶体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例如，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F-C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系的</a:t>
            </a:r>
            <a:r>
              <a:rPr lang="en-US" altLang="zh-CN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</a:t>
            </a:r>
            <a:r>
              <a:rPr lang="zh-CN" altLang="en-US" sz="2400" b="0" dirty="0" smtClean="0">
                <a:solidFill>
                  <a:schemeClr val="tx1"/>
                </a:solidFill>
                <a:ea typeface="微软雅黑 Light" panose="020B0502040204020203" pitchFamily="34" charset="-122"/>
                <a:sym typeface="Symbol" panose="05050102010706020507" pitchFamily="18" charset="2"/>
              </a:rPr>
              <a:t>固溶体是间隙固溶体。</a:t>
            </a:r>
            <a:endParaRPr lang="zh-CN" altLang="en-US" sz="2400" b="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82519"/>
            <a:ext cx="3870936" cy="36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E283-94D2-4D15-BA2B-FCA553E9115E}" type="slidenum">
              <a:rPr lang="en-US" altLang="zh-CN">
                <a:ea typeface="微软雅黑 Light" panose="020B0502040204020203" pitchFamily="34" charset="-122"/>
              </a:rPr>
              <a:pPr/>
              <a:t>7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3400" y="914400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ea typeface="微软雅黑 Light" panose="020B0502040204020203" pitchFamily="34" charset="-122"/>
              </a:rPr>
              <a:t>、根据固溶度</a:t>
            </a:r>
            <a:endParaRPr lang="zh-CN" altLang="en-US" sz="3200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3400" y="2868613"/>
            <a:ext cx="76962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 Light" panose="020B0502040204020203" pitchFamily="34" charset="-122"/>
              </a:rPr>
              <a:t>有限固溶体</a:t>
            </a:r>
            <a:r>
              <a:rPr lang="zh-CN" altLang="en-US" b="0" dirty="0">
                <a:ea typeface="微软雅黑 Light" panose="020B0502040204020203" pitchFamily="34" charset="-122"/>
              </a:rPr>
              <a:t>（</a:t>
            </a:r>
            <a:r>
              <a:rPr lang="en-US" altLang="zh-CN" b="0" dirty="0">
                <a:ea typeface="微软雅黑 Light" panose="020B0502040204020203" pitchFamily="34" charset="-122"/>
              </a:rPr>
              <a:t>S.S. with a restricted solid solubility</a:t>
            </a:r>
            <a:r>
              <a:rPr lang="zh-CN" altLang="en-US" b="0" dirty="0">
                <a:ea typeface="微软雅黑 Light" panose="020B0502040204020203" pitchFamily="34" charset="-122"/>
              </a:rPr>
              <a:t>）          端部固溶体，如</a:t>
            </a:r>
            <a:r>
              <a:rPr lang="en-US" altLang="zh-CN" b="0" dirty="0">
                <a:ea typeface="微软雅黑 Light" panose="020B0502040204020203" pitchFamily="34" charset="-122"/>
              </a:rPr>
              <a:t>Cu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Zn</a:t>
            </a:r>
            <a:r>
              <a:rPr lang="zh-CN" altLang="en-US" b="0" dirty="0">
                <a:ea typeface="微软雅黑 Light" panose="020B0502040204020203" pitchFamily="34" charset="-122"/>
              </a:rPr>
              <a:t>、</a:t>
            </a:r>
            <a:r>
              <a:rPr lang="en-US" altLang="zh-CN" b="0" dirty="0">
                <a:ea typeface="微软雅黑 Light" panose="020B0502040204020203" pitchFamily="34" charset="-122"/>
              </a:rPr>
              <a:t>Fe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C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 Light" panose="020B0502040204020203" pitchFamily="34" charset="-122"/>
              </a:rPr>
              <a:t>无限</a:t>
            </a:r>
            <a:r>
              <a:rPr lang="en-US" altLang="zh-CN" dirty="0"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ea typeface="微软雅黑 Light" panose="020B0502040204020203" pitchFamily="34" charset="-122"/>
              </a:rPr>
              <a:t>连续固溶体</a:t>
            </a:r>
            <a:r>
              <a:rPr lang="zh-CN" altLang="en-US" b="0" dirty="0">
                <a:ea typeface="微软雅黑 Light" panose="020B0502040204020203" pitchFamily="34" charset="-122"/>
              </a:rPr>
              <a:t>（ </a:t>
            </a:r>
            <a:r>
              <a:rPr lang="en-US" altLang="zh-CN" b="0" dirty="0">
                <a:ea typeface="微软雅黑 Light" panose="020B0502040204020203" pitchFamily="34" charset="-122"/>
              </a:rPr>
              <a:t>S.S. with unrestricted solid solubility/ continuous S.S.</a:t>
            </a:r>
            <a:r>
              <a:rPr lang="zh-CN" altLang="en-US" b="0" dirty="0">
                <a:ea typeface="微软雅黑 Light" panose="020B0502040204020203" pitchFamily="34" charset="-122"/>
              </a:rPr>
              <a:t>），如</a:t>
            </a:r>
            <a:r>
              <a:rPr lang="en-US" altLang="zh-CN" b="0" dirty="0">
                <a:ea typeface="微软雅黑 Light" panose="020B0502040204020203" pitchFamily="34" charset="-122"/>
              </a:rPr>
              <a:t>Cu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Ni</a:t>
            </a:r>
            <a:r>
              <a:rPr lang="zh-CN" altLang="en-US" b="0" dirty="0">
                <a:ea typeface="微软雅黑 Light" panose="020B0502040204020203" pitchFamily="34" charset="-122"/>
              </a:rPr>
              <a:t>；</a:t>
            </a:r>
            <a:r>
              <a:rPr lang="en-US" altLang="zh-CN" b="0" dirty="0">
                <a:ea typeface="微软雅黑 Light" panose="020B0502040204020203" pitchFamily="34" charset="-122"/>
              </a:rPr>
              <a:t>Cr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Mo</a:t>
            </a:r>
            <a:r>
              <a:rPr lang="zh-CN" altLang="en-US" b="0" dirty="0">
                <a:ea typeface="微软雅黑 Light" panose="020B0502040204020203" pitchFamily="34" charset="-122"/>
              </a:rPr>
              <a:t>、</a:t>
            </a:r>
            <a:r>
              <a:rPr lang="en-US" altLang="zh-CN" b="0" dirty="0">
                <a:ea typeface="微软雅黑 Light" panose="020B0502040204020203" pitchFamily="34" charset="-122"/>
              </a:rPr>
              <a:t>Mo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>
                <a:ea typeface="微软雅黑 Light" panose="020B0502040204020203" pitchFamily="34" charset="-122"/>
              </a:rPr>
              <a:t>W</a:t>
            </a:r>
            <a:r>
              <a:rPr lang="zh-CN" altLang="en-US" b="0" dirty="0">
                <a:ea typeface="微软雅黑 Light" panose="020B0502040204020203" pitchFamily="34" charset="-122"/>
              </a:rPr>
              <a:t>；   </a:t>
            </a:r>
            <a:r>
              <a:rPr lang="en-US" altLang="zh-CN" b="0" dirty="0" err="1">
                <a:ea typeface="微软雅黑 Light" panose="020B0502040204020203" pitchFamily="34" charset="-122"/>
              </a:rPr>
              <a:t>Ti</a:t>
            </a:r>
            <a:r>
              <a:rPr lang="zh-CN" altLang="en-US" b="0" dirty="0">
                <a:ea typeface="微软雅黑 Light" panose="020B0502040204020203" pitchFamily="34" charset="-122"/>
              </a:rPr>
              <a:t>－</a:t>
            </a:r>
            <a:r>
              <a:rPr lang="en-US" altLang="zh-CN" b="0" dirty="0" err="1">
                <a:ea typeface="微软雅黑 Light" panose="020B0502040204020203" pitchFamily="34" charset="-122"/>
              </a:rPr>
              <a:t>Zr</a:t>
            </a:r>
            <a:r>
              <a:rPr lang="zh-CN" altLang="en-US" b="0" dirty="0">
                <a:ea typeface="微软雅黑 Light" panose="020B0502040204020203" pitchFamily="34" charset="-122"/>
              </a:rPr>
              <a:t>等</a:t>
            </a:r>
          </a:p>
        </p:txBody>
      </p: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4876800" y="381000"/>
            <a:ext cx="2590800" cy="2438400"/>
            <a:chOff x="3072" y="240"/>
            <a:chExt cx="1632" cy="153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3312" y="2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4406" y="2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3312" y="148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3312" y="528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240 w 1104"/>
                <a:gd name="T3" fmla="*/ 288 h 624"/>
                <a:gd name="T4" fmla="*/ 768 w 1104"/>
                <a:gd name="T5" fmla="*/ 48 h 624"/>
                <a:gd name="T6" fmla="*/ 1104 w 110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56" y="504"/>
                    <a:pt x="112" y="384"/>
                    <a:pt x="240" y="288"/>
                  </a:cubicBezTo>
                  <a:cubicBezTo>
                    <a:pt x="368" y="192"/>
                    <a:pt x="624" y="96"/>
                    <a:pt x="768" y="48"/>
                  </a:cubicBezTo>
                  <a:cubicBezTo>
                    <a:pt x="912" y="0"/>
                    <a:pt x="1008" y="0"/>
                    <a:pt x="1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48138" name="Freeform 10"/>
            <p:cNvSpPr>
              <a:spLocks/>
            </p:cNvSpPr>
            <p:nvPr/>
          </p:nvSpPr>
          <p:spPr bwMode="auto">
            <a:xfrm>
              <a:off x="3312" y="528"/>
              <a:ext cx="1104" cy="632"/>
            </a:xfrm>
            <a:custGeom>
              <a:avLst/>
              <a:gdLst>
                <a:gd name="T0" fmla="*/ 0 w 1104"/>
                <a:gd name="T1" fmla="*/ 624 h 632"/>
                <a:gd name="T2" fmla="*/ 192 w 1104"/>
                <a:gd name="T3" fmla="*/ 624 h 632"/>
                <a:gd name="T4" fmla="*/ 576 w 1104"/>
                <a:gd name="T5" fmla="*/ 576 h 632"/>
                <a:gd name="T6" fmla="*/ 864 w 1104"/>
                <a:gd name="T7" fmla="*/ 384 h 632"/>
                <a:gd name="T8" fmla="*/ 1008 w 1104"/>
                <a:gd name="T9" fmla="*/ 240 h 632"/>
                <a:gd name="T10" fmla="*/ 1104 w 1104"/>
                <a:gd name="T1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632">
                  <a:moveTo>
                    <a:pt x="0" y="624"/>
                  </a:moveTo>
                  <a:cubicBezTo>
                    <a:pt x="48" y="628"/>
                    <a:pt x="96" y="632"/>
                    <a:pt x="192" y="624"/>
                  </a:cubicBezTo>
                  <a:cubicBezTo>
                    <a:pt x="288" y="616"/>
                    <a:pt x="464" y="616"/>
                    <a:pt x="576" y="576"/>
                  </a:cubicBezTo>
                  <a:cubicBezTo>
                    <a:pt x="688" y="536"/>
                    <a:pt x="792" y="440"/>
                    <a:pt x="864" y="384"/>
                  </a:cubicBezTo>
                  <a:cubicBezTo>
                    <a:pt x="936" y="328"/>
                    <a:pt x="968" y="304"/>
                    <a:pt x="1008" y="240"/>
                  </a:cubicBezTo>
                  <a:cubicBezTo>
                    <a:pt x="1048" y="176"/>
                    <a:pt x="1076" y="88"/>
                    <a:pt x="1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3120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Cu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4272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Ni</a:t>
              </a:r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3696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3072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T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3504" y="3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L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3600" y="7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L+S</a:t>
              </a:r>
            </a:p>
          </p:txBody>
        </p:sp>
        <p:sp>
          <p:nvSpPr>
            <p:cNvPr id="48145" name="Text Box 17"/>
            <p:cNvSpPr txBox="1">
              <a:spLocks noChangeArrowheads="1"/>
            </p:cNvSpPr>
            <p:nvPr/>
          </p:nvSpPr>
          <p:spPr bwMode="auto">
            <a:xfrm>
              <a:off x="3792" y="11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微软雅黑 Light" panose="020B0502040204020203" pitchFamily="34" charset="-122"/>
                </a:rPr>
                <a:t>S.S.</a:t>
              </a:r>
            </a:p>
          </p:txBody>
        </p:sp>
      </p:grp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519704" y="5452516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形成连续固溶体的必要条件：溶质和溶剂的晶体结构必须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相同，周期表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中的同族元素往往形成连续固溶体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DD9B-BECE-47DC-9E65-7B6A38C223D5}" type="slidenum">
              <a:rPr lang="en-US" altLang="zh-CN">
                <a:ea typeface="微软雅黑 Light" panose="020B0502040204020203" pitchFamily="34" charset="-122"/>
              </a:rPr>
              <a:pPr/>
              <a:t>8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57200" y="6858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>
                <a:ea typeface="微软雅黑 Light" panose="020B0502040204020203" pitchFamily="34" charset="-122"/>
              </a:rPr>
              <a:t>4</a:t>
            </a:r>
            <a:r>
              <a:rPr lang="zh-CN" altLang="en-US" sz="2800">
                <a:ea typeface="微软雅黑 Light" panose="020B0502040204020203" pitchFamily="34" charset="-122"/>
              </a:rPr>
              <a:t>、根据原子排列的周期性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6744" y="1404392"/>
            <a:ext cx="8229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微软雅黑 Light" panose="020B0502040204020203" pitchFamily="34" charset="-122"/>
              </a:rPr>
              <a:t>无序固溶体</a:t>
            </a:r>
            <a:r>
              <a:rPr lang="zh-CN" altLang="en-US" b="0" dirty="0">
                <a:ea typeface="微软雅黑 Light" panose="020B0502040204020203" pitchFamily="34" charset="-122"/>
              </a:rPr>
              <a:t>（</a:t>
            </a:r>
            <a:r>
              <a:rPr lang="en-US" altLang="zh-CN" b="0" dirty="0">
                <a:ea typeface="微软雅黑 Light" panose="020B0502040204020203" pitchFamily="34" charset="-122"/>
              </a:rPr>
              <a:t>disordered S.S.</a:t>
            </a:r>
            <a:r>
              <a:rPr lang="zh-CN" altLang="en-US" b="0" dirty="0">
                <a:ea typeface="微软雅黑 Light" panose="020B0502040204020203" pitchFamily="34" charset="-122"/>
              </a:rPr>
              <a:t>）－－溶质原子可以在溶剂中的任何可能的位置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。例如铁素体中碳原子可以位于任何一个八面体间隙中，是无序固溶体。</a:t>
            </a:r>
            <a:endParaRPr lang="zh-CN" altLang="en-US" b="0" dirty="0">
              <a:ea typeface="微软雅黑 Light" panose="020B0502040204020203" pitchFamily="34" charset="-122"/>
            </a:endParaRPr>
          </a:p>
        </p:txBody>
      </p:sp>
      <p:pic>
        <p:nvPicPr>
          <p:cNvPr id="5" name="Picture 102" descr="05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6" y="2780928"/>
            <a:ext cx="82677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DD9B-BECE-47DC-9E65-7B6A38C223D5}" type="slidenum">
              <a:rPr lang="en-US" altLang="zh-CN">
                <a:ea typeface="微软雅黑 Light" panose="020B0502040204020203" pitchFamily="34" charset="-122"/>
              </a:rPr>
              <a:pPr/>
              <a:t>9</a:t>
            </a:fld>
            <a:endParaRPr lang="en-US" altLang="zh-CN">
              <a:ea typeface="微软雅黑 Light" panose="020B0502040204020203" pitchFamily="34" charset="-122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57200" y="304543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ea typeface="微软雅黑 Light" panose="020B0502040204020203" pitchFamily="34" charset="-122"/>
              </a:rPr>
              <a:t>、根据原子排列的周期性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微软雅黑 Light" panose="020B0502040204020203" pitchFamily="34" charset="-122"/>
              </a:rPr>
              <a:t>有序固溶体特征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（ </a:t>
            </a:r>
            <a:r>
              <a:rPr lang="en-US" altLang="zh-CN" b="0" dirty="0">
                <a:ea typeface="微软雅黑 Light" panose="020B0502040204020203" pitchFamily="34" charset="-122"/>
              </a:rPr>
              <a:t>ordered S.S.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）－－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ea typeface="微软雅黑 Light" panose="020B0502040204020203" pitchFamily="34" charset="-122"/>
              </a:rPr>
              <a:t>（</a:t>
            </a:r>
            <a:r>
              <a:rPr lang="en-US" altLang="zh-CN" b="0" dirty="0">
                <a:ea typeface="微软雅黑 Light" panose="020B0502040204020203" pitchFamily="34" charset="-122"/>
              </a:rPr>
              <a:t>1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）异类原子相互吸引，同类原子尽可能远离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ea typeface="微软雅黑 Light" panose="020B0502040204020203" pitchFamily="34" charset="-122"/>
              </a:rPr>
              <a:t>（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2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）溶质</a:t>
            </a:r>
            <a:r>
              <a:rPr lang="zh-CN" altLang="en-US" b="0" dirty="0">
                <a:ea typeface="微软雅黑 Light" panose="020B0502040204020203" pitchFamily="34" charset="-122"/>
              </a:rPr>
              <a:t>和溶剂原子占据各自的</a:t>
            </a:r>
            <a:r>
              <a:rPr lang="en-US" altLang="zh-CN" b="0" dirty="0" err="1">
                <a:ea typeface="微软雅黑 Light" panose="020B0502040204020203" pitchFamily="34" charset="-122"/>
              </a:rPr>
              <a:t>Bravis</a:t>
            </a:r>
            <a:r>
              <a:rPr lang="zh-CN" altLang="en-US" b="0" dirty="0">
                <a:ea typeface="微软雅黑 Light" panose="020B0502040204020203" pitchFamily="34" charset="-122"/>
              </a:rPr>
              <a:t>点阵（分点阵），固溶体是由各组元的分点阵组成的超点阵或超结构（</a:t>
            </a:r>
            <a:r>
              <a:rPr lang="en-US" altLang="zh-CN" b="0" dirty="0">
                <a:ea typeface="微软雅黑 Light" panose="020B0502040204020203" pitchFamily="34" charset="-122"/>
              </a:rPr>
              <a:t>super-lattice or -structure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）。</a:t>
            </a:r>
            <a:endParaRPr lang="en-US" altLang="zh-CN" b="0" dirty="0" smtClean="0">
              <a:ea typeface="微软雅黑 Light" panose="020B0502040204020203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ea typeface="微软雅黑 Light" panose="020B0502040204020203" pitchFamily="34" charset="-122"/>
              </a:rPr>
              <a:t>（</a:t>
            </a:r>
            <a:r>
              <a:rPr lang="en-US" altLang="zh-CN" b="0" dirty="0" smtClean="0">
                <a:ea typeface="微软雅黑 Light" panose="020B0502040204020203" pitchFamily="34" charset="-122"/>
              </a:rPr>
              <a:t>3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）在一定温度</a:t>
            </a:r>
            <a:r>
              <a:rPr lang="en-US" altLang="zh-CN" b="0" dirty="0" err="1" smtClean="0">
                <a:ea typeface="微软雅黑 Light" panose="020B0502040204020203" pitchFamily="34" charset="-122"/>
              </a:rPr>
              <a:t>Tc</a:t>
            </a:r>
            <a:r>
              <a:rPr lang="zh-CN" altLang="en-US" b="0" dirty="0" smtClean="0">
                <a:ea typeface="微软雅黑 Light" panose="020B0502040204020203" pitchFamily="34" charset="-122"/>
              </a:rPr>
              <a:t>下，有序固溶体会转变为无序固溶体。只有</a:t>
            </a:r>
            <a:r>
              <a:rPr lang="zh-CN" altLang="en-US" b="0" dirty="0">
                <a:ea typeface="微软雅黑 Light" panose="020B0502040204020203" pitchFamily="34" charset="-122"/>
              </a:rPr>
              <a:t>在特定的组成和温度下，才能形成有序固溶体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12811</TotalTime>
  <Words>1872</Words>
  <Application>Microsoft Office PowerPoint</Application>
  <PresentationFormat>全屏显示(4:3)</PresentationFormat>
  <Paragraphs>274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黑体</vt:lpstr>
      <vt:lpstr>宋体</vt:lpstr>
      <vt:lpstr>微软雅黑</vt:lpstr>
      <vt:lpstr>微软雅黑 Light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Photo Editor 照片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材料科学基础（I） (Fundamentals of Materials Science)</dc:title>
  <dc:creator>w</dc:creator>
  <cp:lastModifiedBy>Chunlei Wan</cp:lastModifiedBy>
  <cp:revision>158</cp:revision>
  <dcterms:created xsi:type="dcterms:W3CDTF">2003-02-07T12:31:56Z</dcterms:created>
  <dcterms:modified xsi:type="dcterms:W3CDTF">2019-10-08T03:36:44Z</dcterms:modified>
</cp:coreProperties>
</file>