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4" r:id="rId2"/>
    <p:sldId id="313" r:id="rId3"/>
    <p:sldId id="358" r:id="rId4"/>
    <p:sldId id="338" r:id="rId5"/>
    <p:sldId id="315" r:id="rId6"/>
    <p:sldId id="316" r:id="rId7"/>
    <p:sldId id="317" r:id="rId8"/>
    <p:sldId id="318" r:id="rId9"/>
    <p:sldId id="319" r:id="rId10"/>
    <p:sldId id="333" r:id="rId11"/>
    <p:sldId id="321" r:id="rId12"/>
    <p:sldId id="322" r:id="rId13"/>
    <p:sldId id="339" r:id="rId14"/>
    <p:sldId id="323" r:id="rId15"/>
    <p:sldId id="341" r:id="rId16"/>
    <p:sldId id="324" r:id="rId17"/>
    <p:sldId id="325" r:id="rId18"/>
    <p:sldId id="326" r:id="rId19"/>
    <p:sldId id="327" r:id="rId20"/>
    <p:sldId id="336" r:id="rId21"/>
    <p:sldId id="343" r:id="rId22"/>
    <p:sldId id="344" r:id="rId23"/>
    <p:sldId id="329" r:id="rId24"/>
    <p:sldId id="337" r:id="rId25"/>
    <p:sldId id="330" r:id="rId26"/>
    <p:sldId id="331" r:id="rId27"/>
    <p:sldId id="351" r:id="rId28"/>
    <p:sldId id="334" r:id="rId29"/>
    <p:sldId id="335" r:id="rId30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C00"/>
    <a:srgbClr val="0000CC"/>
    <a:srgbClr val="CCCCFF"/>
    <a:srgbClr val="FF0000"/>
    <a:srgbClr val="66CCFF"/>
    <a:srgbClr val="66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71" autoAdjust="0"/>
    <p:restoredTop sz="93798" autoAdjust="0"/>
  </p:normalViewPr>
  <p:slideViewPr>
    <p:cSldViewPr showGuides="1">
      <p:cViewPr varScale="1">
        <p:scale>
          <a:sx n="44" d="100"/>
          <a:sy n="44" d="100"/>
        </p:scale>
        <p:origin x="30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9EF8A614-0F5D-461B-8BEC-0F912121B0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430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CC646-530B-41ED-8E32-F83B3FC083A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6798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DC9E5-2531-4100-AF01-6271B716DDB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2926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D981E-8B7B-444F-A969-62F6E34CD2B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2761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6DD7447-7B16-4EE7-86B2-65110DB1E684}" type="slidenum">
              <a:rPr lang="zh-CN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zh-CN" smtClean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22332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BBBD0-57C2-4B37-9C68-1884D1D411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692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2D1FA-182F-44AD-ACD3-C88A08C273B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8056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BCD81-0E9F-4BDE-A7C9-42BC80CB725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7754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82CE4-3EA0-47C3-9677-A7D1C7398C6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0232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1EA0D-4591-4B30-A19B-98803502356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1100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39075-3597-464B-8251-E5E20D5D9E0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80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67F3C-1E36-4E2A-8F66-C0E0807A980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412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42D36-C636-4C62-BF2D-7C1078150D4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2691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671C5-F7C7-4FA6-A510-3E142194243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1565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711FA-5DE6-4793-BF69-E76020EEF93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0527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69C04-560A-428D-9015-112298946BD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1123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3565D-900F-41F8-A83D-135F3BE5D85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394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F2A8D-E45D-49CD-819D-EA1E266680E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0859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2059E-8063-44A0-8FCB-379AD2D72F5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原因：相邻多面体共用面、共用棱和共用点，其相邻正离子距离递减，静电斥力递增，能量变高。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8513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FAFA2-A7BB-458E-A563-D89C9FB16A8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71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B29B1-D4E1-4896-947F-743F0B88CAC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084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50F31-D341-470B-A9CF-7F56610A8FF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3526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0F4AB0-75DE-4C47-8DB4-A5ACBDA2B26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3664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E2CDE-3587-4823-A51A-B98AC270CE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783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8649E-AAFF-424C-ABE5-CDA1D3903D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34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E7BA3-7CE2-403A-ABE4-76C47C0620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72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5A8E7-50A8-4F20-93B6-17D3F137FC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19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F0ACF-3ECD-4073-8861-02F12D6FAF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37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C2AC8-01CC-4688-BC2E-62F9EDD4A7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37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5AA86-864E-4ABD-85A9-A7A733E7AE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01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D3EBA-D7F9-4BC6-8F91-EFF25C9074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8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9D3CB-F858-4A80-878A-9867135361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3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7E4A9-DF40-415F-9F76-29BAD1ACAA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20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D867F-BFB2-40FF-AA4C-CE15A0C66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51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04D1B-3A60-4384-A2F2-F5831E1919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91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D97F84EA-7178-4ADD-90C3-BBA0581F5C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jpe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5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jpe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35.wmf"/><Relationship Id="rId18" Type="http://schemas.openxmlformats.org/officeDocument/2006/relationships/image" Target="../media/image39.jpe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38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jpe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jpe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&#26448;&#26009;&#31185;&#23398;&#22522;&#30784;\2013\mov\C03AL2O3.asf" TargetMode="Externa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  <a:cs typeface="Times New Roman" panose="02020603050405020304" pitchFamily="18" charset="0"/>
              </a:rPr>
              <a:t>§2-5 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离子晶体的结构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175260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  <a:ea typeface="微软雅黑 Light" panose="020B0502040204020203" pitchFamily="34" charset="-122"/>
              </a:rPr>
              <a:t>一、</a:t>
            </a:r>
            <a:r>
              <a:rPr lang="en-US" altLang="zh-CN" sz="3200" b="1">
                <a:solidFill>
                  <a:schemeClr val="accent2"/>
                </a:solidFill>
                <a:ea typeface="微软雅黑 Light" panose="020B0502040204020203" pitchFamily="34" charset="-122"/>
              </a:rPr>
              <a:t>Pauling</a:t>
            </a:r>
            <a:r>
              <a:rPr lang="zh-CN" altLang="en-US" sz="3200" b="1">
                <a:solidFill>
                  <a:schemeClr val="accent2"/>
                </a:solidFill>
                <a:ea typeface="微软雅黑 Light" panose="020B0502040204020203" pitchFamily="34" charset="-122"/>
              </a:rPr>
              <a:t>规则－－</a:t>
            </a:r>
            <a:r>
              <a:rPr lang="zh-CN" altLang="en-US" sz="2800" b="1">
                <a:solidFill>
                  <a:schemeClr val="accent2"/>
                </a:solidFill>
                <a:ea typeface="微软雅黑 Light" panose="020B0502040204020203" pitchFamily="34" charset="-122"/>
              </a:rPr>
              <a:t>决定离子晶体结构的规则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33400" y="2590800"/>
            <a:ext cx="7848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14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05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95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ea typeface="微软雅黑 Light" panose="020B0502040204020203" pitchFamily="34" charset="-122"/>
              </a:rPr>
              <a:t>1</a:t>
            </a:r>
            <a:r>
              <a:rPr lang="zh-CN" altLang="en-US" sz="2800" b="1" dirty="0">
                <a:ea typeface="微软雅黑 Light" panose="020B0502040204020203" pitchFamily="34" charset="-122"/>
              </a:rPr>
              <a:t>、</a:t>
            </a:r>
            <a:r>
              <a:rPr lang="en-US" altLang="zh-CN" sz="2800" b="1" dirty="0">
                <a:ea typeface="微软雅黑 Light" panose="020B0502040204020203" pitchFamily="34" charset="-122"/>
              </a:rPr>
              <a:t>Pauling</a:t>
            </a:r>
            <a:r>
              <a:rPr lang="zh-CN" altLang="en-US" sz="2800" b="1" dirty="0">
                <a:ea typeface="微软雅黑 Light" panose="020B0502040204020203" pitchFamily="34" charset="-122"/>
              </a:rPr>
              <a:t>第一规则：负离子配位多面体规则</a:t>
            </a:r>
            <a:r>
              <a:rPr lang="zh-CN" altLang="en-US" dirty="0"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ea typeface="微软雅黑 Light" panose="020B0502040204020203" pitchFamily="34" charset="-122"/>
              </a:rPr>
              <a:t>Anion coordination polyhedron rule</a:t>
            </a:r>
            <a:r>
              <a:rPr lang="zh-CN" altLang="en-US" dirty="0">
                <a:ea typeface="微软雅黑 Light" panose="020B0502040204020203" pitchFamily="34" charset="-12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微软雅黑 Light" panose="020B0502040204020203" pitchFamily="34" charset="-122"/>
              </a:rPr>
              <a:t>        在正离子周围形成一负离子配位多面体，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微软雅黑 Light" panose="020B0502040204020203" pitchFamily="34" charset="-122"/>
              </a:rPr>
              <a:t>        正负离子之间的</a:t>
            </a:r>
            <a:r>
              <a:rPr lang="zh-CN" altLang="en-US" dirty="0">
                <a:solidFill>
                  <a:srgbClr val="FF0000"/>
                </a:solidFill>
                <a:ea typeface="微软雅黑 Light" panose="020B0502040204020203" pitchFamily="34" charset="-122"/>
              </a:rPr>
              <a:t>距离</a:t>
            </a:r>
            <a:r>
              <a:rPr lang="zh-CN" altLang="en-US" dirty="0" smtClean="0">
                <a:ea typeface="微软雅黑 Light" panose="020B0502040204020203" pitchFamily="34" charset="-122"/>
              </a:rPr>
              <a:t>取决于离子</a:t>
            </a:r>
            <a:r>
              <a:rPr lang="zh-CN" altLang="en-US" dirty="0" smtClean="0">
                <a:solidFill>
                  <a:srgbClr val="FF0000"/>
                </a:solidFill>
                <a:ea typeface="微软雅黑 Light" panose="020B0502040204020203" pitchFamily="34" charset="-122"/>
              </a:rPr>
              <a:t>半径之和</a:t>
            </a:r>
            <a:r>
              <a:rPr lang="zh-CN" altLang="en-US" dirty="0">
                <a:ea typeface="微软雅黑 Light" panose="020B0502040204020203" pitchFamily="34" charset="-122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微软雅黑 Light" panose="020B0502040204020203" pitchFamily="34" charset="-122"/>
              </a:rPr>
              <a:t>        而</a:t>
            </a:r>
            <a:r>
              <a:rPr lang="zh-CN" altLang="en-US" dirty="0">
                <a:solidFill>
                  <a:srgbClr val="FF0000"/>
                </a:solidFill>
                <a:ea typeface="微软雅黑 Light" panose="020B0502040204020203" pitchFamily="34" charset="-122"/>
              </a:rPr>
              <a:t>配位数</a:t>
            </a:r>
            <a:r>
              <a:rPr lang="zh-CN" altLang="en-US" dirty="0">
                <a:ea typeface="微软雅黑 Light" panose="020B0502040204020203" pitchFamily="34" charset="-122"/>
              </a:rPr>
              <a:t>取决于正负离子</a:t>
            </a:r>
            <a:r>
              <a:rPr lang="zh-CN" altLang="en-US" dirty="0">
                <a:solidFill>
                  <a:srgbClr val="FF0000"/>
                </a:solidFill>
                <a:ea typeface="微软雅黑 Light" panose="020B0502040204020203" pitchFamily="34" charset="-122"/>
              </a:rPr>
              <a:t>半径之比</a:t>
            </a:r>
            <a:r>
              <a:rPr lang="zh-CN" altLang="en-US" dirty="0" smtClean="0">
                <a:ea typeface="微软雅黑 Light" panose="020B0502040204020203" pitchFamily="34" charset="-122"/>
              </a:rPr>
              <a:t>。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762000" y="5562600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ea typeface="微软雅黑 Light" panose="020B0502040204020203" pitchFamily="34" charset="-122"/>
              </a:rPr>
              <a:t>由于</a:t>
            </a:r>
            <a:r>
              <a:rPr lang="en-US" altLang="zh-CN" sz="2400">
                <a:ea typeface="微软雅黑 Light" panose="020B0502040204020203" pitchFamily="34" charset="-122"/>
              </a:rPr>
              <a:t>r</a:t>
            </a:r>
            <a:r>
              <a:rPr lang="en-US" altLang="zh-CN" sz="2400" baseline="30000">
                <a:ea typeface="微软雅黑 Light" panose="020B0502040204020203" pitchFamily="34" charset="-122"/>
              </a:rPr>
              <a:t>-</a:t>
            </a:r>
            <a:r>
              <a:rPr lang="en-US" altLang="zh-CN" sz="2400">
                <a:ea typeface="微软雅黑 Light" panose="020B0502040204020203" pitchFamily="34" charset="-122"/>
              </a:rPr>
              <a:t> &gt; r</a:t>
            </a:r>
            <a:r>
              <a:rPr lang="en-US" altLang="zh-CN" sz="2400" baseline="30000">
                <a:ea typeface="微软雅黑 Light" panose="020B0502040204020203" pitchFamily="34" charset="-122"/>
              </a:rPr>
              <a:t>+</a:t>
            </a:r>
            <a:r>
              <a:rPr lang="zh-CN" altLang="en-US" sz="2400">
                <a:ea typeface="微软雅黑 Light" panose="020B0502040204020203" pitchFamily="34" charset="-122"/>
              </a:rPr>
              <a:t>，负离子往往是密排结构，正离子位于负离子配位多面体间隙中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3" grpId="0" build="p" autoUpdateAnimBg="0"/>
      <p:bldP spid="2254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609600" y="2057400"/>
            <a:ext cx="8001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>
                <a:ea typeface="微软雅黑 Light" panose="020B0502040204020203" pitchFamily="34" charset="-122"/>
              </a:rPr>
              <a:t> FCC</a:t>
            </a:r>
            <a:r>
              <a:rPr lang="zh-CN" altLang="en-US" sz="2400">
                <a:ea typeface="微软雅黑 Light" panose="020B0502040204020203" pitchFamily="34" charset="-122"/>
              </a:rPr>
              <a:t>点阵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ea typeface="微软雅黑 Light" panose="020B0502040204020203" pitchFamily="34" charset="-122"/>
              </a:rPr>
              <a:t> 结构单元 </a:t>
            </a:r>
            <a:r>
              <a:rPr lang="en-US" altLang="zh-CN" sz="2400">
                <a:ea typeface="微软雅黑 Light" panose="020B0502040204020203" pitchFamily="34" charset="-122"/>
              </a:rPr>
              <a:t>Na</a:t>
            </a:r>
            <a:r>
              <a:rPr lang="zh-CN" altLang="en-US" sz="2400">
                <a:ea typeface="微软雅黑 Light" panose="020B0502040204020203" pitchFamily="34" charset="-122"/>
              </a:rPr>
              <a:t>－</a:t>
            </a:r>
            <a:r>
              <a:rPr lang="en-US" altLang="zh-CN" sz="2400">
                <a:ea typeface="微软雅黑 Light" panose="020B0502040204020203" pitchFamily="34" charset="-122"/>
              </a:rPr>
              <a:t>Cl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>
                <a:ea typeface="微软雅黑 Light" panose="020B0502040204020203" pitchFamily="34" charset="-122"/>
              </a:rPr>
              <a:t> Cl</a:t>
            </a:r>
            <a:r>
              <a:rPr lang="zh-CN" altLang="en-US" sz="2400" baseline="30000">
                <a:ea typeface="微软雅黑 Light" panose="020B0502040204020203" pitchFamily="34" charset="-122"/>
              </a:rPr>
              <a:t>－</a:t>
            </a:r>
            <a:r>
              <a:rPr lang="zh-CN" altLang="en-US" sz="2400">
                <a:ea typeface="微软雅黑 Light" panose="020B0502040204020203" pitchFamily="34" charset="-122"/>
              </a:rPr>
              <a:t>按</a:t>
            </a:r>
            <a:r>
              <a:rPr lang="en-US" altLang="zh-CN" sz="2400">
                <a:ea typeface="微软雅黑 Light" panose="020B0502040204020203" pitchFamily="34" charset="-122"/>
              </a:rPr>
              <a:t>FCC</a:t>
            </a:r>
            <a:r>
              <a:rPr lang="zh-CN" altLang="en-US" sz="2400">
                <a:ea typeface="微软雅黑 Light" panose="020B0502040204020203" pitchFamily="34" charset="-122"/>
              </a:rPr>
              <a:t>密堆，</a:t>
            </a:r>
            <a:r>
              <a:rPr lang="en-US" altLang="zh-CN" sz="2400">
                <a:ea typeface="微软雅黑 Light" panose="020B0502040204020203" pitchFamily="34" charset="-122"/>
              </a:rPr>
              <a:t>Na</a:t>
            </a:r>
            <a:r>
              <a:rPr lang="zh-CN" altLang="en-US" sz="2400" baseline="30000">
                <a:ea typeface="微软雅黑 Light" panose="020B0502040204020203" pitchFamily="34" charset="-122"/>
              </a:rPr>
              <a:t>＋</a:t>
            </a:r>
            <a:r>
              <a:rPr lang="zh-CN" altLang="en-US" sz="2400">
                <a:ea typeface="微软雅黑 Light" panose="020B0502040204020203" pitchFamily="34" charset="-122"/>
              </a:rPr>
              <a:t>位于</a:t>
            </a:r>
            <a:r>
              <a:rPr lang="en-US" altLang="zh-CN" sz="2400">
                <a:ea typeface="微软雅黑 Light" panose="020B0502040204020203" pitchFamily="34" charset="-122"/>
              </a:rPr>
              <a:t>Cl</a:t>
            </a:r>
            <a:r>
              <a:rPr lang="zh-CN" altLang="en-US" sz="2400" baseline="30000">
                <a:ea typeface="微软雅黑 Light" panose="020B0502040204020203" pitchFamily="34" charset="-122"/>
              </a:rPr>
              <a:t>－</a:t>
            </a:r>
            <a:r>
              <a:rPr lang="zh-CN" altLang="en-US" sz="2400">
                <a:ea typeface="微软雅黑 Light" panose="020B0502040204020203" pitchFamily="34" charset="-122"/>
              </a:rPr>
              <a:t>的八面体间隙，也构成</a:t>
            </a:r>
            <a:r>
              <a:rPr lang="en-US" altLang="zh-CN" sz="2400">
                <a:ea typeface="微软雅黑 Light" panose="020B0502040204020203" pitchFamily="34" charset="-122"/>
              </a:rPr>
              <a:t>FCC</a:t>
            </a:r>
            <a:r>
              <a:rPr lang="zh-CN" altLang="en-US" sz="2400">
                <a:ea typeface="微软雅黑 Light" panose="020B0502040204020203" pitchFamily="34" charset="-122"/>
              </a:rPr>
              <a:t>点阵，两套</a:t>
            </a:r>
            <a:r>
              <a:rPr lang="en-US" altLang="zh-CN" sz="2400">
                <a:ea typeface="微软雅黑 Light" panose="020B0502040204020203" pitchFamily="34" charset="-122"/>
              </a:rPr>
              <a:t>FCC</a:t>
            </a:r>
            <a:r>
              <a:rPr lang="zh-CN" altLang="en-US" sz="2400">
                <a:ea typeface="微软雅黑 Light" panose="020B0502040204020203" pitchFamily="34" charset="-122"/>
              </a:rPr>
              <a:t>点阵沿</a:t>
            </a:r>
            <a:r>
              <a:rPr lang="en-US" altLang="zh-CN" sz="2400">
                <a:ea typeface="微软雅黑 Light" panose="020B0502040204020203" pitchFamily="34" charset="-122"/>
              </a:rPr>
              <a:t>1/2&lt;100&gt;</a:t>
            </a:r>
            <a:r>
              <a:rPr lang="zh-CN" altLang="en-US" sz="2400">
                <a:ea typeface="微软雅黑 Light" panose="020B0502040204020203" pitchFamily="34" charset="-122"/>
              </a:rPr>
              <a:t>方向平移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ea typeface="微软雅黑 Light" panose="020B0502040204020203" pitchFamily="34" charset="-122"/>
              </a:rPr>
              <a:t> 按</a:t>
            </a:r>
            <a:r>
              <a:rPr lang="en-US" altLang="zh-CN" sz="2400">
                <a:ea typeface="微软雅黑 Light" panose="020B0502040204020203" pitchFamily="34" charset="-122"/>
              </a:rPr>
              <a:t>Pauling</a:t>
            </a:r>
            <a:r>
              <a:rPr lang="zh-CN" altLang="en-US" sz="2400">
                <a:ea typeface="微软雅黑 Light" panose="020B0502040204020203" pitchFamily="34" charset="-122"/>
              </a:rPr>
              <a:t>规则验证：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3810000" y="3962400"/>
          <a:ext cx="50800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3" name="Equation" r:id="rId4" imgW="2844720" imgH="838080" progId="Equation.3">
                  <p:embed/>
                </p:oleObj>
              </mc:Choice>
              <mc:Fallback>
                <p:oleObj name="Equation" r:id="rId4" imgW="2844720" imgH="838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62400"/>
                        <a:ext cx="50800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5800" y="5334000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类似的结构：</a:t>
            </a:r>
            <a:r>
              <a:rPr lang="en-US" altLang="zh-CN" sz="2400">
                <a:ea typeface="微软雅黑 Light" panose="020B0502040204020203" pitchFamily="34" charset="-122"/>
              </a:rPr>
              <a:t>MgO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CaO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TiC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ZrN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TiN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NaI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BaO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MnO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CdO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CoO</a:t>
            </a:r>
            <a:r>
              <a:rPr lang="zh-CN" altLang="en-US" sz="2400">
                <a:ea typeface="微软雅黑 Light" panose="020B0502040204020203" pitchFamily="34" charset="-122"/>
              </a:rPr>
              <a:t>等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457200" y="685800"/>
            <a:ext cx="3810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/>
            </a:pPr>
            <a:r>
              <a:rPr lang="en-US" altLang="zh-CN" sz="2800">
                <a:ea typeface="微软雅黑 Light" panose="020B0502040204020203" pitchFamily="34" charset="-122"/>
              </a:rPr>
              <a:t>NaCl</a:t>
            </a:r>
            <a:r>
              <a:rPr lang="zh-CN" altLang="en-US" sz="2800">
                <a:ea typeface="微软雅黑 Light" panose="020B0502040204020203" pitchFamily="34" charset="-122"/>
              </a:rPr>
              <a:t>型（岩盐型）   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ea typeface="微软雅黑 Light" panose="020B0502040204020203" pitchFamily="34" charset="-122"/>
              </a:rPr>
              <a:t>    </a:t>
            </a:r>
            <a:r>
              <a:rPr lang="en-US" altLang="zh-CN" sz="2800">
                <a:ea typeface="微软雅黑 Light" panose="020B0502040204020203" pitchFamily="34" charset="-122"/>
              </a:rPr>
              <a:t>rock salt structure</a:t>
            </a:r>
          </a:p>
        </p:txBody>
      </p:sp>
      <p:pic>
        <p:nvPicPr>
          <p:cNvPr id="83975" name="Picture 7" descr="NaCl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"/>
            <a:ext cx="2819400" cy="26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autoUpdateAnimBg="0"/>
      <p:bldP spid="839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微软雅黑 Light" panose="020B0502040204020203" pitchFamily="34" charset="-122"/>
              </a:rPr>
              <a:t>(2)  CsCl</a:t>
            </a:r>
            <a:r>
              <a:rPr lang="zh-CN" altLang="en-US">
                <a:ea typeface="微软雅黑 Light" panose="020B0502040204020203" pitchFamily="34" charset="-122"/>
              </a:rPr>
              <a:t>型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57200" y="3783013"/>
            <a:ext cx="8001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>
                <a:ea typeface="微软雅黑 Light" panose="020B0502040204020203" pitchFamily="34" charset="-122"/>
              </a:rPr>
              <a:t> </a:t>
            </a:r>
            <a:r>
              <a:rPr lang="zh-CN" altLang="en-US" sz="2400">
                <a:ea typeface="微软雅黑 Light" panose="020B0502040204020203" pitchFamily="34" charset="-122"/>
              </a:rPr>
              <a:t>简单立方点阵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ea typeface="微软雅黑 Light" panose="020B0502040204020203" pitchFamily="34" charset="-122"/>
              </a:rPr>
              <a:t> 可以看成是两个简单立方点阵穿插而成的超点阵，沿</a:t>
            </a:r>
            <a:r>
              <a:rPr lang="en-US" altLang="zh-CN" sz="2400">
                <a:ea typeface="微软雅黑 Light" panose="020B0502040204020203" pitchFamily="34" charset="-122"/>
              </a:rPr>
              <a:t>1/2&lt;111&gt;</a:t>
            </a:r>
            <a:r>
              <a:rPr lang="zh-CN" altLang="en-US" sz="2400">
                <a:ea typeface="微软雅黑 Light" panose="020B0502040204020203" pitchFamily="34" charset="-122"/>
              </a:rPr>
              <a:t>方向平移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ea typeface="微软雅黑 Light" panose="020B0502040204020203" pitchFamily="34" charset="-122"/>
              </a:rPr>
              <a:t> </a:t>
            </a:r>
            <a:r>
              <a:rPr lang="en-US" altLang="zh-CN" sz="2400">
                <a:ea typeface="微软雅黑 Light" panose="020B0502040204020203" pitchFamily="34" charset="-122"/>
              </a:rPr>
              <a:t>CN</a:t>
            </a:r>
            <a:r>
              <a:rPr lang="zh-CN" altLang="en-US" sz="2400" baseline="30000">
                <a:ea typeface="微软雅黑 Light" panose="020B0502040204020203" pitchFamily="34" charset="-122"/>
              </a:rPr>
              <a:t>＋</a:t>
            </a:r>
            <a:r>
              <a:rPr lang="zh-CN" altLang="en-US" sz="2400"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ea typeface="微软雅黑 Light" panose="020B0502040204020203" pitchFamily="34" charset="-122"/>
              </a:rPr>
              <a:t>CN</a:t>
            </a:r>
            <a:r>
              <a:rPr lang="zh-CN" altLang="en-US" sz="2400" baseline="30000">
                <a:ea typeface="微软雅黑 Light" panose="020B0502040204020203" pitchFamily="34" charset="-122"/>
              </a:rPr>
              <a:t>－</a:t>
            </a:r>
            <a:r>
              <a:rPr lang="zh-CN" altLang="en-US" sz="2400"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ea typeface="微软雅黑 Light" panose="020B0502040204020203" pitchFamily="34" charset="-122"/>
              </a:rPr>
              <a:t>8</a:t>
            </a:r>
            <a:r>
              <a:rPr lang="zh-CN" altLang="en-US" sz="2400">
                <a:ea typeface="微软雅黑 Light" panose="020B0502040204020203" pitchFamily="34" charset="-122"/>
              </a:rPr>
              <a:t>，</a:t>
            </a:r>
            <a:r>
              <a:rPr lang="en-US" altLang="zh-CN" sz="2400">
                <a:ea typeface="微软雅黑 Light" panose="020B0502040204020203" pitchFamily="34" charset="-122"/>
              </a:rPr>
              <a:t>Cl</a:t>
            </a:r>
            <a:r>
              <a:rPr lang="zh-CN" altLang="en-US" sz="2400">
                <a:ea typeface="微软雅黑 Light" panose="020B0502040204020203" pitchFamily="34" charset="-122"/>
              </a:rPr>
              <a:t>（</a:t>
            </a:r>
            <a:r>
              <a:rPr lang="en-US" altLang="zh-CN" sz="2400">
                <a:ea typeface="微软雅黑 Light" panose="020B0502040204020203" pitchFamily="34" charset="-122"/>
              </a:rPr>
              <a:t>0, 0, 0)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Cs</a:t>
            </a:r>
            <a:r>
              <a:rPr lang="zh-CN" altLang="en-US" sz="2400">
                <a:ea typeface="微软雅黑 Light" panose="020B0502040204020203" pitchFamily="34" charset="-122"/>
              </a:rPr>
              <a:t>（</a:t>
            </a:r>
            <a:r>
              <a:rPr lang="en-US" altLang="zh-CN" sz="2400">
                <a:ea typeface="微软雅黑 Light" panose="020B0502040204020203" pitchFamily="34" charset="-122"/>
              </a:rPr>
              <a:t>1/2, 1/2, 1/2</a:t>
            </a:r>
            <a:r>
              <a:rPr lang="zh-CN" altLang="en-US" sz="2400">
                <a:ea typeface="微软雅黑 Light" panose="020B0502040204020203" pitchFamily="34" charset="-122"/>
              </a:rPr>
              <a:t>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ea typeface="微软雅黑 Light" panose="020B0502040204020203" pitchFamily="34" charset="-122"/>
              </a:rPr>
              <a:t> 类似的结构有：</a:t>
            </a:r>
            <a:r>
              <a:rPr lang="en-US" altLang="zh-CN" sz="2400">
                <a:ea typeface="微软雅黑 Light" panose="020B0502040204020203" pitchFamily="34" charset="-122"/>
              </a:rPr>
              <a:t>CsBr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CsI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TlCl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NH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4</a:t>
            </a:r>
            <a:r>
              <a:rPr lang="en-US" altLang="zh-CN" sz="2400">
                <a:ea typeface="微软雅黑 Light" panose="020B0502040204020203" pitchFamily="34" charset="-122"/>
              </a:rPr>
              <a:t>Cl</a:t>
            </a:r>
            <a:r>
              <a:rPr lang="zh-CN" altLang="en-US" sz="2400">
                <a:ea typeface="微软雅黑 Light" panose="020B0502040204020203" pitchFamily="34" charset="-122"/>
              </a:rPr>
              <a:t>等</a:t>
            </a:r>
          </a:p>
        </p:txBody>
      </p:sp>
      <p:pic>
        <p:nvPicPr>
          <p:cNvPr id="70664" name="Picture 8" descr="CsCl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2895600" cy="26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5" name="Picture 9" descr="CsCl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14400"/>
            <a:ext cx="3200400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微软雅黑 Light" panose="020B0502040204020203" pitchFamily="34" charset="-122"/>
              </a:rPr>
              <a:t>(3) ZnS</a:t>
            </a:r>
            <a:r>
              <a:rPr lang="zh-CN" altLang="en-US">
                <a:ea typeface="微软雅黑 Light" panose="020B0502040204020203" pitchFamily="34" charset="-122"/>
              </a:rPr>
              <a:t>闪锌矿结构（立方）</a:t>
            </a:r>
            <a:r>
              <a:rPr lang="en-US" altLang="zh-CN">
                <a:ea typeface="微软雅黑 Light" panose="020B0502040204020203" pitchFamily="34" charset="-122"/>
              </a:rPr>
              <a:t>Zinc blende, sphalerite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33400" y="3981450"/>
            <a:ext cx="80010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ea typeface="微软雅黑 Light" panose="020B0502040204020203" pitchFamily="34" charset="-122"/>
              </a:rPr>
              <a:t> FCC</a:t>
            </a:r>
            <a:r>
              <a:rPr lang="zh-CN" altLang="en-US" sz="2400" dirty="0">
                <a:ea typeface="微软雅黑 Light" panose="020B0502040204020203" pitchFamily="34" charset="-122"/>
              </a:rPr>
              <a:t>点阵，</a:t>
            </a:r>
            <a:r>
              <a:rPr lang="zh-CN" altLang="en-US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－</a:t>
            </a:r>
            <a:r>
              <a:rPr lang="en-US" altLang="zh-CN" sz="2400" dirty="0" err="1">
                <a:ea typeface="微软雅黑 Light" panose="020B0502040204020203" pitchFamily="34" charset="-122"/>
                <a:sym typeface="Symbol" panose="05050102010706020507" pitchFamily="18" charset="2"/>
              </a:rPr>
              <a:t>ZnS</a:t>
            </a:r>
            <a:endParaRPr lang="en-US" altLang="zh-CN" sz="2400" dirty="0">
              <a:ea typeface="微软雅黑 Light" panose="020B0502040204020203" pitchFamily="34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ea typeface="微软雅黑 Light" panose="020B0502040204020203" pitchFamily="34" charset="-122"/>
              </a:rPr>
              <a:t> S</a:t>
            </a:r>
            <a:r>
              <a:rPr lang="en-US" altLang="zh-CN" sz="2400" baseline="30000" dirty="0">
                <a:ea typeface="微软雅黑 Light" panose="020B0502040204020203" pitchFamily="34" charset="-122"/>
              </a:rPr>
              <a:t>2-</a:t>
            </a:r>
            <a:r>
              <a:rPr lang="zh-CN" altLang="en-US" sz="2400" dirty="0">
                <a:ea typeface="微软雅黑 Light" panose="020B0502040204020203" pitchFamily="34" charset="-122"/>
              </a:rPr>
              <a:t>占据</a:t>
            </a:r>
            <a:r>
              <a:rPr lang="en-US" altLang="zh-CN" sz="2400" dirty="0">
                <a:ea typeface="微软雅黑 Light" panose="020B0502040204020203" pitchFamily="34" charset="-122"/>
              </a:rPr>
              <a:t>FCC</a:t>
            </a:r>
            <a:r>
              <a:rPr lang="zh-CN" altLang="en-US" sz="2400" dirty="0">
                <a:ea typeface="微软雅黑 Light" panose="020B0502040204020203" pitchFamily="34" charset="-122"/>
              </a:rPr>
              <a:t>的结点，</a:t>
            </a:r>
            <a:r>
              <a:rPr lang="en-US" altLang="zh-CN" sz="2400" dirty="0">
                <a:ea typeface="微软雅黑 Light" panose="020B0502040204020203" pitchFamily="34" charset="-122"/>
              </a:rPr>
              <a:t>Zn</a:t>
            </a:r>
            <a:r>
              <a:rPr lang="en-US" altLang="zh-CN" sz="2400" baseline="30000" dirty="0">
                <a:ea typeface="微软雅黑 Light" panose="020B0502040204020203" pitchFamily="34" charset="-122"/>
              </a:rPr>
              <a:t>2+</a:t>
            </a:r>
            <a:r>
              <a:rPr lang="zh-CN" altLang="en-US" sz="2400" dirty="0">
                <a:ea typeface="微软雅黑 Light" panose="020B0502040204020203" pitchFamily="34" charset="-122"/>
              </a:rPr>
              <a:t>占据不相邻的四个四面体间隙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ea typeface="微软雅黑 Light" panose="020B0502040204020203" pitchFamily="34" charset="-122"/>
              </a:rPr>
              <a:t> </a:t>
            </a:r>
            <a:r>
              <a:rPr lang="zh-CN" altLang="en-US" sz="2400" i="1" dirty="0">
                <a:cs typeface="Arial" panose="020B0604020202020204" pitchFamily="34" charset="0"/>
              </a:rPr>
              <a:t>r</a:t>
            </a:r>
            <a:r>
              <a:rPr lang="zh-CN" altLang="en-US" sz="2400" baseline="30000" dirty="0">
                <a:cs typeface="Arial" panose="020B0604020202020204" pitchFamily="34" charset="0"/>
              </a:rPr>
              <a:t>+</a:t>
            </a:r>
            <a:r>
              <a:rPr lang="zh-CN" altLang="en-US" sz="2400" dirty="0">
                <a:cs typeface="Arial" panose="020B0604020202020204" pitchFamily="34" charset="0"/>
              </a:rPr>
              <a:t>/</a:t>
            </a:r>
            <a:r>
              <a:rPr lang="zh-CN" altLang="en-US" sz="2400" i="1" dirty="0">
                <a:cs typeface="Arial" panose="020B0604020202020204" pitchFamily="34" charset="0"/>
              </a:rPr>
              <a:t>r</a:t>
            </a:r>
            <a:r>
              <a:rPr lang="zh-CN" altLang="en-US" sz="2400" baseline="30000" dirty="0">
                <a:cs typeface="Arial" panose="020B0604020202020204" pitchFamily="34" charset="0"/>
              </a:rPr>
              <a:t>－</a:t>
            </a:r>
            <a:r>
              <a:rPr lang="zh-CN" altLang="en-US" sz="2400" dirty="0">
                <a:cs typeface="Arial" panose="020B0604020202020204" pitchFamily="34" charset="0"/>
              </a:rPr>
              <a:t>＝</a:t>
            </a:r>
            <a:r>
              <a:rPr lang="zh-CN" altLang="en-US" sz="2000" dirty="0">
                <a:cs typeface="Arial" panose="020B0604020202020204" pitchFamily="34" charset="0"/>
              </a:rPr>
              <a:t>0.48</a:t>
            </a:r>
            <a:r>
              <a:rPr lang="en-US" altLang="zh-CN" sz="240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zh-CN" altLang="en-US" sz="2400" dirty="0" smtClean="0">
                <a:cs typeface="Arial" panose="020B0604020202020204" pitchFamily="34" charset="0"/>
                <a:sym typeface="Wingdings" panose="05000000000000000000" pitchFamily="2" charset="2"/>
              </a:rPr>
              <a:t>四面体     </a:t>
            </a:r>
            <a:r>
              <a:rPr lang="zh-CN" altLang="en-US" sz="2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ea typeface="微软雅黑 Light" panose="020B0502040204020203" pitchFamily="34" charset="-122"/>
              </a:rPr>
              <a:t>CN</a:t>
            </a:r>
            <a:r>
              <a:rPr lang="zh-CN" altLang="en-US" sz="2400" baseline="30000" dirty="0">
                <a:ea typeface="微软雅黑 Light" panose="020B0502040204020203" pitchFamily="34" charset="-122"/>
              </a:rPr>
              <a:t>＋</a:t>
            </a:r>
            <a:r>
              <a:rPr lang="zh-CN" altLang="en-US" sz="2400" dirty="0">
                <a:ea typeface="微软雅黑 Light" panose="020B0502040204020203" pitchFamily="34" charset="-122"/>
              </a:rPr>
              <a:t>＝</a:t>
            </a:r>
            <a:r>
              <a:rPr lang="en-US" altLang="zh-CN" sz="2400" dirty="0">
                <a:ea typeface="微软雅黑 Light" panose="020B0502040204020203" pitchFamily="34" charset="-122"/>
              </a:rPr>
              <a:t>CN</a:t>
            </a:r>
            <a:r>
              <a:rPr lang="zh-CN" altLang="en-US" sz="2400" baseline="30000" dirty="0">
                <a:ea typeface="微软雅黑 Light" panose="020B0502040204020203" pitchFamily="34" charset="-122"/>
              </a:rPr>
              <a:t>－</a:t>
            </a:r>
            <a:r>
              <a:rPr lang="zh-CN" altLang="en-US" sz="2400" dirty="0">
                <a:ea typeface="微软雅黑 Light" panose="020B0502040204020203" pitchFamily="34" charset="-122"/>
              </a:rPr>
              <a:t>＝</a:t>
            </a:r>
            <a:r>
              <a:rPr lang="en-US" altLang="zh-CN" sz="2400" dirty="0">
                <a:ea typeface="微软雅黑 Light" panose="020B0502040204020203" pitchFamily="34" charset="-122"/>
              </a:rPr>
              <a:t>4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ea typeface="微软雅黑 Light" panose="020B0502040204020203" pitchFamily="34" charset="-122"/>
              </a:rPr>
              <a:t>S</a:t>
            </a:r>
            <a:r>
              <a:rPr lang="en-US" altLang="zh-CN" sz="2400" baseline="30000" dirty="0">
                <a:ea typeface="微软雅黑 Light" panose="020B0502040204020203" pitchFamily="34" charset="-122"/>
              </a:rPr>
              <a:t>2-</a:t>
            </a:r>
            <a:r>
              <a:rPr lang="zh-CN" altLang="en-US" sz="2400" dirty="0">
                <a:ea typeface="微软雅黑 Light" panose="020B0502040204020203" pitchFamily="34" charset="-122"/>
              </a:rPr>
              <a:t>：（</a:t>
            </a:r>
            <a:r>
              <a:rPr lang="en-US" altLang="zh-CN" sz="2400" dirty="0">
                <a:ea typeface="微软雅黑 Light" panose="020B0502040204020203" pitchFamily="34" charset="-122"/>
              </a:rPr>
              <a:t>0, 0, 0)</a:t>
            </a:r>
            <a:r>
              <a:rPr lang="zh-CN" altLang="en-US" sz="2400" dirty="0"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ea typeface="微软雅黑 Light" panose="020B0502040204020203" pitchFamily="34" charset="-122"/>
              </a:rPr>
              <a:t>&lt;0, ½, ½&gt;</a:t>
            </a:r>
            <a:r>
              <a:rPr lang="zh-CN" altLang="en-US" sz="2400" dirty="0">
                <a:ea typeface="微软雅黑 Light" panose="020B0502040204020203" pitchFamily="34" charset="-122"/>
              </a:rPr>
              <a:t>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ea typeface="微软雅黑 Light" panose="020B0502040204020203" pitchFamily="34" charset="-122"/>
              </a:rPr>
              <a:t>基本结构单元：</a:t>
            </a:r>
            <a:r>
              <a:rPr lang="en-US" altLang="zh-CN" sz="2400" dirty="0" smtClean="0">
                <a:ea typeface="微软雅黑 Light" panose="020B0502040204020203" pitchFamily="34" charset="-122"/>
              </a:rPr>
              <a:t>Zn-S</a:t>
            </a:r>
            <a:endParaRPr lang="zh-CN" altLang="en-US" sz="2400" dirty="0">
              <a:ea typeface="微软雅黑 Light" panose="020B0502040204020203" pitchFamily="34" charset="-122"/>
            </a:endParaRPr>
          </a:p>
        </p:txBody>
      </p:sp>
      <p:pic>
        <p:nvPicPr>
          <p:cNvPr id="71693" name="Picture 13" descr="闪锌矿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3124200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5" name="Picture 15" descr="闪锌矿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482" y="2381695"/>
            <a:ext cx="1676400" cy="7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beta-Z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20" y="1062923"/>
            <a:ext cx="3339780" cy="278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4"/>
          <p:cNvSpPr>
            <a:spLocks noChangeArrowheads="1"/>
          </p:cNvSpPr>
          <p:nvPr/>
        </p:nvSpPr>
        <p:spPr bwMode="auto">
          <a:xfrm rot="1800000">
            <a:off x="3938547" y="1525269"/>
            <a:ext cx="1421865" cy="51358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10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1171" y="953725"/>
            <a:ext cx="51755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可以看做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b="1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b="1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 Zn</a:t>
            </a:r>
            <a:r>
              <a:rPr lang="en-US" altLang="zh-CN" b="1" baseline="30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2+ 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两套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FCC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格子的叠加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微软雅黑 Light" panose="020B0502040204020203" pitchFamily="34" charset="-122"/>
              </a:rPr>
              <a:t>类似</a:t>
            </a:r>
            <a:r>
              <a:rPr lang="zh-CN" altLang="en-US" dirty="0">
                <a:ea typeface="微软雅黑 Light" panose="020B0502040204020203" pitchFamily="34" charset="-122"/>
              </a:rPr>
              <a:t>的晶体有：</a:t>
            </a:r>
            <a:r>
              <a:rPr lang="zh-CN" altLang="en-US" dirty="0">
                <a:ea typeface="微软雅黑 Light" panose="020B0502040204020203" pitchFamily="34" charset="-122"/>
                <a:sym typeface="Symbol" panose="05050102010706020507" pitchFamily="18" charset="2"/>
              </a:rPr>
              <a:t></a:t>
            </a:r>
            <a:r>
              <a:rPr lang="en-US" altLang="zh-CN" dirty="0">
                <a:ea typeface="微软雅黑 Light" panose="020B0502040204020203" pitchFamily="34" charset="-122"/>
                <a:sym typeface="Symbol" panose="05050102010706020507" pitchFamily="18" charset="2"/>
              </a:rPr>
              <a:t>-</a:t>
            </a:r>
            <a:r>
              <a:rPr lang="en-US" altLang="zh-CN" dirty="0" err="1">
                <a:ea typeface="微软雅黑 Light" panose="020B0502040204020203" pitchFamily="34" charset="-122"/>
                <a:sym typeface="Symbol" panose="05050102010706020507" pitchFamily="18" charset="2"/>
              </a:rPr>
              <a:t>SiC</a:t>
            </a:r>
            <a:r>
              <a:rPr lang="zh-CN" altLang="en-US" dirty="0">
                <a:ea typeface="微软雅黑 Light" panose="020B0502040204020203" pitchFamily="34" charset="-122"/>
                <a:sym typeface="Symbol" panose="05050102010706020507" pitchFamily="18" charset="2"/>
              </a:rPr>
              <a:t>、</a:t>
            </a:r>
            <a:r>
              <a:rPr lang="en-US" altLang="zh-CN" dirty="0">
                <a:ea typeface="微软雅黑 Light" panose="020B0502040204020203" pitchFamily="34" charset="-122"/>
                <a:sym typeface="Symbol" panose="05050102010706020507" pitchFamily="18" charset="2"/>
              </a:rPr>
              <a:t>GaAs</a:t>
            </a:r>
            <a:r>
              <a:rPr lang="zh-CN" altLang="en-US" dirty="0">
                <a:ea typeface="微软雅黑 Light" panose="020B0502040204020203" pitchFamily="34" charset="-122"/>
                <a:sym typeface="Symbol" panose="05050102010706020507" pitchFamily="18" charset="2"/>
              </a:rPr>
              <a:t>、</a:t>
            </a:r>
            <a:r>
              <a:rPr lang="en-US" altLang="zh-CN" dirty="0" err="1">
                <a:ea typeface="微软雅黑 Light" panose="020B0502040204020203" pitchFamily="34" charset="-122"/>
                <a:sym typeface="Symbol" panose="05050102010706020507" pitchFamily="18" charset="2"/>
              </a:rPr>
              <a:t>AlP</a:t>
            </a:r>
            <a:r>
              <a:rPr lang="zh-CN" altLang="en-US" dirty="0">
                <a:ea typeface="微软雅黑 Light" panose="020B0502040204020203" pitchFamily="34" charset="-122"/>
                <a:sym typeface="Symbol" panose="05050102010706020507" pitchFamily="18" charset="2"/>
              </a:rPr>
              <a:t>等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027641" y="3564015"/>
            <a:ext cx="5891213" cy="3187700"/>
            <a:chOff x="0" y="0"/>
            <a:chExt cx="4534" cy="2387"/>
          </a:xfrm>
        </p:grpSpPr>
        <p:pic>
          <p:nvPicPr>
            <p:cNvPr id="5" name="Picture 73" descr="00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7" t="7196" r="11700" b="19531"/>
            <a:stretch>
              <a:fillRect/>
            </a:stretch>
          </p:blipFill>
          <p:spPr bwMode="auto">
            <a:xfrm>
              <a:off x="0" y="0"/>
              <a:ext cx="4534" cy="2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8" y="2101"/>
              <a:ext cx="68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86400" y="211215"/>
            <a:ext cx="3352800" cy="3959820"/>
            <a:chOff x="5486400" y="211215"/>
            <a:chExt cx="3352800" cy="3959820"/>
          </a:xfrm>
        </p:grpSpPr>
        <p:pic>
          <p:nvPicPr>
            <p:cNvPr id="2" name="Picture 14" descr="闪锌矿_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211215"/>
              <a:ext cx="33528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 descr="闪锌矿_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3382047"/>
              <a:ext cx="1676400" cy="788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45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3352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 startAt="4"/>
            </a:pPr>
            <a:r>
              <a:rPr lang="en-US" altLang="zh-CN" sz="2800" dirty="0" err="1">
                <a:ea typeface="微软雅黑 Light" panose="020B0502040204020203" pitchFamily="34" charset="-122"/>
              </a:rPr>
              <a:t>ZnS</a:t>
            </a:r>
            <a:r>
              <a:rPr lang="zh-CN" altLang="en-US" sz="2800" dirty="0">
                <a:ea typeface="微软雅黑 Light" panose="020B0502040204020203" pitchFamily="34" charset="-122"/>
              </a:rPr>
              <a:t>纤锌矿结构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ea typeface="微软雅黑 Light" panose="020B0502040204020203" pitchFamily="34" charset="-122"/>
              </a:rPr>
              <a:t>  （六方）</a:t>
            </a:r>
            <a:r>
              <a:rPr lang="en-US" altLang="zh-CN" sz="2800" dirty="0" err="1">
                <a:ea typeface="微软雅黑 Light" panose="020B0502040204020203" pitchFamily="34" charset="-122"/>
              </a:rPr>
              <a:t>Wurtzite</a:t>
            </a:r>
            <a:endParaRPr lang="en-US" altLang="zh-CN" sz="2800" dirty="0">
              <a:ea typeface="微软雅黑 Light" panose="020B0502040204020203" pitchFamily="34" charset="-122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2362200"/>
            <a:ext cx="8001000" cy="32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ea typeface="微软雅黑 Light" panose="020B0502040204020203" pitchFamily="34" charset="-122"/>
              </a:rPr>
              <a:t>简单六方点阵， </a:t>
            </a:r>
            <a:r>
              <a:rPr lang="zh-CN" altLang="en-US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</a:t>
            </a:r>
            <a:r>
              <a:rPr lang="en-US" altLang="zh-CN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-</a:t>
            </a:r>
            <a:r>
              <a:rPr lang="en-US" altLang="zh-CN" sz="2400" dirty="0" err="1">
                <a:ea typeface="微软雅黑 Light" panose="020B0502040204020203" pitchFamily="34" charset="-122"/>
                <a:sym typeface="Symbol" panose="05050102010706020507" pitchFamily="18" charset="2"/>
              </a:rPr>
              <a:t>ZnS</a:t>
            </a:r>
            <a:endParaRPr lang="en-US" altLang="zh-CN" sz="2400" dirty="0">
              <a:ea typeface="微软雅黑 Light" panose="020B0502040204020203" pitchFamily="34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ea typeface="微软雅黑 Light" panose="020B0502040204020203" pitchFamily="34" charset="-122"/>
              </a:rPr>
              <a:t> S</a:t>
            </a:r>
            <a:r>
              <a:rPr lang="en-US" altLang="zh-CN" sz="2400" baseline="30000" dirty="0">
                <a:ea typeface="微软雅黑 Light" panose="020B0502040204020203" pitchFamily="34" charset="-122"/>
              </a:rPr>
              <a:t>2-</a:t>
            </a:r>
            <a:r>
              <a:rPr lang="zh-CN" altLang="en-US" sz="2400" dirty="0">
                <a:ea typeface="微软雅黑 Light" panose="020B0502040204020203" pitchFamily="34" charset="-122"/>
              </a:rPr>
              <a:t>占据结点，</a:t>
            </a:r>
            <a:r>
              <a:rPr lang="en-US" altLang="zh-CN" sz="2400" dirty="0">
                <a:ea typeface="微软雅黑 Light" panose="020B0502040204020203" pitchFamily="34" charset="-122"/>
              </a:rPr>
              <a:t>Zn</a:t>
            </a:r>
            <a:r>
              <a:rPr lang="en-US" altLang="zh-CN" sz="2400" baseline="30000" dirty="0">
                <a:ea typeface="微软雅黑 Light" panose="020B0502040204020203" pitchFamily="34" charset="-122"/>
              </a:rPr>
              <a:t>2+</a:t>
            </a:r>
            <a:r>
              <a:rPr lang="zh-CN" altLang="en-US" sz="2400" dirty="0">
                <a:ea typeface="微软雅黑 Light" panose="020B0502040204020203" pitchFamily="34" charset="-122"/>
              </a:rPr>
              <a:t>占据图示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  的</a:t>
            </a:r>
            <a:r>
              <a:rPr lang="en-US" altLang="zh-CN" sz="2400" dirty="0">
                <a:ea typeface="微软雅黑 Light" panose="020B0502040204020203" pitchFamily="34" charset="-122"/>
              </a:rPr>
              <a:t>6</a:t>
            </a:r>
            <a:r>
              <a:rPr lang="zh-CN" altLang="en-US" sz="2400" dirty="0">
                <a:ea typeface="微软雅黑 Light" panose="020B0502040204020203" pitchFamily="34" charset="-122"/>
              </a:rPr>
              <a:t>个四面体间隙（</a:t>
            </a:r>
            <a:r>
              <a:rPr lang="en-US" altLang="zh-CN" sz="2400" dirty="0">
                <a:ea typeface="微软雅黑 Light" panose="020B0502040204020203" pitchFamily="34" charset="-122"/>
              </a:rPr>
              <a:t>1/2</a:t>
            </a:r>
            <a:r>
              <a:rPr lang="zh-CN" altLang="en-US" sz="2400" dirty="0">
                <a:ea typeface="微软雅黑 Light" panose="020B0502040204020203" pitchFamily="34" charset="-122"/>
              </a:rPr>
              <a:t>的四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 面体间隙）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ea typeface="微软雅黑 Light" panose="020B0502040204020203" pitchFamily="34" charset="-122"/>
              </a:rPr>
              <a:t>CN</a:t>
            </a:r>
            <a:r>
              <a:rPr lang="zh-CN" altLang="en-US" sz="2400" baseline="30000" dirty="0">
                <a:ea typeface="微软雅黑 Light" panose="020B0502040204020203" pitchFamily="34" charset="-122"/>
              </a:rPr>
              <a:t>＋</a:t>
            </a:r>
            <a:r>
              <a:rPr lang="zh-CN" altLang="en-US" sz="2400" dirty="0">
                <a:ea typeface="微软雅黑 Light" panose="020B0502040204020203" pitchFamily="34" charset="-122"/>
              </a:rPr>
              <a:t>＝</a:t>
            </a:r>
            <a:r>
              <a:rPr lang="en-US" altLang="zh-CN" sz="2400" dirty="0">
                <a:ea typeface="微软雅黑 Light" panose="020B0502040204020203" pitchFamily="34" charset="-122"/>
              </a:rPr>
              <a:t>CN</a:t>
            </a:r>
            <a:r>
              <a:rPr lang="zh-CN" altLang="en-US" sz="2400" baseline="30000" dirty="0">
                <a:ea typeface="微软雅黑 Light" panose="020B0502040204020203" pitchFamily="34" charset="-122"/>
              </a:rPr>
              <a:t>－</a:t>
            </a:r>
            <a:r>
              <a:rPr lang="zh-CN" altLang="en-US" sz="2400" dirty="0">
                <a:ea typeface="微软雅黑 Light" panose="020B0502040204020203" pitchFamily="34" charset="-122"/>
              </a:rPr>
              <a:t>＝</a:t>
            </a:r>
            <a:r>
              <a:rPr lang="en-US" altLang="zh-CN" sz="2400" dirty="0">
                <a:ea typeface="微软雅黑 Light" panose="020B0502040204020203" pitchFamily="34" charset="-122"/>
              </a:rPr>
              <a:t>4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ea typeface="微软雅黑 Light" panose="020B0502040204020203" pitchFamily="34" charset="-122"/>
              </a:rPr>
              <a:t>S</a:t>
            </a:r>
            <a:r>
              <a:rPr lang="en-US" altLang="zh-CN" sz="2400" baseline="30000" dirty="0">
                <a:ea typeface="微软雅黑 Light" panose="020B0502040204020203" pitchFamily="34" charset="-122"/>
              </a:rPr>
              <a:t>2-</a:t>
            </a:r>
            <a:r>
              <a:rPr lang="zh-CN" altLang="en-US" sz="2400" dirty="0"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ea typeface="微软雅黑 Light" panose="020B0502040204020203" pitchFamily="34" charset="-122"/>
              </a:rPr>
              <a:t>(0, 0, 0)</a:t>
            </a:r>
            <a:r>
              <a:rPr lang="zh-CN" altLang="en-US" sz="2400" dirty="0"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ea typeface="微软雅黑 Light" panose="020B0502040204020203" pitchFamily="34" charset="-122"/>
              </a:rPr>
              <a:t>(2/3, 1/3, 1/2)</a:t>
            </a:r>
            <a:r>
              <a:rPr lang="zh-CN" altLang="en-US" sz="2400" dirty="0">
                <a:ea typeface="微软雅黑 Light" panose="020B0502040204020203" pitchFamily="34" charset="-122"/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    </a:t>
            </a:r>
            <a:r>
              <a:rPr lang="en-US" altLang="zh-CN" sz="2400" dirty="0">
                <a:ea typeface="微软雅黑 Light" panose="020B0502040204020203" pitchFamily="34" charset="-122"/>
              </a:rPr>
              <a:t>Zn</a:t>
            </a:r>
            <a:r>
              <a:rPr lang="en-US" altLang="zh-CN" sz="2400" baseline="30000" dirty="0">
                <a:ea typeface="微软雅黑 Light" panose="020B0502040204020203" pitchFamily="34" charset="-122"/>
              </a:rPr>
              <a:t>2+</a:t>
            </a:r>
            <a:r>
              <a:rPr lang="zh-CN" altLang="en-US" sz="2400" dirty="0">
                <a:ea typeface="微软雅黑 Light" panose="020B0502040204020203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ea typeface="微软雅黑 Light" panose="020B0502040204020203" pitchFamily="34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ea typeface="微软雅黑 Light" panose="020B0502040204020203" pitchFamily="34" charset="-122"/>
              </a:rPr>
              <a:t>0,0,u)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(2/3, 1/3, (u-1/2))</a:t>
            </a:r>
            <a:r>
              <a:rPr lang="zh-CN" altLang="en-US" sz="2400" dirty="0"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ea typeface="微软雅黑 Light" panose="020B0502040204020203" pitchFamily="34" charset="-122"/>
              </a:rPr>
              <a:t>u = </a:t>
            </a:r>
            <a:r>
              <a:rPr lang="en-US" altLang="zh-CN" sz="2400" dirty="0" smtClean="0">
                <a:ea typeface="微软雅黑 Light" panose="020B0502040204020203" pitchFamily="34" charset="-122"/>
              </a:rPr>
              <a:t>0.875</a:t>
            </a:r>
          </a:p>
        </p:txBody>
      </p:sp>
      <p:pic>
        <p:nvPicPr>
          <p:cNvPr id="72710" name="Picture 6" descr="纤锌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57200"/>
            <a:ext cx="3835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oup 3"/>
          <p:cNvGrpSpPr>
            <a:grpSpLocks noChangeAspect="1"/>
          </p:cNvGrpSpPr>
          <p:nvPr/>
        </p:nvGrpSpPr>
        <p:grpSpPr bwMode="auto">
          <a:xfrm>
            <a:off x="1147763" y="4314825"/>
            <a:ext cx="874712" cy="873125"/>
            <a:chOff x="0" y="0"/>
            <a:chExt cx="551" cy="549"/>
          </a:xfrm>
        </p:grpSpPr>
        <p:sp>
          <p:nvSpPr>
            <p:cNvPr id="2" name="Oval 44"/>
            <p:cNvSpPr>
              <a:spLocks noChangeAspect="1" noChangeArrowheads="1"/>
            </p:cNvSpPr>
            <p:nvPr/>
          </p:nvSpPr>
          <p:spPr bwMode="auto">
            <a:xfrm>
              <a:off x="0" y="95"/>
              <a:ext cx="86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81" name="Oval 45"/>
            <p:cNvSpPr>
              <a:spLocks noChangeAspect="1" noChangeArrowheads="1"/>
            </p:cNvSpPr>
            <p:nvPr/>
          </p:nvSpPr>
          <p:spPr bwMode="auto">
            <a:xfrm>
              <a:off x="6" y="386"/>
              <a:ext cx="85" cy="8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" name="Object 6"/>
            <p:cNvGraphicFramePr>
              <a:graphicFrameLocks noChangeAspect="1"/>
            </p:cNvGraphicFramePr>
            <p:nvPr/>
          </p:nvGraphicFramePr>
          <p:xfrm>
            <a:off x="156" y="0"/>
            <a:ext cx="31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06" r:id="rId4" imgW="128385" imgH="99827" progId="Equation.3">
                    <p:embed/>
                  </p:oleObj>
                </mc:Choice>
                <mc:Fallback>
                  <p:oleObj r:id="rId4" imgW="128385" imgH="99827" progId="Equation.3">
                    <p:embed/>
                    <p:pic>
                      <p:nvPicPr>
                        <p:cNvPr id="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" y="0"/>
                          <a:ext cx="31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7"/>
            <p:cNvGraphicFramePr>
              <a:graphicFrameLocks noChangeAspect="1"/>
            </p:cNvGraphicFramePr>
            <p:nvPr/>
          </p:nvGraphicFramePr>
          <p:xfrm>
            <a:off x="145" y="291"/>
            <a:ext cx="40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07" r:id="rId6" imgW="166860" imgH="99827" progId="Equation.3">
                    <p:embed/>
                  </p:oleObj>
                </mc:Choice>
                <mc:Fallback>
                  <p:oleObj r:id="rId6" imgW="166860" imgH="99827" progId="Equation.3">
                    <p:embed/>
                    <p:pic>
                      <p:nvPicPr>
                        <p:cNvPr id="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" y="291"/>
                          <a:ext cx="40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6" name="Rectangle 52"/>
          <p:cNvSpPr>
            <a:spLocks noChangeArrowheads="1"/>
          </p:cNvSpPr>
          <p:nvPr/>
        </p:nvSpPr>
        <p:spPr bwMode="auto">
          <a:xfrm>
            <a:off x="4495800" y="1765965"/>
            <a:ext cx="41433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  <a:sym typeface="Wingdings" pitchFamily="2" charset="2"/>
              </a:rPr>
              <a:t>原胞中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  <a:sym typeface="Wingdings" pitchFamily="2" charset="2"/>
              </a:rPr>
              <a:t>O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  <a:sym typeface="Wingdings" pitchFamily="2" charset="2"/>
              </a:rPr>
              <a:t>原子和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  <a:sym typeface="Wingdings" pitchFamily="2" charset="2"/>
              </a:rPr>
              <a:t>Zn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  <a:sym typeface="Wingdings" pitchFamily="2" charset="2"/>
              </a:rPr>
              <a:t>原子的个数：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Arial" pitchFamily="34" charset="0"/>
              <a:sym typeface="Wingdings" pitchFamily="2" charset="2"/>
            </a:endParaRPr>
          </a:p>
        </p:txBody>
      </p: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854075" y="1752600"/>
            <a:ext cx="2913063" cy="2571750"/>
            <a:chOff x="0" y="0"/>
            <a:chExt cx="1835" cy="1619"/>
          </a:xfrm>
        </p:grpSpPr>
        <p:sp>
          <p:nvSpPr>
            <p:cNvPr id="22539" name="AutoShape 6"/>
            <p:cNvSpPr>
              <a:spLocks/>
            </p:cNvSpPr>
            <p:nvPr/>
          </p:nvSpPr>
          <p:spPr bwMode="auto">
            <a:xfrm>
              <a:off x="297" y="1015"/>
              <a:ext cx="119" cy="474"/>
            </a:xfrm>
            <a:prstGeom prst="leftBrace">
              <a:avLst>
                <a:gd name="adj1" fmla="val 3319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0" name="Line 7"/>
            <p:cNvSpPr>
              <a:spLocks noChangeShapeType="1"/>
            </p:cNvSpPr>
            <p:nvPr/>
          </p:nvSpPr>
          <p:spPr bwMode="auto">
            <a:xfrm flipH="1">
              <a:off x="417" y="787"/>
              <a:ext cx="339" cy="113"/>
            </a:xfrm>
            <a:prstGeom prst="line">
              <a:avLst/>
            </a:prstGeom>
            <a:noFill/>
            <a:ln w="1905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1" name="Line 8"/>
            <p:cNvSpPr>
              <a:spLocks noChangeShapeType="1"/>
            </p:cNvSpPr>
            <p:nvPr/>
          </p:nvSpPr>
          <p:spPr bwMode="auto">
            <a:xfrm flipH="1">
              <a:off x="424" y="292"/>
              <a:ext cx="356" cy="97"/>
            </a:xfrm>
            <a:prstGeom prst="line">
              <a:avLst/>
            </a:prstGeom>
            <a:noFill/>
            <a:ln w="1905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2" name="Line 9"/>
            <p:cNvSpPr>
              <a:spLocks noChangeAspect="1" noChangeShapeType="1"/>
            </p:cNvSpPr>
            <p:nvPr/>
          </p:nvSpPr>
          <p:spPr bwMode="auto">
            <a:xfrm>
              <a:off x="757" y="319"/>
              <a:ext cx="10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10"/>
            <p:cNvSpPr>
              <a:spLocks noChangeAspect="1" noChangeShapeType="1"/>
            </p:cNvSpPr>
            <p:nvPr/>
          </p:nvSpPr>
          <p:spPr bwMode="auto">
            <a:xfrm flipV="1">
              <a:off x="1268" y="1462"/>
              <a:ext cx="528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11"/>
            <p:cNvSpPr>
              <a:spLocks noChangeAspect="1" noChangeShapeType="1"/>
            </p:cNvSpPr>
            <p:nvPr/>
          </p:nvSpPr>
          <p:spPr bwMode="auto">
            <a:xfrm rot="300000" flipV="1">
              <a:off x="413" y="15"/>
              <a:ext cx="541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2"/>
            <p:cNvSpPr>
              <a:spLocks noChangeAspect="1" noChangeShapeType="1"/>
            </p:cNvSpPr>
            <p:nvPr/>
          </p:nvSpPr>
          <p:spPr bwMode="auto">
            <a:xfrm>
              <a:off x="418" y="160"/>
              <a:ext cx="85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13"/>
            <p:cNvSpPr>
              <a:spLocks noChangeAspect="1" noChangeShapeType="1"/>
            </p:cNvSpPr>
            <p:nvPr/>
          </p:nvSpPr>
          <p:spPr bwMode="auto">
            <a:xfrm>
              <a:off x="964" y="32"/>
              <a:ext cx="82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14"/>
            <p:cNvSpPr>
              <a:spLocks noChangeAspect="1" noChangeShapeType="1"/>
            </p:cNvSpPr>
            <p:nvPr/>
          </p:nvSpPr>
          <p:spPr bwMode="auto">
            <a:xfrm rot="300000" flipV="1">
              <a:off x="1261" y="110"/>
              <a:ext cx="517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15"/>
            <p:cNvSpPr>
              <a:spLocks noChangeAspect="1" noChangeShapeType="1"/>
            </p:cNvSpPr>
            <p:nvPr/>
          </p:nvSpPr>
          <p:spPr bwMode="auto">
            <a:xfrm>
              <a:off x="418" y="160"/>
              <a:ext cx="4" cy="1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16"/>
            <p:cNvSpPr>
              <a:spLocks noChangeAspect="1" noChangeShapeType="1"/>
            </p:cNvSpPr>
            <p:nvPr/>
          </p:nvSpPr>
          <p:spPr bwMode="auto">
            <a:xfrm>
              <a:off x="1260" y="247"/>
              <a:ext cx="1" cy="1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17"/>
            <p:cNvSpPr>
              <a:spLocks noChangeAspect="1" noChangeShapeType="1"/>
            </p:cNvSpPr>
            <p:nvPr/>
          </p:nvSpPr>
          <p:spPr bwMode="auto">
            <a:xfrm>
              <a:off x="418" y="1490"/>
              <a:ext cx="8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18"/>
            <p:cNvSpPr>
              <a:spLocks noChangeAspect="1" noChangeShapeType="1"/>
            </p:cNvSpPr>
            <p:nvPr/>
          </p:nvSpPr>
          <p:spPr bwMode="auto">
            <a:xfrm>
              <a:off x="1792" y="135"/>
              <a:ext cx="1" cy="1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19"/>
            <p:cNvSpPr>
              <a:spLocks noChangeAspect="1" noChangeShapeType="1"/>
            </p:cNvSpPr>
            <p:nvPr/>
          </p:nvSpPr>
          <p:spPr bwMode="auto">
            <a:xfrm flipH="1">
              <a:off x="951" y="27"/>
              <a:ext cx="0" cy="1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20"/>
            <p:cNvSpPr>
              <a:spLocks noChangeAspect="1" noChangeShapeType="1"/>
            </p:cNvSpPr>
            <p:nvPr/>
          </p:nvSpPr>
          <p:spPr bwMode="auto">
            <a:xfrm flipV="1">
              <a:off x="418" y="1347"/>
              <a:ext cx="545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21"/>
            <p:cNvSpPr>
              <a:spLocks noChangeAspect="1" noChangeShapeType="1"/>
            </p:cNvSpPr>
            <p:nvPr/>
          </p:nvSpPr>
          <p:spPr bwMode="auto">
            <a:xfrm>
              <a:off x="940" y="1353"/>
              <a:ext cx="873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Oval 22"/>
            <p:cNvSpPr>
              <a:spLocks noChangeAspect="1" noChangeArrowheads="1"/>
            </p:cNvSpPr>
            <p:nvPr/>
          </p:nvSpPr>
          <p:spPr bwMode="auto">
            <a:xfrm>
              <a:off x="381" y="121"/>
              <a:ext cx="8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56" name="Oval 23"/>
            <p:cNvSpPr>
              <a:spLocks noChangeAspect="1" noChangeArrowheads="1"/>
            </p:cNvSpPr>
            <p:nvPr/>
          </p:nvSpPr>
          <p:spPr bwMode="auto">
            <a:xfrm>
              <a:off x="905" y="0"/>
              <a:ext cx="8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57" name="Oval 24"/>
            <p:cNvSpPr>
              <a:spLocks noChangeAspect="1" noChangeArrowheads="1"/>
            </p:cNvSpPr>
            <p:nvPr/>
          </p:nvSpPr>
          <p:spPr bwMode="auto">
            <a:xfrm>
              <a:off x="1739" y="92"/>
              <a:ext cx="86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58" name="Oval 25"/>
            <p:cNvSpPr>
              <a:spLocks noChangeAspect="1" noChangeArrowheads="1"/>
            </p:cNvSpPr>
            <p:nvPr/>
          </p:nvSpPr>
          <p:spPr bwMode="auto">
            <a:xfrm>
              <a:off x="1220" y="211"/>
              <a:ext cx="8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59" name="Oval 26"/>
            <p:cNvSpPr>
              <a:spLocks noChangeAspect="1" noChangeArrowheads="1"/>
            </p:cNvSpPr>
            <p:nvPr/>
          </p:nvSpPr>
          <p:spPr bwMode="auto">
            <a:xfrm>
              <a:off x="391" y="1444"/>
              <a:ext cx="8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60" name="Oval 27"/>
            <p:cNvSpPr>
              <a:spLocks noChangeAspect="1" noChangeArrowheads="1"/>
            </p:cNvSpPr>
            <p:nvPr/>
          </p:nvSpPr>
          <p:spPr bwMode="auto">
            <a:xfrm>
              <a:off x="918" y="1303"/>
              <a:ext cx="85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61" name="Oval 28"/>
            <p:cNvSpPr>
              <a:spLocks noChangeAspect="1" noChangeArrowheads="1"/>
            </p:cNvSpPr>
            <p:nvPr/>
          </p:nvSpPr>
          <p:spPr bwMode="auto">
            <a:xfrm>
              <a:off x="1742" y="1417"/>
              <a:ext cx="8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62" name="Oval 29"/>
            <p:cNvSpPr>
              <a:spLocks noChangeAspect="1" noChangeArrowheads="1"/>
            </p:cNvSpPr>
            <p:nvPr/>
          </p:nvSpPr>
          <p:spPr bwMode="auto">
            <a:xfrm>
              <a:off x="1229" y="1534"/>
              <a:ext cx="8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63" name="Oval 30"/>
            <p:cNvSpPr>
              <a:spLocks noChangeAspect="1" noChangeArrowheads="1"/>
            </p:cNvSpPr>
            <p:nvPr/>
          </p:nvSpPr>
          <p:spPr bwMode="auto">
            <a:xfrm>
              <a:off x="717" y="256"/>
              <a:ext cx="85" cy="8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64" name="Line 31"/>
            <p:cNvSpPr>
              <a:spLocks noChangeShapeType="1"/>
            </p:cNvSpPr>
            <p:nvPr/>
          </p:nvSpPr>
          <p:spPr bwMode="auto">
            <a:xfrm>
              <a:off x="766" y="809"/>
              <a:ext cx="17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32"/>
            <p:cNvSpPr>
              <a:spLocks noChangeShapeType="1"/>
            </p:cNvSpPr>
            <p:nvPr/>
          </p:nvSpPr>
          <p:spPr bwMode="auto">
            <a:xfrm flipV="1">
              <a:off x="416" y="802"/>
              <a:ext cx="351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33"/>
            <p:cNvSpPr>
              <a:spLocks noChangeShapeType="1"/>
            </p:cNvSpPr>
            <p:nvPr/>
          </p:nvSpPr>
          <p:spPr bwMode="auto">
            <a:xfrm>
              <a:off x="748" y="818"/>
              <a:ext cx="505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Oval 34"/>
            <p:cNvSpPr>
              <a:spLocks noChangeAspect="1" noChangeArrowheads="1"/>
            </p:cNvSpPr>
            <p:nvPr/>
          </p:nvSpPr>
          <p:spPr bwMode="auto">
            <a:xfrm>
              <a:off x="716" y="752"/>
              <a:ext cx="8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68" name="Oval 35"/>
            <p:cNvSpPr>
              <a:spLocks noChangeAspect="1" noChangeArrowheads="1"/>
            </p:cNvSpPr>
            <p:nvPr/>
          </p:nvSpPr>
          <p:spPr bwMode="auto">
            <a:xfrm>
              <a:off x="381" y="976"/>
              <a:ext cx="85" cy="8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69" name="Oval 36"/>
            <p:cNvSpPr>
              <a:spLocks noChangeAspect="1" noChangeArrowheads="1"/>
            </p:cNvSpPr>
            <p:nvPr/>
          </p:nvSpPr>
          <p:spPr bwMode="auto">
            <a:xfrm>
              <a:off x="1218" y="1064"/>
              <a:ext cx="85" cy="8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70" name="Object 41"/>
            <p:cNvGraphicFramePr>
              <a:graphicFrameLocks noChangeAspect="1"/>
            </p:cNvGraphicFramePr>
            <p:nvPr/>
          </p:nvGraphicFramePr>
          <p:xfrm>
            <a:off x="0" y="12"/>
            <a:ext cx="15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08" r:id="rId8" imgW="81000" imgH="243073" progId="Equation.3">
                    <p:embed/>
                  </p:oleObj>
                </mc:Choice>
                <mc:Fallback>
                  <p:oleObj r:id="rId8" imgW="81000" imgH="243073" progId="Equation.3">
                    <p:embed/>
                    <p:pic>
                      <p:nvPicPr>
                        <p:cNvPr id="2257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"/>
                          <a:ext cx="15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1" name="Object 42"/>
            <p:cNvGraphicFramePr>
              <a:graphicFrameLocks noChangeAspect="1"/>
            </p:cNvGraphicFramePr>
            <p:nvPr/>
          </p:nvGraphicFramePr>
          <p:xfrm>
            <a:off x="8" y="523"/>
            <a:ext cx="15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09" r:id="rId10" imgW="81000" imgH="243073" progId="Equation.3">
                    <p:embed/>
                  </p:oleObj>
                </mc:Choice>
                <mc:Fallback>
                  <p:oleObj r:id="rId10" imgW="81000" imgH="243073" progId="Equation.3">
                    <p:embed/>
                    <p:pic>
                      <p:nvPicPr>
                        <p:cNvPr id="22571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" y="523"/>
                          <a:ext cx="15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2" name="Object 43"/>
            <p:cNvGraphicFramePr>
              <a:graphicFrameLocks noChangeAspect="1"/>
            </p:cNvGraphicFramePr>
            <p:nvPr/>
          </p:nvGraphicFramePr>
          <p:xfrm>
            <a:off x="20" y="1040"/>
            <a:ext cx="14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10" r:id="rId12" imgW="71280" imgH="243073" progId="Equation.3">
                    <p:embed/>
                  </p:oleObj>
                </mc:Choice>
                <mc:Fallback>
                  <p:oleObj r:id="rId12" imgW="71280" imgH="243073" progId="Equation.3">
                    <p:embed/>
                    <p:pic>
                      <p:nvPicPr>
                        <p:cNvPr id="22572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" y="1040"/>
                          <a:ext cx="14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3" name="Line 40"/>
            <p:cNvSpPr>
              <a:spLocks noChangeShapeType="1"/>
            </p:cNvSpPr>
            <p:nvPr/>
          </p:nvSpPr>
          <p:spPr bwMode="auto">
            <a:xfrm>
              <a:off x="180" y="1250"/>
              <a:ext cx="147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4" name="Line 41"/>
            <p:cNvSpPr>
              <a:spLocks noChangeShapeType="1"/>
            </p:cNvSpPr>
            <p:nvPr/>
          </p:nvSpPr>
          <p:spPr bwMode="auto">
            <a:xfrm>
              <a:off x="156" y="771"/>
              <a:ext cx="243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5" name="Line 42"/>
            <p:cNvSpPr>
              <a:spLocks noChangeShapeType="1"/>
            </p:cNvSpPr>
            <p:nvPr/>
          </p:nvSpPr>
          <p:spPr bwMode="auto">
            <a:xfrm>
              <a:off x="132" y="285"/>
              <a:ext cx="284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6" name="Oval 43"/>
            <p:cNvSpPr>
              <a:spLocks noChangeAspect="1" noChangeArrowheads="1"/>
            </p:cNvSpPr>
            <p:nvPr/>
          </p:nvSpPr>
          <p:spPr bwMode="auto">
            <a:xfrm>
              <a:off x="904" y="825"/>
              <a:ext cx="85" cy="8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77" name="Arc 48"/>
            <p:cNvSpPr>
              <a:spLocks noChangeAspect="1"/>
            </p:cNvSpPr>
            <p:nvPr/>
          </p:nvSpPr>
          <p:spPr bwMode="auto">
            <a:xfrm rot="5400000">
              <a:off x="817" y="1223"/>
              <a:ext cx="251" cy="221"/>
            </a:xfrm>
            <a:custGeom>
              <a:avLst/>
              <a:gdLst>
                <a:gd name="T0" fmla="*/ 2 w 21600"/>
                <a:gd name="T1" fmla="*/ 0 h 33730"/>
                <a:gd name="T2" fmla="*/ 3 w 21600"/>
                <a:gd name="T3" fmla="*/ 1 h 33730"/>
                <a:gd name="T4" fmla="*/ 2 w 21600"/>
                <a:gd name="T5" fmla="*/ 1 h 33730"/>
                <a:gd name="T6" fmla="*/ 2 w 21600"/>
                <a:gd name="T7" fmla="*/ 0 h 33730"/>
                <a:gd name="T8" fmla="*/ 3 w 21600"/>
                <a:gd name="T9" fmla="*/ 1 h 33730"/>
                <a:gd name="T10" fmla="*/ 2 w 21600"/>
                <a:gd name="T11" fmla="*/ 1 h 33730"/>
                <a:gd name="T12" fmla="*/ 0 w 21600"/>
                <a:gd name="T13" fmla="*/ 1 h 33730"/>
                <a:gd name="T14" fmla="*/ 2 w 21600"/>
                <a:gd name="T15" fmla="*/ 0 h 337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33730"/>
                <a:gd name="T26" fmla="*/ 21600 w 21600"/>
                <a:gd name="T27" fmla="*/ 33730 h 337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33730" fill="none" extrusionOk="0">
                  <a:moveTo>
                    <a:pt x="11779" y="-1"/>
                  </a:moveTo>
                  <a:cubicBezTo>
                    <a:pt x="17904" y="3984"/>
                    <a:pt x="21600" y="10797"/>
                    <a:pt x="21600" y="18105"/>
                  </a:cubicBezTo>
                  <a:cubicBezTo>
                    <a:pt x="21600" y="24008"/>
                    <a:pt x="19184" y="29654"/>
                    <a:pt x="14913" y="33729"/>
                  </a:cubicBezTo>
                </a:path>
                <a:path w="21600" h="33730" stroke="0" extrusionOk="0">
                  <a:moveTo>
                    <a:pt x="11779" y="-1"/>
                  </a:moveTo>
                  <a:cubicBezTo>
                    <a:pt x="17904" y="3984"/>
                    <a:pt x="21600" y="10797"/>
                    <a:pt x="21600" y="18105"/>
                  </a:cubicBezTo>
                  <a:cubicBezTo>
                    <a:pt x="21600" y="24008"/>
                    <a:pt x="19184" y="29654"/>
                    <a:pt x="14913" y="33729"/>
                  </a:cubicBezTo>
                  <a:lnTo>
                    <a:pt x="0" y="18105"/>
                  </a:lnTo>
                  <a:lnTo>
                    <a:pt x="11779" y="-1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/>
            <a:p>
              <a:endParaRPr lang="zh-CN" altLang="en-US"/>
            </a:p>
          </p:txBody>
        </p:sp>
        <p:graphicFrame>
          <p:nvGraphicFramePr>
            <p:cNvPr id="22578" name="Object 49"/>
            <p:cNvGraphicFramePr>
              <a:graphicFrameLocks noChangeAspect="1"/>
            </p:cNvGraphicFramePr>
            <p:nvPr/>
          </p:nvGraphicFramePr>
          <p:xfrm>
            <a:off x="982" y="1355"/>
            <a:ext cx="268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11" r:id="rId14" imgW="195210" imgH="118899" progId="Equation.DSMT4">
                    <p:embed/>
                  </p:oleObj>
                </mc:Choice>
                <mc:Fallback>
                  <p:oleObj r:id="rId14" imgW="195210" imgH="118899" progId="Equation.DSMT4">
                    <p:embed/>
                    <p:pic>
                      <p:nvPicPr>
                        <p:cNvPr id="22578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" y="1355"/>
                          <a:ext cx="268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Oval 53"/>
            <p:cNvSpPr>
              <a:spLocks noChangeAspect="1" noChangeArrowheads="1"/>
            </p:cNvSpPr>
            <p:nvPr/>
          </p:nvSpPr>
          <p:spPr bwMode="auto">
            <a:xfrm>
              <a:off x="1750" y="950"/>
              <a:ext cx="85" cy="8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2579" name="Text Box 54"/>
          <p:cNvSpPr txBox="1">
            <a:spLocks noChangeArrowheads="1"/>
          </p:cNvSpPr>
          <p:nvPr/>
        </p:nvSpPr>
        <p:spPr bwMode="auto">
          <a:xfrm>
            <a:off x="4495800" y="2640013"/>
            <a:ext cx="404653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28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(O)</a:t>
            </a: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＝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1/8×8</a:t>
            </a: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＋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＝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2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28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(Zn)</a:t>
            </a: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＝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1/4×4</a:t>
            </a: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＋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＝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2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2580" name="Text Box 60"/>
          <p:cNvSpPr txBox="1">
            <a:spLocks noChangeArrowheads="1"/>
          </p:cNvSpPr>
          <p:nvPr/>
        </p:nvSpPr>
        <p:spPr bwMode="auto">
          <a:xfrm>
            <a:off x="4457700" y="5063899"/>
            <a:ext cx="40954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342900" indent="-342900" eaLnBrk="1" hangingPunct="1">
              <a:buClr>
                <a:schemeClr val="tx2"/>
              </a:buClr>
              <a:buSzPct val="60000"/>
              <a:buFont typeface="Arial" panose="020B0604020202020204" pitchFamily="34" charset="0"/>
              <a:buChar char="•"/>
              <a:defRPr sz="240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其他属于纤锌矿结构的化合物还有</a:t>
            </a:r>
            <a:r>
              <a:rPr lang="en-US" altLang="zh-CN" dirty="0" err="1"/>
              <a:t>BeO</a:t>
            </a:r>
            <a:r>
              <a:rPr lang="zh-CN" altLang="en-US" dirty="0">
                <a:sym typeface="Symbol" panose="05050102010706020507" pitchFamily="18" charset="2"/>
              </a:rPr>
              <a:t>、</a:t>
            </a:r>
            <a:r>
              <a:rPr lang="en-US" altLang="zh-CN" dirty="0" err="1">
                <a:sym typeface="Symbol" panose="05050102010706020507" pitchFamily="18" charset="2"/>
              </a:rPr>
              <a:t>ZnO</a:t>
            </a:r>
            <a:r>
              <a:rPr lang="zh-CN" altLang="en-US" dirty="0">
                <a:sym typeface="Symbol" panose="05050102010706020507" pitchFamily="18" charset="2"/>
              </a:rPr>
              <a:t>、</a:t>
            </a:r>
            <a:r>
              <a:rPr lang="en-US" altLang="zh-CN" dirty="0" err="1">
                <a:sym typeface="Symbol" panose="05050102010706020507" pitchFamily="18" charset="2"/>
              </a:rPr>
              <a:t>AlN</a:t>
            </a:r>
            <a:r>
              <a:rPr lang="zh-CN" altLang="en-US" dirty="0">
                <a:sym typeface="Symbol" panose="05050102010706020507" pitchFamily="18" charset="2"/>
              </a:rPr>
              <a:t>等。</a:t>
            </a:r>
            <a:endParaRPr lang="en-US" altLang="zh-CN" dirty="0"/>
          </a:p>
        </p:txBody>
      </p:sp>
      <p:sp>
        <p:nvSpPr>
          <p:cNvPr id="22582" name="Text Box 11"/>
          <p:cNvSpPr txBox="1">
            <a:spLocks noChangeArrowheads="1"/>
          </p:cNvSpPr>
          <p:nvPr/>
        </p:nvSpPr>
        <p:spPr bwMode="auto">
          <a:xfrm>
            <a:off x="4457700" y="4093339"/>
            <a:ext cx="344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eaLnBrk="1" hangingPunct="1">
              <a:buClr>
                <a:schemeClr val="tx2"/>
              </a:buClr>
              <a:buSzPct val="60000"/>
              <a:buFont typeface="Wingdings" pitchFamily="2" charset="2"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Arial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基本结构单元</a:t>
            </a:r>
            <a:r>
              <a:rPr lang="en-US" altLang="zh-CN" dirty="0"/>
              <a:t>:</a:t>
            </a:r>
            <a:r>
              <a:rPr lang="zh-CN" altLang="en-US" dirty="0"/>
              <a:t>  2Zn</a:t>
            </a:r>
            <a:r>
              <a:rPr lang="en-US" altLang="zh-CN" dirty="0"/>
              <a:t>-</a:t>
            </a:r>
            <a:r>
              <a:rPr lang="zh-CN" altLang="en-US" dirty="0"/>
              <a:t>2O</a:t>
            </a:r>
            <a:endParaRPr lang="en-US" altLang="zh-CN" dirty="0"/>
          </a:p>
        </p:txBody>
      </p:sp>
      <p:sp>
        <p:nvSpPr>
          <p:cNvPr id="22583" name="Oval 55"/>
          <p:cNvSpPr>
            <a:spLocks noChangeArrowheads="1"/>
          </p:cNvSpPr>
          <p:nvPr/>
        </p:nvSpPr>
        <p:spPr bwMode="auto">
          <a:xfrm>
            <a:off x="1100138" y="1843088"/>
            <a:ext cx="1165225" cy="1674812"/>
          </a:xfrm>
          <a:prstGeom prst="ellips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3352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 startAt="4"/>
            </a:pPr>
            <a:r>
              <a:rPr lang="en-US" altLang="zh-CN" sz="2800" dirty="0" err="1">
                <a:ea typeface="微软雅黑 Light" panose="020B0502040204020203" pitchFamily="34" charset="-122"/>
              </a:rPr>
              <a:t>ZnS</a:t>
            </a:r>
            <a:r>
              <a:rPr lang="zh-CN" altLang="en-US" sz="2800" dirty="0">
                <a:ea typeface="微软雅黑 Light" panose="020B0502040204020203" pitchFamily="34" charset="-122"/>
              </a:rPr>
              <a:t>纤锌矿结构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ea typeface="微软雅黑 Light" panose="020B0502040204020203" pitchFamily="34" charset="-122"/>
              </a:rPr>
              <a:t>  （六方）</a:t>
            </a:r>
            <a:r>
              <a:rPr lang="en-US" altLang="zh-CN" sz="2800" dirty="0" err="1">
                <a:ea typeface="微软雅黑 Light" panose="020B0502040204020203" pitchFamily="34" charset="-122"/>
              </a:rPr>
              <a:t>Wurtzite</a:t>
            </a:r>
            <a:endParaRPr lang="en-US" altLang="zh-CN" sz="2800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55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utoUpdateAnimBg="0"/>
      <p:bldP spid="22579" grpId="0" autoUpdateAnimBg="0"/>
      <p:bldP spid="22580" grpId="0" autoUpdateAnimBg="0"/>
      <p:bldP spid="22582" grpId="0"/>
      <p:bldP spid="225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502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a typeface="微软雅黑 Light" panose="020B0502040204020203" pitchFamily="34" charset="-122"/>
              </a:rPr>
              <a:t>2</a:t>
            </a:r>
            <a:r>
              <a:rPr lang="zh-CN" altLang="en-US" sz="3600" b="1">
                <a:ea typeface="微软雅黑 Light" panose="020B0502040204020203" pitchFamily="34" charset="-122"/>
              </a:rPr>
              <a:t>、</a:t>
            </a:r>
            <a:r>
              <a:rPr lang="en-US" altLang="zh-CN" sz="3600" b="1">
                <a:ea typeface="微软雅黑 Light" panose="020B0502040204020203" pitchFamily="34" charset="-122"/>
              </a:rPr>
              <a:t>AB</a:t>
            </a:r>
            <a:r>
              <a:rPr lang="en-US" altLang="zh-CN" sz="3600" b="1" baseline="-25000">
                <a:ea typeface="微软雅黑 Light" panose="020B0502040204020203" pitchFamily="34" charset="-122"/>
              </a:rPr>
              <a:t>2</a:t>
            </a:r>
            <a:r>
              <a:rPr lang="zh-CN" altLang="en-US" sz="3600" b="1">
                <a:ea typeface="微软雅黑 Light" panose="020B0502040204020203" pitchFamily="34" charset="-122"/>
              </a:rPr>
              <a:t>型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229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/>
            </a:pPr>
            <a:r>
              <a:rPr lang="zh-CN" altLang="en-US" sz="2800">
                <a:ea typeface="微软雅黑 Light" panose="020B0502040204020203" pitchFamily="34" charset="-122"/>
              </a:rPr>
              <a:t>萤石型（</a:t>
            </a:r>
            <a:r>
              <a:rPr lang="en-US" altLang="zh-CN" sz="2800">
                <a:ea typeface="微软雅黑 Light" panose="020B0502040204020203" pitchFamily="34" charset="-122"/>
              </a:rPr>
              <a:t>CaF</a:t>
            </a:r>
            <a:r>
              <a:rPr lang="en-US" altLang="zh-CN" sz="28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800">
                <a:ea typeface="微软雅黑 Light" panose="020B0502040204020203" pitchFamily="34" charset="-122"/>
              </a:rPr>
              <a:t>）结构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ea typeface="微软雅黑 Light" panose="020B0502040204020203" pitchFamily="34" charset="-122"/>
              </a:rPr>
              <a:t>      </a:t>
            </a:r>
            <a:r>
              <a:rPr lang="en-US" altLang="zh-CN" sz="2800">
                <a:ea typeface="微软雅黑 Light" panose="020B0502040204020203" pitchFamily="34" charset="-122"/>
              </a:rPr>
              <a:t>fluorspar/Fluorite structure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28600" y="2514600"/>
            <a:ext cx="8001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ea typeface="微软雅黑 Light" panose="020B0502040204020203" pitchFamily="34" charset="-122"/>
              </a:rPr>
              <a:t> FCC</a:t>
            </a:r>
            <a:r>
              <a:rPr lang="zh-CN" altLang="en-US" sz="2400" dirty="0">
                <a:ea typeface="微软雅黑 Light" panose="020B0502040204020203" pitchFamily="34" charset="-122"/>
              </a:rPr>
              <a:t>点阵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ea typeface="微软雅黑 Light" panose="020B0502040204020203" pitchFamily="34" charset="-122"/>
              </a:rPr>
              <a:t>Ca</a:t>
            </a:r>
            <a:r>
              <a:rPr lang="en-US" altLang="zh-CN" sz="2400" baseline="30000" dirty="0">
                <a:ea typeface="微软雅黑 Light" panose="020B0502040204020203" pitchFamily="34" charset="-122"/>
              </a:rPr>
              <a:t>2+</a:t>
            </a:r>
            <a:r>
              <a:rPr lang="zh-CN" altLang="en-US" sz="2400" dirty="0">
                <a:ea typeface="微软雅黑 Light" panose="020B0502040204020203" pitchFamily="34" charset="-122"/>
              </a:rPr>
              <a:t>占据结点，</a:t>
            </a:r>
            <a:r>
              <a:rPr lang="en-US" altLang="zh-CN" sz="2400" dirty="0">
                <a:ea typeface="微软雅黑 Light" panose="020B0502040204020203" pitchFamily="34" charset="-122"/>
              </a:rPr>
              <a:t>F</a:t>
            </a:r>
            <a:r>
              <a:rPr lang="zh-CN" altLang="en-US" sz="2400" baseline="30000" dirty="0">
                <a:ea typeface="微软雅黑 Light" panose="020B0502040204020203" pitchFamily="34" charset="-122"/>
              </a:rPr>
              <a:t>－</a:t>
            </a:r>
            <a:r>
              <a:rPr lang="zh-CN" altLang="en-US" sz="2400" dirty="0">
                <a:ea typeface="微软雅黑 Light" panose="020B0502040204020203" pitchFamily="34" charset="-122"/>
              </a:rPr>
              <a:t>占据所有的四面体间隙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     </a:t>
            </a:r>
            <a:r>
              <a:rPr lang="en-US" altLang="zh-CN" sz="2400" dirty="0">
                <a:ea typeface="微软雅黑 Light" panose="020B0502040204020203" pitchFamily="34" charset="-122"/>
              </a:rPr>
              <a:t>Ca</a:t>
            </a:r>
            <a:r>
              <a:rPr lang="en-US" altLang="zh-CN" sz="2400" baseline="30000" dirty="0">
                <a:ea typeface="微软雅黑 Light" panose="020B0502040204020203" pitchFamily="34" charset="-122"/>
              </a:rPr>
              <a:t>2+</a:t>
            </a:r>
            <a:r>
              <a:rPr lang="zh-CN" altLang="en-US" sz="2400" dirty="0">
                <a:ea typeface="微软雅黑 Light" panose="020B0502040204020203" pitchFamily="34" charset="-122"/>
              </a:rPr>
              <a:t>位于</a:t>
            </a:r>
            <a:r>
              <a:rPr lang="en-US" altLang="zh-CN" sz="2400" dirty="0">
                <a:ea typeface="微软雅黑 Light" panose="020B0502040204020203" pitchFamily="34" charset="-122"/>
              </a:rPr>
              <a:t>F</a:t>
            </a:r>
            <a:r>
              <a:rPr lang="zh-CN" altLang="en-US" sz="2400" baseline="30000" dirty="0">
                <a:ea typeface="微软雅黑 Light" panose="020B0502040204020203" pitchFamily="34" charset="-122"/>
              </a:rPr>
              <a:t>－</a:t>
            </a:r>
            <a:r>
              <a:rPr lang="zh-CN" altLang="en-US" sz="2400" dirty="0" smtClean="0">
                <a:ea typeface="微软雅黑 Light" panose="020B0502040204020203" pitchFamily="34" charset="-122"/>
              </a:rPr>
              <a:t>的立方体</a:t>
            </a:r>
            <a:r>
              <a:rPr lang="zh-CN" altLang="en-US" sz="2400" dirty="0">
                <a:ea typeface="微软雅黑 Light" panose="020B0502040204020203" pitchFamily="34" charset="-122"/>
              </a:rPr>
              <a:t>中心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28600" y="4938713"/>
            <a:ext cx="8001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>
                <a:ea typeface="微软雅黑 Light" panose="020B0502040204020203" pitchFamily="34" charset="-122"/>
              </a:rPr>
              <a:t> CaF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熔点低，在陶瓷材料中可用作助熔剂。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ea typeface="微软雅黑 Light" panose="020B0502040204020203" pitchFamily="34" charset="-122"/>
              </a:rPr>
              <a:t> 类似的晶体：</a:t>
            </a:r>
            <a:r>
              <a:rPr lang="en-US" altLang="zh-CN" sz="2400">
                <a:ea typeface="微软雅黑 Light" panose="020B0502040204020203" pitchFamily="34" charset="-122"/>
              </a:rPr>
              <a:t>ThO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UO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CeO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BaF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PbF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SrF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等</a:t>
            </a:r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533400" y="4032250"/>
          <a:ext cx="55483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Equation" r:id="rId4" imgW="2755800" imgH="419040" progId="Equation.3">
                  <p:embed/>
                </p:oleObj>
              </mc:Choice>
              <mc:Fallback>
                <p:oleObj name="Equation" r:id="rId4" imgW="27558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2250"/>
                        <a:ext cx="55483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40" name="Picture 12" descr="萤石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"/>
            <a:ext cx="3063875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1" name="Picture 13" descr="CaF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124200"/>
            <a:ext cx="2590800" cy="235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3" grpId="0" build="p" autoUpdateAnimBg="0"/>
      <p:bldP spid="7373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1000" y="5259388"/>
            <a:ext cx="7924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>
                <a:ea typeface="微软雅黑 Light" panose="020B0502040204020203" pitchFamily="34" charset="-122"/>
              </a:rPr>
              <a:t>  </a:t>
            </a:r>
            <a:r>
              <a:rPr lang="zh-CN" altLang="en-US" sz="2400">
                <a:ea typeface="微软雅黑 Light" panose="020B0502040204020203" pitchFamily="34" charset="-122"/>
              </a:rPr>
              <a:t>萤石型（包括反萤石型）结构特征：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     结构中含有一个较大的空隙，有利于离子的迁移，可作为固体电解质。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04800" y="363538"/>
            <a:ext cx="7620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微软雅黑 Light" panose="020B0502040204020203" pitchFamily="34" charset="-122"/>
              </a:rPr>
              <a:t>反萤石型结构 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微软雅黑 Light" panose="020B0502040204020203" pitchFamily="34" charset="-122"/>
              </a:rPr>
              <a:t>Anti-fluorite structure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81000" y="2578100"/>
            <a:ext cx="8001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微软雅黑 Light" panose="020B0502040204020203" pitchFamily="34" charset="-122"/>
              </a:rPr>
              <a:t>结构特征：</a:t>
            </a:r>
            <a:r>
              <a:rPr lang="zh-CN" altLang="en-US" sz="2400" dirty="0">
                <a:ea typeface="微软雅黑 Light" panose="020B0502040204020203" pitchFamily="34" charset="-122"/>
              </a:rPr>
              <a:t>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ea typeface="微软雅黑 Light" panose="020B0502040204020203" pitchFamily="34" charset="-122"/>
              </a:rPr>
              <a:t>  正负离子与萤石型结构正好相反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ea typeface="微软雅黑 Light" panose="020B0502040204020203" pitchFamily="34" charset="-122"/>
              </a:rPr>
              <a:t>  阴离子占据</a:t>
            </a:r>
            <a:r>
              <a:rPr lang="en-US" altLang="zh-CN" sz="2400" dirty="0">
                <a:ea typeface="微软雅黑 Light" panose="020B0502040204020203" pitchFamily="34" charset="-122"/>
              </a:rPr>
              <a:t>FCC</a:t>
            </a:r>
            <a:r>
              <a:rPr lang="zh-CN" altLang="en-US" sz="2400" dirty="0">
                <a:ea typeface="微软雅黑 Light" panose="020B0502040204020203" pitchFamily="34" charset="-122"/>
              </a:rPr>
              <a:t>结点，阳离子占据所有的四面体间隙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ea typeface="微软雅黑 Light" panose="020B0502040204020203" pitchFamily="34" charset="-122"/>
              </a:rPr>
              <a:t>  反萤石型化合物：</a:t>
            </a:r>
            <a:r>
              <a:rPr lang="en-US" altLang="zh-CN" sz="2400" dirty="0">
                <a:ea typeface="微软雅黑 Light" panose="020B0502040204020203" pitchFamily="34" charset="-122"/>
              </a:rPr>
              <a:t>Li</a:t>
            </a:r>
            <a:r>
              <a:rPr lang="zh-CN" altLang="en-US" sz="2400" baseline="30000" dirty="0">
                <a:ea typeface="微软雅黑 Light" panose="020B0502040204020203" pitchFamily="34" charset="-122"/>
              </a:rPr>
              <a:t>＋</a:t>
            </a:r>
            <a:r>
              <a:rPr lang="zh-CN" altLang="en-US" sz="2400" dirty="0">
                <a:ea typeface="微软雅黑 Light" panose="020B0502040204020203" pitchFamily="34" charset="-122"/>
              </a:rPr>
              <a:t>、 </a:t>
            </a:r>
            <a:r>
              <a:rPr lang="en-US" altLang="zh-CN" sz="2400" dirty="0">
                <a:ea typeface="微软雅黑 Light" panose="020B0502040204020203" pitchFamily="34" charset="-122"/>
              </a:rPr>
              <a:t>Na</a:t>
            </a:r>
            <a:r>
              <a:rPr lang="zh-CN" altLang="en-US" sz="2400" baseline="30000" dirty="0">
                <a:ea typeface="微软雅黑 Light" panose="020B0502040204020203" pitchFamily="34" charset="-122"/>
              </a:rPr>
              <a:t>＋</a:t>
            </a:r>
            <a:r>
              <a:rPr lang="zh-CN" altLang="en-US" sz="2400" dirty="0">
                <a:ea typeface="微软雅黑 Light" panose="020B0502040204020203" pitchFamily="34" charset="-122"/>
              </a:rPr>
              <a:t>、 </a:t>
            </a:r>
            <a:r>
              <a:rPr lang="en-US" altLang="zh-CN" sz="2400" dirty="0">
                <a:ea typeface="微软雅黑 Light" panose="020B0502040204020203" pitchFamily="34" charset="-122"/>
              </a:rPr>
              <a:t>K</a:t>
            </a:r>
            <a:r>
              <a:rPr lang="zh-CN" altLang="en-US" sz="2400" baseline="30000" dirty="0">
                <a:ea typeface="微软雅黑 Light" panose="020B0502040204020203" pitchFamily="34" charset="-122"/>
              </a:rPr>
              <a:t>＋</a:t>
            </a:r>
            <a:r>
              <a:rPr lang="zh-CN" altLang="en-US" sz="2400" dirty="0">
                <a:ea typeface="微软雅黑 Light" panose="020B0502040204020203" pitchFamily="34" charset="-122"/>
              </a:rPr>
              <a:t>的氧化物、硫化物、硒化物、碲化物等（</a:t>
            </a:r>
            <a:r>
              <a:rPr lang="en-US" altLang="zh-CN" sz="2400" dirty="0">
                <a:ea typeface="微软雅黑 Light" panose="020B0502040204020203" pitchFamily="34" charset="-122"/>
              </a:rPr>
              <a:t>A</a:t>
            </a:r>
            <a:r>
              <a:rPr lang="en-US" altLang="zh-CN" sz="2400" baseline="-25000" dirty="0"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ea typeface="微软雅黑 Light" panose="020B0502040204020203" pitchFamily="34" charset="-122"/>
              </a:rPr>
              <a:t>型）</a:t>
            </a:r>
          </a:p>
        </p:txBody>
      </p:sp>
      <p:pic>
        <p:nvPicPr>
          <p:cNvPr id="74757" name="Picture 5" descr="反萤石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"/>
            <a:ext cx="3276600" cy="28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81000" y="1789440"/>
            <a:ext cx="4631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defRPr/>
            </a:pPr>
            <a:r>
              <a:rPr lang="en-US" altLang="zh-CN" dirty="0">
                <a:solidFill>
                  <a:srgbClr val="080195"/>
                </a:solidFill>
                <a:latin typeface="Arial Narrow" pitchFamily="34" charset="0"/>
                <a:ea typeface="黑体" pitchFamily="49" charset="-122"/>
                <a:sym typeface="Wingdings" pitchFamily="2" charset="2"/>
              </a:rPr>
              <a:t>e.g.</a:t>
            </a:r>
            <a:r>
              <a:rPr lang="en-US" altLang="zh-CN" dirty="0">
                <a:latin typeface="Arial Narrow" pitchFamily="34" charset="0"/>
                <a:ea typeface="黑体" pitchFamily="49" charset="-122"/>
                <a:sym typeface="Wingdings" pitchFamily="2" charset="2"/>
              </a:rPr>
              <a:t> Li</a:t>
            </a:r>
            <a:r>
              <a:rPr lang="en-US" altLang="zh-CN" baseline="-25000" dirty="0">
                <a:latin typeface="Arial Narrow" pitchFamily="34" charset="0"/>
                <a:ea typeface="黑体" pitchFamily="49" charset="-122"/>
                <a:sym typeface="Wingdings" pitchFamily="2" charset="2"/>
              </a:rPr>
              <a:t>2</a:t>
            </a:r>
            <a:r>
              <a:rPr lang="en-US" altLang="zh-CN" dirty="0">
                <a:latin typeface="Arial Narrow" pitchFamily="34" charset="0"/>
                <a:ea typeface="黑体" pitchFamily="49" charset="-122"/>
                <a:sym typeface="Wingdings" pitchFamily="2" charset="2"/>
              </a:rPr>
              <a:t>O, Na</a:t>
            </a:r>
            <a:r>
              <a:rPr lang="en-US" altLang="zh-CN" baseline="-25000" dirty="0">
                <a:latin typeface="Arial Narrow" pitchFamily="34" charset="0"/>
                <a:ea typeface="黑体" pitchFamily="49" charset="-122"/>
                <a:sym typeface="Wingdings" pitchFamily="2" charset="2"/>
              </a:rPr>
              <a:t>2</a:t>
            </a:r>
            <a:r>
              <a:rPr lang="en-US" altLang="zh-CN" dirty="0">
                <a:latin typeface="Arial Narrow" pitchFamily="34" charset="0"/>
                <a:ea typeface="黑体" pitchFamily="49" charset="-122"/>
                <a:sym typeface="Wingdings" pitchFamily="2" charset="2"/>
              </a:rPr>
              <a:t>O, Li</a:t>
            </a:r>
            <a:r>
              <a:rPr lang="en-US" altLang="zh-CN" baseline="-25000" dirty="0">
                <a:latin typeface="Arial Narrow" pitchFamily="34" charset="0"/>
                <a:ea typeface="黑体" pitchFamily="49" charset="-122"/>
                <a:sym typeface="Wingdings" pitchFamily="2" charset="2"/>
              </a:rPr>
              <a:t>2</a:t>
            </a:r>
            <a:r>
              <a:rPr lang="en-US" altLang="zh-CN" dirty="0">
                <a:latin typeface="Arial Narrow" pitchFamily="34" charset="0"/>
                <a:ea typeface="黑体" pitchFamily="49" charset="-122"/>
                <a:sym typeface="Wingdings" pitchFamily="2" charset="2"/>
              </a:rPr>
              <a:t>S, Na</a:t>
            </a:r>
            <a:r>
              <a:rPr lang="en-US" altLang="zh-CN" baseline="-25000" dirty="0">
                <a:latin typeface="Arial Narrow" pitchFamily="34" charset="0"/>
                <a:ea typeface="黑体" pitchFamily="49" charset="-122"/>
                <a:sym typeface="Wingdings" pitchFamily="2" charset="2"/>
              </a:rPr>
              <a:t>2</a:t>
            </a:r>
            <a:r>
              <a:rPr lang="en-US" altLang="zh-CN" dirty="0">
                <a:latin typeface="Arial Narrow" pitchFamily="34" charset="0"/>
                <a:ea typeface="黑体" pitchFamily="49" charset="-122"/>
                <a:sym typeface="Wingdings" pitchFamily="2" charset="2"/>
              </a:rPr>
              <a:t>S, </a:t>
            </a:r>
            <a:r>
              <a:rPr lang="en-US" altLang="zh-CN" i="1" dirty="0">
                <a:latin typeface="Arial Narrow" pitchFamily="34" charset="0"/>
                <a:ea typeface="黑体" pitchFamily="49" charset="-122"/>
                <a:sym typeface="Wingdings" pitchFamily="2" charset="2"/>
              </a:rPr>
              <a:t>et.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autoUpdateAnimBg="0"/>
      <p:bldP spid="7475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微软雅黑 Light" panose="020B0502040204020203" pitchFamily="34" charset="-122"/>
              </a:rPr>
              <a:t>ZrO</a:t>
            </a:r>
            <a:r>
              <a:rPr lang="en-US" altLang="zh-CN" baseline="-25000">
                <a:ea typeface="微软雅黑 Light" panose="020B0502040204020203" pitchFamily="34" charset="-122"/>
              </a:rPr>
              <a:t>2</a:t>
            </a:r>
            <a:r>
              <a:rPr lang="en-US" altLang="zh-CN">
                <a:ea typeface="微软雅黑 Light" panose="020B0502040204020203" pitchFamily="34" charset="-122"/>
              </a:rPr>
              <a:t>  </a:t>
            </a:r>
            <a:r>
              <a:rPr lang="zh-CN" altLang="en-US">
                <a:ea typeface="微软雅黑 Light" panose="020B0502040204020203" pitchFamily="34" charset="-122"/>
              </a:rPr>
              <a:t>氧化锆  </a:t>
            </a:r>
            <a:r>
              <a:rPr lang="en-US" altLang="zh-CN">
                <a:ea typeface="微软雅黑 Light" panose="020B0502040204020203" pitchFamily="34" charset="-122"/>
              </a:rPr>
              <a:t>Zirconia 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99933" y="2574370"/>
            <a:ext cx="7162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ea typeface="微软雅黑 Light" panose="020B0502040204020203" pitchFamily="34" charset="-122"/>
              </a:rPr>
              <a:t>  </a:t>
            </a:r>
            <a:r>
              <a:rPr lang="zh-CN" altLang="en-US" sz="2400" dirty="0">
                <a:ea typeface="微软雅黑 Light" panose="020B0502040204020203" pitchFamily="34" charset="-122"/>
              </a:rPr>
              <a:t>常温下单斜</a:t>
            </a:r>
            <a:r>
              <a:rPr lang="zh-CN" altLang="en-US" sz="2400" dirty="0" smtClean="0">
                <a:ea typeface="微软雅黑 Light" panose="020B0502040204020203" pitchFamily="34" charset="-122"/>
              </a:rPr>
              <a:t>相：</a:t>
            </a:r>
            <a:endParaRPr lang="en-US" altLang="zh-CN" sz="2400" dirty="0" smtClean="0">
              <a:ea typeface="微软雅黑 Light" panose="020B0502040204020203" pitchFamily="34" charset="-122"/>
            </a:endParaRPr>
          </a:p>
          <a:p>
            <a:pPr>
              <a:spcBef>
                <a:spcPct val="50000"/>
              </a:spcBef>
            </a:pPr>
            <a:endParaRPr lang="en-US" altLang="zh-CN" sz="2400" dirty="0" smtClean="0">
              <a:ea typeface="微软雅黑 Light" panose="020B0502040204020203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ea typeface="微软雅黑 Light" panose="020B0502040204020203" pitchFamily="34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ea typeface="微软雅黑 Light" panose="020B0502040204020203" pitchFamily="34" charset="-122"/>
              </a:rPr>
              <a:t>  近似的萤石型结构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ea typeface="微软雅黑 Light" panose="020B0502040204020203" pitchFamily="34" charset="-122"/>
              </a:rPr>
              <a:t>  高温陶瓷材料、固体电解质（燃料电池中使用）、发热体等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974417"/>
              </p:ext>
            </p:extLst>
          </p:nvPr>
        </p:nvGraphicFramePr>
        <p:xfrm>
          <a:off x="285775" y="1624529"/>
          <a:ext cx="52255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7" r:id="rId4" imgW="2997200" imgH="266700" progId="Equation.DSMT4">
                  <p:embed/>
                </p:oleObj>
              </mc:Choice>
              <mc:Fallback>
                <p:oleObj r:id="rId4" imgW="2997200" imgH="266700" progId="Equation.DSMT4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75" y="1624529"/>
                        <a:ext cx="52255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071170" y="3108842"/>
            <a:ext cx="6002093" cy="943221"/>
            <a:chOff x="2071170" y="3108842"/>
            <a:chExt cx="6002093" cy="943221"/>
          </a:xfrm>
        </p:grpSpPr>
        <p:graphicFrame>
          <p:nvGraphicFramePr>
            <p:cNvPr id="1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0584035"/>
                </p:ext>
              </p:extLst>
            </p:nvPr>
          </p:nvGraphicFramePr>
          <p:xfrm>
            <a:off x="2071170" y="3108842"/>
            <a:ext cx="1868488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48" r:id="rId6" imgW="939800" imgH="177800" progId="Equation.DSMT4">
                    <p:embed/>
                  </p:oleObj>
                </mc:Choice>
                <mc:Fallback>
                  <p:oleObj r:id="rId6" imgW="939800" imgH="177800" progId="Equation.DSMT4">
                    <p:embed/>
                    <p:pic>
                      <p:nvPicPr>
                        <p:cNvPr id="266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170" y="3108842"/>
                          <a:ext cx="1868488" cy="354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1250067"/>
                </p:ext>
              </p:extLst>
            </p:nvPr>
          </p:nvGraphicFramePr>
          <p:xfrm>
            <a:off x="3939658" y="3119054"/>
            <a:ext cx="2097087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49" r:id="rId8" imgW="1054100" imgH="177800" progId="Equation.DSMT4">
                    <p:embed/>
                  </p:oleObj>
                </mc:Choice>
                <mc:Fallback>
                  <p:oleObj r:id="rId8" imgW="1054100" imgH="177800" progId="Equation.DSMT4">
                    <p:embed/>
                    <p:pic>
                      <p:nvPicPr>
                        <p:cNvPr id="266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9658" y="3119054"/>
                          <a:ext cx="2097087" cy="354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866201"/>
                </p:ext>
              </p:extLst>
            </p:nvPr>
          </p:nvGraphicFramePr>
          <p:xfrm>
            <a:off x="6001575" y="3118078"/>
            <a:ext cx="2071688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50" r:id="rId10" imgW="1041400" imgH="177800" progId="Equation.DSMT4">
                    <p:embed/>
                  </p:oleObj>
                </mc:Choice>
                <mc:Fallback>
                  <p:oleObj r:id="rId10" imgW="1041400" imgH="177800" progId="Equation.DSMT4">
                    <p:embed/>
                    <p:pic>
                      <p:nvPicPr>
                        <p:cNvPr id="266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1575" y="3118078"/>
                          <a:ext cx="2071688" cy="354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384691"/>
                </p:ext>
              </p:extLst>
            </p:nvPr>
          </p:nvGraphicFramePr>
          <p:xfrm>
            <a:off x="3672873" y="3596450"/>
            <a:ext cx="2071687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51" r:id="rId12" imgW="1041400" imgH="228600" progId="Equation.DSMT4">
                    <p:embed/>
                  </p:oleObj>
                </mc:Choice>
                <mc:Fallback>
                  <p:oleObj r:id="rId12" imgW="1041400" imgH="228600" progId="Equation.DSMT4">
                    <p:embed/>
                    <p:pic>
                      <p:nvPicPr>
                        <p:cNvPr id="266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873" y="3596450"/>
                          <a:ext cx="2071687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6512674"/>
                </p:ext>
              </p:extLst>
            </p:nvPr>
          </p:nvGraphicFramePr>
          <p:xfrm>
            <a:off x="2089760" y="3596451"/>
            <a:ext cx="1465262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52" r:id="rId14" imgW="737240" imgH="228799" progId="Equation.DSMT4">
                    <p:embed/>
                  </p:oleObj>
                </mc:Choice>
                <mc:Fallback>
                  <p:oleObj r:id="rId14" imgW="737240" imgH="228799" progId="Equation.DSMT4">
                    <p:embed/>
                    <p:pic>
                      <p:nvPicPr>
                        <p:cNvPr id="2663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760" y="3596451"/>
                          <a:ext cx="1465262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5607115" y="207584"/>
            <a:ext cx="3146425" cy="2855912"/>
            <a:chOff x="0" y="0"/>
            <a:chExt cx="5447" cy="5276"/>
          </a:xfrm>
        </p:grpSpPr>
        <p:pic>
          <p:nvPicPr>
            <p:cNvPr id="20" name="Picture 20" descr="ZrO2单斜结构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" y="0"/>
              <a:ext cx="4295" cy="5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1" descr="ZrO2单斜结构中O原子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" y="3034"/>
              <a:ext cx="31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2" descr="ZrO2单斜结构中Zr原子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24"/>
              <a:ext cx="37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60" y="2368"/>
              <a:ext cx="105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:  Zr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1" y="2886"/>
              <a:ext cx="105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:  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5791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AutoNum type="arabicParenBoth" startAt="2"/>
            </a:pPr>
            <a:r>
              <a:rPr lang="zh-CN" altLang="en-US" sz="2800">
                <a:ea typeface="微软雅黑 Light" panose="020B0502040204020203" pitchFamily="34" charset="-122"/>
              </a:rPr>
              <a:t>金红石型结构</a:t>
            </a:r>
            <a:r>
              <a:rPr lang="zh-CN" altLang="en-US">
                <a:ea typeface="微软雅黑 Light" panose="020B0502040204020203" pitchFamily="34" charset="-122"/>
              </a:rPr>
              <a:t>   （</a:t>
            </a:r>
            <a:r>
              <a:rPr lang="en-US" altLang="zh-CN">
                <a:ea typeface="微软雅黑 Light" panose="020B0502040204020203" pitchFamily="34" charset="-122"/>
              </a:rPr>
              <a:t>TiO</a:t>
            </a:r>
            <a:r>
              <a:rPr lang="en-US" altLang="zh-CN" baseline="-25000">
                <a:ea typeface="微软雅黑 Light" panose="020B0502040204020203" pitchFamily="34" charset="-122"/>
              </a:rPr>
              <a:t>2</a:t>
            </a:r>
            <a:r>
              <a:rPr lang="zh-CN" altLang="en-US">
                <a:ea typeface="微软雅黑 Light" panose="020B0502040204020203" pitchFamily="34" charset="-122"/>
              </a:rPr>
              <a:t>）  </a:t>
            </a:r>
            <a:r>
              <a:rPr lang="en-US" altLang="zh-CN">
                <a:ea typeface="微软雅黑 Light" panose="020B0502040204020203" pitchFamily="34" charset="-122"/>
              </a:rPr>
              <a:t>Rutile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898764" y="5153512"/>
            <a:ext cx="80010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ea typeface="微软雅黑 Light" panose="020B0502040204020203" pitchFamily="34" charset="-122"/>
              </a:rPr>
              <a:t>简单正方（四方）</a:t>
            </a:r>
            <a:r>
              <a:rPr lang="zh-CN" altLang="en-US" sz="2400" dirty="0" smtClean="0">
                <a:ea typeface="微软雅黑 Light" panose="020B0502040204020203" pitchFamily="34" charset="-122"/>
              </a:rPr>
              <a:t>点阵</a:t>
            </a:r>
            <a:endParaRPr lang="en-US" altLang="zh-CN" sz="2400" dirty="0" smtClean="0">
              <a:ea typeface="微软雅黑 Light" panose="020B0502040204020203" pitchFamily="34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zh-CN" altLang="en-US" sz="2400" dirty="0">
              <a:ea typeface="微软雅黑 Light" panose="020B0502040204020203" pitchFamily="34" charset="-122"/>
            </a:endParaRP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714150"/>
              </p:ext>
            </p:extLst>
          </p:nvPr>
        </p:nvGraphicFramePr>
        <p:xfrm>
          <a:off x="898764" y="5576034"/>
          <a:ext cx="51054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Equation" r:id="rId4" imgW="2755800" imgH="419040" progId="Equation.3">
                  <p:embed/>
                </p:oleObj>
              </mc:Choice>
              <mc:Fallback>
                <p:oleObj name="Equation" r:id="rId4" imgW="27558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764" y="5576034"/>
                        <a:ext cx="51054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16" descr="2_书P108_图_2-57(b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5" y="958326"/>
            <a:ext cx="3589337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5227082" y="1840976"/>
            <a:ext cx="1547813" cy="1250950"/>
            <a:chOff x="0" y="0"/>
            <a:chExt cx="975" cy="788"/>
          </a:xfrm>
        </p:grpSpPr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V="1">
              <a:off x="2" y="93"/>
              <a:ext cx="621" cy="34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 flipV="1">
              <a:off x="340" y="350"/>
              <a:ext cx="612" cy="36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V="1">
              <a:off x="7" y="17"/>
              <a:ext cx="369" cy="41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 flipV="1">
              <a:off x="606" y="337"/>
              <a:ext cx="369" cy="45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V="1">
              <a:off x="606" y="76"/>
              <a:ext cx="18" cy="71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 flipV="1">
              <a:off x="341" y="9"/>
              <a:ext cx="18" cy="71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 flipV="1">
              <a:off x="341" y="0"/>
              <a:ext cx="297" cy="9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 flipV="1">
              <a:off x="355" y="725"/>
              <a:ext cx="270" cy="3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 flipH="1" flipV="1">
              <a:off x="13" y="428"/>
              <a:ext cx="621" cy="36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flipH="1" flipV="1">
              <a:off x="369" y="19"/>
              <a:ext cx="594" cy="36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H="1" flipV="1">
              <a:off x="0" y="433"/>
              <a:ext cx="333" cy="27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flipH="1" flipV="1">
              <a:off x="599" y="78"/>
              <a:ext cx="360" cy="27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05" name="Group 41"/>
          <p:cNvGrpSpPr>
            <a:grpSpLocks/>
          </p:cNvGrpSpPr>
          <p:nvPr/>
        </p:nvGrpSpPr>
        <p:grpSpPr bwMode="auto">
          <a:xfrm>
            <a:off x="1495425" y="1752600"/>
            <a:ext cx="1616075" cy="1616075"/>
            <a:chOff x="942" y="720"/>
            <a:chExt cx="1018" cy="1018"/>
          </a:xfrm>
        </p:grpSpPr>
        <p:grpSp>
          <p:nvGrpSpPr>
            <p:cNvPr id="62504" name="Group 40"/>
            <p:cNvGrpSpPr>
              <a:grpSpLocks/>
            </p:cNvGrpSpPr>
            <p:nvPr/>
          </p:nvGrpSpPr>
          <p:grpSpPr bwMode="auto">
            <a:xfrm>
              <a:off x="1322" y="1058"/>
              <a:ext cx="348" cy="327"/>
              <a:chOff x="1342" y="1058"/>
              <a:chExt cx="348" cy="327"/>
            </a:xfrm>
          </p:grpSpPr>
          <p:sp>
            <p:nvSpPr>
              <p:cNvPr id="62490" name="Oval 26"/>
              <p:cNvSpPr>
                <a:spLocks noChangeAspect="1" noChangeArrowheads="1"/>
              </p:cNvSpPr>
              <p:nvPr/>
            </p:nvSpPr>
            <p:spPr bwMode="auto">
              <a:xfrm>
                <a:off x="1342" y="1104"/>
                <a:ext cx="261" cy="261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491" name="Text Box 27"/>
              <p:cNvSpPr txBox="1">
                <a:spLocks noChangeArrowheads="1"/>
              </p:cNvSpPr>
              <p:nvPr/>
            </p:nvSpPr>
            <p:spPr bwMode="auto">
              <a:xfrm>
                <a:off x="1354" y="1058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FF"/>
                    </a:solidFill>
                    <a:ea typeface="微软雅黑 Light" panose="020B0502040204020203" pitchFamily="34" charset="-122"/>
                  </a:rPr>
                  <a:t>+</a:t>
                </a:r>
              </a:p>
            </p:txBody>
          </p:sp>
        </p:grpSp>
        <p:grpSp>
          <p:nvGrpSpPr>
            <p:cNvPr id="62492" name="Group 28"/>
            <p:cNvGrpSpPr>
              <a:grpSpLocks/>
            </p:cNvGrpSpPr>
            <p:nvPr/>
          </p:nvGrpSpPr>
          <p:grpSpPr bwMode="auto">
            <a:xfrm>
              <a:off x="960" y="720"/>
              <a:ext cx="480" cy="480"/>
              <a:chOff x="1152" y="672"/>
              <a:chExt cx="480" cy="480"/>
            </a:xfrm>
          </p:grpSpPr>
          <p:sp>
            <p:nvSpPr>
              <p:cNvPr id="62493" name="Oval 29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494" name="Text Box 30"/>
              <p:cNvSpPr txBox="1">
                <a:spLocks noChangeArrowheads="1"/>
              </p:cNvSpPr>
              <p:nvPr/>
            </p:nvSpPr>
            <p:spPr bwMode="auto">
              <a:xfrm>
                <a:off x="1268" y="70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accent2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–</a:t>
                </a:r>
                <a:endParaRPr lang="en-US" altLang="zh-CN" sz="3200" b="1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2495" name="Group 31"/>
            <p:cNvGrpSpPr>
              <a:grpSpLocks/>
            </p:cNvGrpSpPr>
            <p:nvPr/>
          </p:nvGrpSpPr>
          <p:grpSpPr bwMode="auto">
            <a:xfrm>
              <a:off x="1478" y="730"/>
              <a:ext cx="480" cy="480"/>
              <a:chOff x="1152" y="672"/>
              <a:chExt cx="480" cy="480"/>
            </a:xfrm>
          </p:grpSpPr>
          <p:sp>
            <p:nvSpPr>
              <p:cNvPr id="62496" name="Oval 32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497" name="Text Box 33"/>
              <p:cNvSpPr txBox="1">
                <a:spLocks noChangeArrowheads="1"/>
              </p:cNvSpPr>
              <p:nvPr/>
            </p:nvSpPr>
            <p:spPr bwMode="auto">
              <a:xfrm>
                <a:off x="1268" y="70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accent2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–</a:t>
                </a:r>
                <a:endParaRPr lang="en-US" altLang="zh-CN" sz="3200" b="1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2498" name="Group 34"/>
            <p:cNvGrpSpPr>
              <a:grpSpLocks/>
            </p:cNvGrpSpPr>
            <p:nvPr/>
          </p:nvGrpSpPr>
          <p:grpSpPr bwMode="auto">
            <a:xfrm>
              <a:off x="942" y="1248"/>
              <a:ext cx="480" cy="480"/>
              <a:chOff x="1152" y="672"/>
              <a:chExt cx="480" cy="480"/>
            </a:xfrm>
          </p:grpSpPr>
          <p:sp>
            <p:nvSpPr>
              <p:cNvPr id="62499" name="Oval 35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500" name="Text Box 36"/>
              <p:cNvSpPr txBox="1">
                <a:spLocks noChangeArrowheads="1"/>
              </p:cNvSpPr>
              <p:nvPr/>
            </p:nvSpPr>
            <p:spPr bwMode="auto">
              <a:xfrm>
                <a:off x="1268" y="70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accent2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–</a:t>
                </a:r>
                <a:endParaRPr lang="en-US" altLang="zh-CN" sz="3200" b="1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2501" name="Group 37"/>
            <p:cNvGrpSpPr>
              <a:grpSpLocks/>
            </p:cNvGrpSpPr>
            <p:nvPr/>
          </p:nvGrpSpPr>
          <p:grpSpPr bwMode="auto">
            <a:xfrm>
              <a:off x="1480" y="1258"/>
              <a:ext cx="480" cy="480"/>
              <a:chOff x="1152" y="672"/>
              <a:chExt cx="480" cy="480"/>
            </a:xfrm>
          </p:grpSpPr>
          <p:sp>
            <p:nvSpPr>
              <p:cNvPr id="62502" name="Oval 38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503" name="Text Box 39"/>
              <p:cNvSpPr txBox="1">
                <a:spLocks noChangeArrowheads="1"/>
              </p:cNvSpPr>
              <p:nvPr/>
            </p:nvSpPr>
            <p:spPr bwMode="auto">
              <a:xfrm>
                <a:off x="1268" y="70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accent2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–</a:t>
                </a:r>
                <a:endParaRPr lang="en-US" altLang="zh-CN" sz="3200" b="1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2523" name="Text Box 59"/>
          <p:cNvSpPr txBox="1">
            <a:spLocks noChangeArrowheads="1"/>
          </p:cNvSpPr>
          <p:nvPr/>
        </p:nvSpPr>
        <p:spPr bwMode="auto">
          <a:xfrm>
            <a:off x="1905000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稳定</a:t>
            </a:r>
          </a:p>
        </p:txBody>
      </p:sp>
      <p:grpSp>
        <p:nvGrpSpPr>
          <p:cNvPr id="62484" name="Group 20"/>
          <p:cNvGrpSpPr>
            <a:grpSpLocks/>
          </p:cNvGrpSpPr>
          <p:nvPr/>
        </p:nvGrpSpPr>
        <p:grpSpPr bwMode="auto">
          <a:xfrm>
            <a:off x="3810000" y="1752600"/>
            <a:ext cx="1539875" cy="1524000"/>
            <a:chOff x="1152" y="672"/>
            <a:chExt cx="970" cy="960"/>
          </a:xfrm>
        </p:grpSpPr>
        <p:grpSp>
          <p:nvGrpSpPr>
            <p:cNvPr id="62472" name="Group 8"/>
            <p:cNvGrpSpPr>
              <a:grpSpLocks/>
            </p:cNvGrpSpPr>
            <p:nvPr/>
          </p:nvGrpSpPr>
          <p:grpSpPr bwMode="auto">
            <a:xfrm>
              <a:off x="1516" y="980"/>
              <a:ext cx="336" cy="327"/>
              <a:chOff x="1422" y="2804"/>
              <a:chExt cx="336" cy="327"/>
            </a:xfrm>
          </p:grpSpPr>
          <p:sp>
            <p:nvSpPr>
              <p:cNvPr id="62470" name="Oval 6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471" name="Text Box 7"/>
              <p:cNvSpPr txBox="1">
                <a:spLocks noChangeArrowheads="1"/>
              </p:cNvSpPr>
              <p:nvPr/>
            </p:nvSpPr>
            <p:spPr bwMode="auto">
              <a:xfrm>
                <a:off x="1422" y="2804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FF"/>
                    </a:solidFill>
                    <a:ea typeface="微软雅黑 Light" panose="020B0502040204020203" pitchFamily="34" charset="-122"/>
                  </a:rPr>
                  <a:t>+</a:t>
                </a:r>
              </a:p>
            </p:txBody>
          </p:sp>
        </p:grpSp>
        <p:grpSp>
          <p:nvGrpSpPr>
            <p:cNvPr id="62474" name="Group 10"/>
            <p:cNvGrpSpPr>
              <a:grpSpLocks/>
            </p:cNvGrpSpPr>
            <p:nvPr/>
          </p:nvGrpSpPr>
          <p:grpSpPr bwMode="auto">
            <a:xfrm>
              <a:off x="1152" y="672"/>
              <a:ext cx="480" cy="480"/>
              <a:chOff x="1152" y="672"/>
              <a:chExt cx="480" cy="480"/>
            </a:xfrm>
          </p:grpSpPr>
          <p:sp>
            <p:nvSpPr>
              <p:cNvPr id="62466" name="Oval 2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473" name="Text Box 9"/>
              <p:cNvSpPr txBox="1">
                <a:spLocks noChangeArrowheads="1"/>
              </p:cNvSpPr>
              <p:nvPr/>
            </p:nvSpPr>
            <p:spPr bwMode="auto">
              <a:xfrm>
                <a:off x="1268" y="70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accent2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–</a:t>
                </a:r>
                <a:endParaRPr lang="en-US" altLang="zh-CN" sz="3200" b="1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2475" name="Group 11"/>
            <p:cNvGrpSpPr>
              <a:grpSpLocks/>
            </p:cNvGrpSpPr>
            <p:nvPr/>
          </p:nvGrpSpPr>
          <p:grpSpPr bwMode="auto">
            <a:xfrm>
              <a:off x="1632" y="672"/>
              <a:ext cx="480" cy="480"/>
              <a:chOff x="1152" y="672"/>
              <a:chExt cx="480" cy="480"/>
            </a:xfrm>
          </p:grpSpPr>
          <p:sp>
            <p:nvSpPr>
              <p:cNvPr id="62476" name="Oval 12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477" name="Text Box 13"/>
              <p:cNvSpPr txBox="1">
                <a:spLocks noChangeArrowheads="1"/>
              </p:cNvSpPr>
              <p:nvPr/>
            </p:nvSpPr>
            <p:spPr bwMode="auto">
              <a:xfrm>
                <a:off x="1268" y="70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accent2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–</a:t>
                </a:r>
                <a:endParaRPr lang="en-US" altLang="zh-CN" sz="3200" b="1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2478" name="Group 14"/>
            <p:cNvGrpSpPr>
              <a:grpSpLocks/>
            </p:cNvGrpSpPr>
            <p:nvPr/>
          </p:nvGrpSpPr>
          <p:grpSpPr bwMode="auto">
            <a:xfrm>
              <a:off x="1162" y="1152"/>
              <a:ext cx="480" cy="480"/>
              <a:chOff x="1152" y="672"/>
              <a:chExt cx="480" cy="480"/>
            </a:xfrm>
          </p:grpSpPr>
          <p:sp>
            <p:nvSpPr>
              <p:cNvPr id="62479" name="Oval 15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480" name="Text Box 16"/>
              <p:cNvSpPr txBox="1">
                <a:spLocks noChangeArrowheads="1"/>
              </p:cNvSpPr>
              <p:nvPr/>
            </p:nvSpPr>
            <p:spPr bwMode="auto">
              <a:xfrm>
                <a:off x="1268" y="70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accent2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–</a:t>
                </a:r>
                <a:endParaRPr lang="en-US" altLang="zh-CN" sz="3200" b="1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2481" name="Group 17"/>
            <p:cNvGrpSpPr>
              <a:grpSpLocks/>
            </p:cNvGrpSpPr>
            <p:nvPr/>
          </p:nvGrpSpPr>
          <p:grpSpPr bwMode="auto">
            <a:xfrm>
              <a:off x="1642" y="1152"/>
              <a:ext cx="480" cy="480"/>
              <a:chOff x="1152" y="672"/>
              <a:chExt cx="480" cy="480"/>
            </a:xfrm>
          </p:grpSpPr>
          <p:sp>
            <p:nvSpPr>
              <p:cNvPr id="62482" name="Oval 18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483" name="Text Box 19"/>
              <p:cNvSpPr txBox="1">
                <a:spLocks noChangeArrowheads="1"/>
              </p:cNvSpPr>
              <p:nvPr/>
            </p:nvSpPr>
            <p:spPr bwMode="auto">
              <a:xfrm>
                <a:off x="1268" y="70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accent2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–</a:t>
                </a:r>
                <a:endParaRPr lang="en-US" altLang="zh-CN" sz="3200" b="1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2524" name="Text Box 60"/>
          <p:cNvSpPr txBox="1">
            <a:spLocks noChangeArrowheads="1"/>
          </p:cNvSpPr>
          <p:nvPr/>
        </p:nvSpPr>
        <p:spPr bwMode="auto">
          <a:xfrm>
            <a:off x="4191000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稳定</a:t>
            </a:r>
          </a:p>
        </p:txBody>
      </p:sp>
      <p:grpSp>
        <p:nvGrpSpPr>
          <p:cNvPr id="62522" name="Group 58"/>
          <p:cNvGrpSpPr>
            <a:grpSpLocks/>
          </p:cNvGrpSpPr>
          <p:nvPr/>
        </p:nvGrpSpPr>
        <p:grpSpPr bwMode="auto">
          <a:xfrm>
            <a:off x="6232525" y="1752600"/>
            <a:ext cx="1539875" cy="1524000"/>
            <a:chOff x="3926" y="720"/>
            <a:chExt cx="970" cy="960"/>
          </a:xfrm>
        </p:grpSpPr>
        <p:sp>
          <p:nvSpPr>
            <p:cNvPr id="62508" name="Oval 44"/>
            <p:cNvSpPr>
              <a:spLocks noChangeAspect="1" noChangeArrowheads="1"/>
            </p:cNvSpPr>
            <p:nvPr/>
          </p:nvSpPr>
          <p:spPr bwMode="auto">
            <a:xfrm>
              <a:off x="4362" y="1146"/>
              <a:ext cx="125" cy="1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微软雅黑 Light" panose="020B0502040204020203" pitchFamily="34" charset="-122"/>
              </a:endParaRPr>
            </a:p>
          </p:txBody>
        </p:sp>
        <p:sp>
          <p:nvSpPr>
            <p:cNvPr id="62509" name="Text Box 45"/>
            <p:cNvSpPr txBox="1">
              <a:spLocks noChangeArrowheads="1"/>
            </p:cNvSpPr>
            <p:nvPr/>
          </p:nvSpPr>
          <p:spPr bwMode="auto">
            <a:xfrm>
              <a:off x="4302" y="103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  <a:ea typeface="微软雅黑 Light" panose="020B0502040204020203" pitchFamily="34" charset="-122"/>
                </a:rPr>
                <a:t>+</a:t>
              </a:r>
            </a:p>
          </p:txBody>
        </p:sp>
        <p:grpSp>
          <p:nvGrpSpPr>
            <p:cNvPr id="62510" name="Group 46"/>
            <p:cNvGrpSpPr>
              <a:grpSpLocks/>
            </p:cNvGrpSpPr>
            <p:nvPr/>
          </p:nvGrpSpPr>
          <p:grpSpPr bwMode="auto">
            <a:xfrm>
              <a:off x="3926" y="720"/>
              <a:ext cx="480" cy="480"/>
              <a:chOff x="1152" y="672"/>
              <a:chExt cx="480" cy="480"/>
            </a:xfrm>
          </p:grpSpPr>
          <p:sp>
            <p:nvSpPr>
              <p:cNvPr id="62511" name="Oval 47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512" name="Text Box 48"/>
              <p:cNvSpPr txBox="1">
                <a:spLocks noChangeArrowheads="1"/>
              </p:cNvSpPr>
              <p:nvPr/>
            </p:nvSpPr>
            <p:spPr bwMode="auto">
              <a:xfrm>
                <a:off x="1268" y="70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accent2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–</a:t>
                </a:r>
                <a:endParaRPr lang="en-US" altLang="zh-CN" sz="3200" b="1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2513" name="Group 49"/>
            <p:cNvGrpSpPr>
              <a:grpSpLocks/>
            </p:cNvGrpSpPr>
            <p:nvPr/>
          </p:nvGrpSpPr>
          <p:grpSpPr bwMode="auto">
            <a:xfrm>
              <a:off x="4406" y="720"/>
              <a:ext cx="480" cy="480"/>
              <a:chOff x="1152" y="672"/>
              <a:chExt cx="480" cy="480"/>
            </a:xfrm>
          </p:grpSpPr>
          <p:sp>
            <p:nvSpPr>
              <p:cNvPr id="62514" name="Oval 50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515" name="Text Box 51"/>
              <p:cNvSpPr txBox="1">
                <a:spLocks noChangeArrowheads="1"/>
              </p:cNvSpPr>
              <p:nvPr/>
            </p:nvSpPr>
            <p:spPr bwMode="auto">
              <a:xfrm>
                <a:off x="1268" y="70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accent2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–</a:t>
                </a:r>
                <a:endParaRPr lang="en-US" altLang="zh-CN" sz="3200" b="1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2516" name="Group 52"/>
            <p:cNvGrpSpPr>
              <a:grpSpLocks/>
            </p:cNvGrpSpPr>
            <p:nvPr/>
          </p:nvGrpSpPr>
          <p:grpSpPr bwMode="auto">
            <a:xfrm>
              <a:off x="3936" y="1200"/>
              <a:ext cx="480" cy="480"/>
              <a:chOff x="1152" y="672"/>
              <a:chExt cx="480" cy="480"/>
            </a:xfrm>
          </p:grpSpPr>
          <p:sp>
            <p:nvSpPr>
              <p:cNvPr id="62517" name="Oval 53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518" name="Text Box 54"/>
              <p:cNvSpPr txBox="1">
                <a:spLocks noChangeArrowheads="1"/>
              </p:cNvSpPr>
              <p:nvPr/>
            </p:nvSpPr>
            <p:spPr bwMode="auto">
              <a:xfrm>
                <a:off x="1268" y="70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accent2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–</a:t>
                </a:r>
                <a:endParaRPr lang="en-US" altLang="zh-CN" sz="3200" b="1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2519" name="Group 55"/>
            <p:cNvGrpSpPr>
              <a:grpSpLocks/>
            </p:cNvGrpSpPr>
            <p:nvPr/>
          </p:nvGrpSpPr>
          <p:grpSpPr bwMode="auto">
            <a:xfrm>
              <a:off x="4416" y="1200"/>
              <a:ext cx="480" cy="480"/>
              <a:chOff x="1152" y="672"/>
              <a:chExt cx="480" cy="480"/>
            </a:xfrm>
          </p:grpSpPr>
          <p:sp>
            <p:nvSpPr>
              <p:cNvPr id="62520" name="Oval 56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521" name="Text Box 57"/>
              <p:cNvSpPr txBox="1">
                <a:spLocks noChangeArrowheads="1"/>
              </p:cNvSpPr>
              <p:nvPr/>
            </p:nvSpPr>
            <p:spPr bwMode="auto">
              <a:xfrm>
                <a:off x="1268" y="70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accent2"/>
                    </a:solidFill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–</a:t>
                </a:r>
                <a:endParaRPr lang="en-US" altLang="zh-CN" sz="3200" b="1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2525" name="Text Box 61"/>
          <p:cNvSpPr txBox="1">
            <a:spLocks noChangeArrowheads="1"/>
          </p:cNvSpPr>
          <p:nvPr/>
        </p:nvSpPr>
        <p:spPr bwMode="auto">
          <a:xfrm>
            <a:off x="6477000" y="3657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不稳定</a:t>
            </a:r>
          </a:p>
        </p:txBody>
      </p:sp>
      <p:sp>
        <p:nvSpPr>
          <p:cNvPr id="62529" name="Text Box 65"/>
          <p:cNvSpPr txBox="1">
            <a:spLocks noChangeArrowheads="1"/>
          </p:cNvSpPr>
          <p:nvPr/>
        </p:nvSpPr>
        <p:spPr bwMode="auto">
          <a:xfrm>
            <a:off x="838200" y="7620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ea typeface="微软雅黑 Light" panose="020B0502040204020203" pitchFamily="34" charset="-122"/>
              </a:rPr>
              <a:t>正负离子形成稳定结构的条件：</a:t>
            </a:r>
          </a:p>
        </p:txBody>
      </p:sp>
      <p:graphicFrame>
        <p:nvGraphicFramePr>
          <p:cNvPr id="62530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563643"/>
              </p:ext>
            </p:extLst>
          </p:nvPr>
        </p:nvGraphicFramePr>
        <p:xfrm>
          <a:off x="2038350" y="4572000"/>
          <a:ext cx="415448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9" name="公式" r:id="rId4" imgW="1765080" imgH="419040" progId="Equation.3">
                  <p:embed/>
                </p:oleObj>
              </mc:Choice>
              <mc:Fallback>
                <p:oleObj name="公式" r:id="rId4" imgW="1765080" imgH="41904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572000"/>
                        <a:ext cx="415448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31" name="Text Box 67"/>
          <p:cNvSpPr txBox="1">
            <a:spLocks noChangeArrowheads="1"/>
          </p:cNvSpPr>
          <p:nvPr/>
        </p:nvSpPr>
        <p:spPr bwMode="auto">
          <a:xfrm>
            <a:off x="1143000" y="5791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ea typeface="微软雅黑 Light" panose="020B0502040204020203" pitchFamily="34" charset="-122"/>
              </a:rPr>
              <a:t>r</a:t>
            </a:r>
            <a:r>
              <a:rPr lang="en-US" altLang="zh-CN" sz="2400" i="1" baseline="30000">
                <a:ea typeface="微软雅黑 Light" panose="020B0502040204020203" pitchFamily="34" charset="-122"/>
              </a:rPr>
              <a:t>+ </a:t>
            </a:r>
            <a:r>
              <a:rPr lang="zh-CN" altLang="en-US" sz="2400">
                <a:ea typeface="微软雅黑 Light" panose="020B0502040204020203" pitchFamily="34" charset="-122"/>
              </a:rPr>
              <a:t>比</a:t>
            </a:r>
            <a:r>
              <a:rPr lang="en-US" altLang="zh-CN" sz="2400" i="1">
                <a:ea typeface="微软雅黑 Light" panose="020B0502040204020203" pitchFamily="34" charset="-122"/>
              </a:rPr>
              <a:t>r</a:t>
            </a:r>
            <a:r>
              <a:rPr lang="en-US" altLang="zh-CN" sz="2400" i="1" baseline="-25000">
                <a:ea typeface="微软雅黑 Light" panose="020B0502040204020203" pitchFamily="34" charset="-122"/>
              </a:rPr>
              <a:t>i </a:t>
            </a:r>
            <a:r>
              <a:rPr lang="zh-CN" altLang="en-US" sz="2400">
                <a:ea typeface="微软雅黑 Light" panose="020B0502040204020203" pitchFamily="34" charset="-122"/>
              </a:rPr>
              <a:t>大一点，但不能大很多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3" grpId="0" autoUpdateAnimBg="0"/>
      <p:bldP spid="62524" grpId="0" autoUpdateAnimBg="0"/>
      <p:bldP spid="62525" grpId="0" autoUpdateAnimBg="0"/>
      <p:bldP spid="6253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838200" y="1447800"/>
            <a:ext cx="7315200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>
                <a:ea typeface="微软雅黑 Light" panose="020B0502040204020203" pitchFamily="34" charset="-122"/>
              </a:rPr>
              <a:t> </a:t>
            </a:r>
            <a:r>
              <a:rPr lang="zh-CN" altLang="en-US" sz="2400">
                <a:ea typeface="微软雅黑 Light" panose="020B0502040204020203" pitchFamily="34" charset="-122"/>
              </a:rPr>
              <a:t>金红石是</a:t>
            </a:r>
            <a:r>
              <a:rPr lang="en-US" altLang="zh-CN" sz="2400">
                <a:ea typeface="微软雅黑 Light" panose="020B0502040204020203" pitchFamily="34" charset="-122"/>
              </a:rPr>
              <a:t>TiO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的一种常见的稳定结构，此外</a:t>
            </a:r>
            <a:r>
              <a:rPr lang="en-US" altLang="zh-CN" sz="2400">
                <a:ea typeface="微软雅黑 Light" panose="020B0502040204020203" pitchFamily="34" charset="-122"/>
              </a:rPr>
              <a:t>TiO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还有板钛矿、锐钛矿晶体结构。</a:t>
            </a: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>
                <a:ea typeface="微软雅黑 Light" panose="020B0502040204020203" pitchFamily="34" charset="-122"/>
              </a:rPr>
              <a:t> 金红石在工业生产中也称为钛白粉，是一种重要的电容器材料</a:t>
            </a: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>
                <a:ea typeface="微软雅黑 Light" panose="020B0502040204020203" pitchFamily="34" charset="-122"/>
              </a:rPr>
              <a:t> 类似的晶体：</a:t>
            </a:r>
            <a:r>
              <a:rPr lang="en-US" altLang="zh-CN" sz="2400">
                <a:ea typeface="微软雅黑 Light" panose="020B0502040204020203" pitchFamily="34" charset="-122"/>
              </a:rPr>
              <a:t>PbO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MnO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MoO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GeO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SnO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NbO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6843713" y="238125"/>
            <a:ext cx="2079625" cy="6384925"/>
            <a:chOff x="0" y="0"/>
            <a:chExt cx="1310" cy="4022"/>
          </a:xfrm>
        </p:grpSpPr>
        <p:pic>
          <p:nvPicPr>
            <p:cNvPr id="2" name="Picture 6" descr="8888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95" cy="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154"/>
            <p:cNvSpPr txBox="1">
              <a:spLocks noChangeArrowheads="1"/>
            </p:cNvSpPr>
            <p:nvPr/>
          </p:nvSpPr>
          <p:spPr bwMode="auto">
            <a:xfrm>
              <a:off x="837" y="3425"/>
              <a:ext cx="313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ion</a:t>
              </a:r>
            </a:p>
          </p:txBody>
        </p:sp>
        <p:sp>
          <p:nvSpPr>
            <p:cNvPr id="4" name="Text Box 155"/>
            <p:cNvSpPr txBox="1">
              <a:spLocks noChangeArrowheads="1"/>
            </p:cNvSpPr>
            <p:nvPr/>
          </p:nvSpPr>
          <p:spPr bwMode="auto">
            <a:xfrm>
              <a:off x="854" y="3608"/>
              <a:ext cx="313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ion</a:t>
              </a:r>
            </a:p>
          </p:txBody>
        </p:sp>
        <p:sp>
          <p:nvSpPr>
            <p:cNvPr id="5" name="Text Box 156"/>
            <p:cNvSpPr txBox="1">
              <a:spLocks noChangeArrowheads="1"/>
            </p:cNvSpPr>
            <p:nvPr/>
          </p:nvSpPr>
          <p:spPr bwMode="auto">
            <a:xfrm>
              <a:off x="671" y="3791"/>
              <a:ext cx="639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vacancy</a:t>
              </a:r>
            </a:p>
          </p:txBody>
        </p:sp>
      </p:grpSp>
      <p:graphicFrame>
        <p:nvGraphicFramePr>
          <p:cNvPr id="307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114475"/>
              </p:ext>
            </p:extLst>
          </p:nvPr>
        </p:nvGraphicFramePr>
        <p:xfrm>
          <a:off x="553050" y="1804522"/>
          <a:ext cx="3560762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0" r:id="rId4" imgW="1185840" imgH="709742" progId="Equation.3">
                  <p:embed/>
                </p:oleObj>
              </mc:Choice>
              <mc:Fallback>
                <p:oleObj r:id="rId4" imgW="1185840" imgH="709742" progId="Equation.3">
                  <p:embed/>
                  <p:pic>
                    <p:nvPicPr>
                      <p:cNvPr id="307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50" y="1804522"/>
                        <a:ext cx="3560762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45" name="Group 11"/>
          <p:cNvGrpSpPr>
            <a:grpSpLocks/>
          </p:cNvGrpSpPr>
          <p:nvPr/>
        </p:nvGrpSpPr>
        <p:grpSpPr bwMode="auto">
          <a:xfrm>
            <a:off x="4799013" y="1419225"/>
            <a:ext cx="2101850" cy="2981325"/>
            <a:chOff x="0" y="0"/>
            <a:chExt cx="1324" cy="1878"/>
          </a:xfrm>
        </p:grpSpPr>
        <p:grpSp>
          <p:nvGrpSpPr>
            <p:cNvPr id="30767" name="Group 12"/>
            <p:cNvGrpSpPr>
              <a:grpSpLocks noChangeAspect="1"/>
            </p:cNvGrpSpPr>
            <p:nvPr/>
          </p:nvGrpSpPr>
          <p:grpSpPr bwMode="auto">
            <a:xfrm>
              <a:off x="91" y="187"/>
              <a:ext cx="1134" cy="1522"/>
              <a:chOff x="0" y="0"/>
              <a:chExt cx="646" cy="867"/>
            </a:xfrm>
          </p:grpSpPr>
          <p:sp>
            <p:nvSpPr>
              <p:cNvPr id="30785" name="Line 161"/>
              <p:cNvSpPr>
                <a:spLocks noChangeAspect="1" noChangeShapeType="1"/>
              </p:cNvSpPr>
              <p:nvPr/>
            </p:nvSpPr>
            <p:spPr bwMode="auto">
              <a:xfrm>
                <a:off x="144" y="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6" name="Line 162"/>
              <p:cNvSpPr>
                <a:spLocks noChangeAspect="1" noChangeShapeType="1"/>
              </p:cNvSpPr>
              <p:nvPr/>
            </p:nvSpPr>
            <p:spPr bwMode="auto">
              <a:xfrm>
                <a:off x="68" y="17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7" name="Line 163"/>
              <p:cNvSpPr>
                <a:spLocks noChangeAspect="1" noChangeShapeType="1"/>
              </p:cNvSpPr>
              <p:nvPr/>
            </p:nvSpPr>
            <p:spPr bwMode="auto">
              <a:xfrm flipH="1">
                <a:off x="0" y="3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8" name="Line 164"/>
              <p:cNvSpPr>
                <a:spLocks noChangeAspect="1" noChangeShapeType="1"/>
              </p:cNvSpPr>
              <p:nvPr/>
            </p:nvSpPr>
            <p:spPr bwMode="auto">
              <a:xfrm flipH="1">
                <a:off x="498" y="7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9" name="Line 165"/>
              <p:cNvSpPr>
                <a:spLocks noChangeAspect="1" noChangeShapeType="1"/>
              </p:cNvSpPr>
              <p:nvPr/>
            </p:nvSpPr>
            <p:spPr bwMode="auto">
              <a:xfrm>
                <a:off x="0" y="99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0" name="Line 166"/>
              <p:cNvSpPr>
                <a:spLocks noChangeAspect="1" noChangeShapeType="1"/>
              </p:cNvSpPr>
              <p:nvPr/>
            </p:nvSpPr>
            <p:spPr bwMode="auto">
              <a:xfrm>
                <a:off x="576" y="3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1" name="Line 167"/>
              <p:cNvSpPr>
                <a:spLocks noChangeAspect="1" noChangeShapeType="1"/>
              </p:cNvSpPr>
              <p:nvPr/>
            </p:nvSpPr>
            <p:spPr bwMode="auto">
              <a:xfrm>
                <a:off x="144" y="7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2" name="Line 168"/>
              <p:cNvSpPr>
                <a:spLocks noChangeAspect="1" noChangeShapeType="1"/>
              </p:cNvSpPr>
              <p:nvPr/>
            </p:nvSpPr>
            <p:spPr bwMode="auto">
              <a:xfrm>
                <a:off x="68" y="86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3" name="Line 169"/>
              <p:cNvSpPr>
                <a:spLocks noChangeAspect="1" noChangeShapeType="1"/>
              </p:cNvSpPr>
              <p:nvPr/>
            </p:nvSpPr>
            <p:spPr bwMode="auto">
              <a:xfrm flipH="1">
                <a:off x="0" y="700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4" name="Line 170"/>
              <p:cNvSpPr>
                <a:spLocks noChangeAspect="1" noChangeShapeType="1"/>
              </p:cNvSpPr>
              <p:nvPr/>
            </p:nvSpPr>
            <p:spPr bwMode="auto">
              <a:xfrm flipH="1">
                <a:off x="498" y="77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5" name="Line 171"/>
              <p:cNvSpPr>
                <a:spLocks noChangeAspect="1" noChangeShapeType="1"/>
              </p:cNvSpPr>
              <p:nvPr/>
            </p:nvSpPr>
            <p:spPr bwMode="auto">
              <a:xfrm>
                <a:off x="0" y="796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6" name="Line 172"/>
              <p:cNvSpPr>
                <a:spLocks noChangeAspect="1" noChangeShapeType="1"/>
              </p:cNvSpPr>
              <p:nvPr/>
            </p:nvSpPr>
            <p:spPr bwMode="auto">
              <a:xfrm>
                <a:off x="576" y="700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7" name="Line 173"/>
              <p:cNvSpPr>
                <a:spLocks noChangeAspect="1" noChangeShapeType="1"/>
              </p:cNvSpPr>
              <p:nvPr/>
            </p:nvSpPr>
            <p:spPr bwMode="auto">
              <a:xfrm>
                <a:off x="69" y="165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8" name="Line 174"/>
              <p:cNvSpPr>
                <a:spLocks noChangeAspect="1" noChangeShapeType="1"/>
              </p:cNvSpPr>
              <p:nvPr/>
            </p:nvSpPr>
            <p:spPr bwMode="auto">
              <a:xfrm>
                <a:off x="0" y="103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9" name="Line 175"/>
              <p:cNvSpPr>
                <a:spLocks noChangeAspect="1" noChangeShapeType="1"/>
              </p:cNvSpPr>
              <p:nvPr/>
            </p:nvSpPr>
            <p:spPr bwMode="auto">
              <a:xfrm>
                <a:off x="501" y="166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0" name="Line 176"/>
              <p:cNvSpPr>
                <a:spLocks noChangeAspect="1" noChangeShapeType="1"/>
              </p:cNvSpPr>
              <p:nvPr/>
            </p:nvSpPr>
            <p:spPr bwMode="auto">
              <a:xfrm>
                <a:off x="645" y="69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1" name="Line 177"/>
              <p:cNvSpPr>
                <a:spLocks noChangeAspect="1" noChangeShapeType="1"/>
              </p:cNvSpPr>
              <p:nvPr/>
            </p:nvSpPr>
            <p:spPr bwMode="auto">
              <a:xfrm>
                <a:off x="144" y="3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2" name="Line 178"/>
              <p:cNvSpPr>
                <a:spLocks noChangeAspect="1" noChangeShapeType="1"/>
              </p:cNvSpPr>
              <p:nvPr/>
            </p:nvSpPr>
            <p:spPr bwMode="auto">
              <a:xfrm>
                <a:off x="573" y="0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3" name="Line 179"/>
              <p:cNvSpPr>
                <a:spLocks noChangeAspect="1" noChangeShapeType="1"/>
              </p:cNvSpPr>
              <p:nvPr/>
            </p:nvSpPr>
            <p:spPr bwMode="auto">
              <a:xfrm flipV="1">
                <a:off x="0" y="70"/>
                <a:ext cx="646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4" name="Line 180"/>
              <p:cNvSpPr>
                <a:spLocks noChangeAspect="1" noChangeShapeType="1"/>
              </p:cNvSpPr>
              <p:nvPr/>
            </p:nvSpPr>
            <p:spPr bwMode="auto">
              <a:xfrm flipV="1">
                <a:off x="0" y="768"/>
                <a:ext cx="646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5" name="Line 181"/>
              <p:cNvSpPr>
                <a:spLocks noChangeAspect="1" noChangeShapeType="1"/>
              </p:cNvSpPr>
              <p:nvPr/>
            </p:nvSpPr>
            <p:spPr bwMode="auto">
              <a:xfrm>
                <a:off x="141" y="3"/>
                <a:ext cx="36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182"/>
              <p:cNvSpPr>
                <a:spLocks noChangeAspect="1" noChangeShapeType="1"/>
              </p:cNvSpPr>
              <p:nvPr/>
            </p:nvSpPr>
            <p:spPr bwMode="auto">
              <a:xfrm>
                <a:off x="144" y="702"/>
                <a:ext cx="36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183"/>
              <p:cNvSpPr>
                <a:spLocks noChangeAspect="1" noChangeShapeType="1"/>
              </p:cNvSpPr>
              <p:nvPr/>
            </p:nvSpPr>
            <p:spPr bwMode="auto">
              <a:xfrm flipH="1">
                <a:off x="63" y="6"/>
                <a:ext cx="508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" name="Group 36"/>
              <p:cNvGrpSpPr>
                <a:grpSpLocks noChangeAspect="1"/>
              </p:cNvGrpSpPr>
              <p:nvPr/>
            </p:nvGrpSpPr>
            <p:grpSpPr bwMode="auto">
              <a:xfrm>
                <a:off x="0" y="363"/>
                <a:ext cx="646" cy="167"/>
                <a:chOff x="0" y="0"/>
                <a:chExt cx="646" cy="167"/>
              </a:xfrm>
            </p:grpSpPr>
            <p:sp>
              <p:nvSpPr>
                <p:cNvPr id="9" name="Line 185"/>
                <p:cNvSpPr>
                  <a:spLocks noChangeAspect="1" noChangeShapeType="1"/>
                </p:cNvSpPr>
                <p:nvPr/>
              </p:nvSpPr>
              <p:spPr bwMode="auto">
                <a:xfrm>
                  <a:off x="144" y="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Line 186"/>
                <p:cNvSpPr>
                  <a:spLocks noChangeAspect="1" noChangeShapeType="1"/>
                </p:cNvSpPr>
                <p:nvPr/>
              </p:nvSpPr>
              <p:spPr bwMode="auto">
                <a:xfrm>
                  <a:off x="68" y="167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Line 18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0" y="0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Line 18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98" y="7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189"/>
                <p:cNvSpPr>
                  <a:spLocks noChangeAspect="1" noChangeShapeType="1"/>
                </p:cNvSpPr>
                <p:nvPr/>
              </p:nvSpPr>
              <p:spPr bwMode="auto">
                <a:xfrm>
                  <a:off x="0" y="96"/>
                  <a:ext cx="70" cy="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190"/>
                <p:cNvSpPr>
                  <a:spLocks noChangeAspect="1" noChangeShapeType="1"/>
                </p:cNvSpPr>
                <p:nvPr/>
              </p:nvSpPr>
              <p:spPr bwMode="auto">
                <a:xfrm>
                  <a:off x="576" y="0"/>
                  <a:ext cx="70" cy="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9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0" y="66"/>
                  <a:ext cx="646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92"/>
                <p:cNvSpPr>
                  <a:spLocks noChangeAspect="1" noChangeShapeType="1"/>
                </p:cNvSpPr>
                <p:nvPr/>
              </p:nvSpPr>
              <p:spPr bwMode="auto">
                <a:xfrm>
                  <a:off x="141" y="0"/>
                  <a:ext cx="363" cy="1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9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68" y="3"/>
                  <a:ext cx="508" cy="15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" name="Line 194"/>
              <p:cNvSpPr>
                <a:spLocks noChangeAspect="1" noChangeShapeType="1"/>
              </p:cNvSpPr>
              <p:nvPr/>
            </p:nvSpPr>
            <p:spPr bwMode="auto">
              <a:xfrm flipH="1">
                <a:off x="68" y="702"/>
                <a:ext cx="508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95"/>
              <p:cNvSpPr>
                <a:spLocks noChangeAspect="1" noChangeShapeType="1"/>
              </p:cNvSpPr>
              <p:nvPr/>
            </p:nvSpPr>
            <p:spPr bwMode="auto">
              <a:xfrm>
                <a:off x="321" y="81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68" name="Text Box 196"/>
            <p:cNvSpPr txBox="1">
              <a:spLocks noChangeArrowheads="1"/>
            </p:cNvSpPr>
            <p:nvPr/>
          </p:nvSpPr>
          <p:spPr bwMode="auto">
            <a:xfrm>
              <a:off x="1004" y="122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69" name="Text Box 197"/>
            <p:cNvSpPr txBox="1">
              <a:spLocks noChangeArrowheads="1"/>
            </p:cNvSpPr>
            <p:nvPr/>
          </p:nvSpPr>
          <p:spPr bwMode="auto">
            <a:xfrm>
              <a:off x="556" y="136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70" name="Text Box 198"/>
            <p:cNvSpPr txBox="1">
              <a:spLocks noChangeArrowheads="1"/>
            </p:cNvSpPr>
            <p:nvPr/>
          </p:nvSpPr>
          <p:spPr bwMode="auto">
            <a:xfrm>
              <a:off x="250" y="122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71" name="Text Box 199"/>
            <p:cNvSpPr txBox="1">
              <a:spLocks noChangeArrowheads="1"/>
            </p:cNvSpPr>
            <p:nvPr/>
          </p:nvSpPr>
          <p:spPr bwMode="auto">
            <a:xfrm>
              <a:off x="0" y="1386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72" name="Text Box 200"/>
            <p:cNvSpPr txBox="1">
              <a:spLocks noChangeArrowheads="1"/>
            </p:cNvSpPr>
            <p:nvPr/>
          </p:nvSpPr>
          <p:spPr bwMode="auto">
            <a:xfrm>
              <a:off x="121" y="1507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73" name="Text Box 201"/>
            <p:cNvSpPr txBox="1">
              <a:spLocks noChangeArrowheads="1"/>
            </p:cNvSpPr>
            <p:nvPr/>
          </p:nvSpPr>
          <p:spPr bwMode="auto">
            <a:xfrm>
              <a:off x="875" y="151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74" name="Text Box 202"/>
            <p:cNvSpPr txBox="1">
              <a:spLocks noChangeArrowheads="1"/>
            </p:cNvSpPr>
            <p:nvPr/>
          </p:nvSpPr>
          <p:spPr bwMode="auto">
            <a:xfrm>
              <a:off x="1118" y="134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75" name="Text Box 203"/>
            <p:cNvSpPr txBox="1">
              <a:spLocks noChangeArrowheads="1"/>
            </p:cNvSpPr>
            <p:nvPr/>
          </p:nvSpPr>
          <p:spPr bwMode="auto">
            <a:xfrm>
              <a:off x="1004" y="0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76" name="Text Box 204"/>
            <p:cNvSpPr txBox="1">
              <a:spLocks noChangeArrowheads="1"/>
            </p:cNvSpPr>
            <p:nvPr/>
          </p:nvSpPr>
          <p:spPr bwMode="auto">
            <a:xfrm>
              <a:off x="556" y="145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77" name="Text Box 205"/>
            <p:cNvSpPr txBox="1">
              <a:spLocks noChangeArrowheads="1"/>
            </p:cNvSpPr>
            <p:nvPr/>
          </p:nvSpPr>
          <p:spPr bwMode="auto">
            <a:xfrm>
              <a:off x="250" y="0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78" name="Text Box 206"/>
            <p:cNvSpPr txBox="1">
              <a:spLocks noChangeArrowheads="1"/>
            </p:cNvSpPr>
            <p:nvPr/>
          </p:nvSpPr>
          <p:spPr bwMode="auto">
            <a:xfrm>
              <a:off x="0" y="16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79" name="Text Box 207"/>
            <p:cNvSpPr txBox="1">
              <a:spLocks noChangeArrowheads="1"/>
            </p:cNvSpPr>
            <p:nvPr/>
          </p:nvSpPr>
          <p:spPr bwMode="auto">
            <a:xfrm>
              <a:off x="121" y="28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80" name="Text Box 208"/>
            <p:cNvSpPr txBox="1">
              <a:spLocks noChangeArrowheads="1"/>
            </p:cNvSpPr>
            <p:nvPr/>
          </p:nvSpPr>
          <p:spPr bwMode="auto">
            <a:xfrm>
              <a:off x="875" y="28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81" name="Text Box 209"/>
            <p:cNvSpPr txBox="1">
              <a:spLocks noChangeArrowheads="1"/>
            </p:cNvSpPr>
            <p:nvPr/>
          </p:nvSpPr>
          <p:spPr bwMode="auto">
            <a:xfrm>
              <a:off x="1118" y="120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82" name="Text Box 210"/>
            <p:cNvSpPr txBox="1">
              <a:spLocks noChangeArrowheads="1"/>
            </p:cNvSpPr>
            <p:nvPr/>
          </p:nvSpPr>
          <p:spPr bwMode="auto">
            <a:xfrm>
              <a:off x="269" y="71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83" name="Text Box 211"/>
            <p:cNvSpPr txBox="1">
              <a:spLocks noChangeArrowheads="1"/>
            </p:cNvSpPr>
            <p:nvPr/>
          </p:nvSpPr>
          <p:spPr bwMode="auto">
            <a:xfrm>
              <a:off x="495" y="87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784" name="Text Box 212"/>
            <p:cNvSpPr txBox="1">
              <a:spLocks noChangeArrowheads="1"/>
            </p:cNvSpPr>
            <p:nvPr/>
          </p:nvSpPr>
          <p:spPr bwMode="auto">
            <a:xfrm>
              <a:off x="927" y="71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30763" name="Line 214"/>
          <p:cNvSpPr>
            <a:spLocks noChangeShapeType="1"/>
          </p:cNvSpPr>
          <p:nvPr/>
        </p:nvSpPr>
        <p:spPr bwMode="auto">
          <a:xfrm flipH="1">
            <a:off x="4536281" y="3197612"/>
            <a:ext cx="6699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4" name="Line 215"/>
          <p:cNvSpPr>
            <a:spLocks noChangeAspect="1" noChangeShapeType="1"/>
          </p:cNvSpPr>
          <p:nvPr/>
        </p:nvSpPr>
        <p:spPr bwMode="auto">
          <a:xfrm flipH="1">
            <a:off x="4394013" y="2982648"/>
            <a:ext cx="587375" cy="3730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6" name="Rectangle 217"/>
          <p:cNvSpPr>
            <a:spLocks noChangeArrowheads="1"/>
          </p:cNvSpPr>
          <p:nvPr/>
        </p:nvSpPr>
        <p:spPr bwMode="auto">
          <a:xfrm>
            <a:off x="4707732" y="2824956"/>
            <a:ext cx="32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</p:txBody>
      </p:sp>
      <p:grpSp>
        <p:nvGrpSpPr>
          <p:cNvPr id="30747" name="Group 70"/>
          <p:cNvGrpSpPr>
            <a:grpSpLocks/>
          </p:cNvGrpSpPr>
          <p:nvPr/>
        </p:nvGrpSpPr>
        <p:grpSpPr bwMode="auto">
          <a:xfrm>
            <a:off x="4868863" y="1952625"/>
            <a:ext cx="971550" cy="1181100"/>
            <a:chOff x="142" y="0"/>
            <a:chExt cx="612" cy="744"/>
          </a:xfrm>
        </p:grpSpPr>
        <p:sp>
          <p:nvSpPr>
            <p:cNvPr id="30749" name="Line 219"/>
            <p:cNvSpPr>
              <a:spLocks noChangeAspect="1" noChangeShapeType="1"/>
            </p:cNvSpPr>
            <p:nvPr/>
          </p:nvSpPr>
          <p:spPr bwMode="auto">
            <a:xfrm>
              <a:off x="330" y="144"/>
              <a:ext cx="356" cy="57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50" name="Group 72"/>
            <p:cNvGrpSpPr>
              <a:grpSpLocks/>
            </p:cNvGrpSpPr>
            <p:nvPr/>
          </p:nvGrpSpPr>
          <p:grpSpPr bwMode="auto">
            <a:xfrm>
              <a:off x="142" y="0"/>
              <a:ext cx="612" cy="744"/>
              <a:chOff x="142" y="0"/>
              <a:chExt cx="612" cy="744"/>
            </a:xfrm>
          </p:grpSpPr>
          <p:sp>
            <p:nvSpPr>
              <p:cNvPr id="30751" name="Line 221"/>
              <p:cNvSpPr>
                <a:spLocks noChangeAspect="1" noChangeShapeType="1"/>
              </p:cNvSpPr>
              <p:nvPr/>
            </p:nvSpPr>
            <p:spPr bwMode="auto">
              <a:xfrm>
                <a:off x="170" y="8"/>
                <a:ext cx="150" cy="12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752" name="Group 74"/>
              <p:cNvGrpSpPr>
                <a:grpSpLocks/>
              </p:cNvGrpSpPr>
              <p:nvPr/>
            </p:nvGrpSpPr>
            <p:grpSpPr bwMode="auto">
              <a:xfrm>
                <a:off x="142" y="0"/>
                <a:ext cx="612" cy="744"/>
                <a:chOff x="142" y="0"/>
                <a:chExt cx="612" cy="744"/>
              </a:xfrm>
            </p:grpSpPr>
            <p:sp>
              <p:nvSpPr>
                <p:cNvPr id="30753" name="Line 223"/>
                <p:cNvSpPr>
                  <a:spLocks noChangeShapeType="1"/>
                </p:cNvSpPr>
                <p:nvPr/>
              </p:nvSpPr>
              <p:spPr bwMode="auto">
                <a:xfrm>
                  <a:off x="448" y="568"/>
                  <a:ext cx="240" cy="14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4" name="Line 224"/>
                <p:cNvSpPr>
                  <a:spLocks noChangeAspect="1" noChangeShapeType="1"/>
                </p:cNvSpPr>
                <p:nvPr/>
              </p:nvSpPr>
              <p:spPr bwMode="auto">
                <a:xfrm>
                  <a:off x="200" y="32"/>
                  <a:ext cx="247" cy="535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5" name="Line 225"/>
                <p:cNvSpPr>
                  <a:spLocks noChangeShapeType="1"/>
                </p:cNvSpPr>
                <p:nvPr/>
              </p:nvSpPr>
              <p:spPr bwMode="auto">
                <a:xfrm flipH="1">
                  <a:off x="142" y="0"/>
                  <a:ext cx="50" cy="72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6" name="Line 226"/>
                <p:cNvSpPr>
                  <a:spLocks noChangeShapeType="1"/>
                </p:cNvSpPr>
                <p:nvPr/>
              </p:nvSpPr>
              <p:spPr bwMode="auto">
                <a:xfrm flipH="1">
                  <a:off x="156" y="144"/>
                  <a:ext cx="180" cy="57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7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146" y="576"/>
                  <a:ext cx="334" cy="16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8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169" y="720"/>
                  <a:ext cx="503" cy="2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9" name="Line 229"/>
                <p:cNvSpPr>
                  <a:spLocks noChangeShapeType="1"/>
                </p:cNvSpPr>
                <p:nvPr/>
              </p:nvSpPr>
              <p:spPr bwMode="auto">
                <a:xfrm>
                  <a:off x="200" y="8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0" name="Line 23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96" y="0"/>
                  <a:ext cx="458" cy="13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1" name="Line 23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64" y="0"/>
                  <a:ext cx="283" cy="565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2" name="Line 232"/>
                <p:cNvSpPr>
                  <a:spLocks noChangeShapeType="1"/>
                </p:cNvSpPr>
                <p:nvPr/>
              </p:nvSpPr>
              <p:spPr bwMode="auto">
                <a:xfrm flipH="1">
                  <a:off x="688" y="0"/>
                  <a:ext cx="48" cy="72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0748" name="Rectangle 233"/>
          <p:cNvSpPr>
            <a:spLocks noChangeArrowheads="1"/>
          </p:cNvSpPr>
          <p:nvPr/>
        </p:nvSpPr>
        <p:spPr bwMode="auto">
          <a:xfrm>
            <a:off x="5122863" y="23590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30814" name="Line 391"/>
          <p:cNvSpPr>
            <a:spLocks noChangeShapeType="1"/>
          </p:cNvSpPr>
          <p:nvPr/>
        </p:nvSpPr>
        <p:spPr bwMode="auto">
          <a:xfrm>
            <a:off x="2333625" y="2279772"/>
            <a:ext cx="2390775" cy="269753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1" name="AutoShape 399"/>
          <p:cNvSpPr>
            <a:spLocks noChangeArrowheads="1"/>
          </p:cNvSpPr>
          <p:nvPr/>
        </p:nvSpPr>
        <p:spPr bwMode="auto">
          <a:xfrm rot="1200000">
            <a:off x="274638" y="3419475"/>
            <a:ext cx="439737" cy="1028700"/>
          </a:xfrm>
          <a:prstGeom prst="curvedRightArrow">
            <a:avLst>
              <a:gd name="adj1" fmla="val 17773"/>
              <a:gd name="adj2" fmla="val 84357"/>
              <a:gd name="adj3" fmla="val 2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502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ea typeface="微软雅黑 Light" panose="020B0502040204020203" pitchFamily="34" charset="-122"/>
              </a:rPr>
              <a:t>3</a:t>
            </a:r>
            <a:r>
              <a:rPr lang="zh-CN" altLang="en-US" sz="3600" b="1" dirty="0">
                <a:ea typeface="微软雅黑 Light" panose="020B0502040204020203" pitchFamily="34" charset="-122"/>
              </a:rPr>
              <a:t>、</a:t>
            </a:r>
            <a:r>
              <a:rPr lang="en-US" altLang="zh-CN" sz="3600" b="1" dirty="0">
                <a:ea typeface="微软雅黑 Light" panose="020B0502040204020203" pitchFamily="34" charset="-122"/>
              </a:rPr>
              <a:t>A</a:t>
            </a:r>
            <a:r>
              <a:rPr lang="en-US" altLang="zh-CN" sz="3600" b="1" baseline="-25000" dirty="0">
                <a:ea typeface="微软雅黑 Light" panose="020B0502040204020203" pitchFamily="34" charset="-122"/>
              </a:rPr>
              <a:t>2</a:t>
            </a:r>
            <a:r>
              <a:rPr lang="en-US" altLang="zh-CN" sz="3600" b="1" dirty="0">
                <a:ea typeface="微软雅黑 Light" panose="020B0502040204020203" pitchFamily="34" charset="-122"/>
              </a:rPr>
              <a:t>B</a:t>
            </a:r>
            <a:r>
              <a:rPr lang="en-US" altLang="zh-CN" sz="3600" b="1" baseline="-25000" dirty="0">
                <a:ea typeface="微软雅黑 Light" panose="020B0502040204020203" pitchFamily="34" charset="-122"/>
              </a:rPr>
              <a:t>3</a:t>
            </a:r>
            <a:r>
              <a:rPr lang="zh-CN" altLang="en-US" sz="3600" b="1" dirty="0">
                <a:ea typeface="微软雅黑 Light" panose="020B0502040204020203" pitchFamily="34" charset="-122"/>
              </a:rPr>
              <a:t>型</a:t>
            </a:r>
          </a:p>
        </p:txBody>
      </p:sp>
      <p:sp>
        <p:nvSpPr>
          <p:cNvPr id="105" name="Text Box 3"/>
          <p:cNvSpPr txBox="1">
            <a:spLocks noChangeArrowheads="1"/>
          </p:cNvSpPr>
          <p:nvPr/>
        </p:nvSpPr>
        <p:spPr bwMode="auto">
          <a:xfrm>
            <a:off x="609600" y="1131827"/>
            <a:ext cx="82296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-Al</a:t>
            </a:r>
            <a:r>
              <a:rPr lang="en-US" altLang="zh-CN" sz="2400" baseline="-25000" dirty="0">
                <a:ea typeface="微软雅黑 Light" panose="020B0502040204020203" pitchFamily="34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O</a:t>
            </a:r>
            <a:r>
              <a:rPr lang="en-US" altLang="zh-CN" sz="2400" baseline="-25000" dirty="0">
                <a:ea typeface="微软雅黑 Light" panose="020B0502040204020203" pitchFamily="34" charset="-122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，刚玉（ </a:t>
            </a:r>
            <a:r>
              <a:rPr lang="en-US" altLang="zh-CN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-corundum)</a:t>
            </a: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595312" y="5329327"/>
            <a:ext cx="5867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ea typeface="微软雅黑 Light" panose="020B0502040204020203" pitchFamily="34" charset="-122"/>
              </a:rPr>
              <a:t>  </a:t>
            </a:r>
            <a:r>
              <a:rPr lang="zh-CN" altLang="en-US" sz="2400" dirty="0">
                <a:ea typeface="微软雅黑 Light" panose="020B0502040204020203" pitchFamily="34" charset="-122"/>
              </a:rPr>
              <a:t>简单六方点阵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ea typeface="微软雅黑 Light" panose="020B0502040204020203" pitchFamily="34" charset="-122"/>
              </a:rPr>
              <a:t>  </a:t>
            </a:r>
            <a:r>
              <a:rPr lang="en-US" altLang="zh-CN" sz="2400" dirty="0">
                <a:ea typeface="微软雅黑 Light" panose="020B0502040204020203" pitchFamily="34" charset="-122"/>
              </a:rPr>
              <a:t>O</a:t>
            </a:r>
            <a:r>
              <a:rPr lang="en-US" altLang="zh-CN" sz="2400" baseline="30000" dirty="0">
                <a:ea typeface="微软雅黑 Light" panose="020B0502040204020203" pitchFamily="34" charset="-122"/>
              </a:rPr>
              <a:t>2</a:t>
            </a:r>
            <a:r>
              <a:rPr lang="zh-CN" altLang="en-US" sz="2400" baseline="30000" dirty="0">
                <a:ea typeface="微软雅黑 Light" panose="020B0502040204020203" pitchFamily="34" charset="-122"/>
              </a:rPr>
              <a:t>－</a:t>
            </a:r>
            <a:r>
              <a:rPr lang="zh-CN" altLang="en-US" sz="2400" dirty="0">
                <a:ea typeface="微软雅黑 Light" panose="020B0502040204020203" pitchFamily="34" charset="-122"/>
              </a:rPr>
              <a:t>构成</a:t>
            </a:r>
            <a:r>
              <a:rPr lang="en-US" altLang="zh-CN" sz="2400" dirty="0">
                <a:ea typeface="微软雅黑 Light" panose="020B0502040204020203" pitchFamily="34" charset="-122"/>
              </a:rPr>
              <a:t>HCP</a:t>
            </a:r>
            <a:r>
              <a:rPr lang="zh-CN" altLang="en-US" sz="2400" dirty="0">
                <a:ea typeface="微软雅黑 Light" panose="020B0502040204020203" pitchFamily="34" charset="-122"/>
              </a:rPr>
              <a:t>结构，</a:t>
            </a:r>
            <a:r>
              <a:rPr lang="en-US" altLang="zh-CN" sz="2400" dirty="0">
                <a:ea typeface="微软雅黑 Light" panose="020B0502040204020203" pitchFamily="34" charset="-122"/>
              </a:rPr>
              <a:t>Al</a:t>
            </a:r>
            <a:r>
              <a:rPr lang="en-US" altLang="zh-CN" sz="2400" baseline="30000" dirty="0">
                <a:ea typeface="微软雅黑 Light" panose="020B0502040204020203" pitchFamily="34" charset="-122"/>
              </a:rPr>
              <a:t>3</a:t>
            </a:r>
            <a:r>
              <a:rPr lang="zh-CN" altLang="en-US" sz="2400" baseline="30000" dirty="0">
                <a:ea typeface="微软雅黑 Light" panose="020B0502040204020203" pitchFamily="34" charset="-122"/>
              </a:rPr>
              <a:t>＋</a:t>
            </a:r>
            <a:r>
              <a:rPr lang="zh-CN" altLang="en-US" sz="2400" dirty="0" smtClean="0">
                <a:ea typeface="微软雅黑 Light" panose="020B0502040204020203" pitchFamily="34" charset="-122"/>
              </a:rPr>
              <a:t>占据三分之二八面体</a:t>
            </a:r>
            <a:r>
              <a:rPr lang="zh-CN" altLang="en-US" sz="2400" dirty="0">
                <a:ea typeface="微软雅黑 Light" panose="020B0502040204020203" pitchFamily="34" charset="-122"/>
              </a:rPr>
              <a:t>间隙</a:t>
            </a:r>
          </a:p>
        </p:txBody>
      </p:sp>
      <p:sp>
        <p:nvSpPr>
          <p:cNvPr id="107" name="Text Box 8"/>
          <p:cNvSpPr txBox="1">
            <a:spLocks noChangeArrowheads="1"/>
          </p:cNvSpPr>
          <p:nvPr/>
        </p:nvSpPr>
        <p:spPr bwMode="auto">
          <a:xfrm>
            <a:off x="663413" y="4469601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</a:rPr>
              <a:t>每个</a:t>
            </a:r>
            <a:r>
              <a:rPr lang="en-US" altLang="zh-CN" sz="2400" dirty="0">
                <a:ea typeface="微软雅黑 Light" panose="020B0502040204020203" pitchFamily="34" charset="-122"/>
              </a:rPr>
              <a:t>O</a:t>
            </a:r>
            <a:r>
              <a:rPr lang="en-US" altLang="zh-CN" sz="2400" baseline="30000" dirty="0">
                <a:ea typeface="微软雅黑 Light" panose="020B0502040204020203" pitchFamily="34" charset="-122"/>
              </a:rPr>
              <a:t>2</a:t>
            </a:r>
            <a:r>
              <a:rPr lang="zh-CN" altLang="en-US" sz="2400" baseline="30000" dirty="0">
                <a:ea typeface="微软雅黑 Light" panose="020B0502040204020203" pitchFamily="34" charset="-122"/>
              </a:rPr>
              <a:t>－</a:t>
            </a:r>
            <a:r>
              <a:rPr lang="zh-CN" altLang="en-US" sz="2400" dirty="0">
                <a:ea typeface="微软雅黑 Light" panose="020B0502040204020203" pitchFamily="34" charset="-122"/>
              </a:rPr>
              <a:t>同时与</a:t>
            </a:r>
            <a:r>
              <a:rPr lang="en-US" altLang="zh-CN" sz="2400" dirty="0">
                <a:ea typeface="微软雅黑 Light" panose="020B0502040204020203" pitchFamily="34" charset="-122"/>
              </a:rPr>
              <a:t>4</a:t>
            </a:r>
            <a:r>
              <a:rPr lang="zh-CN" altLang="en-US" sz="2400" dirty="0">
                <a:ea typeface="微软雅黑 Light" panose="020B0502040204020203" pitchFamily="34" charset="-122"/>
              </a:rPr>
              <a:t>个</a:t>
            </a:r>
            <a:r>
              <a:rPr lang="en-US" altLang="zh-CN" sz="2400" dirty="0">
                <a:ea typeface="微软雅黑 Light" panose="020B0502040204020203" pitchFamily="34" charset="-122"/>
              </a:rPr>
              <a:t>Al</a:t>
            </a:r>
            <a:r>
              <a:rPr lang="en-US" altLang="zh-CN" sz="2400" baseline="30000" dirty="0">
                <a:ea typeface="微软雅黑 Light" panose="020B0502040204020203" pitchFamily="34" charset="-122"/>
              </a:rPr>
              <a:t>3+</a:t>
            </a:r>
            <a:r>
              <a:rPr lang="zh-CN" altLang="en-US" sz="2400" dirty="0">
                <a:ea typeface="微软雅黑 Light" panose="020B0502040204020203" pitchFamily="34" charset="-122"/>
              </a:rPr>
              <a:t>形成离子键</a:t>
            </a:r>
          </a:p>
        </p:txBody>
      </p:sp>
    </p:spTree>
    <p:extLst>
      <p:ext uri="{BB962C8B-B14F-4D97-AF65-F5344CB8AC3E}">
        <p14:creationId xmlns:p14="http://schemas.microsoft.com/office/powerpoint/2010/main" val="3123031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1" grpId="0" bldLvl="0" animBg="1" autoUpdateAnimBg="0"/>
      <p:bldP spid="106" grpId="0" build="p" autoUpdateAnimBg="0"/>
      <p:bldP spid="10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6723063" y="217488"/>
            <a:ext cx="2079625" cy="6384925"/>
            <a:chOff x="0" y="0"/>
            <a:chExt cx="1310" cy="4022"/>
          </a:xfrm>
        </p:grpSpPr>
        <p:pic>
          <p:nvPicPr>
            <p:cNvPr id="31894" name="Picture 6" descr="8888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95" cy="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95" name="Text Box 154"/>
            <p:cNvSpPr txBox="1">
              <a:spLocks noChangeArrowheads="1"/>
            </p:cNvSpPr>
            <p:nvPr/>
          </p:nvSpPr>
          <p:spPr bwMode="auto">
            <a:xfrm>
              <a:off x="837" y="3425"/>
              <a:ext cx="313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ion</a:t>
              </a:r>
            </a:p>
          </p:txBody>
        </p:sp>
        <p:sp>
          <p:nvSpPr>
            <p:cNvPr id="31896" name="Text Box 155"/>
            <p:cNvSpPr txBox="1">
              <a:spLocks noChangeArrowheads="1"/>
            </p:cNvSpPr>
            <p:nvPr/>
          </p:nvSpPr>
          <p:spPr bwMode="auto">
            <a:xfrm>
              <a:off x="854" y="3608"/>
              <a:ext cx="313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ion</a:t>
              </a:r>
            </a:p>
          </p:txBody>
        </p:sp>
        <p:sp>
          <p:nvSpPr>
            <p:cNvPr id="2" name="Text Box 156"/>
            <p:cNvSpPr txBox="1">
              <a:spLocks noChangeArrowheads="1"/>
            </p:cNvSpPr>
            <p:nvPr/>
          </p:nvSpPr>
          <p:spPr bwMode="auto">
            <a:xfrm>
              <a:off x="671" y="3791"/>
              <a:ext cx="639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vacancy</a:t>
              </a:r>
            </a:p>
          </p:txBody>
        </p:sp>
      </p:grpSp>
      <p:sp>
        <p:nvSpPr>
          <p:cNvPr id="31747" name="Text Box 245"/>
          <p:cNvSpPr txBox="1">
            <a:spLocks noChangeArrowheads="1"/>
          </p:cNvSpPr>
          <p:nvPr/>
        </p:nvSpPr>
        <p:spPr bwMode="auto">
          <a:xfrm>
            <a:off x="1881188" y="4730750"/>
            <a:ext cx="87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Al</a:t>
            </a:r>
            <a:r>
              <a:rPr lang="en-US" altLang="zh-CN" sz="2000" baseline="30000">
                <a:latin typeface="Times New Roman" panose="02020603050405020304" pitchFamily="18" charset="0"/>
              </a:rPr>
              <a:t>3+</a:t>
            </a:r>
          </a:p>
        </p:txBody>
      </p:sp>
      <p:sp>
        <p:nvSpPr>
          <p:cNvPr id="31748" name="Text Box 246"/>
          <p:cNvSpPr txBox="1">
            <a:spLocks noChangeArrowheads="1"/>
          </p:cNvSpPr>
          <p:nvPr/>
        </p:nvSpPr>
        <p:spPr bwMode="auto">
          <a:xfrm>
            <a:off x="1851025" y="5394325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vacancy</a:t>
            </a:r>
          </a:p>
        </p:txBody>
      </p:sp>
      <p:sp>
        <p:nvSpPr>
          <p:cNvPr id="31749" name="Line 247"/>
          <p:cNvSpPr>
            <a:spLocks noChangeShapeType="1"/>
          </p:cNvSpPr>
          <p:nvPr/>
        </p:nvSpPr>
        <p:spPr bwMode="auto">
          <a:xfrm>
            <a:off x="1239838" y="4926013"/>
            <a:ext cx="430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248"/>
          <p:cNvSpPr>
            <a:spLocks noChangeShapeType="1"/>
          </p:cNvSpPr>
          <p:nvPr/>
        </p:nvSpPr>
        <p:spPr bwMode="auto">
          <a:xfrm>
            <a:off x="1238250" y="5657850"/>
            <a:ext cx="430213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AutoShape 251"/>
          <p:cNvSpPr>
            <a:spLocks noChangeArrowheads="1"/>
          </p:cNvSpPr>
          <p:nvPr/>
        </p:nvSpPr>
        <p:spPr bwMode="auto">
          <a:xfrm>
            <a:off x="827088" y="5605463"/>
            <a:ext cx="338137" cy="112712"/>
          </a:xfrm>
          <a:prstGeom prst="parallelogram">
            <a:avLst>
              <a:gd name="adj" fmla="val 75000"/>
            </a:avLst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2" name="Oval 279"/>
          <p:cNvSpPr>
            <a:spLocks noChangeArrowheads="1"/>
          </p:cNvSpPr>
          <p:nvPr/>
        </p:nvSpPr>
        <p:spPr bwMode="auto">
          <a:xfrm>
            <a:off x="914400" y="4846638"/>
            <a:ext cx="150813" cy="150812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53" name="Group 13"/>
          <p:cNvGrpSpPr>
            <a:grpSpLocks/>
          </p:cNvGrpSpPr>
          <p:nvPr/>
        </p:nvGrpSpPr>
        <p:grpSpPr bwMode="auto">
          <a:xfrm>
            <a:off x="3108325" y="4357688"/>
            <a:ext cx="3132138" cy="1770062"/>
            <a:chOff x="0" y="0"/>
            <a:chExt cx="2975" cy="1655"/>
          </a:xfrm>
        </p:grpSpPr>
        <p:grpSp>
          <p:nvGrpSpPr>
            <p:cNvPr id="31756" name="Group 14"/>
            <p:cNvGrpSpPr>
              <a:grpSpLocks/>
            </p:cNvGrpSpPr>
            <p:nvPr/>
          </p:nvGrpSpPr>
          <p:grpSpPr bwMode="auto">
            <a:xfrm>
              <a:off x="1067" y="65"/>
              <a:ext cx="688" cy="608"/>
              <a:chOff x="0" y="0"/>
              <a:chExt cx="1501" cy="1325"/>
            </a:xfrm>
          </p:grpSpPr>
          <p:grpSp>
            <p:nvGrpSpPr>
              <p:cNvPr id="31884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501" cy="1325"/>
                <a:chOff x="0" y="0"/>
                <a:chExt cx="1501" cy="1325"/>
              </a:xfrm>
            </p:grpSpPr>
            <p:sp>
              <p:nvSpPr>
                <p:cNvPr id="31888" name="Line 23"/>
                <p:cNvSpPr>
                  <a:spLocks noChangeShapeType="1"/>
                </p:cNvSpPr>
                <p:nvPr/>
              </p:nvSpPr>
              <p:spPr bwMode="auto">
                <a:xfrm>
                  <a:off x="376" y="8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89" name="Line 24"/>
                <p:cNvSpPr>
                  <a:spLocks noChangeShapeType="1"/>
                </p:cNvSpPr>
                <p:nvPr/>
              </p:nvSpPr>
              <p:spPr bwMode="auto">
                <a:xfrm>
                  <a:off x="1125" y="7"/>
                  <a:ext cx="376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9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662"/>
                  <a:ext cx="384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91" name="Line 27"/>
                <p:cNvSpPr>
                  <a:spLocks noChangeShapeType="1"/>
                </p:cNvSpPr>
                <p:nvPr/>
              </p:nvSpPr>
              <p:spPr bwMode="auto">
                <a:xfrm>
                  <a:off x="367" y="1324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92" name="Line 28"/>
                <p:cNvSpPr>
                  <a:spLocks noChangeShapeType="1"/>
                </p:cNvSpPr>
                <p:nvPr/>
              </p:nvSpPr>
              <p:spPr bwMode="auto">
                <a:xfrm>
                  <a:off x="0" y="663"/>
                  <a:ext cx="375" cy="662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9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384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885" name="Line 31"/>
              <p:cNvSpPr>
                <a:spLocks noChangeShapeType="1"/>
              </p:cNvSpPr>
              <p:nvPr/>
            </p:nvSpPr>
            <p:spPr bwMode="auto">
              <a:xfrm>
                <a:off x="384" y="8"/>
                <a:ext cx="733" cy="1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6" name="Line 32"/>
              <p:cNvSpPr>
                <a:spLocks noChangeShapeType="1"/>
              </p:cNvSpPr>
              <p:nvPr/>
            </p:nvSpPr>
            <p:spPr bwMode="auto">
              <a:xfrm flipH="1">
                <a:off x="376" y="8"/>
                <a:ext cx="738" cy="1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7" name="Line 33"/>
              <p:cNvSpPr>
                <a:spLocks noChangeShapeType="1"/>
              </p:cNvSpPr>
              <p:nvPr/>
            </p:nvSpPr>
            <p:spPr bwMode="auto">
              <a:xfrm>
                <a:off x="10" y="663"/>
                <a:ext cx="1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57" name="Group 25"/>
            <p:cNvGrpSpPr>
              <a:grpSpLocks/>
            </p:cNvGrpSpPr>
            <p:nvPr/>
          </p:nvGrpSpPr>
          <p:grpSpPr bwMode="auto">
            <a:xfrm>
              <a:off x="551" y="365"/>
              <a:ext cx="689" cy="607"/>
              <a:chOff x="0" y="0"/>
              <a:chExt cx="1501" cy="1325"/>
            </a:xfrm>
          </p:grpSpPr>
          <p:grpSp>
            <p:nvGrpSpPr>
              <p:cNvPr id="31874" name="Group 26"/>
              <p:cNvGrpSpPr>
                <a:grpSpLocks/>
              </p:cNvGrpSpPr>
              <p:nvPr/>
            </p:nvGrpSpPr>
            <p:grpSpPr bwMode="auto">
              <a:xfrm>
                <a:off x="0" y="0"/>
                <a:ext cx="1501" cy="1325"/>
                <a:chOff x="0" y="0"/>
                <a:chExt cx="1501" cy="1325"/>
              </a:xfrm>
            </p:grpSpPr>
            <p:sp>
              <p:nvSpPr>
                <p:cNvPr id="31878" name="Line 37"/>
                <p:cNvSpPr>
                  <a:spLocks noChangeShapeType="1"/>
                </p:cNvSpPr>
                <p:nvPr/>
              </p:nvSpPr>
              <p:spPr bwMode="auto">
                <a:xfrm>
                  <a:off x="376" y="8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79" name="Line 38"/>
                <p:cNvSpPr>
                  <a:spLocks noChangeShapeType="1"/>
                </p:cNvSpPr>
                <p:nvPr/>
              </p:nvSpPr>
              <p:spPr bwMode="auto">
                <a:xfrm>
                  <a:off x="1125" y="7"/>
                  <a:ext cx="376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8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108" y="662"/>
                  <a:ext cx="384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81" name="Line 40"/>
                <p:cNvSpPr>
                  <a:spLocks noChangeShapeType="1"/>
                </p:cNvSpPr>
                <p:nvPr/>
              </p:nvSpPr>
              <p:spPr bwMode="auto">
                <a:xfrm>
                  <a:off x="367" y="1324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82" name="Line 41"/>
                <p:cNvSpPr>
                  <a:spLocks noChangeShapeType="1"/>
                </p:cNvSpPr>
                <p:nvPr/>
              </p:nvSpPr>
              <p:spPr bwMode="auto">
                <a:xfrm>
                  <a:off x="0" y="663"/>
                  <a:ext cx="375" cy="662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83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384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875" name="Line 43"/>
              <p:cNvSpPr>
                <a:spLocks noChangeShapeType="1"/>
              </p:cNvSpPr>
              <p:nvPr/>
            </p:nvSpPr>
            <p:spPr bwMode="auto">
              <a:xfrm>
                <a:off x="384" y="8"/>
                <a:ext cx="733" cy="1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6" name="Line 44"/>
              <p:cNvSpPr>
                <a:spLocks noChangeShapeType="1"/>
              </p:cNvSpPr>
              <p:nvPr/>
            </p:nvSpPr>
            <p:spPr bwMode="auto">
              <a:xfrm flipH="1">
                <a:off x="376" y="8"/>
                <a:ext cx="738" cy="1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7" name="Line 45"/>
              <p:cNvSpPr>
                <a:spLocks noChangeShapeType="1"/>
              </p:cNvSpPr>
              <p:nvPr/>
            </p:nvSpPr>
            <p:spPr bwMode="auto">
              <a:xfrm>
                <a:off x="10" y="663"/>
                <a:ext cx="1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58" name="Group 36"/>
            <p:cNvGrpSpPr>
              <a:grpSpLocks/>
            </p:cNvGrpSpPr>
            <p:nvPr/>
          </p:nvGrpSpPr>
          <p:grpSpPr bwMode="auto">
            <a:xfrm>
              <a:off x="1567" y="373"/>
              <a:ext cx="688" cy="607"/>
              <a:chOff x="0" y="0"/>
              <a:chExt cx="1501" cy="1325"/>
            </a:xfrm>
          </p:grpSpPr>
          <p:grpSp>
            <p:nvGrpSpPr>
              <p:cNvPr id="31864" name="Group 37"/>
              <p:cNvGrpSpPr>
                <a:grpSpLocks/>
              </p:cNvGrpSpPr>
              <p:nvPr/>
            </p:nvGrpSpPr>
            <p:grpSpPr bwMode="auto">
              <a:xfrm>
                <a:off x="0" y="0"/>
                <a:ext cx="1501" cy="1325"/>
                <a:chOff x="0" y="0"/>
                <a:chExt cx="1501" cy="1325"/>
              </a:xfrm>
            </p:grpSpPr>
            <p:sp>
              <p:nvSpPr>
                <p:cNvPr id="31868" name="Line 48"/>
                <p:cNvSpPr>
                  <a:spLocks noChangeShapeType="1"/>
                </p:cNvSpPr>
                <p:nvPr/>
              </p:nvSpPr>
              <p:spPr bwMode="auto">
                <a:xfrm>
                  <a:off x="376" y="8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9" name="Line 49"/>
                <p:cNvSpPr>
                  <a:spLocks noChangeShapeType="1"/>
                </p:cNvSpPr>
                <p:nvPr/>
              </p:nvSpPr>
              <p:spPr bwMode="auto">
                <a:xfrm>
                  <a:off x="1125" y="7"/>
                  <a:ext cx="376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70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108" y="662"/>
                  <a:ext cx="384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71" name="Line 51"/>
                <p:cNvSpPr>
                  <a:spLocks noChangeShapeType="1"/>
                </p:cNvSpPr>
                <p:nvPr/>
              </p:nvSpPr>
              <p:spPr bwMode="auto">
                <a:xfrm>
                  <a:off x="367" y="1324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72" name="Line 52"/>
                <p:cNvSpPr>
                  <a:spLocks noChangeShapeType="1"/>
                </p:cNvSpPr>
                <p:nvPr/>
              </p:nvSpPr>
              <p:spPr bwMode="auto">
                <a:xfrm>
                  <a:off x="0" y="663"/>
                  <a:ext cx="375" cy="662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7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384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865" name="Line 54"/>
              <p:cNvSpPr>
                <a:spLocks noChangeShapeType="1"/>
              </p:cNvSpPr>
              <p:nvPr/>
            </p:nvSpPr>
            <p:spPr bwMode="auto">
              <a:xfrm>
                <a:off x="384" y="8"/>
                <a:ext cx="733" cy="1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6" name="Line 55"/>
              <p:cNvSpPr>
                <a:spLocks noChangeShapeType="1"/>
              </p:cNvSpPr>
              <p:nvPr/>
            </p:nvSpPr>
            <p:spPr bwMode="auto">
              <a:xfrm flipH="1">
                <a:off x="376" y="8"/>
                <a:ext cx="738" cy="1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7" name="Line 56"/>
              <p:cNvSpPr>
                <a:spLocks noChangeShapeType="1"/>
              </p:cNvSpPr>
              <p:nvPr/>
            </p:nvSpPr>
            <p:spPr bwMode="auto">
              <a:xfrm>
                <a:off x="10" y="663"/>
                <a:ext cx="1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59" name="Group 47"/>
            <p:cNvGrpSpPr>
              <a:grpSpLocks/>
            </p:cNvGrpSpPr>
            <p:nvPr/>
          </p:nvGrpSpPr>
          <p:grpSpPr bwMode="auto">
            <a:xfrm>
              <a:off x="1059" y="673"/>
              <a:ext cx="688" cy="607"/>
              <a:chOff x="0" y="0"/>
              <a:chExt cx="1501" cy="1325"/>
            </a:xfrm>
          </p:grpSpPr>
          <p:grpSp>
            <p:nvGrpSpPr>
              <p:cNvPr id="31854" name="Group 48"/>
              <p:cNvGrpSpPr>
                <a:grpSpLocks/>
              </p:cNvGrpSpPr>
              <p:nvPr/>
            </p:nvGrpSpPr>
            <p:grpSpPr bwMode="auto">
              <a:xfrm>
                <a:off x="0" y="0"/>
                <a:ext cx="1501" cy="1325"/>
                <a:chOff x="0" y="0"/>
                <a:chExt cx="1501" cy="1325"/>
              </a:xfrm>
            </p:grpSpPr>
            <p:sp>
              <p:nvSpPr>
                <p:cNvPr id="31858" name="Line 59"/>
                <p:cNvSpPr>
                  <a:spLocks noChangeShapeType="1"/>
                </p:cNvSpPr>
                <p:nvPr/>
              </p:nvSpPr>
              <p:spPr bwMode="auto">
                <a:xfrm>
                  <a:off x="376" y="8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9" name="Line 60"/>
                <p:cNvSpPr>
                  <a:spLocks noChangeShapeType="1"/>
                </p:cNvSpPr>
                <p:nvPr/>
              </p:nvSpPr>
              <p:spPr bwMode="auto">
                <a:xfrm>
                  <a:off x="1125" y="7"/>
                  <a:ext cx="376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0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108" y="662"/>
                  <a:ext cx="384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1" name="Line 62"/>
                <p:cNvSpPr>
                  <a:spLocks noChangeShapeType="1"/>
                </p:cNvSpPr>
                <p:nvPr/>
              </p:nvSpPr>
              <p:spPr bwMode="auto">
                <a:xfrm>
                  <a:off x="367" y="1324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2" name="Line 63"/>
                <p:cNvSpPr>
                  <a:spLocks noChangeShapeType="1"/>
                </p:cNvSpPr>
                <p:nvPr/>
              </p:nvSpPr>
              <p:spPr bwMode="auto">
                <a:xfrm>
                  <a:off x="0" y="663"/>
                  <a:ext cx="375" cy="662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63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384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855" name="Line 65"/>
              <p:cNvSpPr>
                <a:spLocks noChangeShapeType="1"/>
              </p:cNvSpPr>
              <p:nvPr/>
            </p:nvSpPr>
            <p:spPr bwMode="auto">
              <a:xfrm>
                <a:off x="384" y="8"/>
                <a:ext cx="733" cy="1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6" name="Line 66"/>
              <p:cNvSpPr>
                <a:spLocks noChangeShapeType="1"/>
              </p:cNvSpPr>
              <p:nvPr/>
            </p:nvSpPr>
            <p:spPr bwMode="auto">
              <a:xfrm flipH="1">
                <a:off x="376" y="8"/>
                <a:ext cx="738" cy="1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7" name="Line 67"/>
              <p:cNvSpPr>
                <a:spLocks noChangeShapeType="1"/>
              </p:cNvSpPr>
              <p:nvPr/>
            </p:nvSpPr>
            <p:spPr bwMode="auto">
              <a:xfrm>
                <a:off x="10" y="663"/>
                <a:ext cx="1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60" name="Group 58"/>
            <p:cNvGrpSpPr>
              <a:grpSpLocks/>
            </p:cNvGrpSpPr>
            <p:nvPr/>
          </p:nvGrpSpPr>
          <p:grpSpPr bwMode="auto">
            <a:xfrm>
              <a:off x="544" y="973"/>
              <a:ext cx="688" cy="607"/>
              <a:chOff x="0" y="0"/>
              <a:chExt cx="1501" cy="1325"/>
            </a:xfrm>
          </p:grpSpPr>
          <p:grpSp>
            <p:nvGrpSpPr>
              <p:cNvPr id="31844" name="Group 59"/>
              <p:cNvGrpSpPr>
                <a:grpSpLocks/>
              </p:cNvGrpSpPr>
              <p:nvPr/>
            </p:nvGrpSpPr>
            <p:grpSpPr bwMode="auto">
              <a:xfrm>
                <a:off x="0" y="0"/>
                <a:ext cx="1501" cy="1325"/>
                <a:chOff x="0" y="0"/>
                <a:chExt cx="1501" cy="1325"/>
              </a:xfrm>
            </p:grpSpPr>
            <p:sp>
              <p:nvSpPr>
                <p:cNvPr id="31848" name="Line 70"/>
                <p:cNvSpPr>
                  <a:spLocks noChangeShapeType="1"/>
                </p:cNvSpPr>
                <p:nvPr/>
              </p:nvSpPr>
              <p:spPr bwMode="auto">
                <a:xfrm>
                  <a:off x="376" y="8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49" name="Line 71"/>
                <p:cNvSpPr>
                  <a:spLocks noChangeShapeType="1"/>
                </p:cNvSpPr>
                <p:nvPr/>
              </p:nvSpPr>
              <p:spPr bwMode="auto">
                <a:xfrm>
                  <a:off x="1125" y="7"/>
                  <a:ext cx="376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0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108" y="662"/>
                  <a:ext cx="384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1" name="Line 73"/>
                <p:cNvSpPr>
                  <a:spLocks noChangeShapeType="1"/>
                </p:cNvSpPr>
                <p:nvPr/>
              </p:nvSpPr>
              <p:spPr bwMode="auto">
                <a:xfrm>
                  <a:off x="367" y="1324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2" name="Line 74"/>
                <p:cNvSpPr>
                  <a:spLocks noChangeShapeType="1"/>
                </p:cNvSpPr>
                <p:nvPr/>
              </p:nvSpPr>
              <p:spPr bwMode="auto">
                <a:xfrm>
                  <a:off x="0" y="663"/>
                  <a:ext cx="375" cy="662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3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384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845" name="Line 76"/>
              <p:cNvSpPr>
                <a:spLocks noChangeShapeType="1"/>
              </p:cNvSpPr>
              <p:nvPr/>
            </p:nvSpPr>
            <p:spPr bwMode="auto">
              <a:xfrm>
                <a:off x="384" y="8"/>
                <a:ext cx="733" cy="1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6" name="Line 77"/>
              <p:cNvSpPr>
                <a:spLocks noChangeShapeType="1"/>
              </p:cNvSpPr>
              <p:nvPr/>
            </p:nvSpPr>
            <p:spPr bwMode="auto">
              <a:xfrm flipH="1">
                <a:off x="376" y="8"/>
                <a:ext cx="738" cy="1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7" name="Line 78"/>
              <p:cNvSpPr>
                <a:spLocks noChangeShapeType="1"/>
              </p:cNvSpPr>
              <p:nvPr/>
            </p:nvSpPr>
            <p:spPr bwMode="auto">
              <a:xfrm>
                <a:off x="10" y="663"/>
                <a:ext cx="1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61" name="Group 69"/>
            <p:cNvGrpSpPr>
              <a:grpSpLocks/>
            </p:cNvGrpSpPr>
            <p:nvPr/>
          </p:nvGrpSpPr>
          <p:grpSpPr bwMode="auto">
            <a:xfrm>
              <a:off x="1574" y="974"/>
              <a:ext cx="688" cy="607"/>
              <a:chOff x="0" y="0"/>
              <a:chExt cx="1501" cy="1325"/>
            </a:xfrm>
          </p:grpSpPr>
          <p:grpSp>
            <p:nvGrpSpPr>
              <p:cNvPr id="31834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1501" cy="1325"/>
                <a:chOff x="0" y="0"/>
                <a:chExt cx="1501" cy="1325"/>
              </a:xfrm>
            </p:grpSpPr>
            <p:sp>
              <p:nvSpPr>
                <p:cNvPr id="31838" name="Line 81"/>
                <p:cNvSpPr>
                  <a:spLocks noChangeShapeType="1"/>
                </p:cNvSpPr>
                <p:nvPr/>
              </p:nvSpPr>
              <p:spPr bwMode="auto">
                <a:xfrm>
                  <a:off x="376" y="8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39" name="Line 82"/>
                <p:cNvSpPr>
                  <a:spLocks noChangeShapeType="1"/>
                </p:cNvSpPr>
                <p:nvPr/>
              </p:nvSpPr>
              <p:spPr bwMode="auto">
                <a:xfrm>
                  <a:off x="1125" y="7"/>
                  <a:ext cx="376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4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108" y="662"/>
                  <a:ext cx="384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41" name="Line 84"/>
                <p:cNvSpPr>
                  <a:spLocks noChangeShapeType="1"/>
                </p:cNvSpPr>
                <p:nvPr/>
              </p:nvSpPr>
              <p:spPr bwMode="auto">
                <a:xfrm>
                  <a:off x="367" y="1324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42" name="Line 85"/>
                <p:cNvSpPr>
                  <a:spLocks noChangeShapeType="1"/>
                </p:cNvSpPr>
                <p:nvPr/>
              </p:nvSpPr>
              <p:spPr bwMode="auto">
                <a:xfrm>
                  <a:off x="0" y="663"/>
                  <a:ext cx="375" cy="662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43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384" cy="663"/>
                </a:xfrm>
                <a:prstGeom prst="line">
                  <a:avLst/>
                </a:prstGeom>
                <a:no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835" name="Line 87"/>
              <p:cNvSpPr>
                <a:spLocks noChangeShapeType="1"/>
              </p:cNvSpPr>
              <p:nvPr/>
            </p:nvSpPr>
            <p:spPr bwMode="auto">
              <a:xfrm>
                <a:off x="384" y="8"/>
                <a:ext cx="733" cy="1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6" name="Line 88"/>
              <p:cNvSpPr>
                <a:spLocks noChangeShapeType="1"/>
              </p:cNvSpPr>
              <p:nvPr/>
            </p:nvSpPr>
            <p:spPr bwMode="auto">
              <a:xfrm flipH="1">
                <a:off x="376" y="8"/>
                <a:ext cx="738" cy="1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7" name="Line 89"/>
              <p:cNvSpPr>
                <a:spLocks noChangeShapeType="1"/>
              </p:cNvSpPr>
              <p:nvPr/>
            </p:nvSpPr>
            <p:spPr bwMode="auto">
              <a:xfrm>
                <a:off x="10" y="663"/>
                <a:ext cx="1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62" name="Line 90"/>
            <p:cNvSpPr>
              <a:spLocks noChangeShapeType="1"/>
            </p:cNvSpPr>
            <p:nvPr/>
          </p:nvSpPr>
          <p:spPr bwMode="auto">
            <a:xfrm>
              <a:off x="1060" y="1579"/>
              <a:ext cx="6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91"/>
            <p:cNvSpPr>
              <a:spLocks noChangeShapeType="1"/>
            </p:cNvSpPr>
            <p:nvPr/>
          </p:nvSpPr>
          <p:spPr bwMode="auto">
            <a:xfrm flipH="1">
              <a:off x="1414" y="1280"/>
              <a:ext cx="161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92"/>
            <p:cNvSpPr>
              <a:spLocks noChangeShapeType="1"/>
            </p:cNvSpPr>
            <p:nvPr/>
          </p:nvSpPr>
          <p:spPr bwMode="auto">
            <a:xfrm>
              <a:off x="1229" y="1280"/>
              <a:ext cx="177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128"/>
            <p:cNvSpPr>
              <a:spLocks noChangeShapeType="1"/>
            </p:cNvSpPr>
            <p:nvPr/>
          </p:nvSpPr>
          <p:spPr bwMode="auto">
            <a:xfrm flipV="1">
              <a:off x="2260" y="679"/>
              <a:ext cx="327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130"/>
            <p:cNvSpPr>
              <a:spLocks noChangeShapeType="1"/>
            </p:cNvSpPr>
            <p:nvPr/>
          </p:nvSpPr>
          <p:spPr bwMode="auto">
            <a:xfrm flipH="1">
              <a:off x="205" y="674"/>
              <a:ext cx="354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131"/>
            <p:cNvSpPr>
              <a:spLocks noChangeShapeType="1"/>
            </p:cNvSpPr>
            <p:nvPr/>
          </p:nvSpPr>
          <p:spPr bwMode="auto">
            <a:xfrm>
              <a:off x="915" y="66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132"/>
            <p:cNvSpPr>
              <a:spLocks noChangeShapeType="1"/>
            </p:cNvSpPr>
            <p:nvPr/>
          </p:nvSpPr>
          <p:spPr bwMode="auto">
            <a:xfrm>
              <a:off x="45" y="1580"/>
              <a:ext cx="6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133"/>
            <p:cNvSpPr>
              <a:spLocks noChangeShapeType="1"/>
            </p:cNvSpPr>
            <p:nvPr/>
          </p:nvSpPr>
          <p:spPr bwMode="auto">
            <a:xfrm flipH="1">
              <a:off x="214" y="1281"/>
              <a:ext cx="323" cy="0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134"/>
            <p:cNvSpPr>
              <a:spLocks noChangeShapeType="1"/>
            </p:cNvSpPr>
            <p:nvPr/>
          </p:nvSpPr>
          <p:spPr bwMode="auto">
            <a:xfrm flipH="1">
              <a:off x="391" y="972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135"/>
            <p:cNvSpPr>
              <a:spLocks noChangeShapeType="1"/>
            </p:cNvSpPr>
            <p:nvPr/>
          </p:nvSpPr>
          <p:spPr bwMode="auto">
            <a:xfrm flipH="1" flipV="1">
              <a:off x="383" y="965"/>
              <a:ext cx="169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136"/>
            <p:cNvSpPr>
              <a:spLocks noChangeShapeType="1"/>
            </p:cNvSpPr>
            <p:nvPr/>
          </p:nvSpPr>
          <p:spPr bwMode="auto">
            <a:xfrm flipH="1">
              <a:off x="383" y="1282"/>
              <a:ext cx="154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137"/>
            <p:cNvSpPr>
              <a:spLocks noChangeShapeType="1"/>
            </p:cNvSpPr>
            <p:nvPr/>
          </p:nvSpPr>
          <p:spPr bwMode="auto">
            <a:xfrm flipH="1" flipV="1">
              <a:off x="213" y="1280"/>
              <a:ext cx="16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138"/>
            <p:cNvSpPr>
              <a:spLocks noChangeShapeType="1"/>
            </p:cNvSpPr>
            <p:nvPr/>
          </p:nvSpPr>
          <p:spPr bwMode="auto">
            <a:xfrm flipH="1">
              <a:off x="39" y="1287"/>
              <a:ext cx="167" cy="287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139"/>
            <p:cNvSpPr>
              <a:spLocks noChangeShapeType="1"/>
            </p:cNvSpPr>
            <p:nvPr/>
          </p:nvSpPr>
          <p:spPr bwMode="auto">
            <a:xfrm flipH="1">
              <a:off x="727" y="65"/>
              <a:ext cx="186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140"/>
            <p:cNvSpPr>
              <a:spLocks noChangeShapeType="1"/>
            </p:cNvSpPr>
            <p:nvPr/>
          </p:nvSpPr>
          <p:spPr bwMode="auto">
            <a:xfrm>
              <a:off x="1590" y="71"/>
              <a:ext cx="6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141"/>
            <p:cNvSpPr>
              <a:spLocks noChangeShapeType="1"/>
            </p:cNvSpPr>
            <p:nvPr/>
          </p:nvSpPr>
          <p:spPr bwMode="auto">
            <a:xfrm>
              <a:off x="2082" y="379"/>
              <a:ext cx="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Line 142"/>
            <p:cNvSpPr>
              <a:spLocks noChangeShapeType="1"/>
            </p:cNvSpPr>
            <p:nvPr/>
          </p:nvSpPr>
          <p:spPr bwMode="auto">
            <a:xfrm flipV="1">
              <a:off x="2246" y="66"/>
              <a:ext cx="361" cy="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Line 143"/>
            <p:cNvSpPr>
              <a:spLocks noChangeShapeType="1"/>
            </p:cNvSpPr>
            <p:nvPr/>
          </p:nvSpPr>
          <p:spPr bwMode="auto">
            <a:xfrm flipH="1" flipV="1">
              <a:off x="1916" y="64"/>
              <a:ext cx="166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144"/>
            <p:cNvSpPr>
              <a:spLocks noChangeShapeType="1"/>
            </p:cNvSpPr>
            <p:nvPr/>
          </p:nvSpPr>
          <p:spPr bwMode="auto">
            <a:xfrm flipH="1">
              <a:off x="2082" y="73"/>
              <a:ext cx="154" cy="300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Line 145"/>
            <p:cNvSpPr>
              <a:spLocks noChangeShapeType="1"/>
            </p:cNvSpPr>
            <p:nvPr/>
          </p:nvSpPr>
          <p:spPr bwMode="auto">
            <a:xfrm flipH="1">
              <a:off x="1752" y="73"/>
              <a:ext cx="162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146"/>
            <p:cNvSpPr>
              <a:spLocks noChangeShapeType="1"/>
            </p:cNvSpPr>
            <p:nvPr/>
          </p:nvSpPr>
          <p:spPr bwMode="auto">
            <a:xfrm>
              <a:off x="2244" y="71"/>
              <a:ext cx="353" cy="0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147"/>
            <p:cNvSpPr>
              <a:spLocks noChangeShapeType="1"/>
            </p:cNvSpPr>
            <p:nvPr/>
          </p:nvSpPr>
          <p:spPr bwMode="auto">
            <a:xfrm>
              <a:off x="2597" y="71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148"/>
            <p:cNvSpPr>
              <a:spLocks noChangeShapeType="1"/>
            </p:cNvSpPr>
            <p:nvPr/>
          </p:nvSpPr>
          <p:spPr bwMode="auto">
            <a:xfrm flipH="1" flipV="1">
              <a:off x="2258" y="680"/>
              <a:ext cx="17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149"/>
            <p:cNvSpPr>
              <a:spLocks noChangeShapeType="1"/>
            </p:cNvSpPr>
            <p:nvPr/>
          </p:nvSpPr>
          <p:spPr bwMode="auto">
            <a:xfrm>
              <a:off x="2267" y="677"/>
              <a:ext cx="330" cy="0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150"/>
            <p:cNvSpPr>
              <a:spLocks noChangeShapeType="1"/>
            </p:cNvSpPr>
            <p:nvPr/>
          </p:nvSpPr>
          <p:spPr bwMode="auto">
            <a:xfrm>
              <a:off x="2096" y="978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Line 151"/>
            <p:cNvSpPr>
              <a:spLocks noChangeShapeType="1"/>
            </p:cNvSpPr>
            <p:nvPr/>
          </p:nvSpPr>
          <p:spPr bwMode="auto">
            <a:xfrm flipV="1">
              <a:off x="2591" y="380"/>
              <a:ext cx="161" cy="29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Line 152"/>
            <p:cNvSpPr>
              <a:spLocks noChangeShapeType="1"/>
            </p:cNvSpPr>
            <p:nvPr/>
          </p:nvSpPr>
          <p:spPr bwMode="auto">
            <a:xfrm flipV="1">
              <a:off x="2751" y="71"/>
              <a:ext cx="169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Line 153"/>
            <p:cNvSpPr>
              <a:spLocks noChangeShapeType="1"/>
            </p:cNvSpPr>
            <p:nvPr/>
          </p:nvSpPr>
          <p:spPr bwMode="auto">
            <a:xfrm flipH="1" flipV="1">
              <a:off x="2600" y="71"/>
              <a:ext cx="166" cy="308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Line 154"/>
            <p:cNvSpPr>
              <a:spLocks noChangeShapeType="1"/>
            </p:cNvSpPr>
            <p:nvPr/>
          </p:nvSpPr>
          <p:spPr bwMode="auto">
            <a:xfrm>
              <a:off x="2243" y="65"/>
              <a:ext cx="347" cy="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Line 155"/>
            <p:cNvSpPr>
              <a:spLocks noChangeShapeType="1"/>
            </p:cNvSpPr>
            <p:nvPr/>
          </p:nvSpPr>
          <p:spPr bwMode="auto">
            <a:xfrm flipH="1" flipV="1">
              <a:off x="908" y="64"/>
              <a:ext cx="166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Oval 207"/>
            <p:cNvSpPr>
              <a:spLocks noChangeArrowheads="1"/>
            </p:cNvSpPr>
            <p:nvPr/>
          </p:nvSpPr>
          <p:spPr bwMode="auto">
            <a:xfrm>
              <a:off x="859" y="10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93" name="Oval 252"/>
            <p:cNvSpPr>
              <a:spLocks noChangeArrowheads="1"/>
            </p:cNvSpPr>
            <p:nvPr/>
          </p:nvSpPr>
          <p:spPr bwMode="auto">
            <a:xfrm>
              <a:off x="309" y="1511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94" name="Oval 253"/>
            <p:cNvSpPr>
              <a:spLocks noChangeArrowheads="1"/>
            </p:cNvSpPr>
            <p:nvPr/>
          </p:nvSpPr>
          <p:spPr bwMode="auto">
            <a:xfrm>
              <a:off x="980" y="1510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95" name="Oval 254"/>
            <p:cNvSpPr>
              <a:spLocks noChangeArrowheads="1"/>
            </p:cNvSpPr>
            <p:nvPr/>
          </p:nvSpPr>
          <p:spPr bwMode="auto">
            <a:xfrm>
              <a:off x="1346" y="1510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96" name="Oval 255"/>
            <p:cNvSpPr>
              <a:spLocks noChangeArrowheads="1"/>
            </p:cNvSpPr>
            <p:nvPr/>
          </p:nvSpPr>
          <p:spPr bwMode="auto">
            <a:xfrm>
              <a:off x="2035" y="925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97" name="Oval 256"/>
            <p:cNvSpPr>
              <a:spLocks noChangeArrowheads="1"/>
            </p:cNvSpPr>
            <p:nvPr/>
          </p:nvSpPr>
          <p:spPr bwMode="auto">
            <a:xfrm>
              <a:off x="1843" y="1203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98" name="Oval 257"/>
            <p:cNvSpPr>
              <a:spLocks noChangeArrowheads="1"/>
            </p:cNvSpPr>
            <p:nvPr/>
          </p:nvSpPr>
          <p:spPr bwMode="auto">
            <a:xfrm>
              <a:off x="2375" y="313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99" name="Oval 258"/>
            <p:cNvSpPr>
              <a:spLocks noChangeArrowheads="1"/>
            </p:cNvSpPr>
            <p:nvPr/>
          </p:nvSpPr>
          <p:spPr bwMode="auto">
            <a:xfrm>
              <a:off x="2549" y="7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00" name="Oval 259"/>
            <p:cNvSpPr>
              <a:spLocks noChangeArrowheads="1"/>
            </p:cNvSpPr>
            <p:nvPr/>
          </p:nvSpPr>
          <p:spPr bwMode="auto">
            <a:xfrm>
              <a:off x="2845" y="6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01" name="Oval 260"/>
            <p:cNvSpPr>
              <a:spLocks noChangeArrowheads="1"/>
            </p:cNvSpPr>
            <p:nvPr/>
          </p:nvSpPr>
          <p:spPr bwMode="auto">
            <a:xfrm>
              <a:off x="2522" y="599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02" name="Oval 261"/>
            <p:cNvSpPr>
              <a:spLocks noChangeArrowheads="1"/>
            </p:cNvSpPr>
            <p:nvPr/>
          </p:nvSpPr>
          <p:spPr bwMode="auto">
            <a:xfrm>
              <a:off x="2373" y="904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03" name="Oval 262"/>
            <p:cNvSpPr>
              <a:spLocks noChangeArrowheads="1"/>
            </p:cNvSpPr>
            <p:nvPr/>
          </p:nvSpPr>
          <p:spPr bwMode="auto">
            <a:xfrm>
              <a:off x="2032" y="1506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04" name="Oval 263"/>
            <p:cNvSpPr>
              <a:spLocks noChangeArrowheads="1"/>
            </p:cNvSpPr>
            <p:nvPr/>
          </p:nvSpPr>
          <p:spPr bwMode="auto">
            <a:xfrm>
              <a:off x="1007" y="298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05" name="Oval 264"/>
            <p:cNvSpPr>
              <a:spLocks noChangeArrowheads="1"/>
            </p:cNvSpPr>
            <p:nvPr/>
          </p:nvSpPr>
          <p:spPr bwMode="auto">
            <a:xfrm>
              <a:off x="1338" y="934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06" name="Oval 265"/>
            <p:cNvSpPr>
              <a:spLocks noChangeArrowheads="1"/>
            </p:cNvSpPr>
            <p:nvPr/>
          </p:nvSpPr>
          <p:spPr bwMode="auto">
            <a:xfrm>
              <a:off x="971" y="917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07" name="Oval 266"/>
            <p:cNvSpPr>
              <a:spLocks noChangeArrowheads="1"/>
            </p:cNvSpPr>
            <p:nvPr/>
          </p:nvSpPr>
          <p:spPr bwMode="auto">
            <a:xfrm>
              <a:off x="482" y="1212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08" name="Oval 267"/>
            <p:cNvSpPr>
              <a:spLocks noChangeArrowheads="1"/>
            </p:cNvSpPr>
            <p:nvPr/>
          </p:nvSpPr>
          <p:spPr bwMode="auto">
            <a:xfrm>
              <a:off x="805" y="1204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09" name="Oval 268"/>
            <p:cNvSpPr>
              <a:spLocks noChangeArrowheads="1"/>
            </p:cNvSpPr>
            <p:nvPr/>
          </p:nvSpPr>
          <p:spPr bwMode="auto">
            <a:xfrm>
              <a:off x="1519" y="1211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10" name="Oval 269"/>
            <p:cNvSpPr>
              <a:spLocks noChangeArrowheads="1"/>
            </p:cNvSpPr>
            <p:nvPr/>
          </p:nvSpPr>
          <p:spPr bwMode="auto">
            <a:xfrm>
              <a:off x="0" y="1525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11" name="Oval 270"/>
            <p:cNvSpPr>
              <a:spLocks noChangeArrowheads="1"/>
            </p:cNvSpPr>
            <p:nvPr/>
          </p:nvSpPr>
          <p:spPr bwMode="auto">
            <a:xfrm>
              <a:off x="823" y="594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12" name="Oval 271"/>
            <p:cNvSpPr>
              <a:spLocks noChangeArrowheads="1"/>
            </p:cNvSpPr>
            <p:nvPr/>
          </p:nvSpPr>
          <p:spPr bwMode="auto">
            <a:xfrm>
              <a:off x="474" y="611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13" name="Oval 272"/>
            <p:cNvSpPr>
              <a:spLocks noChangeArrowheads="1"/>
            </p:cNvSpPr>
            <p:nvPr/>
          </p:nvSpPr>
          <p:spPr bwMode="auto">
            <a:xfrm>
              <a:off x="317" y="907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14" name="Oval 273"/>
            <p:cNvSpPr>
              <a:spLocks noChangeArrowheads="1"/>
            </p:cNvSpPr>
            <p:nvPr/>
          </p:nvSpPr>
          <p:spPr bwMode="auto">
            <a:xfrm>
              <a:off x="1346" y="305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15" name="Oval 274"/>
            <p:cNvSpPr>
              <a:spLocks noChangeArrowheads="1"/>
            </p:cNvSpPr>
            <p:nvPr/>
          </p:nvSpPr>
          <p:spPr bwMode="auto">
            <a:xfrm>
              <a:off x="1511" y="601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16" name="Oval 275"/>
            <p:cNvSpPr>
              <a:spLocks noChangeArrowheads="1"/>
            </p:cNvSpPr>
            <p:nvPr/>
          </p:nvSpPr>
          <p:spPr bwMode="auto">
            <a:xfrm>
              <a:off x="1853" y="603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17" name="Oval 276"/>
            <p:cNvSpPr>
              <a:spLocks noChangeArrowheads="1"/>
            </p:cNvSpPr>
            <p:nvPr/>
          </p:nvSpPr>
          <p:spPr bwMode="auto">
            <a:xfrm>
              <a:off x="2018" y="307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18" name="Oval 277"/>
            <p:cNvSpPr>
              <a:spLocks noChangeArrowheads="1"/>
            </p:cNvSpPr>
            <p:nvPr/>
          </p:nvSpPr>
          <p:spPr bwMode="auto">
            <a:xfrm>
              <a:off x="1547" y="18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19" name="Oval 278"/>
            <p:cNvSpPr>
              <a:spLocks noChangeArrowheads="1"/>
            </p:cNvSpPr>
            <p:nvPr/>
          </p:nvSpPr>
          <p:spPr bwMode="auto">
            <a:xfrm>
              <a:off x="1861" y="0"/>
              <a:ext cx="130" cy="13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20" name="AutoShape 289"/>
            <p:cNvSpPr>
              <a:spLocks noChangeArrowheads="1"/>
            </p:cNvSpPr>
            <p:nvPr/>
          </p:nvSpPr>
          <p:spPr bwMode="auto">
            <a:xfrm>
              <a:off x="2087" y="24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21" name="AutoShape 290"/>
            <p:cNvSpPr>
              <a:spLocks noChangeArrowheads="1"/>
            </p:cNvSpPr>
            <p:nvPr/>
          </p:nvSpPr>
          <p:spPr bwMode="auto">
            <a:xfrm>
              <a:off x="1074" y="14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22" name="AutoShape 291"/>
            <p:cNvSpPr>
              <a:spLocks noChangeArrowheads="1"/>
            </p:cNvSpPr>
            <p:nvPr/>
          </p:nvSpPr>
          <p:spPr bwMode="auto">
            <a:xfrm>
              <a:off x="2602" y="330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23" name="AutoShape 292"/>
            <p:cNvSpPr>
              <a:spLocks noChangeArrowheads="1"/>
            </p:cNvSpPr>
            <p:nvPr/>
          </p:nvSpPr>
          <p:spPr bwMode="auto">
            <a:xfrm>
              <a:off x="2095" y="1219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24" name="AutoShape 293"/>
            <p:cNvSpPr>
              <a:spLocks noChangeArrowheads="1"/>
            </p:cNvSpPr>
            <p:nvPr/>
          </p:nvSpPr>
          <p:spPr bwMode="auto">
            <a:xfrm>
              <a:off x="1589" y="1515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25" name="AutoShape 294"/>
            <p:cNvSpPr>
              <a:spLocks noChangeArrowheads="1"/>
            </p:cNvSpPr>
            <p:nvPr/>
          </p:nvSpPr>
          <p:spPr bwMode="auto">
            <a:xfrm>
              <a:off x="559" y="328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26" name="AutoShape 295"/>
            <p:cNvSpPr>
              <a:spLocks noChangeArrowheads="1"/>
            </p:cNvSpPr>
            <p:nvPr/>
          </p:nvSpPr>
          <p:spPr bwMode="auto">
            <a:xfrm>
              <a:off x="1049" y="1237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27" name="AutoShape 296"/>
            <p:cNvSpPr>
              <a:spLocks noChangeArrowheads="1"/>
            </p:cNvSpPr>
            <p:nvPr/>
          </p:nvSpPr>
          <p:spPr bwMode="auto">
            <a:xfrm>
              <a:off x="1058" y="617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28" name="AutoShape 297"/>
            <p:cNvSpPr>
              <a:spLocks noChangeArrowheads="1"/>
            </p:cNvSpPr>
            <p:nvPr/>
          </p:nvSpPr>
          <p:spPr bwMode="auto">
            <a:xfrm>
              <a:off x="1589" y="931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29" name="AutoShape 298"/>
            <p:cNvSpPr>
              <a:spLocks noChangeArrowheads="1"/>
            </p:cNvSpPr>
            <p:nvPr/>
          </p:nvSpPr>
          <p:spPr bwMode="auto">
            <a:xfrm>
              <a:off x="2095" y="616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30" name="AutoShape 299"/>
            <p:cNvSpPr>
              <a:spLocks noChangeArrowheads="1"/>
            </p:cNvSpPr>
            <p:nvPr/>
          </p:nvSpPr>
          <p:spPr bwMode="auto">
            <a:xfrm>
              <a:off x="1579" y="310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31" name="AutoShape 301"/>
            <p:cNvSpPr>
              <a:spLocks noChangeArrowheads="1"/>
            </p:cNvSpPr>
            <p:nvPr/>
          </p:nvSpPr>
          <p:spPr bwMode="auto">
            <a:xfrm>
              <a:off x="54" y="1228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32" name="AutoShape 302"/>
            <p:cNvSpPr>
              <a:spLocks noChangeArrowheads="1"/>
            </p:cNvSpPr>
            <p:nvPr/>
          </p:nvSpPr>
          <p:spPr bwMode="auto">
            <a:xfrm>
              <a:off x="576" y="922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33" name="AutoShape 303"/>
            <p:cNvSpPr>
              <a:spLocks noChangeArrowheads="1"/>
            </p:cNvSpPr>
            <p:nvPr/>
          </p:nvSpPr>
          <p:spPr bwMode="auto">
            <a:xfrm>
              <a:off x="506" y="1524"/>
              <a:ext cx="342" cy="114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54" name="Line 306"/>
          <p:cNvSpPr>
            <a:spLocks noChangeShapeType="1"/>
          </p:cNvSpPr>
          <p:nvPr/>
        </p:nvSpPr>
        <p:spPr bwMode="auto">
          <a:xfrm>
            <a:off x="6072188" y="4937125"/>
            <a:ext cx="10652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1897" name="C03AL2O3.asf" descr="C03AL2O3">
            <a:hlinkClick r:id="" action="ppaction://media"/>
          </p:cNvPr>
          <p:cNvPicPr>
            <a:picLocks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620713"/>
            <a:ext cx="3657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08614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1897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18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 nodeType="clickPar">
                      <p:stCondLst>
                        <p:cond delay="0"/>
                      </p:stCondLst>
                      <p:childTnLst>
                        <p:par>
                          <p:cTn id="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" dur="1" fill="hold"/>
                                        <p:tgtEl>
                                          <p:spTgt spid="318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897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52400" y="1524000"/>
            <a:ext cx="7705725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6850" indent="-196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>
                <a:ea typeface="微软雅黑 Light" panose="020B0502040204020203" pitchFamily="34" charset="-122"/>
              </a:rPr>
              <a:t>有</a:t>
            </a:r>
            <a:r>
              <a:rPr lang="en-US" altLang="zh-CN">
                <a:ea typeface="微软雅黑 Light" panose="020B0502040204020203" pitchFamily="34" charset="-122"/>
              </a:rPr>
              <a:t>1/3</a:t>
            </a:r>
            <a:r>
              <a:rPr lang="zh-CN" altLang="en-US">
                <a:ea typeface="微软雅黑 Light" panose="020B0502040204020203" pitchFamily="34" charset="-122"/>
              </a:rPr>
              <a:t>的八面体间隙是空的，</a:t>
            </a:r>
            <a:r>
              <a:rPr lang="en-US" altLang="zh-CN">
                <a:ea typeface="微软雅黑 Light" panose="020B0502040204020203" pitchFamily="34" charset="-122"/>
              </a:rPr>
              <a:t>Al</a:t>
            </a:r>
            <a:r>
              <a:rPr lang="en-US" altLang="zh-CN" baseline="30000">
                <a:ea typeface="微软雅黑 Light" panose="020B0502040204020203" pitchFamily="34" charset="-122"/>
              </a:rPr>
              <a:t>3+</a:t>
            </a:r>
            <a:r>
              <a:rPr lang="zh-CN" altLang="en-US">
                <a:ea typeface="微软雅黑 Light" panose="020B0502040204020203" pitchFamily="34" charset="-122"/>
              </a:rPr>
              <a:t>只占据了</a:t>
            </a:r>
            <a:r>
              <a:rPr lang="en-US" altLang="zh-CN">
                <a:ea typeface="微软雅黑 Light" panose="020B0502040204020203" pitchFamily="34" charset="-122"/>
              </a:rPr>
              <a:t>2/3</a:t>
            </a:r>
            <a:r>
              <a:rPr lang="zh-CN" altLang="en-US">
                <a:ea typeface="微软雅黑 Light" panose="020B0502040204020203" pitchFamily="34" charset="-122"/>
              </a:rPr>
              <a:t>的八面体间隙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ea typeface="微软雅黑 Light" panose="020B0502040204020203" pitchFamily="34" charset="-122"/>
              </a:rPr>
              <a:t>Al</a:t>
            </a:r>
            <a:r>
              <a:rPr lang="en-US" altLang="zh-CN" baseline="30000">
                <a:ea typeface="微软雅黑 Light" panose="020B0502040204020203" pitchFamily="34" charset="-122"/>
              </a:rPr>
              <a:t>3+</a:t>
            </a:r>
            <a:r>
              <a:rPr lang="zh-CN" altLang="en-US">
                <a:ea typeface="微软雅黑 Light" panose="020B0502040204020203" pitchFamily="34" charset="-122"/>
              </a:rPr>
              <a:t>的排布满足一条规则－－同类离子尽可能远离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微软雅黑 Light" panose="020B0502040204020203" pitchFamily="34" charset="-122"/>
              </a:rPr>
              <a:t>     </a:t>
            </a:r>
            <a:r>
              <a:rPr lang="zh-CN" altLang="en-US">
                <a:ea typeface="微软雅黑 Light" panose="020B0502040204020203" pitchFamily="34" charset="-122"/>
                <a:sym typeface="Symbol" panose="05050102010706020507" pitchFamily="18" charset="2"/>
              </a:rPr>
              <a:t>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-Al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3</a:t>
            </a:r>
            <a:r>
              <a:rPr lang="zh-CN" altLang="en-US">
                <a:ea typeface="微软雅黑 Light" panose="020B0502040204020203" pitchFamily="34" charset="-122"/>
                <a:sym typeface="Symbol" panose="05050102010706020507" pitchFamily="18" charset="2"/>
              </a:rPr>
              <a:t>的结构胞：</a:t>
            </a:r>
            <a:r>
              <a:rPr lang="en-US" altLang="zh-CN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A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Al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D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B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Al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E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A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Al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F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B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Al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D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A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Al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E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B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Al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F</a:t>
            </a:r>
            <a:r>
              <a:rPr lang="en-US" altLang="zh-CN">
                <a:solidFill>
                  <a:srgbClr val="FF0000"/>
                </a:solidFill>
                <a:ea typeface="微软雅黑 Light" panose="020B0502040204020203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>
                <a:ea typeface="微软雅黑 Light" panose="020B0502040204020203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A</a:t>
            </a:r>
            <a:r>
              <a:rPr lang="en-US" altLang="zh-CN">
                <a:ea typeface="微软雅黑 Light" panose="020B0502040204020203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Al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D</a:t>
            </a:r>
            <a:r>
              <a:rPr lang="en-US" altLang="zh-CN">
                <a:ea typeface="微软雅黑 Light" panose="020B0502040204020203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B</a:t>
            </a:r>
            <a:r>
              <a:rPr lang="en-US" altLang="zh-CN">
                <a:ea typeface="微软雅黑 Light" panose="020B0502040204020203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Al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E</a:t>
            </a:r>
            <a:r>
              <a:rPr lang="en-US" altLang="zh-CN">
                <a:ea typeface="微软雅黑 Light" panose="020B0502040204020203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ea typeface="微软雅黑 Light" panose="020B0502040204020203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O</a:t>
            </a:r>
            <a:r>
              <a:rPr lang="en-US" altLang="zh-CN" baseline="30000">
                <a:ea typeface="微软雅黑 Light" panose="020B0502040204020203" pitchFamily="34" charset="-122"/>
                <a:sym typeface="Symbol" panose="05050102010706020507" pitchFamily="18" charset="2"/>
              </a:rPr>
              <a:t>2</a:t>
            </a:r>
            <a:r>
              <a:rPr lang="zh-CN" altLang="en-US" baseline="30000">
                <a:ea typeface="微软雅黑 Light" panose="020B0502040204020203" pitchFamily="34" charset="-122"/>
                <a:sym typeface="Symbol" panose="05050102010706020507" pitchFamily="18" charset="2"/>
              </a:rPr>
              <a:t>－</a:t>
            </a:r>
            <a:r>
              <a:rPr lang="zh-CN" altLang="en-US">
                <a:ea typeface="微软雅黑 Light" panose="020B0502040204020203" pitchFamily="34" charset="-122"/>
                <a:sym typeface="Symbol" panose="05050102010706020507" pitchFamily="18" charset="2"/>
              </a:rPr>
              <a:t>总数＝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6×1/6</a:t>
            </a:r>
            <a:r>
              <a:rPr lang="zh-CN" altLang="en-US">
                <a:ea typeface="微软雅黑 Light" panose="020B0502040204020203" pitchFamily="34" charset="-122"/>
                <a:sym typeface="Symbol" panose="05050102010706020507" pitchFamily="18" charset="2"/>
              </a:rPr>
              <a:t>＋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2×1/2</a:t>
            </a:r>
            <a:r>
              <a:rPr lang="zh-CN" altLang="en-US">
                <a:ea typeface="微软雅黑 Light" panose="020B0502040204020203" pitchFamily="34" charset="-122"/>
                <a:sym typeface="Symbol" panose="05050102010706020507" pitchFamily="18" charset="2"/>
              </a:rPr>
              <a:t>＋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3×3</a:t>
            </a:r>
            <a:r>
              <a:rPr lang="zh-CN" altLang="en-US">
                <a:ea typeface="微软雅黑 Light" panose="020B0502040204020203" pitchFamily="34" charset="-122"/>
                <a:sym typeface="Symbol" panose="05050102010706020507" pitchFamily="18" charset="2"/>
              </a:rPr>
              <a:t>＋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2×1/3×6</a:t>
            </a:r>
            <a:r>
              <a:rPr lang="zh-CN" altLang="en-US">
                <a:ea typeface="微软雅黑 Light" panose="020B0502040204020203" pitchFamily="34" charset="-122"/>
                <a:sym typeface="Symbol" panose="05050102010706020507" pitchFamily="18" charset="2"/>
              </a:rPr>
              <a:t>＋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2</a:t>
            </a:r>
            <a:r>
              <a:rPr lang="zh-CN" altLang="en-US">
                <a:ea typeface="微软雅黑 Light" panose="020B0502040204020203" pitchFamily="34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18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    Al</a:t>
            </a:r>
            <a:r>
              <a:rPr lang="en-US" altLang="zh-CN" baseline="30000">
                <a:ea typeface="微软雅黑 Light" panose="020B0502040204020203" pitchFamily="34" charset="-122"/>
                <a:sym typeface="Symbol" panose="05050102010706020507" pitchFamily="18" charset="2"/>
              </a:rPr>
              <a:t>3+</a:t>
            </a:r>
            <a:r>
              <a:rPr lang="zh-CN" altLang="en-US">
                <a:ea typeface="微软雅黑 Light" panose="020B0502040204020203" pitchFamily="34" charset="-122"/>
                <a:sym typeface="Symbol" panose="05050102010706020507" pitchFamily="18" charset="2"/>
              </a:rPr>
              <a:t>总数＝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2×6</a:t>
            </a:r>
            <a:r>
              <a:rPr lang="zh-CN" altLang="en-US">
                <a:ea typeface="微软雅黑 Light" panose="020B0502040204020203" pitchFamily="34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12</a:t>
            </a:r>
            <a:endParaRPr lang="en-US" altLang="zh-CN"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-Al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3</a:t>
            </a:r>
            <a:r>
              <a:rPr lang="zh-CN" altLang="en-US">
                <a:ea typeface="微软雅黑 Light" panose="020B0502040204020203" pitchFamily="34" charset="-122"/>
              </a:rPr>
              <a:t>的用途：常见的陶瓷材料，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微软雅黑 Light" panose="020B0502040204020203" pitchFamily="34" charset="-122"/>
              </a:rPr>
              <a:t>                                透明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Al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微软雅黑 Light" panose="020B0502040204020203" pitchFamily="34" charset="-122"/>
                <a:sym typeface="Symbol" panose="05050102010706020507" pitchFamily="18" charset="2"/>
              </a:rPr>
              <a:t>O</a:t>
            </a:r>
            <a:r>
              <a:rPr lang="en-US" altLang="zh-CN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3</a:t>
            </a:r>
            <a:r>
              <a:rPr lang="zh-CN" altLang="en-US">
                <a:ea typeface="微软雅黑 Light" panose="020B0502040204020203" pitchFamily="34" charset="-122"/>
                <a:sym typeface="Symbol" panose="05050102010706020507" pitchFamily="18" charset="2"/>
              </a:rPr>
              <a:t>陶瓷</a:t>
            </a:r>
            <a:r>
              <a:rPr lang="zh-CN" altLang="en-US">
                <a:ea typeface="微软雅黑 Light" panose="020B0502040204020203" pitchFamily="34" charset="-122"/>
              </a:rPr>
              <a:t>可用于高压钠灯灯管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609600" y="609600"/>
            <a:ext cx="50292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ea typeface="微软雅黑 Light" panose="020B0502040204020203" pitchFamily="34" charset="-122"/>
                <a:sym typeface="Symbol" panose="05050102010706020507" pitchFamily="18" charset="2"/>
              </a:rPr>
              <a:t>-Al</a:t>
            </a:r>
            <a:r>
              <a:rPr lang="en-US" altLang="zh-CN" sz="2400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2</a:t>
            </a:r>
            <a:r>
              <a:rPr lang="en-US" altLang="zh-CN" sz="2400">
                <a:ea typeface="微软雅黑 Light" panose="020B0502040204020203" pitchFamily="34" charset="-122"/>
                <a:sym typeface="Symbol" panose="05050102010706020507" pitchFamily="18" charset="2"/>
              </a:rPr>
              <a:t>O</a:t>
            </a:r>
            <a:r>
              <a:rPr lang="en-US" altLang="zh-CN" sz="2400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3</a:t>
            </a:r>
            <a:r>
              <a:rPr lang="zh-CN" altLang="en-US" sz="2400">
                <a:ea typeface="微软雅黑 Light" panose="020B0502040204020203" pitchFamily="34" charset="-122"/>
                <a:sym typeface="Symbol" panose="05050102010706020507" pitchFamily="18" charset="2"/>
              </a:rPr>
              <a:t>，刚玉（ </a:t>
            </a:r>
            <a:r>
              <a:rPr lang="en-US" altLang="zh-CN" sz="2400">
                <a:ea typeface="微软雅黑 Light" panose="020B0502040204020203" pitchFamily="34" charset="-122"/>
                <a:sym typeface="Symbol" panose="05050102010706020507" pitchFamily="18" charset="2"/>
              </a:rPr>
              <a:t>-corundum)</a:t>
            </a:r>
          </a:p>
        </p:txBody>
      </p:sp>
      <p:pic>
        <p:nvPicPr>
          <p:cNvPr id="79877" name="Picture 5" descr="刚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152400"/>
            <a:ext cx="16129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905000" y="1524000"/>
            <a:ext cx="4493538" cy="400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ea typeface="微软雅黑 Light" panose="020B0502040204020203" pitchFamily="34" charset="-122"/>
                <a:sym typeface="Symbol" panose="05050102010706020507" pitchFamily="18" charset="2"/>
              </a:rPr>
              <a:t>白宝石－－无色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ea typeface="微软雅黑 Light" panose="020B0502040204020203" pitchFamily="34" charset="-122"/>
                <a:sym typeface="Symbol" panose="05050102010706020507" pitchFamily="18" charset="2"/>
              </a:rPr>
              <a:t>红宝石－－</a:t>
            </a:r>
            <a:r>
              <a:rPr lang="zh-CN" altLang="en-US" sz="2400">
                <a:ea typeface="微软雅黑 Light" panose="020B0502040204020203" pitchFamily="34" charset="-122"/>
              </a:rPr>
              <a:t>掺</a:t>
            </a:r>
            <a:r>
              <a:rPr lang="en-US" altLang="zh-CN" sz="2400">
                <a:ea typeface="微软雅黑 Light" panose="020B0502040204020203" pitchFamily="34" charset="-122"/>
              </a:rPr>
              <a:t>Cr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ea typeface="微软雅黑 Light" panose="020B0502040204020203" pitchFamily="34" charset="-122"/>
              </a:rPr>
              <a:t>蓝宝石－－掺</a:t>
            </a:r>
            <a:r>
              <a:rPr lang="en-US" altLang="zh-CN" sz="2400">
                <a:ea typeface="微软雅黑 Light" panose="020B0502040204020203" pitchFamily="34" charset="-122"/>
              </a:rPr>
              <a:t>Fe</a:t>
            </a:r>
            <a:r>
              <a:rPr lang="zh-CN" altLang="en-US" sz="2400">
                <a:ea typeface="微软雅黑 Light" panose="020B0502040204020203" pitchFamily="34" charset="-122"/>
              </a:rPr>
              <a:t>和</a:t>
            </a:r>
            <a:r>
              <a:rPr lang="en-US" altLang="zh-CN" sz="2400">
                <a:ea typeface="微软雅黑 Light" panose="020B0502040204020203" pitchFamily="34" charset="-122"/>
              </a:rPr>
              <a:t>Ti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ea typeface="微软雅黑 Light" panose="020B0502040204020203" pitchFamily="34" charset="-122"/>
              </a:rPr>
              <a:t>绿宝石－－掺</a:t>
            </a:r>
            <a:r>
              <a:rPr lang="en-US" altLang="zh-CN" sz="2400">
                <a:ea typeface="微软雅黑 Light" panose="020B0502040204020203" pitchFamily="34" charset="-122"/>
              </a:rPr>
              <a:t>Co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Ni</a:t>
            </a:r>
            <a:r>
              <a:rPr lang="zh-CN" altLang="en-US" sz="2400">
                <a:ea typeface="微软雅黑 Light" panose="020B0502040204020203" pitchFamily="34" charset="-122"/>
              </a:rPr>
              <a:t>和</a:t>
            </a:r>
            <a:r>
              <a:rPr lang="en-US" altLang="zh-CN" sz="2400">
                <a:ea typeface="微软雅黑 Light" panose="020B0502040204020203" pitchFamily="34" charset="-122"/>
              </a:rPr>
              <a:t>V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ea typeface="微软雅黑 Light" panose="020B0502040204020203" pitchFamily="34" charset="-122"/>
                <a:sym typeface="Symbol" panose="05050102010706020507" pitchFamily="18" charset="2"/>
              </a:rPr>
              <a:t>黄宝石－－掺</a:t>
            </a:r>
            <a:r>
              <a:rPr lang="en-US" altLang="zh-CN" sz="2400">
                <a:ea typeface="微软雅黑 Light" panose="020B0502040204020203" pitchFamily="34" charset="-122"/>
                <a:sym typeface="Symbol" panose="05050102010706020507" pitchFamily="18" charset="2"/>
              </a:rPr>
              <a:t>Ni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ea typeface="微软雅黑 Light" panose="020B0502040204020203" pitchFamily="34" charset="-122"/>
                <a:sym typeface="Symbol" panose="05050102010706020507" pitchFamily="18" charset="2"/>
              </a:rPr>
              <a:t>铁刚玉－－黑色，掺</a:t>
            </a:r>
            <a:r>
              <a:rPr lang="en-US" altLang="zh-CN" sz="2400">
                <a:ea typeface="微软雅黑 Light" panose="020B0502040204020203" pitchFamily="34" charset="-122"/>
                <a:sym typeface="Symbol" panose="05050102010706020507" pitchFamily="18" charset="2"/>
              </a:rPr>
              <a:t>Fe</a:t>
            </a:r>
            <a:r>
              <a:rPr lang="en-US" altLang="zh-CN" sz="2400" baseline="30000">
                <a:ea typeface="微软雅黑 Light" panose="020B0502040204020203" pitchFamily="34" charset="-122"/>
                <a:sym typeface="Symbol" panose="05050102010706020507" pitchFamily="18" charset="2"/>
              </a:rPr>
              <a:t>2</a:t>
            </a:r>
            <a:r>
              <a:rPr lang="zh-CN" altLang="en-US" sz="2400" baseline="30000">
                <a:ea typeface="微软雅黑 Light" panose="020B0502040204020203" pitchFamily="34" charset="-122"/>
                <a:sym typeface="Symbol" panose="05050102010706020507" pitchFamily="18" charset="2"/>
              </a:rPr>
              <a:t>＋</a:t>
            </a:r>
            <a:r>
              <a:rPr lang="zh-CN" altLang="en-US" sz="2400">
                <a:ea typeface="微软雅黑 Light" panose="020B0502040204020203" pitchFamily="34" charset="-122"/>
                <a:sym typeface="Symbol" panose="05050102010706020507" pitchFamily="18" charset="2"/>
              </a:rPr>
              <a:t>和</a:t>
            </a:r>
            <a:r>
              <a:rPr lang="en-US" altLang="zh-CN" sz="2400">
                <a:ea typeface="微软雅黑 Light" panose="020B0502040204020203" pitchFamily="34" charset="-122"/>
                <a:sym typeface="Symbol" panose="05050102010706020507" pitchFamily="18" charset="2"/>
              </a:rPr>
              <a:t>Fe</a:t>
            </a:r>
            <a:r>
              <a:rPr lang="en-US" altLang="zh-CN" sz="2400" baseline="30000">
                <a:ea typeface="微软雅黑 Light" panose="020B0502040204020203" pitchFamily="34" charset="-122"/>
                <a:sym typeface="Symbol" panose="05050102010706020507" pitchFamily="18" charset="2"/>
              </a:rPr>
              <a:t>3</a:t>
            </a:r>
            <a:r>
              <a:rPr lang="zh-CN" altLang="en-US" sz="2400" baseline="30000">
                <a:ea typeface="微软雅黑 Light" panose="020B0502040204020203" pitchFamily="34" charset="-122"/>
                <a:sym typeface="Symbol" panose="05050102010706020507" pitchFamily="18" charset="2"/>
              </a:rPr>
              <a:t>＋</a:t>
            </a:r>
            <a:endParaRPr lang="zh-CN" altLang="en-US" sz="2400">
              <a:ea typeface="微软雅黑 Light" panose="020B0502040204020203" pitchFamily="34" charset="-122"/>
              <a:sym typeface="Symbol" panose="05050102010706020507" pitchFamily="18" charset="2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219200" y="7620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微软雅黑 Light" panose="020B0502040204020203" pitchFamily="34" charset="-122"/>
              </a:rPr>
              <a:t>Al</a:t>
            </a:r>
            <a:r>
              <a:rPr lang="en-US" altLang="zh-CN" baseline="-25000">
                <a:ea typeface="微软雅黑 Light" panose="020B0502040204020203" pitchFamily="34" charset="-122"/>
              </a:rPr>
              <a:t>2</a:t>
            </a:r>
            <a:r>
              <a:rPr lang="en-US" altLang="zh-CN">
                <a:ea typeface="微软雅黑 Light" panose="020B0502040204020203" pitchFamily="34" charset="-122"/>
              </a:rPr>
              <a:t>O</a:t>
            </a:r>
            <a:r>
              <a:rPr lang="en-US" altLang="zh-CN" baseline="-25000">
                <a:ea typeface="微软雅黑 Light" panose="020B0502040204020203" pitchFamily="34" charset="-122"/>
              </a:rPr>
              <a:t>3</a:t>
            </a:r>
            <a:r>
              <a:rPr lang="zh-CN" altLang="en-US">
                <a:ea typeface="微软雅黑 Light" panose="020B0502040204020203" pitchFamily="34" charset="-122"/>
              </a:rPr>
              <a:t>宝石：单晶体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502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a typeface="微软雅黑 Light" panose="020B0502040204020203" pitchFamily="34" charset="-122"/>
              </a:rPr>
              <a:t>4</a:t>
            </a:r>
            <a:r>
              <a:rPr lang="zh-CN" altLang="en-US" sz="3600" b="1">
                <a:ea typeface="微软雅黑 Light" panose="020B0502040204020203" pitchFamily="34" charset="-122"/>
              </a:rPr>
              <a:t>、</a:t>
            </a:r>
            <a:r>
              <a:rPr lang="en-US" altLang="zh-CN" sz="3600" b="1">
                <a:ea typeface="微软雅黑 Light" panose="020B0502040204020203" pitchFamily="34" charset="-122"/>
              </a:rPr>
              <a:t>ABO</a:t>
            </a:r>
            <a:r>
              <a:rPr lang="en-US" altLang="zh-CN" sz="3600" b="1" baseline="-25000">
                <a:ea typeface="微软雅黑 Light" panose="020B0502040204020203" pitchFamily="34" charset="-122"/>
              </a:rPr>
              <a:t>3</a:t>
            </a:r>
            <a:r>
              <a:rPr lang="zh-CN" altLang="en-US" sz="3600" b="1">
                <a:ea typeface="微软雅黑 Light" panose="020B0502040204020203" pitchFamily="34" charset="-122"/>
              </a:rPr>
              <a:t>型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98733" y="1632168"/>
            <a:ext cx="32004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BaTiO</a:t>
            </a:r>
            <a:r>
              <a:rPr lang="en-US" altLang="zh-CN" sz="2400" baseline="-25000" dirty="0">
                <a:ea typeface="微软雅黑 Light" panose="020B0502040204020203" pitchFamily="34" charset="-122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CaTiO</a:t>
            </a:r>
            <a:r>
              <a:rPr lang="en-US" altLang="zh-CN" sz="2400" baseline="-25000" dirty="0">
                <a:ea typeface="微软雅黑 Light" panose="020B0502040204020203" pitchFamily="34" charset="-122"/>
                <a:sym typeface="Symbol" panose="05050102010706020507" pitchFamily="18" charset="2"/>
              </a:rPr>
              <a:t>3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钙钛矿结构</a:t>
            </a:r>
            <a:r>
              <a:rPr lang="en-US" altLang="zh-CN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ea typeface="微软雅黑 Light" panose="020B0502040204020203" pitchFamily="34" charset="-122"/>
                <a:sym typeface="Symbol" panose="05050102010706020507" pitchFamily="18" charset="2"/>
              </a:rPr>
              <a:t>perovskite</a:t>
            </a:r>
            <a:r>
              <a:rPr lang="en-US" altLang="zh-CN" sz="2400" dirty="0">
                <a:ea typeface="微软雅黑 Light" panose="020B0502040204020203" pitchFamily="34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373566" y="3474005"/>
            <a:ext cx="800100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200" dirty="0">
                <a:ea typeface="微软雅黑 Light" panose="020B0502040204020203" pitchFamily="34" charset="-122"/>
              </a:rPr>
              <a:t> </a:t>
            </a:r>
            <a:r>
              <a:rPr lang="zh-CN" altLang="en-US" sz="2200" dirty="0">
                <a:ea typeface="微软雅黑 Light" panose="020B0502040204020203" pitchFamily="34" charset="-122"/>
              </a:rPr>
              <a:t>简单立方点阵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200" dirty="0">
                <a:ea typeface="微软雅黑 Light" panose="020B0502040204020203" pitchFamily="34" charset="-122"/>
              </a:rPr>
              <a:t> 可看成是较大的</a:t>
            </a:r>
            <a:r>
              <a:rPr lang="en-US" altLang="zh-CN" sz="2200" dirty="0">
                <a:ea typeface="微软雅黑 Light" panose="020B0502040204020203" pitchFamily="34" charset="-122"/>
              </a:rPr>
              <a:t>Ba</a:t>
            </a:r>
            <a:r>
              <a:rPr lang="en-US" altLang="zh-CN" sz="2200" baseline="30000" dirty="0">
                <a:ea typeface="微软雅黑 Light" panose="020B0502040204020203" pitchFamily="34" charset="-122"/>
              </a:rPr>
              <a:t>2</a:t>
            </a:r>
            <a:r>
              <a:rPr lang="zh-CN" altLang="en-US" sz="2200" baseline="30000" dirty="0">
                <a:ea typeface="微软雅黑 Light" panose="020B0502040204020203" pitchFamily="34" charset="-122"/>
              </a:rPr>
              <a:t>＋</a:t>
            </a:r>
            <a:r>
              <a:rPr lang="zh-CN" altLang="en-US" sz="2200" dirty="0">
                <a:ea typeface="微软雅黑 Light" panose="020B0502040204020203" pitchFamily="34" charset="-122"/>
              </a:rPr>
              <a:t>和</a:t>
            </a:r>
            <a:r>
              <a:rPr lang="en-US" altLang="zh-CN" sz="2200" dirty="0">
                <a:ea typeface="微软雅黑 Light" panose="020B0502040204020203" pitchFamily="34" charset="-122"/>
              </a:rPr>
              <a:t>O</a:t>
            </a:r>
            <a:r>
              <a:rPr lang="en-US" altLang="zh-CN" sz="2200" baseline="30000" dirty="0">
                <a:ea typeface="微软雅黑 Light" panose="020B0502040204020203" pitchFamily="34" charset="-122"/>
              </a:rPr>
              <a:t>2</a:t>
            </a:r>
            <a:r>
              <a:rPr lang="zh-CN" altLang="en-US" sz="2200" baseline="30000" dirty="0">
                <a:ea typeface="微软雅黑 Light" panose="020B0502040204020203" pitchFamily="34" charset="-122"/>
              </a:rPr>
              <a:t>－</a:t>
            </a:r>
            <a:r>
              <a:rPr lang="zh-CN" altLang="en-US" sz="2200" dirty="0">
                <a:ea typeface="微软雅黑 Light" panose="020B0502040204020203" pitchFamily="34" charset="-122"/>
              </a:rPr>
              <a:t>一起构成</a:t>
            </a:r>
            <a:r>
              <a:rPr lang="en-US" altLang="zh-CN" sz="2200" dirty="0">
                <a:ea typeface="微软雅黑 Light" panose="020B0502040204020203" pitchFamily="34" charset="-122"/>
              </a:rPr>
              <a:t>FCC</a:t>
            </a:r>
            <a:r>
              <a:rPr lang="zh-CN" altLang="en-US" sz="2200" dirty="0">
                <a:ea typeface="微软雅黑 Light" panose="020B0502040204020203" pitchFamily="34" charset="-122"/>
              </a:rPr>
              <a:t>结构， </a:t>
            </a:r>
            <a:r>
              <a:rPr lang="en-US" altLang="zh-CN" sz="2200" dirty="0">
                <a:ea typeface="微软雅黑 Light" panose="020B0502040204020203" pitchFamily="34" charset="-122"/>
              </a:rPr>
              <a:t>Ba</a:t>
            </a:r>
            <a:r>
              <a:rPr lang="en-US" altLang="zh-CN" sz="2200" baseline="30000" dirty="0">
                <a:ea typeface="微软雅黑 Light" panose="020B0502040204020203" pitchFamily="34" charset="-122"/>
              </a:rPr>
              <a:t>2</a:t>
            </a:r>
            <a:r>
              <a:rPr lang="zh-CN" altLang="en-US" sz="2200" baseline="30000" dirty="0">
                <a:ea typeface="微软雅黑 Light" panose="020B0502040204020203" pitchFamily="34" charset="-122"/>
              </a:rPr>
              <a:t>＋</a:t>
            </a:r>
            <a:r>
              <a:rPr lang="zh-CN" altLang="en-US" sz="2200" dirty="0">
                <a:ea typeface="微软雅黑 Light" panose="020B0502040204020203" pitchFamily="34" charset="-122"/>
              </a:rPr>
              <a:t>占据顶点，</a:t>
            </a:r>
            <a:r>
              <a:rPr lang="en-US" altLang="zh-CN" sz="2200" dirty="0">
                <a:ea typeface="微软雅黑 Light" panose="020B0502040204020203" pitchFamily="34" charset="-122"/>
              </a:rPr>
              <a:t>O</a:t>
            </a:r>
            <a:r>
              <a:rPr lang="en-US" altLang="zh-CN" sz="2200" baseline="30000" dirty="0">
                <a:ea typeface="微软雅黑 Light" panose="020B0502040204020203" pitchFamily="34" charset="-122"/>
              </a:rPr>
              <a:t>2</a:t>
            </a:r>
            <a:r>
              <a:rPr lang="zh-CN" altLang="en-US" sz="2200" baseline="30000" dirty="0">
                <a:ea typeface="微软雅黑 Light" panose="020B0502040204020203" pitchFamily="34" charset="-122"/>
              </a:rPr>
              <a:t>－</a:t>
            </a:r>
            <a:r>
              <a:rPr lang="zh-CN" altLang="en-US" sz="2200" dirty="0">
                <a:ea typeface="微软雅黑 Light" panose="020B0502040204020203" pitchFamily="34" charset="-122"/>
              </a:rPr>
              <a:t>占据面心；</a:t>
            </a:r>
            <a:r>
              <a:rPr lang="en-US" altLang="zh-CN" sz="2200" dirty="0">
                <a:ea typeface="微软雅黑 Light" panose="020B0502040204020203" pitchFamily="34" charset="-122"/>
              </a:rPr>
              <a:t>Ti</a:t>
            </a:r>
            <a:r>
              <a:rPr lang="en-US" altLang="zh-CN" sz="2200" baseline="30000" dirty="0">
                <a:ea typeface="微软雅黑 Light" panose="020B0502040204020203" pitchFamily="34" charset="-122"/>
              </a:rPr>
              <a:t>4</a:t>
            </a:r>
            <a:r>
              <a:rPr lang="zh-CN" altLang="en-US" sz="2200" baseline="30000" dirty="0">
                <a:ea typeface="微软雅黑 Light" panose="020B0502040204020203" pitchFamily="34" charset="-122"/>
              </a:rPr>
              <a:t>＋</a:t>
            </a:r>
            <a:r>
              <a:rPr lang="zh-CN" altLang="en-US" sz="2200" dirty="0">
                <a:ea typeface="微软雅黑 Light" panose="020B0502040204020203" pitchFamily="34" charset="-122"/>
              </a:rPr>
              <a:t>位于</a:t>
            </a:r>
            <a:r>
              <a:rPr lang="en-US" altLang="zh-CN" sz="2200" dirty="0">
                <a:ea typeface="微软雅黑 Light" panose="020B0502040204020203" pitchFamily="34" charset="-122"/>
              </a:rPr>
              <a:t>O</a:t>
            </a:r>
            <a:r>
              <a:rPr lang="en-US" altLang="zh-CN" sz="2200" baseline="30000" dirty="0">
                <a:ea typeface="微软雅黑 Light" panose="020B0502040204020203" pitchFamily="34" charset="-122"/>
              </a:rPr>
              <a:t>2</a:t>
            </a:r>
            <a:r>
              <a:rPr lang="zh-CN" altLang="en-US" sz="2200" baseline="30000" dirty="0">
                <a:ea typeface="微软雅黑 Light" panose="020B0502040204020203" pitchFamily="34" charset="-122"/>
              </a:rPr>
              <a:t>－</a:t>
            </a:r>
            <a:r>
              <a:rPr lang="zh-CN" altLang="en-US" sz="2200" dirty="0">
                <a:ea typeface="微软雅黑 Light" panose="020B0502040204020203" pitchFamily="34" charset="-122"/>
              </a:rPr>
              <a:t>的八面体间隙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200" dirty="0">
                <a:ea typeface="微软雅黑 Light" panose="020B0502040204020203" pitchFamily="34" charset="-122"/>
              </a:rPr>
              <a:t> 实际上是三类简单立方点阵相互穿插而成的复合点阵（</a:t>
            </a:r>
            <a:r>
              <a:rPr lang="en-US" altLang="zh-CN" sz="2200" dirty="0">
                <a:ea typeface="微软雅黑 Light" panose="020B0502040204020203" pitchFamily="34" charset="-122"/>
              </a:rPr>
              <a:t>Ba</a:t>
            </a:r>
            <a:r>
              <a:rPr lang="en-US" altLang="zh-CN" sz="2200" baseline="30000" dirty="0">
                <a:ea typeface="微软雅黑 Light" panose="020B0502040204020203" pitchFamily="34" charset="-122"/>
              </a:rPr>
              <a:t>2+</a:t>
            </a:r>
            <a:r>
              <a:rPr lang="zh-CN" altLang="en-US" sz="2200" dirty="0">
                <a:ea typeface="微软雅黑 Light" panose="020B0502040204020203" pitchFamily="34" charset="-122"/>
              </a:rPr>
              <a:t>、</a:t>
            </a:r>
            <a:r>
              <a:rPr lang="en-US" altLang="zh-CN" sz="2200" dirty="0">
                <a:ea typeface="微软雅黑 Light" panose="020B0502040204020203" pitchFamily="34" charset="-122"/>
              </a:rPr>
              <a:t>O</a:t>
            </a:r>
            <a:r>
              <a:rPr lang="en-US" altLang="zh-CN" sz="2200" baseline="30000" dirty="0">
                <a:ea typeface="微软雅黑 Light" panose="020B0502040204020203" pitchFamily="34" charset="-122"/>
              </a:rPr>
              <a:t>2</a:t>
            </a:r>
            <a:r>
              <a:rPr lang="zh-CN" altLang="en-US" sz="2200" baseline="30000" dirty="0">
                <a:ea typeface="微软雅黑 Light" panose="020B0502040204020203" pitchFamily="34" charset="-122"/>
              </a:rPr>
              <a:t>－</a:t>
            </a:r>
            <a:r>
              <a:rPr lang="zh-CN" altLang="en-US" sz="2200" dirty="0">
                <a:ea typeface="微软雅黑 Light" panose="020B0502040204020203" pitchFamily="34" charset="-122"/>
              </a:rPr>
              <a:t>、</a:t>
            </a:r>
            <a:r>
              <a:rPr lang="en-US" altLang="zh-CN" sz="2200" dirty="0">
                <a:ea typeface="微软雅黑 Light" panose="020B0502040204020203" pitchFamily="34" charset="-122"/>
              </a:rPr>
              <a:t>Ti</a:t>
            </a:r>
            <a:r>
              <a:rPr lang="en-US" altLang="zh-CN" sz="2200" baseline="30000" dirty="0">
                <a:ea typeface="微软雅黑 Light" panose="020B0502040204020203" pitchFamily="34" charset="-122"/>
              </a:rPr>
              <a:t>4+</a:t>
            </a:r>
            <a:r>
              <a:rPr lang="zh-CN" altLang="en-US" sz="2200" dirty="0">
                <a:ea typeface="微软雅黑 Light" panose="020B0502040204020203" pitchFamily="34" charset="-122"/>
              </a:rPr>
              <a:t>的简单立方点阵</a:t>
            </a:r>
            <a:r>
              <a:rPr lang="en-US" altLang="zh-CN" sz="2200" dirty="0">
                <a:ea typeface="微软雅黑 Light" panose="020B0502040204020203" pitchFamily="34" charset="-122"/>
              </a:rPr>
              <a:t>)</a:t>
            </a:r>
            <a:r>
              <a:rPr lang="zh-CN" altLang="en-US" sz="2200" dirty="0">
                <a:ea typeface="微软雅黑 Light" panose="020B0502040204020203" pitchFamily="34" charset="-122"/>
              </a:rPr>
              <a:t>。</a:t>
            </a:r>
          </a:p>
        </p:txBody>
      </p:sp>
      <p:pic>
        <p:nvPicPr>
          <p:cNvPr id="80907" name="Picture 11" descr="钛酸钡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409238"/>
            <a:ext cx="4876800" cy="304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50292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3600" b="1">
                <a:ea typeface="微软雅黑 Light" panose="020B0502040204020203" pitchFamily="34" charset="-122"/>
              </a:rPr>
              <a:t>5</a:t>
            </a:r>
            <a:r>
              <a:rPr lang="zh-CN" altLang="en-US" sz="3600" b="1">
                <a:ea typeface="微软雅黑 Light" panose="020B0502040204020203" pitchFamily="34" charset="-122"/>
              </a:rPr>
              <a:t>、</a:t>
            </a:r>
            <a:r>
              <a:rPr lang="en-US" altLang="zh-CN" sz="3600" b="1">
                <a:ea typeface="微软雅黑 Light" panose="020B0502040204020203" pitchFamily="34" charset="-122"/>
              </a:rPr>
              <a:t>AB</a:t>
            </a:r>
            <a:r>
              <a:rPr lang="en-US" altLang="zh-CN" sz="3600" b="1" baseline="-25000">
                <a:ea typeface="微软雅黑 Light" panose="020B0502040204020203" pitchFamily="34" charset="-122"/>
              </a:rPr>
              <a:t>2</a:t>
            </a:r>
            <a:r>
              <a:rPr lang="en-US" altLang="zh-CN" sz="3600" b="1">
                <a:ea typeface="微软雅黑 Light" panose="020B0502040204020203" pitchFamily="34" charset="-122"/>
              </a:rPr>
              <a:t>O</a:t>
            </a:r>
            <a:r>
              <a:rPr lang="en-US" altLang="zh-CN" sz="3600" b="1" baseline="-25000">
                <a:ea typeface="微软雅黑 Light" panose="020B0502040204020203" pitchFamily="34" charset="-122"/>
              </a:rPr>
              <a:t>4</a:t>
            </a:r>
            <a:r>
              <a:rPr lang="zh-CN" altLang="en-US" sz="3600" b="1">
                <a:ea typeface="微软雅黑 Light" panose="020B0502040204020203" pitchFamily="34" charset="-122"/>
              </a:rPr>
              <a:t>型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85800" y="685800"/>
            <a:ext cx="41148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ea typeface="微软雅黑 Light" panose="020B0502040204020203" pitchFamily="34" charset="-122"/>
                <a:sym typeface="Symbol" panose="05050102010706020507" pitchFamily="18" charset="2"/>
              </a:rPr>
              <a:t>MgAl</a:t>
            </a:r>
            <a:r>
              <a:rPr lang="en-US" altLang="zh-CN" sz="2400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2</a:t>
            </a:r>
            <a:r>
              <a:rPr lang="en-US" altLang="zh-CN" sz="2400">
                <a:ea typeface="微软雅黑 Light" panose="020B0502040204020203" pitchFamily="34" charset="-122"/>
                <a:sym typeface="Symbol" panose="05050102010706020507" pitchFamily="18" charset="2"/>
              </a:rPr>
              <a:t>O</a:t>
            </a:r>
            <a:r>
              <a:rPr lang="en-US" altLang="zh-CN" sz="2400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4</a:t>
            </a:r>
            <a:r>
              <a:rPr lang="en-US" altLang="zh-CN" sz="2400">
                <a:ea typeface="微软雅黑 Light" panose="020B0502040204020203" pitchFamily="34" charset="-122"/>
                <a:sym typeface="Symbol" panose="05050102010706020507" pitchFamily="18" charset="2"/>
              </a:rPr>
              <a:t>      </a:t>
            </a:r>
            <a:r>
              <a:rPr lang="zh-CN" altLang="en-US" sz="2400">
                <a:ea typeface="微软雅黑 Light" panose="020B0502040204020203" pitchFamily="34" charset="-122"/>
                <a:sym typeface="Symbol" panose="05050102010706020507" pitchFamily="18" charset="2"/>
              </a:rPr>
              <a:t>尖晶石 </a:t>
            </a:r>
            <a:r>
              <a:rPr lang="en-US" altLang="zh-CN" sz="2400">
                <a:ea typeface="微软雅黑 Light" panose="020B0502040204020203" pitchFamily="34" charset="-122"/>
                <a:sym typeface="Symbol" panose="05050102010706020507" pitchFamily="18" charset="2"/>
              </a:rPr>
              <a:t>spinel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228600" y="4667250"/>
            <a:ext cx="59436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200">
                <a:ea typeface="微软雅黑 Light" panose="020B0502040204020203" pitchFamily="34" charset="-122"/>
              </a:rPr>
              <a:t>  </a:t>
            </a:r>
            <a:r>
              <a:rPr lang="zh-CN" altLang="en-US" sz="2200">
                <a:ea typeface="微软雅黑 Light" panose="020B0502040204020203" pitchFamily="34" charset="-122"/>
              </a:rPr>
              <a:t>将</a:t>
            </a:r>
            <a:r>
              <a:rPr lang="en-US" altLang="zh-CN" sz="2200">
                <a:ea typeface="微软雅黑 Light" panose="020B0502040204020203" pitchFamily="34" charset="-122"/>
              </a:rPr>
              <a:t>FCC</a:t>
            </a:r>
            <a:r>
              <a:rPr lang="zh-CN" altLang="en-US" sz="2200">
                <a:ea typeface="微软雅黑 Light" panose="020B0502040204020203" pitchFamily="34" charset="-122"/>
              </a:rPr>
              <a:t>立方体晶胞分成八个小立方体，这八个小立方体分为两类：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200">
                <a:ea typeface="微软雅黑 Light" panose="020B0502040204020203" pitchFamily="34" charset="-122"/>
              </a:rPr>
              <a:t>     </a:t>
            </a:r>
            <a:r>
              <a:rPr lang="en-US" altLang="zh-CN" sz="2200">
                <a:ea typeface="微软雅黑 Light" panose="020B0502040204020203" pitchFamily="34" charset="-122"/>
              </a:rPr>
              <a:t>(1) </a:t>
            </a:r>
            <a:r>
              <a:rPr lang="zh-CN" altLang="en-US" sz="2200">
                <a:ea typeface="微软雅黑 Light" panose="020B0502040204020203" pitchFamily="34" charset="-122"/>
              </a:rPr>
              <a:t>中心有</a:t>
            </a:r>
            <a:r>
              <a:rPr lang="en-US" altLang="zh-CN" sz="2200">
                <a:ea typeface="微软雅黑 Light" panose="020B0502040204020203" pitchFamily="34" charset="-122"/>
              </a:rPr>
              <a:t>Mg</a:t>
            </a:r>
            <a:r>
              <a:rPr lang="en-US" altLang="zh-CN" sz="2200" baseline="30000">
                <a:ea typeface="微软雅黑 Light" panose="020B0502040204020203" pitchFamily="34" charset="-122"/>
              </a:rPr>
              <a:t>2</a:t>
            </a:r>
            <a:r>
              <a:rPr lang="zh-CN" altLang="en-US" sz="2200" baseline="30000">
                <a:ea typeface="微软雅黑 Light" panose="020B0502040204020203" pitchFamily="34" charset="-122"/>
              </a:rPr>
              <a:t>＋</a:t>
            </a:r>
            <a:r>
              <a:rPr lang="zh-CN" altLang="en-US" sz="2200">
                <a:ea typeface="微软雅黑 Light" panose="020B0502040204020203" pitchFamily="34" charset="-122"/>
              </a:rPr>
              <a:t>，称为</a:t>
            </a:r>
            <a:r>
              <a:rPr lang="en-US" altLang="zh-CN" sz="2200">
                <a:ea typeface="微软雅黑 Light" panose="020B0502040204020203" pitchFamily="34" charset="-122"/>
              </a:rPr>
              <a:t>M</a:t>
            </a:r>
            <a:r>
              <a:rPr lang="zh-CN" altLang="en-US" sz="2200">
                <a:ea typeface="微软雅黑 Light" panose="020B0502040204020203" pitchFamily="34" charset="-122"/>
              </a:rPr>
              <a:t>区，</a:t>
            </a:r>
            <a:r>
              <a:rPr lang="en-US" altLang="zh-CN" sz="2200">
                <a:ea typeface="微软雅黑 Light" panose="020B0502040204020203" pitchFamily="34" charset="-122"/>
              </a:rPr>
              <a:t>Mg</a:t>
            </a:r>
            <a:r>
              <a:rPr lang="en-US" altLang="zh-CN" sz="2200" baseline="30000">
                <a:ea typeface="微软雅黑 Light" panose="020B0502040204020203" pitchFamily="34" charset="-122"/>
              </a:rPr>
              <a:t>2</a:t>
            </a:r>
            <a:r>
              <a:rPr lang="zh-CN" altLang="en-US" sz="2200" baseline="30000">
                <a:ea typeface="微软雅黑 Light" panose="020B0502040204020203" pitchFamily="34" charset="-122"/>
              </a:rPr>
              <a:t>＋</a:t>
            </a:r>
            <a:r>
              <a:rPr lang="zh-CN" altLang="en-US" sz="2200">
                <a:ea typeface="微软雅黑 Light" panose="020B0502040204020203" pitchFamily="34" charset="-122"/>
              </a:rPr>
              <a:t>位于</a:t>
            </a:r>
            <a:r>
              <a:rPr lang="en-US" altLang="zh-CN" sz="2200">
                <a:ea typeface="微软雅黑 Light" panose="020B0502040204020203" pitchFamily="34" charset="-122"/>
              </a:rPr>
              <a:t>O</a:t>
            </a:r>
            <a:r>
              <a:rPr lang="en-US" altLang="zh-CN" sz="2200" baseline="30000">
                <a:ea typeface="微软雅黑 Light" panose="020B0502040204020203" pitchFamily="34" charset="-122"/>
              </a:rPr>
              <a:t>2</a:t>
            </a:r>
            <a:r>
              <a:rPr lang="zh-CN" altLang="en-US" sz="2200" baseline="30000">
                <a:ea typeface="微软雅黑 Light" panose="020B0502040204020203" pitchFamily="34" charset="-122"/>
              </a:rPr>
              <a:t>－</a:t>
            </a:r>
            <a:r>
              <a:rPr lang="zh-CN" altLang="en-US" sz="2200">
                <a:ea typeface="微软雅黑 Light" panose="020B0502040204020203" pitchFamily="34" charset="-122"/>
              </a:rPr>
              <a:t>的四面体间隙；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200">
                <a:ea typeface="微软雅黑 Light" panose="020B0502040204020203" pitchFamily="34" charset="-122"/>
              </a:rPr>
              <a:t>     </a:t>
            </a:r>
            <a:r>
              <a:rPr lang="en-US" altLang="zh-CN" sz="2200">
                <a:ea typeface="微软雅黑 Light" panose="020B0502040204020203" pitchFamily="34" charset="-122"/>
              </a:rPr>
              <a:t>(2) </a:t>
            </a:r>
            <a:r>
              <a:rPr lang="zh-CN" altLang="en-US" sz="2200">
                <a:ea typeface="微软雅黑 Light" panose="020B0502040204020203" pitchFamily="34" charset="-122"/>
              </a:rPr>
              <a:t>中心无</a:t>
            </a:r>
            <a:r>
              <a:rPr lang="en-US" altLang="zh-CN" sz="2200">
                <a:ea typeface="微软雅黑 Light" panose="020B0502040204020203" pitchFamily="34" charset="-122"/>
              </a:rPr>
              <a:t>Mg</a:t>
            </a:r>
            <a:r>
              <a:rPr lang="en-US" altLang="zh-CN" sz="2200" baseline="30000">
                <a:ea typeface="微软雅黑 Light" panose="020B0502040204020203" pitchFamily="34" charset="-122"/>
              </a:rPr>
              <a:t>2</a:t>
            </a:r>
            <a:r>
              <a:rPr lang="zh-CN" altLang="en-US" sz="2200" baseline="30000">
                <a:ea typeface="微软雅黑 Light" panose="020B0502040204020203" pitchFamily="34" charset="-122"/>
              </a:rPr>
              <a:t>＋</a:t>
            </a:r>
            <a:r>
              <a:rPr lang="zh-CN" altLang="en-US" sz="2200">
                <a:ea typeface="微软雅黑 Light" panose="020B0502040204020203" pitchFamily="34" charset="-122"/>
              </a:rPr>
              <a:t>，称为</a:t>
            </a:r>
            <a:r>
              <a:rPr lang="en-US" altLang="zh-CN" sz="2200">
                <a:ea typeface="微软雅黑 Light" panose="020B0502040204020203" pitchFamily="34" charset="-122"/>
              </a:rPr>
              <a:t>N</a:t>
            </a:r>
            <a:r>
              <a:rPr lang="zh-CN" altLang="en-US" sz="2200">
                <a:ea typeface="微软雅黑 Light" panose="020B0502040204020203" pitchFamily="34" charset="-122"/>
              </a:rPr>
              <a:t>区，</a:t>
            </a:r>
            <a:r>
              <a:rPr lang="en-US" altLang="zh-CN" sz="2200">
                <a:ea typeface="微软雅黑 Light" panose="020B0502040204020203" pitchFamily="34" charset="-122"/>
              </a:rPr>
              <a:t>Al</a:t>
            </a:r>
            <a:r>
              <a:rPr lang="en-US" altLang="zh-CN" sz="2200" baseline="30000">
                <a:ea typeface="微软雅黑 Light" panose="020B0502040204020203" pitchFamily="34" charset="-122"/>
              </a:rPr>
              <a:t>3</a:t>
            </a:r>
            <a:r>
              <a:rPr lang="zh-CN" altLang="en-US" sz="2200" baseline="30000">
                <a:ea typeface="微软雅黑 Light" panose="020B0502040204020203" pitchFamily="34" charset="-122"/>
              </a:rPr>
              <a:t>＋</a:t>
            </a:r>
            <a:r>
              <a:rPr lang="zh-CN" altLang="en-US" sz="2200">
                <a:ea typeface="微软雅黑 Light" panose="020B0502040204020203" pitchFamily="34" charset="-122"/>
              </a:rPr>
              <a:t>和</a:t>
            </a:r>
            <a:r>
              <a:rPr lang="en-US" altLang="zh-CN" sz="2200">
                <a:ea typeface="微软雅黑 Light" panose="020B0502040204020203" pitchFamily="34" charset="-122"/>
              </a:rPr>
              <a:t>O</a:t>
            </a:r>
            <a:r>
              <a:rPr lang="en-US" altLang="zh-CN" sz="2200" baseline="30000">
                <a:ea typeface="微软雅黑 Light" panose="020B0502040204020203" pitchFamily="34" charset="-122"/>
              </a:rPr>
              <a:t>2</a:t>
            </a:r>
            <a:r>
              <a:rPr lang="zh-CN" altLang="en-US" sz="2200" baseline="30000">
                <a:ea typeface="微软雅黑 Light" panose="020B0502040204020203" pitchFamily="34" charset="-122"/>
              </a:rPr>
              <a:t>－</a:t>
            </a:r>
            <a:r>
              <a:rPr lang="zh-CN" altLang="en-US" sz="2200">
                <a:ea typeface="微软雅黑 Light" panose="020B0502040204020203" pitchFamily="34" charset="-122"/>
              </a:rPr>
              <a:t>相间排列在小立方体的八个顶点上</a:t>
            </a:r>
          </a:p>
        </p:txBody>
      </p:sp>
      <p:pic>
        <p:nvPicPr>
          <p:cNvPr id="81936" name="Picture 16" descr="尖晶石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"/>
            <a:ext cx="41148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7" name="Picture 17" descr="尖晶石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4267200" cy="2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8" name="Picture 18" descr="尖晶石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3505200"/>
            <a:ext cx="2349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241300" y="4191000"/>
            <a:ext cx="451117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2200">
                <a:ea typeface="微软雅黑 Light" panose="020B0502040204020203" pitchFamily="34" charset="-122"/>
              </a:rPr>
              <a:t>FCC</a:t>
            </a:r>
            <a:r>
              <a:rPr lang="zh-CN" altLang="en-US" sz="2200">
                <a:ea typeface="微软雅黑 Light" panose="020B0502040204020203" pitchFamily="34" charset="-122"/>
              </a:rPr>
              <a:t>点阵，</a:t>
            </a:r>
            <a:r>
              <a:rPr lang="en-US" altLang="zh-CN" sz="2200">
                <a:ea typeface="微软雅黑 Light" panose="020B0502040204020203" pitchFamily="34" charset="-122"/>
              </a:rPr>
              <a:t>Mg</a:t>
            </a:r>
            <a:r>
              <a:rPr lang="en-US" altLang="zh-CN" sz="2200" baseline="30000">
                <a:ea typeface="微软雅黑 Light" panose="020B0502040204020203" pitchFamily="34" charset="-122"/>
              </a:rPr>
              <a:t>2+</a:t>
            </a:r>
            <a:r>
              <a:rPr lang="zh-CN" altLang="en-US" sz="2200">
                <a:ea typeface="微软雅黑 Light" panose="020B0502040204020203" pitchFamily="34" charset="-122"/>
              </a:rPr>
              <a:t>形成金刚石结构；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2" grpId="0" build="p" autoUpdateAnimBg="0"/>
      <p:bldP spid="8193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9" name="Group 14"/>
          <p:cNvGrpSpPr>
            <a:grpSpLocks/>
          </p:cNvGrpSpPr>
          <p:nvPr/>
        </p:nvGrpSpPr>
        <p:grpSpPr bwMode="auto">
          <a:xfrm>
            <a:off x="6834188" y="3540125"/>
            <a:ext cx="1154112" cy="1128713"/>
            <a:chOff x="0" y="0"/>
            <a:chExt cx="1151" cy="1125"/>
          </a:xfrm>
        </p:grpSpPr>
        <p:grpSp>
          <p:nvGrpSpPr>
            <p:cNvPr id="40219" name="Group 15"/>
            <p:cNvGrpSpPr>
              <a:grpSpLocks/>
            </p:cNvGrpSpPr>
            <p:nvPr/>
          </p:nvGrpSpPr>
          <p:grpSpPr bwMode="auto">
            <a:xfrm>
              <a:off x="0" y="0"/>
              <a:ext cx="1151" cy="1125"/>
              <a:chOff x="0" y="0"/>
              <a:chExt cx="1151" cy="1125"/>
            </a:xfrm>
          </p:grpSpPr>
          <p:grpSp>
            <p:nvGrpSpPr>
              <p:cNvPr id="40224" name="Group 16"/>
              <p:cNvGrpSpPr>
                <a:grpSpLocks/>
              </p:cNvGrpSpPr>
              <p:nvPr/>
            </p:nvGrpSpPr>
            <p:grpSpPr bwMode="auto">
              <a:xfrm>
                <a:off x="117" y="227"/>
                <a:ext cx="997" cy="865"/>
                <a:chOff x="0" y="0"/>
                <a:chExt cx="3061" cy="2655"/>
              </a:xfrm>
            </p:grpSpPr>
            <p:sp>
              <p:nvSpPr>
                <p:cNvPr id="40237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" y="1971"/>
                  <a:ext cx="894" cy="6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238" name="Line 6"/>
                <p:cNvSpPr>
                  <a:spLocks noChangeShapeType="1"/>
                </p:cNvSpPr>
                <p:nvPr/>
              </p:nvSpPr>
              <p:spPr bwMode="auto">
                <a:xfrm>
                  <a:off x="10" y="2655"/>
                  <a:ext cx="2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239" name="Line 7"/>
                <p:cNvSpPr>
                  <a:spLocks noChangeShapeType="1"/>
                </p:cNvSpPr>
                <p:nvPr/>
              </p:nvSpPr>
              <p:spPr bwMode="auto">
                <a:xfrm>
                  <a:off x="8" y="664"/>
                  <a:ext cx="2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24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0" y="653"/>
                  <a:ext cx="0" cy="19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24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151" y="666"/>
                  <a:ext cx="0" cy="19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24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0" y="2"/>
                  <a:ext cx="894" cy="6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243" name="Line 11"/>
                <p:cNvSpPr>
                  <a:spLocks noChangeShapeType="1"/>
                </p:cNvSpPr>
                <p:nvPr/>
              </p:nvSpPr>
              <p:spPr bwMode="auto">
                <a:xfrm>
                  <a:off x="901" y="0"/>
                  <a:ext cx="2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24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77" y="21"/>
                  <a:ext cx="852" cy="6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24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050" y="2"/>
                  <a:ext cx="0" cy="1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24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143" y="1984"/>
                  <a:ext cx="918" cy="6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24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922" y="17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248" name="Line 16"/>
                <p:cNvSpPr>
                  <a:spLocks noChangeShapeType="1"/>
                </p:cNvSpPr>
                <p:nvPr/>
              </p:nvSpPr>
              <p:spPr bwMode="auto">
                <a:xfrm>
                  <a:off x="925" y="1989"/>
                  <a:ext cx="21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225" name="Group 29"/>
              <p:cNvGrpSpPr>
                <a:grpSpLocks/>
              </p:cNvGrpSpPr>
              <p:nvPr/>
            </p:nvGrpSpPr>
            <p:grpSpPr bwMode="auto">
              <a:xfrm>
                <a:off x="0" y="0"/>
                <a:ext cx="1151" cy="1125"/>
                <a:chOff x="0" y="0"/>
                <a:chExt cx="1151" cy="1125"/>
              </a:xfrm>
            </p:grpSpPr>
            <p:grpSp>
              <p:nvGrpSpPr>
                <p:cNvPr id="40226" name="Group 3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25" cy="1061"/>
                  <a:chOff x="0" y="0"/>
                  <a:chExt cx="1125" cy="1061"/>
                </a:xfrm>
              </p:grpSpPr>
              <p:sp>
                <p:nvSpPr>
                  <p:cNvPr id="40231" name="Line 352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0" y="781"/>
                    <a:ext cx="96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32" name="Line 353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10" y="617"/>
                    <a:ext cx="499" cy="13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33" name="Line 354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372" y="916"/>
                    <a:ext cx="485" cy="1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34" name="Line 355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691" y="131"/>
                    <a:ext cx="75" cy="89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35" name="Line 356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283" y="0"/>
                    <a:ext cx="580" cy="7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36" name="Line 357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768" y="324"/>
                    <a:ext cx="357" cy="7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227" name="Oval 358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1013" y="197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40228" name="Oval 359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60" y="396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2" name="Oval 360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343" y="815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40230" name="Oval 361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786" y="987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40220" name="Oval 362"/>
            <p:cNvSpPr>
              <a:spLocks noChangeArrowheads="1"/>
            </p:cNvSpPr>
            <p:nvPr/>
          </p:nvSpPr>
          <p:spPr bwMode="auto">
            <a:xfrm>
              <a:off x="389" y="182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221" name="Oval 363"/>
            <p:cNvSpPr>
              <a:spLocks noChangeArrowheads="1"/>
            </p:cNvSpPr>
            <p:nvPr/>
          </p:nvSpPr>
          <p:spPr bwMode="auto">
            <a:xfrm>
              <a:off x="71" y="1043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222" name="Oval 364"/>
            <p:cNvSpPr>
              <a:spLocks noChangeArrowheads="1"/>
            </p:cNvSpPr>
            <p:nvPr/>
          </p:nvSpPr>
          <p:spPr bwMode="auto">
            <a:xfrm>
              <a:off x="770" y="408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223" name="Oval 365"/>
            <p:cNvSpPr>
              <a:spLocks noChangeArrowheads="1"/>
            </p:cNvSpPr>
            <p:nvPr/>
          </p:nvSpPr>
          <p:spPr bwMode="auto">
            <a:xfrm>
              <a:off x="1069" y="835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sp>
        <p:nvSpPr>
          <p:cNvPr id="39940" name="Oval 27"/>
          <p:cNvSpPr>
            <a:spLocks noChangeArrowheads="1"/>
          </p:cNvSpPr>
          <p:nvPr/>
        </p:nvSpPr>
        <p:spPr bwMode="auto">
          <a:xfrm>
            <a:off x="1593850" y="803275"/>
            <a:ext cx="152400" cy="1476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9941" name="Oval 367"/>
          <p:cNvSpPr>
            <a:spLocks noChangeAspect="1" noChangeArrowheads="1"/>
          </p:cNvSpPr>
          <p:nvPr/>
        </p:nvSpPr>
        <p:spPr bwMode="auto">
          <a:xfrm rot="2400000">
            <a:off x="3422650" y="763588"/>
            <a:ext cx="219075" cy="219075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9942" name="Oval 368"/>
          <p:cNvSpPr>
            <a:spLocks noChangeArrowheads="1"/>
          </p:cNvSpPr>
          <p:nvPr/>
        </p:nvSpPr>
        <p:spPr bwMode="auto">
          <a:xfrm>
            <a:off x="4979988" y="825500"/>
            <a:ext cx="114300" cy="11430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9943" name="Text Box 27"/>
          <p:cNvSpPr txBox="1">
            <a:spLocks noChangeArrowheads="1"/>
          </p:cNvSpPr>
          <p:nvPr/>
        </p:nvSpPr>
        <p:spPr bwMode="auto">
          <a:xfrm>
            <a:off x="1735138" y="682625"/>
            <a:ext cx="87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Mg</a:t>
            </a:r>
            <a:r>
              <a:rPr lang="en-US" altLang="zh-CN" sz="2000" baseline="30000">
                <a:latin typeface="Times New Roman" panose="02020603050405020304" pitchFamily="18" charset="0"/>
              </a:rPr>
              <a:t>2+</a:t>
            </a:r>
          </a:p>
        </p:txBody>
      </p:sp>
      <p:sp>
        <p:nvSpPr>
          <p:cNvPr id="39944" name="Text Box 27"/>
          <p:cNvSpPr txBox="1">
            <a:spLocks noChangeArrowheads="1"/>
          </p:cNvSpPr>
          <p:nvPr/>
        </p:nvSpPr>
        <p:spPr bwMode="auto">
          <a:xfrm>
            <a:off x="3614738" y="661988"/>
            <a:ext cx="87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O</a:t>
            </a:r>
            <a:r>
              <a:rPr lang="en-US" altLang="zh-CN" sz="2000" baseline="30000">
                <a:latin typeface="Times New Roman" panose="02020603050405020304" pitchFamily="18" charset="0"/>
              </a:rPr>
              <a:t>2-</a:t>
            </a:r>
          </a:p>
        </p:txBody>
      </p:sp>
      <p:sp>
        <p:nvSpPr>
          <p:cNvPr id="39945" name="Text Box 27"/>
          <p:cNvSpPr txBox="1">
            <a:spLocks noChangeArrowheads="1"/>
          </p:cNvSpPr>
          <p:nvPr/>
        </p:nvSpPr>
        <p:spPr bwMode="auto">
          <a:xfrm>
            <a:off x="5094288" y="684213"/>
            <a:ext cx="87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Al</a:t>
            </a:r>
            <a:r>
              <a:rPr lang="en-US" altLang="zh-CN" sz="2000" baseline="30000">
                <a:latin typeface="Times New Roman" panose="02020603050405020304" pitchFamily="18" charset="0"/>
              </a:rPr>
              <a:t>3+</a:t>
            </a:r>
          </a:p>
        </p:txBody>
      </p:sp>
      <p:sp>
        <p:nvSpPr>
          <p:cNvPr id="39946" name="Text Box 27"/>
          <p:cNvSpPr txBox="1">
            <a:spLocks noChangeArrowheads="1"/>
          </p:cNvSpPr>
          <p:nvPr/>
        </p:nvSpPr>
        <p:spPr bwMode="auto">
          <a:xfrm>
            <a:off x="6523038" y="2684463"/>
            <a:ext cx="190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O</a:t>
            </a:r>
            <a:r>
              <a:rPr lang="en-US" altLang="zh-CN" sz="2000" baseline="30000">
                <a:latin typeface="Times New Roman" panose="02020603050405020304" pitchFamily="18" charset="0"/>
              </a:rPr>
              <a:t>2-  </a:t>
            </a:r>
            <a:r>
              <a:rPr lang="en-US" altLang="zh-CN" sz="2000">
                <a:latin typeface="Times New Roman" panose="02020603050405020304" pitchFamily="18" charset="0"/>
              </a:rPr>
              <a:t>tetrahedron</a:t>
            </a:r>
          </a:p>
        </p:txBody>
      </p:sp>
      <p:sp>
        <p:nvSpPr>
          <p:cNvPr id="39947" name="Text Box 27"/>
          <p:cNvSpPr txBox="1">
            <a:spLocks noChangeArrowheads="1"/>
          </p:cNvSpPr>
          <p:nvPr/>
        </p:nvSpPr>
        <p:spPr bwMode="auto">
          <a:xfrm>
            <a:off x="6665913" y="4792663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O</a:t>
            </a:r>
            <a:r>
              <a:rPr lang="en-US" altLang="zh-CN" sz="2000" baseline="30000">
                <a:latin typeface="Times New Roman" panose="02020603050405020304" pitchFamily="18" charset="0"/>
              </a:rPr>
              <a:t>2-</a:t>
            </a:r>
            <a:r>
              <a:rPr lang="en-US" altLang="zh-CN" sz="2000">
                <a:latin typeface="Times New Roman" panose="02020603050405020304" pitchFamily="18" charset="0"/>
              </a:rPr>
              <a:t>/Al</a:t>
            </a:r>
            <a:r>
              <a:rPr lang="en-US" altLang="zh-CN" sz="2000" baseline="30000">
                <a:latin typeface="Times New Roman" panose="02020603050405020304" pitchFamily="18" charset="0"/>
              </a:rPr>
              <a:t>3+</a:t>
            </a:r>
            <a:r>
              <a:rPr lang="en-US" altLang="zh-CN" sz="2000">
                <a:latin typeface="Times New Roman" panose="02020603050405020304" pitchFamily="18" charset="0"/>
              </a:rPr>
              <a:t> cubic</a:t>
            </a:r>
          </a:p>
        </p:txBody>
      </p:sp>
      <p:grpSp>
        <p:nvGrpSpPr>
          <p:cNvPr id="39989" name="Group 53"/>
          <p:cNvGrpSpPr>
            <a:grpSpLocks/>
          </p:cNvGrpSpPr>
          <p:nvPr/>
        </p:nvGrpSpPr>
        <p:grpSpPr bwMode="auto">
          <a:xfrm>
            <a:off x="782638" y="1751013"/>
            <a:ext cx="4991100" cy="4325937"/>
            <a:chOff x="0" y="0"/>
            <a:chExt cx="3144" cy="2725"/>
          </a:xfrm>
        </p:grpSpPr>
        <p:sp>
          <p:nvSpPr>
            <p:cNvPr id="40178" name="Line 30"/>
            <p:cNvSpPr>
              <a:spLocks noChangeShapeType="1"/>
            </p:cNvSpPr>
            <p:nvPr/>
          </p:nvSpPr>
          <p:spPr bwMode="auto">
            <a:xfrm>
              <a:off x="499" y="1407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79" name="Line 31"/>
            <p:cNvSpPr>
              <a:spLocks noChangeShapeType="1"/>
            </p:cNvSpPr>
            <p:nvPr/>
          </p:nvSpPr>
          <p:spPr bwMode="auto">
            <a:xfrm flipV="1">
              <a:off x="1117" y="1091"/>
              <a:ext cx="908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80" name="Line 35"/>
            <p:cNvSpPr>
              <a:spLocks noChangeShapeType="1"/>
            </p:cNvSpPr>
            <p:nvPr/>
          </p:nvSpPr>
          <p:spPr bwMode="auto">
            <a:xfrm flipV="1">
              <a:off x="85" y="2017"/>
              <a:ext cx="894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81" name="Line 5"/>
            <p:cNvSpPr>
              <a:spLocks noChangeShapeType="1"/>
            </p:cNvSpPr>
            <p:nvPr/>
          </p:nvSpPr>
          <p:spPr bwMode="auto">
            <a:xfrm flipV="1">
              <a:off x="1646" y="428"/>
              <a:ext cx="0" cy="1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82" name="Line 6"/>
            <p:cNvSpPr>
              <a:spLocks noChangeShapeType="1"/>
            </p:cNvSpPr>
            <p:nvPr/>
          </p:nvSpPr>
          <p:spPr bwMode="auto">
            <a:xfrm>
              <a:off x="56" y="2701"/>
              <a:ext cx="2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83" name="Line 7"/>
            <p:cNvSpPr>
              <a:spLocks noChangeShapeType="1"/>
            </p:cNvSpPr>
            <p:nvPr/>
          </p:nvSpPr>
          <p:spPr bwMode="auto">
            <a:xfrm>
              <a:off x="54" y="710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84" name="Line 8"/>
            <p:cNvSpPr>
              <a:spLocks noChangeShapeType="1"/>
            </p:cNvSpPr>
            <p:nvPr/>
          </p:nvSpPr>
          <p:spPr bwMode="auto">
            <a:xfrm flipV="1">
              <a:off x="46" y="699"/>
              <a:ext cx="0" cy="1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85" name="Line 9"/>
            <p:cNvSpPr>
              <a:spLocks noChangeShapeType="1"/>
            </p:cNvSpPr>
            <p:nvPr/>
          </p:nvSpPr>
          <p:spPr bwMode="auto">
            <a:xfrm flipV="1">
              <a:off x="2197" y="712"/>
              <a:ext cx="0" cy="1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86" name="Line 10"/>
            <p:cNvSpPr>
              <a:spLocks noChangeShapeType="1"/>
            </p:cNvSpPr>
            <p:nvPr/>
          </p:nvSpPr>
          <p:spPr bwMode="auto">
            <a:xfrm flipV="1">
              <a:off x="46" y="48"/>
              <a:ext cx="894" cy="6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87" name="Line 11"/>
            <p:cNvSpPr>
              <a:spLocks noChangeShapeType="1"/>
            </p:cNvSpPr>
            <p:nvPr/>
          </p:nvSpPr>
          <p:spPr bwMode="auto">
            <a:xfrm>
              <a:off x="947" y="46"/>
              <a:ext cx="2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88" name="Line 12"/>
            <p:cNvSpPr>
              <a:spLocks noChangeShapeType="1"/>
            </p:cNvSpPr>
            <p:nvPr/>
          </p:nvSpPr>
          <p:spPr bwMode="auto">
            <a:xfrm flipV="1">
              <a:off x="2223" y="67"/>
              <a:ext cx="852" cy="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89" name="Line 13"/>
            <p:cNvSpPr>
              <a:spLocks noChangeShapeType="1"/>
            </p:cNvSpPr>
            <p:nvPr/>
          </p:nvSpPr>
          <p:spPr bwMode="auto">
            <a:xfrm flipV="1">
              <a:off x="3096" y="48"/>
              <a:ext cx="0" cy="1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90" name="Line 14"/>
            <p:cNvSpPr>
              <a:spLocks noChangeShapeType="1"/>
            </p:cNvSpPr>
            <p:nvPr/>
          </p:nvSpPr>
          <p:spPr bwMode="auto">
            <a:xfrm flipV="1">
              <a:off x="2189" y="2030"/>
              <a:ext cx="918" cy="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91" name="Line 15"/>
            <p:cNvSpPr>
              <a:spLocks noChangeShapeType="1"/>
            </p:cNvSpPr>
            <p:nvPr/>
          </p:nvSpPr>
          <p:spPr bwMode="auto">
            <a:xfrm flipV="1">
              <a:off x="968" y="63"/>
              <a:ext cx="0" cy="1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92" name="Line 16"/>
            <p:cNvSpPr>
              <a:spLocks noChangeShapeType="1"/>
            </p:cNvSpPr>
            <p:nvPr/>
          </p:nvSpPr>
          <p:spPr bwMode="auto">
            <a:xfrm>
              <a:off x="971" y="2035"/>
              <a:ext cx="2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93" name="Oval 22"/>
            <p:cNvSpPr>
              <a:spLocks noChangeArrowheads="1"/>
            </p:cNvSpPr>
            <p:nvPr/>
          </p:nvSpPr>
          <p:spPr bwMode="auto">
            <a:xfrm>
              <a:off x="13" y="632"/>
              <a:ext cx="93" cy="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194" name="Oval 23"/>
            <p:cNvSpPr>
              <a:spLocks noChangeArrowheads="1"/>
            </p:cNvSpPr>
            <p:nvPr/>
          </p:nvSpPr>
          <p:spPr bwMode="auto">
            <a:xfrm>
              <a:off x="925" y="0"/>
              <a:ext cx="95" cy="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195" name="Oval 24"/>
            <p:cNvSpPr>
              <a:spLocks noChangeArrowheads="1"/>
            </p:cNvSpPr>
            <p:nvPr/>
          </p:nvSpPr>
          <p:spPr bwMode="auto">
            <a:xfrm>
              <a:off x="3044" y="7"/>
              <a:ext cx="93" cy="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196" name="Oval 25"/>
            <p:cNvSpPr>
              <a:spLocks noChangeArrowheads="1"/>
            </p:cNvSpPr>
            <p:nvPr/>
          </p:nvSpPr>
          <p:spPr bwMode="auto">
            <a:xfrm>
              <a:off x="0" y="2621"/>
              <a:ext cx="93" cy="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197" name="Oval 26"/>
            <p:cNvSpPr>
              <a:spLocks noChangeArrowheads="1"/>
            </p:cNvSpPr>
            <p:nvPr/>
          </p:nvSpPr>
          <p:spPr bwMode="auto">
            <a:xfrm>
              <a:off x="2154" y="2632"/>
              <a:ext cx="93" cy="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" name="Oval 27"/>
            <p:cNvSpPr>
              <a:spLocks noChangeArrowheads="1"/>
            </p:cNvSpPr>
            <p:nvPr/>
          </p:nvSpPr>
          <p:spPr bwMode="auto">
            <a:xfrm>
              <a:off x="3048" y="1989"/>
              <a:ext cx="96" cy="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199" name="Oval 28"/>
            <p:cNvSpPr>
              <a:spLocks noChangeArrowheads="1"/>
            </p:cNvSpPr>
            <p:nvPr/>
          </p:nvSpPr>
          <p:spPr bwMode="auto">
            <a:xfrm>
              <a:off x="912" y="1980"/>
              <a:ext cx="93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200" name="Oval 29"/>
            <p:cNvSpPr>
              <a:spLocks noChangeArrowheads="1"/>
            </p:cNvSpPr>
            <p:nvPr/>
          </p:nvSpPr>
          <p:spPr bwMode="auto">
            <a:xfrm>
              <a:off x="2143" y="662"/>
              <a:ext cx="96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201" name="Line 30"/>
            <p:cNvSpPr>
              <a:spLocks noChangeShapeType="1"/>
            </p:cNvSpPr>
            <p:nvPr/>
          </p:nvSpPr>
          <p:spPr bwMode="auto">
            <a:xfrm>
              <a:off x="498" y="373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02" name="Line 31"/>
            <p:cNvSpPr>
              <a:spLocks noChangeShapeType="1"/>
            </p:cNvSpPr>
            <p:nvPr/>
          </p:nvSpPr>
          <p:spPr bwMode="auto">
            <a:xfrm flipV="1">
              <a:off x="2177" y="1089"/>
              <a:ext cx="908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03" name="Line 31"/>
            <p:cNvSpPr>
              <a:spLocks noChangeShapeType="1"/>
            </p:cNvSpPr>
            <p:nvPr/>
          </p:nvSpPr>
          <p:spPr bwMode="auto">
            <a:xfrm flipV="1">
              <a:off x="45" y="1089"/>
              <a:ext cx="908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04" name="Line 30"/>
            <p:cNvSpPr>
              <a:spLocks noChangeShapeType="1"/>
            </p:cNvSpPr>
            <p:nvPr/>
          </p:nvSpPr>
          <p:spPr bwMode="auto">
            <a:xfrm>
              <a:off x="499" y="2359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05" name="Line 30"/>
            <p:cNvSpPr>
              <a:spLocks noChangeShapeType="1"/>
            </p:cNvSpPr>
            <p:nvPr/>
          </p:nvSpPr>
          <p:spPr bwMode="auto">
            <a:xfrm>
              <a:off x="45" y="1769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06" name="Line 30"/>
            <p:cNvSpPr>
              <a:spLocks noChangeShapeType="1"/>
            </p:cNvSpPr>
            <p:nvPr/>
          </p:nvSpPr>
          <p:spPr bwMode="auto">
            <a:xfrm>
              <a:off x="952" y="1089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07" name="Line 5"/>
            <p:cNvSpPr>
              <a:spLocks noChangeShapeType="1"/>
            </p:cNvSpPr>
            <p:nvPr/>
          </p:nvSpPr>
          <p:spPr bwMode="auto">
            <a:xfrm flipV="1">
              <a:off x="499" y="409"/>
              <a:ext cx="0" cy="1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08" name="Line 5"/>
            <p:cNvSpPr>
              <a:spLocks noChangeShapeType="1"/>
            </p:cNvSpPr>
            <p:nvPr/>
          </p:nvSpPr>
          <p:spPr bwMode="auto">
            <a:xfrm flipV="1">
              <a:off x="2658" y="395"/>
              <a:ext cx="0" cy="1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09" name="Line 5"/>
            <p:cNvSpPr>
              <a:spLocks noChangeShapeType="1"/>
            </p:cNvSpPr>
            <p:nvPr/>
          </p:nvSpPr>
          <p:spPr bwMode="auto">
            <a:xfrm flipV="1">
              <a:off x="1996" y="46"/>
              <a:ext cx="0" cy="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10" name="Line 5"/>
            <p:cNvSpPr>
              <a:spLocks noChangeShapeType="1"/>
            </p:cNvSpPr>
            <p:nvPr/>
          </p:nvSpPr>
          <p:spPr bwMode="auto">
            <a:xfrm flipV="1">
              <a:off x="1134" y="726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11" name="Line 31"/>
            <p:cNvSpPr>
              <a:spLocks noChangeShapeType="1"/>
            </p:cNvSpPr>
            <p:nvPr/>
          </p:nvSpPr>
          <p:spPr bwMode="auto">
            <a:xfrm flipV="1">
              <a:off x="1134" y="46"/>
              <a:ext cx="908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12" name="Oval 18"/>
            <p:cNvSpPr>
              <a:spLocks noChangeArrowheads="1"/>
            </p:cNvSpPr>
            <p:nvPr/>
          </p:nvSpPr>
          <p:spPr bwMode="auto">
            <a:xfrm>
              <a:off x="1585" y="318"/>
              <a:ext cx="93" cy="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213" name="Oval 21"/>
            <p:cNvSpPr>
              <a:spLocks noChangeArrowheads="1"/>
            </p:cNvSpPr>
            <p:nvPr/>
          </p:nvSpPr>
          <p:spPr bwMode="auto">
            <a:xfrm>
              <a:off x="453" y="135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214" name="Oval 20"/>
            <p:cNvSpPr>
              <a:spLocks noChangeArrowheads="1"/>
            </p:cNvSpPr>
            <p:nvPr/>
          </p:nvSpPr>
          <p:spPr bwMode="auto">
            <a:xfrm>
              <a:off x="2606" y="1353"/>
              <a:ext cx="95" cy="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215" name="Oval 32"/>
            <p:cNvSpPr>
              <a:spLocks noChangeArrowheads="1"/>
            </p:cNvSpPr>
            <p:nvPr/>
          </p:nvSpPr>
          <p:spPr bwMode="auto">
            <a:xfrm>
              <a:off x="1950" y="1041"/>
              <a:ext cx="96" cy="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216" name="Oval 33"/>
            <p:cNvSpPr>
              <a:spLocks noChangeArrowheads="1"/>
            </p:cNvSpPr>
            <p:nvPr/>
          </p:nvSpPr>
          <p:spPr bwMode="auto">
            <a:xfrm>
              <a:off x="1088" y="1722"/>
              <a:ext cx="96" cy="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217" name="Line 31"/>
            <p:cNvSpPr>
              <a:spLocks noChangeShapeType="1"/>
            </p:cNvSpPr>
            <p:nvPr/>
          </p:nvSpPr>
          <p:spPr bwMode="auto">
            <a:xfrm flipV="1">
              <a:off x="1088" y="2042"/>
              <a:ext cx="908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18" name="Oval 19"/>
            <p:cNvSpPr>
              <a:spLocks noChangeArrowheads="1"/>
            </p:cNvSpPr>
            <p:nvPr/>
          </p:nvSpPr>
          <p:spPr bwMode="auto">
            <a:xfrm>
              <a:off x="1587" y="229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031" name="Group 95"/>
          <p:cNvGrpSpPr>
            <a:grpSpLocks/>
          </p:cNvGrpSpPr>
          <p:nvPr/>
        </p:nvGrpSpPr>
        <p:grpSpPr bwMode="auto">
          <a:xfrm>
            <a:off x="1998663" y="2827338"/>
            <a:ext cx="2671762" cy="2386012"/>
            <a:chOff x="0" y="0"/>
            <a:chExt cx="1683" cy="1503"/>
          </a:xfrm>
        </p:grpSpPr>
        <p:sp>
          <p:nvSpPr>
            <p:cNvPr id="40174" name="Oval 29"/>
            <p:cNvSpPr>
              <a:spLocks noChangeArrowheads="1"/>
            </p:cNvSpPr>
            <p:nvPr/>
          </p:nvSpPr>
          <p:spPr bwMode="auto">
            <a:xfrm>
              <a:off x="1587" y="0"/>
              <a:ext cx="96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175" name="Oval 29"/>
            <p:cNvSpPr>
              <a:spLocks noChangeArrowheads="1"/>
            </p:cNvSpPr>
            <p:nvPr/>
          </p:nvSpPr>
          <p:spPr bwMode="auto">
            <a:xfrm>
              <a:off x="1088" y="1409"/>
              <a:ext cx="96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176" name="Oval 29"/>
            <p:cNvSpPr>
              <a:spLocks noChangeArrowheads="1"/>
            </p:cNvSpPr>
            <p:nvPr/>
          </p:nvSpPr>
          <p:spPr bwMode="auto">
            <a:xfrm>
              <a:off x="447" y="1000"/>
              <a:ext cx="96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177" name="Oval 29"/>
            <p:cNvSpPr>
              <a:spLocks noChangeArrowheads="1"/>
            </p:cNvSpPr>
            <p:nvPr/>
          </p:nvSpPr>
          <p:spPr bwMode="auto">
            <a:xfrm>
              <a:off x="0" y="362"/>
              <a:ext cx="96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036" name="Group 100"/>
          <p:cNvGrpSpPr>
            <a:grpSpLocks/>
          </p:cNvGrpSpPr>
          <p:nvPr/>
        </p:nvGrpSpPr>
        <p:grpSpPr bwMode="auto">
          <a:xfrm>
            <a:off x="2771775" y="4164013"/>
            <a:ext cx="1827213" cy="1785937"/>
            <a:chOff x="0" y="0"/>
            <a:chExt cx="1151" cy="1125"/>
          </a:xfrm>
        </p:grpSpPr>
        <p:grpSp>
          <p:nvGrpSpPr>
            <p:cNvPr id="40163" name="Group 101"/>
            <p:cNvGrpSpPr>
              <a:grpSpLocks/>
            </p:cNvGrpSpPr>
            <p:nvPr/>
          </p:nvGrpSpPr>
          <p:grpSpPr bwMode="auto">
            <a:xfrm>
              <a:off x="0" y="0"/>
              <a:ext cx="1125" cy="1061"/>
              <a:chOff x="0" y="0"/>
              <a:chExt cx="1125" cy="1061"/>
            </a:xfrm>
          </p:grpSpPr>
          <p:sp>
            <p:nvSpPr>
              <p:cNvPr id="40168" name="Line 433"/>
              <p:cNvSpPr>
                <a:spLocks noChangeShapeType="1"/>
              </p:cNvSpPr>
              <p:nvPr/>
            </p:nvSpPr>
            <p:spPr bwMode="auto">
              <a:xfrm rot="2400000">
                <a:off x="0" y="78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69" name="Line 434"/>
              <p:cNvSpPr>
                <a:spLocks noChangeShapeType="1"/>
              </p:cNvSpPr>
              <p:nvPr/>
            </p:nvSpPr>
            <p:spPr bwMode="auto">
              <a:xfrm rot="2400000">
                <a:off x="10" y="617"/>
                <a:ext cx="499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70" name="Line 435"/>
              <p:cNvSpPr>
                <a:spLocks noChangeShapeType="1"/>
              </p:cNvSpPr>
              <p:nvPr/>
            </p:nvSpPr>
            <p:spPr bwMode="auto">
              <a:xfrm rot="2400000" flipV="1">
                <a:off x="372" y="916"/>
                <a:ext cx="485" cy="1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71" name="Line 436"/>
              <p:cNvSpPr>
                <a:spLocks noChangeShapeType="1"/>
              </p:cNvSpPr>
              <p:nvPr/>
            </p:nvSpPr>
            <p:spPr bwMode="auto">
              <a:xfrm rot="2400000" flipV="1">
                <a:off x="691" y="131"/>
                <a:ext cx="75" cy="8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72" name="Line 437"/>
              <p:cNvSpPr>
                <a:spLocks noChangeShapeType="1"/>
              </p:cNvSpPr>
              <p:nvPr/>
            </p:nvSpPr>
            <p:spPr bwMode="auto">
              <a:xfrm rot="2400000" flipV="1">
                <a:off x="283" y="0"/>
                <a:ext cx="580" cy="7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73" name="Line 438"/>
              <p:cNvSpPr>
                <a:spLocks noChangeShapeType="1"/>
              </p:cNvSpPr>
              <p:nvPr/>
            </p:nvSpPr>
            <p:spPr bwMode="auto">
              <a:xfrm rot="2400000">
                <a:off x="768" y="324"/>
                <a:ext cx="357" cy="7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164" name="Oval 439"/>
            <p:cNvSpPr>
              <a:spLocks noChangeAspect="1" noChangeArrowheads="1"/>
            </p:cNvSpPr>
            <p:nvPr/>
          </p:nvSpPr>
          <p:spPr bwMode="auto">
            <a:xfrm rot="2400000">
              <a:off x="1013" y="197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165" name="Oval 440"/>
            <p:cNvSpPr>
              <a:spLocks noChangeAspect="1" noChangeArrowheads="1"/>
            </p:cNvSpPr>
            <p:nvPr/>
          </p:nvSpPr>
          <p:spPr bwMode="auto">
            <a:xfrm rot="2400000">
              <a:off x="60" y="396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166" name="Oval 441"/>
            <p:cNvSpPr>
              <a:spLocks noChangeAspect="1" noChangeArrowheads="1"/>
            </p:cNvSpPr>
            <p:nvPr/>
          </p:nvSpPr>
          <p:spPr bwMode="auto">
            <a:xfrm rot="2400000">
              <a:off x="343" y="815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" name="Oval 442"/>
            <p:cNvSpPr>
              <a:spLocks noChangeAspect="1" noChangeArrowheads="1"/>
            </p:cNvSpPr>
            <p:nvPr/>
          </p:nvSpPr>
          <p:spPr bwMode="auto">
            <a:xfrm rot="2400000">
              <a:off x="786" y="987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grpSp>
        <p:nvGrpSpPr>
          <p:cNvPr id="40048" name="Group 112"/>
          <p:cNvGrpSpPr>
            <a:grpSpLocks/>
          </p:cNvGrpSpPr>
          <p:nvPr/>
        </p:nvGrpSpPr>
        <p:grpSpPr bwMode="auto">
          <a:xfrm>
            <a:off x="1143000" y="2471738"/>
            <a:ext cx="1827213" cy="1785937"/>
            <a:chOff x="0" y="0"/>
            <a:chExt cx="1151" cy="1125"/>
          </a:xfrm>
        </p:grpSpPr>
        <p:grpSp>
          <p:nvGrpSpPr>
            <p:cNvPr id="40152" name="Group 113"/>
            <p:cNvGrpSpPr>
              <a:grpSpLocks/>
            </p:cNvGrpSpPr>
            <p:nvPr/>
          </p:nvGrpSpPr>
          <p:grpSpPr bwMode="auto">
            <a:xfrm>
              <a:off x="0" y="0"/>
              <a:ext cx="1125" cy="1061"/>
              <a:chOff x="0" y="0"/>
              <a:chExt cx="1125" cy="1061"/>
            </a:xfrm>
          </p:grpSpPr>
          <p:sp>
            <p:nvSpPr>
              <p:cNvPr id="40157" name="Line 445"/>
              <p:cNvSpPr>
                <a:spLocks noChangeShapeType="1"/>
              </p:cNvSpPr>
              <p:nvPr/>
            </p:nvSpPr>
            <p:spPr bwMode="auto">
              <a:xfrm rot="2400000">
                <a:off x="0" y="78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58" name="Line 446"/>
              <p:cNvSpPr>
                <a:spLocks noChangeShapeType="1"/>
              </p:cNvSpPr>
              <p:nvPr/>
            </p:nvSpPr>
            <p:spPr bwMode="auto">
              <a:xfrm rot="2400000">
                <a:off x="10" y="617"/>
                <a:ext cx="499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59" name="Line 447"/>
              <p:cNvSpPr>
                <a:spLocks noChangeShapeType="1"/>
              </p:cNvSpPr>
              <p:nvPr/>
            </p:nvSpPr>
            <p:spPr bwMode="auto">
              <a:xfrm rot="2400000" flipV="1">
                <a:off x="372" y="916"/>
                <a:ext cx="485" cy="1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60" name="Line 448"/>
              <p:cNvSpPr>
                <a:spLocks noChangeShapeType="1"/>
              </p:cNvSpPr>
              <p:nvPr/>
            </p:nvSpPr>
            <p:spPr bwMode="auto">
              <a:xfrm rot="2400000" flipV="1">
                <a:off x="691" y="131"/>
                <a:ext cx="75" cy="8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61" name="Line 449"/>
              <p:cNvSpPr>
                <a:spLocks noChangeShapeType="1"/>
              </p:cNvSpPr>
              <p:nvPr/>
            </p:nvSpPr>
            <p:spPr bwMode="auto">
              <a:xfrm rot="2400000" flipV="1">
                <a:off x="283" y="0"/>
                <a:ext cx="580" cy="7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62" name="Line 450"/>
              <p:cNvSpPr>
                <a:spLocks noChangeShapeType="1"/>
              </p:cNvSpPr>
              <p:nvPr/>
            </p:nvSpPr>
            <p:spPr bwMode="auto">
              <a:xfrm rot="2400000">
                <a:off x="768" y="324"/>
                <a:ext cx="357" cy="7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153" name="Oval 451"/>
            <p:cNvSpPr>
              <a:spLocks noChangeAspect="1" noChangeArrowheads="1"/>
            </p:cNvSpPr>
            <p:nvPr/>
          </p:nvSpPr>
          <p:spPr bwMode="auto">
            <a:xfrm rot="2400000">
              <a:off x="1013" y="197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" name="Oval 452"/>
            <p:cNvSpPr>
              <a:spLocks noChangeAspect="1" noChangeArrowheads="1"/>
            </p:cNvSpPr>
            <p:nvPr/>
          </p:nvSpPr>
          <p:spPr bwMode="auto">
            <a:xfrm rot="2400000">
              <a:off x="60" y="396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155" name="Oval 453"/>
            <p:cNvSpPr>
              <a:spLocks noChangeAspect="1" noChangeArrowheads="1"/>
            </p:cNvSpPr>
            <p:nvPr/>
          </p:nvSpPr>
          <p:spPr bwMode="auto">
            <a:xfrm rot="2400000">
              <a:off x="343" y="815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156" name="Oval 454"/>
            <p:cNvSpPr>
              <a:spLocks noChangeAspect="1" noChangeArrowheads="1"/>
            </p:cNvSpPr>
            <p:nvPr/>
          </p:nvSpPr>
          <p:spPr bwMode="auto">
            <a:xfrm rot="2400000">
              <a:off x="786" y="987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grpSp>
        <p:nvGrpSpPr>
          <p:cNvPr id="40060" name="Group 124"/>
          <p:cNvGrpSpPr>
            <a:grpSpLocks/>
          </p:cNvGrpSpPr>
          <p:nvPr/>
        </p:nvGrpSpPr>
        <p:grpSpPr bwMode="auto">
          <a:xfrm>
            <a:off x="3635375" y="3357563"/>
            <a:ext cx="1827213" cy="1785937"/>
            <a:chOff x="0" y="0"/>
            <a:chExt cx="1151" cy="1125"/>
          </a:xfrm>
        </p:grpSpPr>
        <p:grpSp>
          <p:nvGrpSpPr>
            <p:cNvPr id="40122" name="Group 125"/>
            <p:cNvGrpSpPr>
              <a:grpSpLocks/>
            </p:cNvGrpSpPr>
            <p:nvPr/>
          </p:nvGrpSpPr>
          <p:grpSpPr bwMode="auto">
            <a:xfrm>
              <a:off x="0" y="0"/>
              <a:ext cx="1151" cy="1125"/>
              <a:chOff x="0" y="0"/>
              <a:chExt cx="1151" cy="1125"/>
            </a:xfrm>
          </p:grpSpPr>
          <p:grpSp>
            <p:nvGrpSpPr>
              <p:cNvPr id="40127" name="Group 126"/>
              <p:cNvGrpSpPr>
                <a:grpSpLocks/>
              </p:cNvGrpSpPr>
              <p:nvPr/>
            </p:nvGrpSpPr>
            <p:grpSpPr bwMode="auto">
              <a:xfrm>
                <a:off x="117" y="227"/>
                <a:ext cx="997" cy="865"/>
                <a:chOff x="0" y="0"/>
                <a:chExt cx="3061" cy="2655"/>
              </a:xfrm>
            </p:grpSpPr>
            <p:sp>
              <p:nvSpPr>
                <p:cNvPr id="4014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" y="1971"/>
                  <a:ext cx="894" cy="6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" name="Line 6"/>
                <p:cNvSpPr>
                  <a:spLocks noChangeShapeType="1"/>
                </p:cNvSpPr>
                <p:nvPr/>
              </p:nvSpPr>
              <p:spPr bwMode="auto">
                <a:xfrm>
                  <a:off x="10" y="2655"/>
                  <a:ext cx="2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142" name="Line 7"/>
                <p:cNvSpPr>
                  <a:spLocks noChangeShapeType="1"/>
                </p:cNvSpPr>
                <p:nvPr/>
              </p:nvSpPr>
              <p:spPr bwMode="auto">
                <a:xfrm>
                  <a:off x="8" y="664"/>
                  <a:ext cx="2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1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0" y="653"/>
                  <a:ext cx="0" cy="19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14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151" y="666"/>
                  <a:ext cx="0" cy="19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14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0" y="2"/>
                  <a:ext cx="894" cy="6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146" name="Line 11"/>
                <p:cNvSpPr>
                  <a:spLocks noChangeShapeType="1"/>
                </p:cNvSpPr>
                <p:nvPr/>
              </p:nvSpPr>
              <p:spPr bwMode="auto">
                <a:xfrm>
                  <a:off x="901" y="0"/>
                  <a:ext cx="2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14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77" y="21"/>
                  <a:ext cx="852" cy="6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14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050" y="2"/>
                  <a:ext cx="0" cy="1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14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143" y="1984"/>
                  <a:ext cx="918" cy="6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15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922" y="17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151" name="Line 16"/>
                <p:cNvSpPr>
                  <a:spLocks noChangeShapeType="1"/>
                </p:cNvSpPr>
                <p:nvPr/>
              </p:nvSpPr>
              <p:spPr bwMode="auto">
                <a:xfrm>
                  <a:off x="925" y="1989"/>
                  <a:ext cx="21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39"/>
              <p:cNvGrpSpPr>
                <a:grpSpLocks/>
              </p:cNvGrpSpPr>
              <p:nvPr/>
            </p:nvGrpSpPr>
            <p:grpSpPr bwMode="auto">
              <a:xfrm>
                <a:off x="0" y="0"/>
                <a:ext cx="1151" cy="1125"/>
                <a:chOff x="0" y="0"/>
                <a:chExt cx="1151" cy="1125"/>
              </a:xfrm>
            </p:grpSpPr>
            <p:grpSp>
              <p:nvGrpSpPr>
                <p:cNvPr id="40129" name="Group 14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25" cy="1061"/>
                  <a:chOff x="0" y="0"/>
                  <a:chExt cx="1125" cy="1061"/>
                </a:xfrm>
              </p:grpSpPr>
              <p:sp>
                <p:nvSpPr>
                  <p:cNvPr id="40134" name="Line 472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0" y="781"/>
                    <a:ext cx="96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35" name="Line 473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10" y="617"/>
                    <a:ext cx="499" cy="13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36" name="Line 474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372" y="916"/>
                    <a:ext cx="485" cy="1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37" name="Line 475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691" y="131"/>
                    <a:ext cx="75" cy="89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38" name="Line 476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283" y="0"/>
                    <a:ext cx="580" cy="7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39" name="Line 477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768" y="324"/>
                    <a:ext cx="357" cy="7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130" name="Oval 478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1013" y="197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40131" name="Oval 479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60" y="396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40132" name="Oval 480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343" y="815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40133" name="Oval 481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786" y="987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40123" name="Oval 482"/>
            <p:cNvSpPr>
              <a:spLocks noChangeArrowheads="1"/>
            </p:cNvSpPr>
            <p:nvPr/>
          </p:nvSpPr>
          <p:spPr bwMode="auto">
            <a:xfrm>
              <a:off x="389" y="182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124" name="Oval 483"/>
            <p:cNvSpPr>
              <a:spLocks noChangeArrowheads="1"/>
            </p:cNvSpPr>
            <p:nvPr/>
          </p:nvSpPr>
          <p:spPr bwMode="auto">
            <a:xfrm>
              <a:off x="71" y="1043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125" name="Oval 484"/>
            <p:cNvSpPr>
              <a:spLocks noChangeArrowheads="1"/>
            </p:cNvSpPr>
            <p:nvPr/>
          </p:nvSpPr>
          <p:spPr bwMode="auto">
            <a:xfrm>
              <a:off x="770" y="408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126" name="Oval 485"/>
            <p:cNvSpPr>
              <a:spLocks noChangeArrowheads="1"/>
            </p:cNvSpPr>
            <p:nvPr/>
          </p:nvSpPr>
          <p:spPr bwMode="auto">
            <a:xfrm>
              <a:off x="1069" y="835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grpSp>
        <p:nvGrpSpPr>
          <p:cNvPr id="40091" name="Group 155"/>
          <p:cNvGrpSpPr>
            <a:grpSpLocks/>
          </p:cNvGrpSpPr>
          <p:nvPr/>
        </p:nvGrpSpPr>
        <p:grpSpPr bwMode="auto">
          <a:xfrm>
            <a:off x="1665288" y="3587750"/>
            <a:ext cx="1827212" cy="1785938"/>
            <a:chOff x="0" y="0"/>
            <a:chExt cx="1151" cy="1125"/>
          </a:xfrm>
        </p:grpSpPr>
        <p:grpSp>
          <p:nvGrpSpPr>
            <p:cNvPr id="40111" name="Group 156"/>
            <p:cNvGrpSpPr>
              <a:grpSpLocks/>
            </p:cNvGrpSpPr>
            <p:nvPr/>
          </p:nvGrpSpPr>
          <p:grpSpPr bwMode="auto">
            <a:xfrm>
              <a:off x="0" y="0"/>
              <a:ext cx="1125" cy="1061"/>
              <a:chOff x="0" y="0"/>
              <a:chExt cx="1125" cy="1061"/>
            </a:xfrm>
          </p:grpSpPr>
          <p:sp>
            <p:nvSpPr>
              <p:cNvPr id="40116" name="Line 488"/>
              <p:cNvSpPr>
                <a:spLocks noChangeShapeType="1"/>
              </p:cNvSpPr>
              <p:nvPr/>
            </p:nvSpPr>
            <p:spPr bwMode="auto">
              <a:xfrm rot="2400000">
                <a:off x="0" y="78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17" name="Line 489"/>
              <p:cNvSpPr>
                <a:spLocks noChangeShapeType="1"/>
              </p:cNvSpPr>
              <p:nvPr/>
            </p:nvSpPr>
            <p:spPr bwMode="auto">
              <a:xfrm rot="2400000">
                <a:off x="10" y="617"/>
                <a:ext cx="499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18" name="Line 490"/>
              <p:cNvSpPr>
                <a:spLocks noChangeShapeType="1"/>
              </p:cNvSpPr>
              <p:nvPr/>
            </p:nvSpPr>
            <p:spPr bwMode="auto">
              <a:xfrm rot="2400000" flipV="1">
                <a:off x="372" y="916"/>
                <a:ext cx="485" cy="1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19" name="Line 491"/>
              <p:cNvSpPr>
                <a:spLocks noChangeShapeType="1"/>
              </p:cNvSpPr>
              <p:nvPr/>
            </p:nvSpPr>
            <p:spPr bwMode="auto">
              <a:xfrm rot="2400000" flipV="1">
                <a:off x="691" y="131"/>
                <a:ext cx="75" cy="8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20" name="Line 492"/>
              <p:cNvSpPr>
                <a:spLocks noChangeShapeType="1"/>
              </p:cNvSpPr>
              <p:nvPr/>
            </p:nvSpPr>
            <p:spPr bwMode="auto">
              <a:xfrm rot="2400000" flipV="1">
                <a:off x="283" y="0"/>
                <a:ext cx="580" cy="7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21" name="Line 493"/>
              <p:cNvSpPr>
                <a:spLocks noChangeShapeType="1"/>
              </p:cNvSpPr>
              <p:nvPr/>
            </p:nvSpPr>
            <p:spPr bwMode="auto">
              <a:xfrm rot="2400000">
                <a:off x="768" y="324"/>
                <a:ext cx="357" cy="7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112" name="Oval 494"/>
            <p:cNvSpPr>
              <a:spLocks noChangeAspect="1" noChangeArrowheads="1"/>
            </p:cNvSpPr>
            <p:nvPr/>
          </p:nvSpPr>
          <p:spPr bwMode="auto">
            <a:xfrm rot="2400000">
              <a:off x="1013" y="197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113" name="Oval 495"/>
            <p:cNvSpPr>
              <a:spLocks noChangeAspect="1" noChangeArrowheads="1"/>
            </p:cNvSpPr>
            <p:nvPr/>
          </p:nvSpPr>
          <p:spPr bwMode="auto">
            <a:xfrm rot="2400000">
              <a:off x="60" y="396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114" name="Oval 496"/>
            <p:cNvSpPr>
              <a:spLocks noChangeAspect="1" noChangeArrowheads="1"/>
            </p:cNvSpPr>
            <p:nvPr/>
          </p:nvSpPr>
          <p:spPr bwMode="auto">
            <a:xfrm rot="2400000">
              <a:off x="343" y="815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8" name="Oval 497"/>
            <p:cNvSpPr>
              <a:spLocks noChangeAspect="1" noChangeArrowheads="1"/>
            </p:cNvSpPr>
            <p:nvPr/>
          </p:nvSpPr>
          <p:spPr bwMode="auto">
            <a:xfrm rot="2400000">
              <a:off x="786" y="987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grpSp>
        <p:nvGrpSpPr>
          <p:cNvPr id="40103" name="Group 167"/>
          <p:cNvGrpSpPr>
            <a:grpSpLocks/>
          </p:cNvGrpSpPr>
          <p:nvPr/>
        </p:nvGrpSpPr>
        <p:grpSpPr bwMode="auto">
          <a:xfrm>
            <a:off x="3608388" y="1858963"/>
            <a:ext cx="1827212" cy="1785937"/>
            <a:chOff x="0" y="0"/>
            <a:chExt cx="1151" cy="1125"/>
          </a:xfrm>
        </p:grpSpPr>
        <p:grpSp>
          <p:nvGrpSpPr>
            <p:cNvPr id="40100" name="Group 168"/>
            <p:cNvGrpSpPr>
              <a:grpSpLocks/>
            </p:cNvGrpSpPr>
            <p:nvPr/>
          </p:nvGrpSpPr>
          <p:grpSpPr bwMode="auto">
            <a:xfrm>
              <a:off x="0" y="0"/>
              <a:ext cx="1125" cy="1061"/>
              <a:chOff x="0" y="0"/>
              <a:chExt cx="1125" cy="1061"/>
            </a:xfrm>
          </p:grpSpPr>
          <p:sp>
            <p:nvSpPr>
              <p:cNvPr id="40105" name="Line 500"/>
              <p:cNvSpPr>
                <a:spLocks noChangeShapeType="1"/>
              </p:cNvSpPr>
              <p:nvPr/>
            </p:nvSpPr>
            <p:spPr bwMode="auto">
              <a:xfrm rot="2400000">
                <a:off x="0" y="78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06" name="Line 501"/>
              <p:cNvSpPr>
                <a:spLocks noChangeShapeType="1"/>
              </p:cNvSpPr>
              <p:nvPr/>
            </p:nvSpPr>
            <p:spPr bwMode="auto">
              <a:xfrm rot="2400000">
                <a:off x="10" y="617"/>
                <a:ext cx="499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07" name="Line 502"/>
              <p:cNvSpPr>
                <a:spLocks noChangeShapeType="1"/>
              </p:cNvSpPr>
              <p:nvPr/>
            </p:nvSpPr>
            <p:spPr bwMode="auto">
              <a:xfrm rot="2400000" flipV="1">
                <a:off x="372" y="916"/>
                <a:ext cx="485" cy="1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08" name="Line 503"/>
              <p:cNvSpPr>
                <a:spLocks noChangeShapeType="1"/>
              </p:cNvSpPr>
              <p:nvPr/>
            </p:nvSpPr>
            <p:spPr bwMode="auto">
              <a:xfrm rot="2400000" flipV="1">
                <a:off x="691" y="131"/>
                <a:ext cx="75" cy="8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09" name="Line 504"/>
              <p:cNvSpPr>
                <a:spLocks noChangeShapeType="1"/>
              </p:cNvSpPr>
              <p:nvPr/>
            </p:nvSpPr>
            <p:spPr bwMode="auto">
              <a:xfrm rot="2400000" flipV="1">
                <a:off x="283" y="0"/>
                <a:ext cx="580" cy="7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10" name="Line 505"/>
              <p:cNvSpPr>
                <a:spLocks noChangeShapeType="1"/>
              </p:cNvSpPr>
              <p:nvPr/>
            </p:nvSpPr>
            <p:spPr bwMode="auto">
              <a:xfrm rot="2400000">
                <a:off x="768" y="324"/>
                <a:ext cx="357" cy="7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101" name="Oval 506"/>
            <p:cNvSpPr>
              <a:spLocks noChangeAspect="1" noChangeArrowheads="1"/>
            </p:cNvSpPr>
            <p:nvPr/>
          </p:nvSpPr>
          <p:spPr bwMode="auto">
            <a:xfrm rot="2400000">
              <a:off x="1013" y="197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102" name="Oval 507"/>
            <p:cNvSpPr>
              <a:spLocks noChangeAspect="1" noChangeArrowheads="1"/>
            </p:cNvSpPr>
            <p:nvPr/>
          </p:nvSpPr>
          <p:spPr bwMode="auto">
            <a:xfrm rot="2400000">
              <a:off x="60" y="396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9" name="Oval 508"/>
            <p:cNvSpPr>
              <a:spLocks noChangeAspect="1" noChangeArrowheads="1"/>
            </p:cNvSpPr>
            <p:nvPr/>
          </p:nvSpPr>
          <p:spPr bwMode="auto">
            <a:xfrm rot="2400000">
              <a:off x="343" y="815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104" name="Oval 509"/>
            <p:cNvSpPr>
              <a:spLocks noChangeAspect="1" noChangeArrowheads="1"/>
            </p:cNvSpPr>
            <p:nvPr/>
          </p:nvSpPr>
          <p:spPr bwMode="auto">
            <a:xfrm rot="2400000">
              <a:off x="786" y="987"/>
              <a:ext cx="138" cy="1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grpSp>
        <p:nvGrpSpPr>
          <p:cNvPr id="40115" name="Group 179"/>
          <p:cNvGrpSpPr>
            <a:grpSpLocks noChangeAspect="1"/>
          </p:cNvGrpSpPr>
          <p:nvPr/>
        </p:nvGrpSpPr>
        <p:grpSpPr bwMode="auto">
          <a:xfrm>
            <a:off x="854075" y="2327275"/>
            <a:ext cx="2533650" cy="2233613"/>
            <a:chOff x="0" y="0"/>
            <a:chExt cx="1596" cy="1407"/>
          </a:xfrm>
        </p:grpSpPr>
        <p:sp>
          <p:nvSpPr>
            <p:cNvPr id="40088" name="Line 5"/>
            <p:cNvSpPr>
              <a:spLocks noChangeAspect="1" noChangeShapeType="1"/>
            </p:cNvSpPr>
            <p:nvPr/>
          </p:nvSpPr>
          <p:spPr bwMode="auto">
            <a:xfrm flipV="1">
              <a:off x="1588" y="0"/>
              <a:ext cx="1" cy="108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89" name="Line 7"/>
            <p:cNvSpPr>
              <a:spLocks noChangeAspect="1" noChangeShapeType="1"/>
            </p:cNvSpPr>
            <p:nvPr/>
          </p:nvSpPr>
          <p:spPr bwMode="auto">
            <a:xfrm>
              <a:off x="9" y="347"/>
              <a:ext cx="1080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90" name="Line 8"/>
            <p:cNvSpPr>
              <a:spLocks noChangeAspect="1" noChangeShapeType="1"/>
            </p:cNvSpPr>
            <p:nvPr/>
          </p:nvSpPr>
          <p:spPr bwMode="auto">
            <a:xfrm flipV="1">
              <a:off x="1" y="336"/>
              <a:ext cx="1" cy="107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Aspect="1" noChangeShapeType="1"/>
            </p:cNvSpPr>
            <p:nvPr/>
          </p:nvSpPr>
          <p:spPr bwMode="auto">
            <a:xfrm flipV="1">
              <a:off x="1" y="0"/>
              <a:ext cx="448" cy="315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92" name="Line 30"/>
            <p:cNvSpPr>
              <a:spLocks noChangeAspect="1" noChangeShapeType="1"/>
            </p:cNvSpPr>
            <p:nvPr/>
          </p:nvSpPr>
          <p:spPr bwMode="auto">
            <a:xfrm>
              <a:off x="453" y="10"/>
              <a:ext cx="1066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93" name="Line 30"/>
            <p:cNvSpPr>
              <a:spLocks noChangeAspect="1" noChangeShapeType="1"/>
            </p:cNvSpPr>
            <p:nvPr/>
          </p:nvSpPr>
          <p:spPr bwMode="auto">
            <a:xfrm>
              <a:off x="0" y="1406"/>
              <a:ext cx="1066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94" name="Line 5"/>
            <p:cNvSpPr>
              <a:spLocks noChangeAspect="1" noChangeShapeType="1"/>
            </p:cNvSpPr>
            <p:nvPr/>
          </p:nvSpPr>
          <p:spPr bwMode="auto">
            <a:xfrm flipV="1">
              <a:off x="454" y="46"/>
              <a:ext cx="1" cy="997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95" name="Line 5"/>
            <p:cNvSpPr>
              <a:spLocks noChangeAspect="1" noChangeShapeType="1"/>
            </p:cNvSpPr>
            <p:nvPr/>
          </p:nvSpPr>
          <p:spPr bwMode="auto">
            <a:xfrm flipV="1">
              <a:off x="1089" y="363"/>
              <a:ext cx="1" cy="1043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96" name="Line 31"/>
            <p:cNvSpPr>
              <a:spLocks noChangeAspect="1" noChangeShapeType="1"/>
            </p:cNvSpPr>
            <p:nvPr/>
          </p:nvSpPr>
          <p:spPr bwMode="auto">
            <a:xfrm flipV="1">
              <a:off x="1089" y="23"/>
              <a:ext cx="454" cy="3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97" name="Line 10"/>
            <p:cNvSpPr>
              <a:spLocks noChangeAspect="1" noChangeShapeType="1"/>
            </p:cNvSpPr>
            <p:nvPr/>
          </p:nvSpPr>
          <p:spPr bwMode="auto">
            <a:xfrm flipV="1">
              <a:off x="1" y="1089"/>
              <a:ext cx="448" cy="315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98" name="Line 10"/>
            <p:cNvSpPr>
              <a:spLocks noChangeAspect="1" noChangeShapeType="1"/>
            </p:cNvSpPr>
            <p:nvPr/>
          </p:nvSpPr>
          <p:spPr bwMode="auto">
            <a:xfrm flipV="1">
              <a:off x="1089" y="1048"/>
              <a:ext cx="507" cy="35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99" name="Line 7"/>
            <p:cNvSpPr>
              <a:spLocks noChangeAspect="1" noChangeShapeType="1"/>
            </p:cNvSpPr>
            <p:nvPr/>
          </p:nvSpPr>
          <p:spPr bwMode="auto">
            <a:xfrm>
              <a:off x="454" y="1044"/>
              <a:ext cx="1080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128" name="Group 192"/>
          <p:cNvGrpSpPr>
            <a:grpSpLocks noChangeAspect="1"/>
          </p:cNvGrpSpPr>
          <p:nvPr/>
        </p:nvGrpSpPr>
        <p:grpSpPr bwMode="auto">
          <a:xfrm>
            <a:off x="3387725" y="1751013"/>
            <a:ext cx="2435225" cy="2233612"/>
            <a:chOff x="0" y="0"/>
            <a:chExt cx="1534" cy="1407"/>
          </a:xfrm>
        </p:grpSpPr>
        <p:sp>
          <p:nvSpPr>
            <p:cNvPr id="40076" name="Line 5"/>
            <p:cNvSpPr>
              <a:spLocks noChangeAspect="1" noChangeShapeType="1"/>
            </p:cNvSpPr>
            <p:nvPr/>
          </p:nvSpPr>
          <p:spPr bwMode="auto">
            <a:xfrm flipV="1">
              <a:off x="1451" y="0"/>
              <a:ext cx="1" cy="108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77" name="Line 7"/>
            <p:cNvSpPr>
              <a:spLocks noChangeAspect="1" noChangeShapeType="1"/>
            </p:cNvSpPr>
            <p:nvPr/>
          </p:nvSpPr>
          <p:spPr bwMode="auto">
            <a:xfrm>
              <a:off x="9" y="363"/>
              <a:ext cx="1034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78" name="Line 8"/>
            <p:cNvSpPr>
              <a:spLocks noChangeAspect="1" noChangeShapeType="1"/>
            </p:cNvSpPr>
            <p:nvPr/>
          </p:nvSpPr>
          <p:spPr bwMode="auto">
            <a:xfrm flipV="1">
              <a:off x="1" y="336"/>
              <a:ext cx="1" cy="107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79" name="Line 10"/>
            <p:cNvSpPr>
              <a:spLocks noChangeAspect="1" noChangeShapeType="1"/>
            </p:cNvSpPr>
            <p:nvPr/>
          </p:nvSpPr>
          <p:spPr bwMode="auto">
            <a:xfrm flipV="1">
              <a:off x="1" y="18"/>
              <a:ext cx="448" cy="315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80" name="Line 30"/>
            <p:cNvSpPr>
              <a:spLocks noChangeAspect="1" noChangeShapeType="1"/>
            </p:cNvSpPr>
            <p:nvPr/>
          </p:nvSpPr>
          <p:spPr bwMode="auto">
            <a:xfrm>
              <a:off x="453" y="45"/>
              <a:ext cx="1009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81" name="Line 30"/>
            <p:cNvSpPr>
              <a:spLocks noChangeAspect="1" noChangeShapeType="1"/>
            </p:cNvSpPr>
            <p:nvPr/>
          </p:nvSpPr>
          <p:spPr bwMode="auto">
            <a:xfrm>
              <a:off x="0" y="1406"/>
              <a:ext cx="1066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82" name="Line 5"/>
            <p:cNvSpPr>
              <a:spLocks noChangeAspect="1" noChangeShapeType="1"/>
            </p:cNvSpPr>
            <p:nvPr/>
          </p:nvSpPr>
          <p:spPr bwMode="auto">
            <a:xfrm flipV="1">
              <a:off x="363" y="46"/>
              <a:ext cx="1" cy="997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83" name="Line 5"/>
            <p:cNvSpPr>
              <a:spLocks noChangeAspect="1" noChangeShapeType="1"/>
            </p:cNvSpPr>
            <p:nvPr/>
          </p:nvSpPr>
          <p:spPr bwMode="auto">
            <a:xfrm flipV="1">
              <a:off x="1042" y="363"/>
              <a:ext cx="1" cy="1043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84" name="Line 31"/>
            <p:cNvSpPr>
              <a:spLocks noChangeAspect="1" noChangeShapeType="1"/>
            </p:cNvSpPr>
            <p:nvPr/>
          </p:nvSpPr>
          <p:spPr bwMode="auto">
            <a:xfrm flipV="1">
              <a:off x="997" y="46"/>
              <a:ext cx="454" cy="3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85" name="Line 10"/>
            <p:cNvSpPr>
              <a:spLocks noChangeAspect="1" noChangeShapeType="1"/>
            </p:cNvSpPr>
            <p:nvPr/>
          </p:nvSpPr>
          <p:spPr bwMode="auto">
            <a:xfrm flipV="1">
              <a:off x="1" y="1089"/>
              <a:ext cx="448" cy="315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86" name="Line 10"/>
            <p:cNvSpPr>
              <a:spLocks noChangeAspect="1" noChangeShapeType="1"/>
            </p:cNvSpPr>
            <p:nvPr/>
          </p:nvSpPr>
          <p:spPr bwMode="auto">
            <a:xfrm flipV="1">
              <a:off x="1043" y="1085"/>
              <a:ext cx="454" cy="31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87" name="Line 7"/>
            <p:cNvSpPr>
              <a:spLocks noChangeAspect="1" noChangeShapeType="1"/>
            </p:cNvSpPr>
            <p:nvPr/>
          </p:nvSpPr>
          <p:spPr bwMode="auto">
            <a:xfrm>
              <a:off x="454" y="1089"/>
              <a:ext cx="1080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141" name="Group 205"/>
          <p:cNvGrpSpPr>
            <a:grpSpLocks noChangeAspect="1"/>
          </p:cNvGrpSpPr>
          <p:nvPr/>
        </p:nvGrpSpPr>
        <p:grpSpPr bwMode="auto">
          <a:xfrm>
            <a:off x="2582863" y="3984625"/>
            <a:ext cx="2449512" cy="2087563"/>
            <a:chOff x="0" y="0"/>
            <a:chExt cx="1543" cy="1315"/>
          </a:xfrm>
        </p:grpSpPr>
        <p:sp>
          <p:nvSpPr>
            <p:cNvPr id="40064" name="Line 5"/>
            <p:cNvSpPr>
              <a:spLocks noChangeAspect="1" noChangeShapeType="1"/>
            </p:cNvSpPr>
            <p:nvPr/>
          </p:nvSpPr>
          <p:spPr bwMode="auto">
            <a:xfrm flipV="1">
              <a:off x="1524" y="0"/>
              <a:ext cx="1" cy="92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5" name="Line 7"/>
            <p:cNvSpPr>
              <a:spLocks noChangeAspect="1" noChangeShapeType="1"/>
            </p:cNvSpPr>
            <p:nvPr/>
          </p:nvSpPr>
          <p:spPr bwMode="auto">
            <a:xfrm>
              <a:off x="9" y="347"/>
              <a:ext cx="1080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6" name="Line 8"/>
            <p:cNvSpPr>
              <a:spLocks noChangeAspect="1" noChangeShapeType="1"/>
            </p:cNvSpPr>
            <p:nvPr/>
          </p:nvSpPr>
          <p:spPr bwMode="auto">
            <a:xfrm flipV="1">
              <a:off x="1" y="336"/>
              <a:ext cx="1" cy="97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7" name="Line 10"/>
            <p:cNvSpPr>
              <a:spLocks noChangeAspect="1" noChangeShapeType="1"/>
            </p:cNvSpPr>
            <p:nvPr/>
          </p:nvSpPr>
          <p:spPr bwMode="auto">
            <a:xfrm flipV="1">
              <a:off x="1" y="18"/>
              <a:ext cx="448" cy="315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8" name="Line 30"/>
            <p:cNvSpPr>
              <a:spLocks noChangeAspect="1" noChangeShapeType="1"/>
            </p:cNvSpPr>
            <p:nvPr/>
          </p:nvSpPr>
          <p:spPr bwMode="auto">
            <a:xfrm>
              <a:off x="453" y="10"/>
              <a:ext cx="1066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9" name="Line 30"/>
            <p:cNvSpPr>
              <a:spLocks noChangeAspect="1" noChangeShapeType="1"/>
            </p:cNvSpPr>
            <p:nvPr/>
          </p:nvSpPr>
          <p:spPr bwMode="auto">
            <a:xfrm>
              <a:off x="0" y="1270"/>
              <a:ext cx="1066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70" name="Line 5"/>
            <p:cNvSpPr>
              <a:spLocks noChangeAspect="1" noChangeShapeType="1"/>
            </p:cNvSpPr>
            <p:nvPr/>
          </p:nvSpPr>
          <p:spPr bwMode="auto">
            <a:xfrm flipV="1">
              <a:off x="498" y="46"/>
              <a:ext cx="1" cy="92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71" name="Line 5"/>
            <p:cNvSpPr>
              <a:spLocks noChangeAspect="1" noChangeShapeType="1"/>
            </p:cNvSpPr>
            <p:nvPr/>
          </p:nvSpPr>
          <p:spPr bwMode="auto">
            <a:xfrm flipV="1">
              <a:off x="1061" y="363"/>
              <a:ext cx="1" cy="92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72" name="Line 31"/>
            <p:cNvSpPr>
              <a:spLocks noChangeAspect="1" noChangeShapeType="1"/>
            </p:cNvSpPr>
            <p:nvPr/>
          </p:nvSpPr>
          <p:spPr bwMode="auto">
            <a:xfrm flipV="1">
              <a:off x="1089" y="0"/>
              <a:ext cx="454" cy="3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73" name="Line 10"/>
            <p:cNvSpPr>
              <a:spLocks noChangeAspect="1" noChangeShapeType="1"/>
            </p:cNvSpPr>
            <p:nvPr/>
          </p:nvSpPr>
          <p:spPr bwMode="auto">
            <a:xfrm flipV="1">
              <a:off x="1" y="952"/>
              <a:ext cx="448" cy="315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74" name="Line 10"/>
            <p:cNvSpPr>
              <a:spLocks noChangeAspect="1" noChangeShapeType="1"/>
            </p:cNvSpPr>
            <p:nvPr/>
          </p:nvSpPr>
          <p:spPr bwMode="auto">
            <a:xfrm flipV="1">
              <a:off x="1089" y="948"/>
              <a:ext cx="454" cy="31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75" name="Line 7"/>
            <p:cNvSpPr>
              <a:spLocks noChangeAspect="1" noChangeShapeType="1"/>
            </p:cNvSpPr>
            <p:nvPr/>
          </p:nvSpPr>
          <p:spPr bwMode="auto">
            <a:xfrm>
              <a:off x="454" y="952"/>
              <a:ext cx="1080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154" name="Group 218"/>
          <p:cNvGrpSpPr>
            <a:grpSpLocks noChangeAspect="1"/>
          </p:cNvGrpSpPr>
          <p:nvPr/>
        </p:nvGrpSpPr>
        <p:grpSpPr bwMode="auto">
          <a:xfrm>
            <a:off x="1574800" y="3479800"/>
            <a:ext cx="2449513" cy="2087563"/>
            <a:chOff x="0" y="0"/>
            <a:chExt cx="1543" cy="1315"/>
          </a:xfrm>
        </p:grpSpPr>
        <p:sp>
          <p:nvSpPr>
            <p:cNvPr id="40052" name="Line 5"/>
            <p:cNvSpPr>
              <a:spLocks noChangeAspect="1" noChangeShapeType="1"/>
            </p:cNvSpPr>
            <p:nvPr/>
          </p:nvSpPr>
          <p:spPr bwMode="auto">
            <a:xfrm flipV="1">
              <a:off x="1497" y="0"/>
              <a:ext cx="1" cy="92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3" name="Line 7"/>
            <p:cNvSpPr>
              <a:spLocks noChangeAspect="1" noChangeShapeType="1"/>
            </p:cNvSpPr>
            <p:nvPr/>
          </p:nvSpPr>
          <p:spPr bwMode="auto">
            <a:xfrm>
              <a:off x="9" y="318"/>
              <a:ext cx="1080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4" name="Line 8"/>
            <p:cNvSpPr>
              <a:spLocks noChangeAspect="1" noChangeShapeType="1"/>
            </p:cNvSpPr>
            <p:nvPr/>
          </p:nvSpPr>
          <p:spPr bwMode="auto">
            <a:xfrm flipV="1">
              <a:off x="1" y="336"/>
              <a:ext cx="1" cy="97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5" name="Line 10"/>
            <p:cNvSpPr>
              <a:spLocks noChangeAspect="1" noChangeShapeType="1"/>
            </p:cNvSpPr>
            <p:nvPr/>
          </p:nvSpPr>
          <p:spPr bwMode="auto">
            <a:xfrm flipV="1">
              <a:off x="1" y="18"/>
              <a:ext cx="448" cy="315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6" name="Line 30"/>
            <p:cNvSpPr>
              <a:spLocks noChangeAspect="1" noChangeShapeType="1"/>
            </p:cNvSpPr>
            <p:nvPr/>
          </p:nvSpPr>
          <p:spPr bwMode="auto">
            <a:xfrm>
              <a:off x="453" y="10"/>
              <a:ext cx="1066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7" name="Line 30"/>
            <p:cNvSpPr>
              <a:spLocks noChangeAspect="1" noChangeShapeType="1"/>
            </p:cNvSpPr>
            <p:nvPr/>
          </p:nvSpPr>
          <p:spPr bwMode="auto">
            <a:xfrm>
              <a:off x="0" y="1270"/>
              <a:ext cx="1066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8" name="Line 5"/>
            <p:cNvSpPr>
              <a:spLocks noChangeAspect="1" noChangeShapeType="1"/>
            </p:cNvSpPr>
            <p:nvPr/>
          </p:nvSpPr>
          <p:spPr bwMode="auto">
            <a:xfrm flipV="1">
              <a:off x="453" y="46"/>
              <a:ext cx="1" cy="92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9" name="Line 5"/>
            <p:cNvSpPr>
              <a:spLocks noChangeAspect="1" noChangeShapeType="1"/>
            </p:cNvSpPr>
            <p:nvPr/>
          </p:nvSpPr>
          <p:spPr bwMode="auto">
            <a:xfrm flipV="1">
              <a:off x="1133" y="363"/>
              <a:ext cx="1" cy="92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31"/>
            <p:cNvSpPr>
              <a:spLocks noChangeAspect="1" noChangeShapeType="1"/>
            </p:cNvSpPr>
            <p:nvPr/>
          </p:nvSpPr>
          <p:spPr bwMode="auto">
            <a:xfrm flipV="1">
              <a:off x="1089" y="0"/>
              <a:ext cx="454" cy="3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1" name="Line 10"/>
            <p:cNvSpPr>
              <a:spLocks noChangeAspect="1" noChangeShapeType="1"/>
            </p:cNvSpPr>
            <p:nvPr/>
          </p:nvSpPr>
          <p:spPr bwMode="auto">
            <a:xfrm flipV="1">
              <a:off x="1" y="952"/>
              <a:ext cx="448" cy="315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2" name="Line 10"/>
            <p:cNvSpPr>
              <a:spLocks noChangeAspect="1" noChangeShapeType="1"/>
            </p:cNvSpPr>
            <p:nvPr/>
          </p:nvSpPr>
          <p:spPr bwMode="auto">
            <a:xfrm flipV="1">
              <a:off x="1089" y="948"/>
              <a:ext cx="454" cy="31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3" name="Line 7"/>
            <p:cNvSpPr>
              <a:spLocks noChangeAspect="1" noChangeShapeType="1"/>
            </p:cNvSpPr>
            <p:nvPr/>
          </p:nvSpPr>
          <p:spPr bwMode="auto">
            <a:xfrm>
              <a:off x="454" y="952"/>
              <a:ext cx="1080" cy="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167" name="Group 231"/>
          <p:cNvGrpSpPr>
            <a:grpSpLocks/>
          </p:cNvGrpSpPr>
          <p:nvPr/>
        </p:nvGrpSpPr>
        <p:grpSpPr bwMode="auto">
          <a:xfrm>
            <a:off x="1042988" y="4019550"/>
            <a:ext cx="1827212" cy="1785938"/>
            <a:chOff x="0" y="0"/>
            <a:chExt cx="1151" cy="1125"/>
          </a:xfrm>
        </p:grpSpPr>
        <p:grpSp>
          <p:nvGrpSpPr>
            <p:cNvPr id="40022" name="Group 232"/>
            <p:cNvGrpSpPr>
              <a:grpSpLocks/>
            </p:cNvGrpSpPr>
            <p:nvPr/>
          </p:nvGrpSpPr>
          <p:grpSpPr bwMode="auto">
            <a:xfrm>
              <a:off x="0" y="0"/>
              <a:ext cx="1151" cy="1125"/>
              <a:chOff x="0" y="0"/>
              <a:chExt cx="1151" cy="1125"/>
            </a:xfrm>
          </p:grpSpPr>
          <p:grpSp>
            <p:nvGrpSpPr>
              <p:cNvPr id="40027" name="Group 233"/>
              <p:cNvGrpSpPr>
                <a:grpSpLocks/>
              </p:cNvGrpSpPr>
              <p:nvPr/>
            </p:nvGrpSpPr>
            <p:grpSpPr bwMode="auto">
              <a:xfrm>
                <a:off x="117" y="227"/>
                <a:ext cx="997" cy="865"/>
                <a:chOff x="0" y="0"/>
                <a:chExt cx="3061" cy="2655"/>
              </a:xfrm>
            </p:grpSpPr>
            <p:sp>
              <p:nvSpPr>
                <p:cNvPr id="4004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" y="1971"/>
                  <a:ext cx="894" cy="6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41" name="Line 6"/>
                <p:cNvSpPr>
                  <a:spLocks noChangeShapeType="1"/>
                </p:cNvSpPr>
                <p:nvPr/>
              </p:nvSpPr>
              <p:spPr bwMode="auto">
                <a:xfrm>
                  <a:off x="10" y="2655"/>
                  <a:ext cx="2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42" name="Line 7"/>
                <p:cNvSpPr>
                  <a:spLocks noChangeShapeType="1"/>
                </p:cNvSpPr>
                <p:nvPr/>
              </p:nvSpPr>
              <p:spPr bwMode="auto">
                <a:xfrm>
                  <a:off x="8" y="664"/>
                  <a:ext cx="2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0" y="653"/>
                  <a:ext cx="0" cy="19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4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151" y="666"/>
                  <a:ext cx="0" cy="19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4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0" y="2"/>
                  <a:ext cx="894" cy="6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46" name="Line 11"/>
                <p:cNvSpPr>
                  <a:spLocks noChangeShapeType="1"/>
                </p:cNvSpPr>
                <p:nvPr/>
              </p:nvSpPr>
              <p:spPr bwMode="auto">
                <a:xfrm>
                  <a:off x="901" y="0"/>
                  <a:ext cx="2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4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77" y="21"/>
                  <a:ext cx="852" cy="6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050" y="2"/>
                  <a:ext cx="0" cy="1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4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143" y="1984"/>
                  <a:ext cx="918" cy="6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5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922" y="17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51" name="Line 16"/>
                <p:cNvSpPr>
                  <a:spLocks noChangeShapeType="1"/>
                </p:cNvSpPr>
                <p:nvPr/>
              </p:nvSpPr>
              <p:spPr bwMode="auto">
                <a:xfrm>
                  <a:off x="925" y="1989"/>
                  <a:ext cx="21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028" name="Group 246"/>
              <p:cNvGrpSpPr>
                <a:grpSpLocks/>
              </p:cNvGrpSpPr>
              <p:nvPr/>
            </p:nvGrpSpPr>
            <p:grpSpPr bwMode="auto">
              <a:xfrm>
                <a:off x="0" y="0"/>
                <a:ext cx="1151" cy="1125"/>
                <a:chOff x="0" y="0"/>
                <a:chExt cx="1151" cy="1125"/>
              </a:xfrm>
            </p:grpSpPr>
            <p:grpSp>
              <p:nvGrpSpPr>
                <p:cNvPr id="40029" name="Group 24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25" cy="1061"/>
                  <a:chOff x="0" y="0"/>
                  <a:chExt cx="1125" cy="1061"/>
                </a:xfrm>
              </p:grpSpPr>
              <p:sp>
                <p:nvSpPr>
                  <p:cNvPr id="40034" name="Line 579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0" y="781"/>
                    <a:ext cx="96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35" name="Line 580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10" y="617"/>
                    <a:ext cx="499" cy="13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" name="Line 581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372" y="916"/>
                    <a:ext cx="485" cy="1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37" name="Line 582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691" y="131"/>
                    <a:ext cx="75" cy="89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38" name="Line 583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283" y="0"/>
                    <a:ext cx="580" cy="7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39" name="Line 584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768" y="324"/>
                    <a:ext cx="357" cy="7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030" name="Oval 585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1013" y="197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14" name="Oval 586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60" y="396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40032" name="Oval 587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343" y="815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40033" name="Oval 588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786" y="987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40023" name="Oval 589"/>
            <p:cNvSpPr>
              <a:spLocks noChangeArrowheads="1"/>
            </p:cNvSpPr>
            <p:nvPr/>
          </p:nvSpPr>
          <p:spPr bwMode="auto">
            <a:xfrm>
              <a:off x="389" y="182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024" name="Oval 590"/>
            <p:cNvSpPr>
              <a:spLocks noChangeArrowheads="1"/>
            </p:cNvSpPr>
            <p:nvPr/>
          </p:nvSpPr>
          <p:spPr bwMode="auto">
            <a:xfrm>
              <a:off x="71" y="1043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025" name="Oval 591"/>
            <p:cNvSpPr>
              <a:spLocks noChangeArrowheads="1"/>
            </p:cNvSpPr>
            <p:nvPr/>
          </p:nvSpPr>
          <p:spPr bwMode="auto">
            <a:xfrm>
              <a:off x="770" y="408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40026" name="Oval 592"/>
            <p:cNvSpPr>
              <a:spLocks noChangeArrowheads="1"/>
            </p:cNvSpPr>
            <p:nvPr/>
          </p:nvSpPr>
          <p:spPr bwMode="auto">
            <a:xfrm>
              <a:off x="1069" y="835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grpSp>
        <p:nvGrpSpPr>
          <p:cNvPr id="40198" name="Group 262"/>
          <p:cNvGrpSpPr>
            <a:grpSpLocks/>
          </p:cNvGrpSpPr>
          <p:nvPr/>
        </p:nvGrpSpPr>
        <p:grpSpPr bwMode="auto">
          <a:xfrm>
            <a:off x="2889250" y="2349500"/>
            <a:ext cx="1827213" cy="1785938"/>
            <a:chOff x="0" y="0"/>
            <a:chExt cx="1151" cy="1125"/>
          </a:xfrm>
        </p:grpSpPr>
        <p:grpSp>
          <p:nvGrpSpPr>
            <p:cNvPr id="39992" name="Group 263"/>
            <p:cNvGrpSpPr>
              <a:grpSpLocks/>
            </p:cNvGrpSpPr>
            <p:nvPr/>
          </p:nvGrpSpPr>
          <p:grpSpPr bwMode="auto">
            <a:xfrm>
              <a:off x="0" y="0"/>
              <a:ext cx="1151" cy="1125"/>
              <a:chOff x="0" y="0"/>
              <a:chExt cx="1151" cy="1125"/>
            </a:xfrm>
          </p:grpSpPr>
          <p:grpSp>
            <p:nvGrpSpPr>
              <p:cNvPr id="39997" name="Group 264"/>
              <p:cNvGrpSpPr>
                <a:grpSpLocks/>
              </p:cNvGrpSpPr>
              <p:nvPr/>
            </p:nvGrpSpPr>
            <p:grpSpPr bwMode="auto">
              <a:xfrm>
                <a:off x="117" y="227"/>
                <a:ext cx="997" cy="865"/>
                <a:chOff x="0" y="0"/>
                <a:chExt cx="3061" cy="2655"/>
              </a:xfrm>
            </p:grpSpPr>
            <p:sp>
              <p:nvSpPr>
                <p:cNvPr id="4001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" y="1971"/>
                  <a:ext cx="894" cy="6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1" name="Line 6"/>
                <p:cNvSpPr>
                  <a:spLocks noChangeShapeType="1"/>
                </p:cNvSpPr>
                <p:nvPr/>
              </p:nvSpPr>
              <p:spPr bwMode="auto">
                <a:xfrm>
                  <a:off x="10" y="2655"/>
                  <a:ext cx="2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2" name="Line 7"/>
                <p:cNvSpPr>
                  <a:spLocks noChangeShapeType="1"/>
                </p:cNvSpPr>
                <p:nvPr/>
              </p:nvSpPr>
              <p:spPr bwMode="auto">
                <a:xfrm>
                  <a:off x="8" y="664"/>
                  <a:ext cx="2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0" y="653"/>
                  <a:ext cx="0" cy="19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151" y="666"/>
                  <a:ext cx="0" cy="19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0" y="2"/>
                  <a:ext cx="894" cy="6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6" name="Line 11"/>
                <p:cNvSpPr>
                  <a:spLocks noChangeShapeType="1"/>
                </p:cNvSpPr>
                <p:nvPr/>
              </p:nvSpPr>
              <p:spPr bwMode="auto">
                <a:xfrm>
                  <a:off x="901" y="0"/>
                  <a:ext cx="2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77" y="21"/>
                  <a:ext cx="852" cy="6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050" y="2"/>
                  <a:ext cx="0" cy="1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143" y="1984"/>
                  <a:ext cx="918" cy="6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2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922" y="17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21" name="Line 16"/>
                <p:cNvSpPr>
                  <a:spLocks noChangeShapeType="1"/>
                </p:cNvSpPr>
                <p:nvPr/>
              </p:nvSpPr>
              <p:spPr bwMode="auto">
                <a:xfrm>
                  <a:off x="925" y="1989"/>
                  <a:ext cx="21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98" name="Group 277"/>
              <p:cNvGrpSpPr>
                <a:grpSpLocks/>
              </p:cNvGrpSpPr>
              <p:nvPr/>
            </p:nvGrpSpPr>
            <p:grpSpPr bwMode="auto">
              <a:xfrm>
                <a:off x="0" y="0"/>
                <a:ext cx="1151" cy="1125"/>
                <a:chOff x="0" y="0"/>
                <a:chExt cx="1151" cy="1125"/>
              </a:xfrm>
            </p:grpSpPr>
            <p:grpSp>
              <p:nvGrpSpPr>
                <p:cNvPr id="39999" name="Group 27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25" cy="1061"/>
                  <a:chOff x="0" y="0"/>
                  <a:chExt cx="1125" cy="1061"/>
                </a:xfrm>
              </p:grpSpPr>
              <p:sp>
                <p:nvSpPr>
                  <p:cNvPr id="40004" name="Line 610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0" y="781"/>
                    <a:ext cx="96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05" name="Line 611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10" y="617"/>
                    <a:ext cx="499" cy="13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06" name="Line 612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372" y="916"/>
                    <a:ext cx="485" cy="1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07" name="Line 613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691" y="131"/>
                    <a:ext cx="75" cy="89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08" name="Line 614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283" y="0"/>
                    <a:ext cx="580" cy="7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09" name="Line 615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768" y="324"/>
                    <a:ext cx="357" cy="7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000" name="Oval 616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1013" y="197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40001" name="Oval 617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60" y="396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40002" name="Oval 618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343" y="815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40003" name="Oval 619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786" y="987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39993" name="Oval 620"/>
            <p:cNvSpPr>
              <a:spLocks noChangeArrowheads="1"/>
            </p:cNvSpPr>
            <p:nvPr/>
          </p:nvSpPr>
          <p:spPr bwMode="auto">
            <a:xfrm>
              <a:off x="389" y="182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9994" name="Oval 621"/>
            <p:cNvSpPr>
              <a:spLocks noChangeArrowheads="1"/>
            </p:cNvSpPr>
            <p:nvPr/>
          </p:nvSpPr>
          <p:spPr bwMode="auto">
            <a:xfrm>
              <a:off x="71" y="1043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9995" name="Oval 622"/>
            <p:cNvSpPr>
              <a:spLocks noChangeArrowheads="1"/>
            </p:cNvSpPr>
            <p:nvPr/>
          </p:nvSpPr>
          <p:spPr bwMode="auto">
            <a:xfrm>
              <a:off x="770" y="408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9996" name="Oval 623"/>
            <p:cNvSpPr>
              <a:spLocks noChangeArrowheads="1"/>
            </p:cNvSpPr>
            <p:nvPr/>
          </p:nvSpPr>
          <p:spPr bwMode="auto">
            <a:xfrm>
              <a:off x="1069" y="835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grpSp>
        <p:nvGrpSpPr>
          <p:cNvPr id="40229" name="Group 293"/>
          <p:cNvGrpSpPr>
            <a:grpSpLocks/>
          </p:cNvGrpSpPr>
          <p:nvPr/>
        </p:nvGrpSpPr>
        <p:grpSpPr bwMode="auto">
          <a:xfrm>
            <a:off x="1763713" y="1700213"/>
            <a:ext cx="1827212" cy="1785937"/>
            <a:chOff x="0" y="0"/>
            <a:chExt cx="1151" cy="1125"/>
          </a:xfrm>
        </p:grpSpPr>
        <p:grpSp>
          <p:nvGrpSpPr>
            <p:cNvPr id="39962" name="Group 294"/>
            <p:cNvGrpSpPr>
              <a:grpSpLocks/>
            </p:cNvGrpSpPr>
            <p:nvPr/>
          </p:nvGrpSpPr>
          <p:grpSpPr bwMode="auto">
            <a:xfrm>
              <a:off x="0" y="0"/>
              <a:ext cx="1151" cy="1125"/>
              <a:chOff x="0" y="0"/>
              <a:chExt cx="1151" cy="1125"/>
            </a:xfrm>
          </p:grpSpPr>
          <p:grpSp>
            <p:nvGrpSpPr>
              <p:cNvPr id="39967" name="Group 295"/>
              <p:cNvGrpSpPr>
                <a:grpSpLocks/>
              </p:cNvGrpSpPr>
              <p:nvPr/>
            </p:nvGrpSpPr>
            <p:grpSpPr bwMode="auto">
              <a:xfrm>
                <a:off x="117" y="227"/>
                <a:ext cx="997" cy="865"/>
                <a:chOff x="0" y="0"/>
                <a:chExt cx="3061" cy="2655"/>
              </a:xfrm>
            </p:grpSpPr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" y="1971"/>
                  <a:ext cx="894" cy="6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81" name="Line 6"/>
                <p:cNvSpPr>
                  <a:spLocks noChangeShapeType="1"/>
                </p:cNvSpPr>
                <p:nvPr/>
              </p:nvSpPr>
              <p:spPr bwMode="auto">
                <a:xfrm>
                  <a:off x="10" y="2655"/>
                  <a:ext cx="2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82" name="Line 7"/>
                <p:cNvSpPr>
                  <a:spLocks noChangeShapeType="1"/>
                </p:cNvSpPr>
                <p:nvPr/>
              </p:nvSpPr>
              <p:spPr bwMode="auto">
                <a:xfrm>
                  <a:off x="8" y="664"/>
                  <a:ext cx="2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8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0" y="653"/>
                  <a:ext cx="0" cy="19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8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151" y="666"/>
                  <a:ext cx="0" cy="19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8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0" y="2"/>
                  <a:ext cx="894" cy="6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86" name="Line 11"/>
                <p:cNvSpPr>
                  <a:spLocks noChangeShapeType="1"/>
                </p:cNvSpPr>
                <p:nvPr/>
              </p:nvSpPr>
              <p:spPr bwMode="auto">
                <a:xfrm>
                  <a:off x="901" y="0"/>
                  <a:ext cx="2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8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77" y="21"/>
                  <a:ext cx="852" cy="6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8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050" y="2"/>
                  <a:ext cx="0" cy="1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143" y="1984"/>
                  <a:ext cx="918" cy="6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922" y="17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1" name="Line 16"/>
                <p:cNvSpPr>
                  <a:spLocks noChangeShapeType="1"/>
                </p:cNvSpPr>
                <p:nvPr/>
              </p:nvSpPr>
              <p:spPr bwMode="auto">
                <a:xfrm>
                  <a:off x="925" y="1989"/>
                  <a:ext cx="21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68" name="Group 308"/>
              <p:cNvGrpSpPr>
                <a:grpSpLocks/>
              </p:cNvGrpSpPr>
              <p:nvPr/>
            </p:nvGrpSpPr>
            <p:grpSpPr bwMode="auto">
              <a:xfrm>
                <a:off x="0" y="0"/>
                <a:ext cx="1151" cy="1125"/>
                <a:chOff x="0" y="0"/>
                <a:chExt cx="1151" cy="1125"/>
              </a:xfrm>
            </p:grpSpPr>
            <p:grpSp>
              <p:nvGrpSpPr>
                <p:cNvPr id="39969" name="Group 30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25" cy="1061"/>
                  <a:chOff x="0" y="0"/>
                  <a:chExt cx="1125" cy="1061"/>
                </a:xfrm>
              </p:grpSpPr>
              <p:sp>
                <p:nvSpPr>
                  <p:cNvPr id="39974" name="Line 641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0" y="781"/>
                    <a:ext cx="96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5" name="Line 642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10" y="617"/>
                    <a:ext cx="499" cy="13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6" name="Line 643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372" y="916"/>
                    <a:ext cx="485" cy="1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7" name="Line 644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691" y="131"/>
                    <a:ext cx="75" cy="89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8" name="Line 645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283" y="0"/>
                    <a:ext cx="580" cy="7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9" name="Line 646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768" y="324"/>
                    <a:ext cx="357" cy="7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970" name="Oval 647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1013" y="197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71" name="Oval 648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60" y="396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72" name="Oval 649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343" y="815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73" name="Oval 650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786" y="987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39963" name="Oval 651"/>
            <p:cNvSpPr>
              <a:spLocks noChangeArrowheads="1"/>
            </p:cNvSpPr>
            <p:nvPr/>
          </p:nvSpPr>
          <p:spPr bwMode="auto">
            <a:xfrm>
              <a:off x="389" y="182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9964" name="Oval 652"/>
            <p:cNvSpPr>
              <a:spLocks noChangeArrowheads="1"/>
            </p:cNvSpPr>
            <p:nvPr/>
          </p:nvSpPr>
          <p:spPr bwMode="auto">
            <a:xfrm>
              <a:off x="71" y="1043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9965" name="Oval 653"/>
            <p:cNvSpPr>
              <a:spLocks noChangeArrowheads="1"/>
            </p:cNvSpPr>
            <p:nvPr/>
          </p:nvSpPr>
          <p:spPr bwMode="auto">
            <a:xfrm>
              <a:off x="770" y="408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9966" name="Oval 654"/>
            <p:cNvSpPr>
              <a:spLocks noChangeArrowheads="1"/>
            </p:cNvSpPr>
            <p:nvPr/>
          </p:nvSpPr>
          <p:spPr bwMode="auto">
            <a:xfrm>
              <a:off x="1069" y="835"/>
              <a:ext cx="72" cy="7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grpSp>
        <p:nvGrpSpPr>
          <p:cNvPr id="355" name="Group 14"/>
          <p:cNvGrpSpPr>
            <a:grpSpLocks/>
          </p:cNvGrpSpPr>
          <p:nvPr/>
        </p:nvGrpSpPr>
        <p:grpSpPr bwMode="auto">
          <a:xfrm>
            <a:off x="6868765" y="1455198"/>
            <a:ext cx="1166144" cy="1128713"/>
            <a:chOff x="0" y="0"/>
            <a:chExt cx="1163" cy="1125"/>
          </a:xfrm>
        </p:grpSpPr>
        <p:grpSp>
          <p:nvGrpSpPr>
            <p:cNvPr id="356" name="Group 15"/>
            <p:cNvGrpSpPr>
              <a:grpSpLocks/>
            </p:cNvGrpSpPr>
            <p:nvPr/>
          </p:nvGrpSpPr>
          <p:grpSpPr bwMode="auto">
            <a:xfrm>
              <a:off x="0" y="0"/>
              <a:ext cx="1151" cy="1125"/>
              <a:chOff x="0" y="0"/>
              <a:chExt cx="1151" cy="1125"/>
            </a:xfrm>
          </p:grpSpPr>
          <p:grpSp>
            <p:nvGrpSpPr>
              <p:cNvPr id="361" name="Group 16"/>
              <p:cNvGrpSpPr>
                <a:grpSpLocks/>
              </p:cNvGrpSpPr>
              <p:nvPr/>
            </p:nvGrpSpPr>
            <p:grpSpPr bwMode="auto">
              <a:xfrm>
                <a:off x="117" y="227"/>
                <a:ext cx="997" cy="865"/>
                <a:chOff x="0" y="0"/>
                <a:chExt cx="3061" cy="2655"/>
              </a:xfrm>
            </p:grpSpPr>
            <p:sp>
              <p:nvSpPr>
                <p:cNvPr id="37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" y="1971"/>
                  <a:ext cx="894" cy="6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5" name="Line 6"/>
                <p:cNvSpPr>
                  <a:spLocks noChangeShapeType="1"/>
                </p:cNvSpPr>
                <p:nvPr/>
              </p:nvSpPr>
              <p:spPr bwMode="auto">
                <a:xfrm>
                  <a:off x="10" y="2655"/>
                  <a:ext cx="2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6" name="Line 7"/>
                <p:cNvSpPr>
                  <a:spLocks noChangeShapeType="1"/>
                </p:cNvSpPr>
                <p:nvPr/>
              </p:nvSpPr>
              <p:spPr bwMode="auto">
                <a:xfrm>
                  <a:off x="8" y="664"/>
                  <a:ext cx="2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7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0" y="653"/>
                  <a:ext cx="0" cy="19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151" y="666"/>
                  <a:ext cx="0" cy="19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0" y="2"/>
                  <a:ext cx="894" cy="6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0" name="Line 11"/>
                <p:cNvSpPr>
                  <a:spLocks noChangeShapeType="1"/>
                </p:cNvSpPr>
                <p:nvPr/>
              </p:nvSpPr>
              <p:spPr bwMode="auto">
                <a:xfrm>
                  <a:off x="901" y="0"/>
                  <a:ext cx="21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77" y="21"/>
                  <a:ext cx="852" cy="6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050" y="2"/>
                  <a:ext cx="0" cy="1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143" y="1984"/>
                  <a:ext cx="918" cy="6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4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922" y="17"/>
                  <a:ext cx="0" cy="19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5" name="Line 16"/>
                <p:cNvSpPr>
                  <a:spLocks noChangeShapeType="1"/>
                </p:cNvSpPr>
                <p:nvPr/>
              </p:nvSpPr>
              <p:spPr bwMode="auto">
                <a:xfrm>
                  <a:off x="925" y="1989"/>
                  <a:ext cx="21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2" name="Group 29"/>
              <p:cNvGrpSpPr>
                <a:grpSpLocks/>
              </p:cNvGrpSpPr>
              <p:nvPr/>
            </p:nvGrpSpPr>
            <p:grpSpPr bwMode="auto">
              <a:xfrm>
                <a:off x="0" y="0"/>
                <a:ext cx="1151" cy="1125"/>
                <a:chOff x="0" y="0"/>
                <a:chExt cx="1151" cy="1125"/>
              </a:xfrm>
            </p:grpSpPr>
            <p:grpSp>
              <p:nvGrpSpPr>
                <p:cNvPr id="363" name="Group 3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25" cy="1061"/>
                  <a:chOff x="0" y="0"/>
                  <a:chExt cx="1125" cy="1061"/>
                </a:xfrm>
              </p:grpSpPr>
              <p:sp>
                <p:nvSpPr>
                  <p:cNvPr id="368" name="Line 352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0" y="781"/>
                    <a:ext cx="96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Line 353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10" y="617"/>
                    <a:ext cx="499" cy="13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Line 354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372" y="916"/>
                    <a:ext cx="485" cy="1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" name="Line 355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691" y="131"/>
                    <a:ext cx="75" cy="89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" name="Line 356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283" y="0"/>
                    <a:ext cx="580" cy="7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Line 357"/>
                  <p:cNvSpPr>
                    <a:spLocks noChangeShapeType="1"/>
                  </p:cNvSpPr>
                  <p:nvPr/>
                </p:nvSpPr>
                <p:spPr bwMode="auto">
                  <a:xfrm rot="2400000">
                    <a:off x="768" y="324"/>
                    <a:ext cx="357" cy="7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4" name="Oval 358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1013" y="197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365" name="Oval 359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60" y="396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366" name="Oval 360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343" y="815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  <p:sp>
              <p:nvSpPr>
                <p:cNvPr id="367" name="Oval 361"/>
                <p:cNvSpPr>
                  <a:spLocks noChangeAspect="1" noChangeArrowheads="1"/>
                </p:cNvSpPr>
                <p:nvPr/>
              </p:nvSpPr>
              <p:spPr bwMode="auto">
                <a:xfrm rot="2400000">
                  <a:off x="786" y="987"/>
                  <a:ext cx="138" cy="138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357" name="Oval 362"/>
            <p:cNvSpPr>
              <a:spLocks noChangeArrowheads="1"/>
            </p:cNvSpPr>
            <p:nvPr/>
          </p:nvSpPr>
          <p:spPr bwMode="auto">
            <a:xfrm>
              <a:off x="361" y="182"/>
              <a:ext cx="108" cy="1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58" name="Oval 363"/>
            <p:cNvSpPr>
              <a:spLocks noChangeArrowheads="1"/>
            </p:cNvSpPr>
            <p:nvPr/>
          </p:nvSpPr>
          <p:spPr bwMode="auto">
            <a:xfrm>
              <a:off x="57" y="1015"/>
              <a:ext cx="108" cy="1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59" name="Oval 364"/>
            <p:cNvSpPr>
              <a:spLocks noChangeArrowheads="1"/>
            </p:cNvSpPr>
            <p:nvPr/>
          </p:nvSpPr>
          <p:spPr bwMode="auto">
            <a:xfrm>
              <a:off x="770" y="408"/>
              <a:ext cx="108" cy="1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60" name="Oval 365"/>
            <p:cNvSpPr>
              <a:spLocks noChangeArrowheads="1"/>
            </p:cNvSpPr>
            <p:nvPr/>
          </p:nvSpPr>
          <p:spPr bwMode="auto">
            <a:xfrm>
              <a:off x="1055" y="821"/>
              <a:ext cx="108" cy="1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366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400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4004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04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40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40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70" decel="100000"/>
                                        <p:tgtEl>
                                          <p:spTgt spid="40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770" decel="100000"/>
                                        <p:tgtEl>
                                          <p:spTgt spid="4016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16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7" dur="770" fill="hold"/>
                                        <p:tgtEl>
                                          <p:spTgt spid="40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40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  <a:cs typeface="Times New Roman" panose="02020603050405020304" pitchFamily="18" charset="0"/>
              </a:rPr>
              <a:t>§2-6 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 Light" panose="020B0502040204020203" pitchFamily="34" charset="-122"/>
              </a:rPr>
              <a:t>氧化物晶体结构的一般规律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7010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微软雅黑 Light" panose="020B0502040204020203" pitchFamily="34" charset="-122"/>
              </a:rPr>
              <a:t>自学（</a:t>
            </a:r>
            <a:r>
              <a:rPr lang="en-US" altLang="zh-CN" dirty="0" smtClean="0">
                <a:ea typeface="微软雅黑 Light" panose="020B0502040204020203" pitchFamily="34" charset="-122"/>
              </a:rPr>
              <a:t>P108-109)</a:t>
            </a:r>
            <a:endParaRPr lang="en-US" altLang="zh-CN" dirty="0">
              <a:ea typeface="微软雅黑 Light" panose="020B0502040204020203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ea typeface="微软雅黑 Light" panose="020B0502040204020203" pitchFamily="34" charset="-122"/>
              </a:rPr>
              <a:t>要求：根据给定的晶体结构分析其结构特征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微软雅黑 Light" panose="020B0502040204020203" pitchFamily="34" charset="-122"/>
              </a:rPr>
              <a:t>特点：负离子形成密堆结构，正离子占据其间隙位置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422400" y="1584325"/>
            <a:ext cx="4953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微软雅黑 Light" panose="020B0502040204020203" pitchFamily="34" charset="-122"/>
              </a:rPr>
              <a:t>作业：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ea typeface="微软雅黑 Light" panose="020B0502040204020203" pitchFamily="34" charset="-122"/>
              </a:rPr>
              <a:t>         </a:t>
            </a:r>
            <a:r>
              <a:rPr lang="en-US" altLang="zh-CN">
                <a:ea typeface="微软雅黑 Light" panose="020B0502040204020203" pitchFamily="34" charset="-122"/>
              </a:rPr>
              <a:t>2</a:t>
            </a:r>
            <a:r>
              <a:rPr lang="zh-CN" altLang="en-US">
                <a:ea typeface="微软雅黑 Light" panose="020B0502040204020203" pitchFamily="34" charset="-122"/>
              </a:rPr>
              <a:t>－</a:t>
            </a:r>
            <a:r>
              <a:rPr lang="en-US" altLang="zh-CN">
                <a:ea typeface="微软雅黑 Light" panose="020B0502040204020203" pitchFamily="34" charset="-122"/>
              </a:rPr>
              <a:t>21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376363" y="3519488"/>
            <a:ext cx="706596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微软雅黑 Light" panose="020B0502040204020203" pitchFamily="34" charset="-122"/>
              </a:rPr>
              <a:t>参考</a:t>
            </a:r>
            <a:r>
              <a:rPr lang="zh-CN" altLang="en-US" dirty="0">
                <a:ea typeface="微软雅黑 Light" panose="020B0502040204020203" pitchFamily="34" charset="-122"/>
              </a:rPr>
              <a:t>书</a:t>
            </a:r>
            <a:r>
              <a:rPr lang="zh-CN" altLang="en-US" dirty="0" smtClean="0">
                <a:ea typeface="微软雅黑 Light" panose="020B0502040204020203" pitchFamily="34" charset="-122"/>
              </a:rPr>
              <a:t>目</a:t>
            </a:r>
            <a:r>
              <a:rPr lang="zh-CN" altLang="en-US" dirty="0">
                <a:ea typeface="微软雅黑 Light" panose="020B0502040204020203" pitchFamily="34" charset="-122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ea typeface="微软雅黑 Light" panose="020B0502040204020203" pitchFamily="34" charset="-122"/>
              </a:rPr>
              <a:t>[1] </a:t>
            </a:r>
            <a:r>
              <a:rPr lang="zh-CN" altLang="en-US" sz="2000" dirty="0">
                <a:ea typeface="微软雅黑 Light" panose="020B0502040204020203" pitchFamily="34" charset="-122"/>
              </a:rPr>
              <a:t>张孝文，</a:t>
            </a:r>
            <a:r>
              <a:rPr lang="en-US" altLang="zh-CN" sz="2000" dirty="0">
                <a:ea typeface="微软雅黑 Light" panose="020B0502040204020203" pitchFamily="34" charset="-122"/>
              </a:rPr>
              <a:t>《</a:t>
            </a:r>
            <a:r>
              <a:rPr lang="zh-CN" altLang="en-US" sz="2000" dirty="0">
                <a:ea typeface="微软雅黑 Light" panose="020B0502040204020203" pitchFamily="34" charset="-122"/>
              </a:rPr>
              <a:t>固体材料结构基础</a:t>
            </a:r>
            <a:r>
              <a:rPr lang="en-US" altLang="zh-CN" sz="2000" dirty="0">
                <a:ea typeface="微软雅黑 Light" panose="020B0502040204020203" pitchFamily="34" charset="-122"/>
              </a:rPr>
              <a:t>》</a:t>
            </a:r>
            <a:r>
              <a:rPr lang="zh-CN" altLang="en-US" sz="2000" dirty="0">
                <a:ea typeface="微软雅黑 Light" panose="020B0502040204020203" pitchFamily="34" charset="-122"/>
              </a:rPr>
              <a:t>，科学出版社，</a:t>
            </a:r>
            <a:r>
              <a:rPr lang="en-US" altLang="zh-CN" sz="2000" dirty="0">
                <a:ea typeface="微软雅黑 Light" panose="020B0502040204020203" pitchFamily="34" charset="-122"/>
              </a:rPr>
              <a:t>1980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5487" y="1339154"/>
            <a:ext cx="2744353" cy="194703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9810" name="Picture 2" descr="Image result for coordination polyhe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" y="1654189"/>
            <a:ext cx="2641942" cy="151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07" y="1358770"/>
            <a:ext cx="6261658" cy="1947033"/>
          </a:xfrm>
          <a:prstGeom prst="rect">
            <a:avLst/>
          </a:prstGeom>
        </p:spPr>
      </p:pic>
      <p:graphicFrame>
        <p:nvGraphicFramePr>
          <p:cNvPr id="1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72912"/>
              </p:ext>
            </p:extLst>
          </p:nvPr>
        </p:nvGraphicFramePr>
        <p:xfrm>
          <a:off x="15487" y="3620838"/>
          <a:ext cx="8710380" cy="2408933"/>
        </p:xfrm>
        <a:graphic>
          <a:graphicData uri="http://schemas.openxmlformats.org/drawingml/2006/table">
            <a:tbl>
              <a:tblPr/>
              <a:tblGrid>
                <a:gridCol w="1451730">
                  <a:extLst>
                    <a:ext uri="{9D8B030D-6E8A-4147-A177-3AD203B41FA5}">
                      <a16:colId xmlns:a16="http://schemas.microsoft.com/office/drawing/2014/main" xmlns="" val="2600484914"/>
                    </a:ext>
                  </a:extLst>
                </a:gridCol>
                <a:gridCol w="1451730">
                  <a:extLst>
                    <a:ext uri="{9D8B030D-6E8A-4147-A177-3AD203B41FA5}">
                      <a16:colId xmlns:a16="http://schemas.microsoft.com/office/drawing/2014/main" xmlns="" val="647822191"/>
                    </a:ext>
                  </a:extLst>
                </a:gridCol>
                <a:gridCol w="1451730">
                  <a:extLst>
                    <a:ext uri="{9D8B030D-6E8A-4147-A177-3AD203B41FA5}">
                      <a16:colId xmlns:a16="http://schemas.microsoft.com/office/drawing/2014/main" xmlns="" val="1289181027"/>
                    </a:ext>
                  </a:extLst>
                </a:gridCol>
                <a:gridCol w="1451730">
                  <a:extLst>
                    <a:ext uri="{9D8B030D-6E8A-4147-A177-3AD203B41FA5}">
                      <a16:colId xmlns:a16="http://schemas.microsoft.com/office/drawing/2014/main" xmlns="" val="1596512790"/>
                    </a:ext>
                  </a:extLst>
                </a:gridCol>
                <a:gridCol w="1451730">
                  <a:extLst>
                    <a:ext uri="{9D8B030D-6E8A-4147-A177-3AD203B41FA5}">
                      <a16:colId xmlns:a16="http://schemas.microsoft.com/office/drawing/2014/main" xmlns="" val="733093971"/>
                    </a:ext>
                  </a:extLst>
                </a:gridCol>
                <a:gridCol w="1451730">
                  <a:extLst>
                    <a:ext uri="{9D8B030D-6E8A-4147-A177-3AD203B41FA5}">
                      <a16:colId xmlns:a16="http://schemas.microsoft.com/office/drawing/2014/main" xmlns="" val="3288038141"/>
                    </a:ext>
                  </a:extLst>
                </a:gridCol>
              </a:tblGrid>
              <a:tr h="801921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多面体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正三角形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正四面体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正八面体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立方体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二十面体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3595645"/>
                  </a:ext>
                </a:extLst>
              </a:tr>
              <a:tr h="805091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配位数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0540284"/>
                  </a:ext>
                </a:extLst>
              </a:tr>
              <a:tr h="801921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r</a:t>
                      </a:r>
                      <a:r>
                        <a:rPr kumimoji="1" lang="en-US" altLang="zh-CN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i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/r</a:t>
                      </a:r>
                      <a:r>
                        <a:rPr kumimoji="1" lang="en-US" altLang="zh-CN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-</a:t>
                      </a:r>
                      <a:endParaRPr kumimoji="1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 Light" panose="020B0502040204020203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0.155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0.225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0.414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0.732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810478"/>
                  </a:ext>
                </a:extLst>
              </a:tr>
            </a:tbl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65221" y="247329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ea typeface="微软雅黑 Light" panose="020B0502040204020203" pitchFamily="34" charset="-122"/>
              </a:rPr>
              <a:t>负离子配位多面体对应的间隙大小</a:t>
            </a:r>
          </a:p>
        </p:txBody>
      </p:sp>
    </p:spTree>
    <p:extLst>
      <p:ext uri="{BB962C8B-B14F-4D97-AF65-F5344CB8AC3E}">
        <p14:creationId xmlns:p14="http://schemas.microsoft.com/office/powerpoint/2010/main" val="42422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0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11716" b="9053"/>
          <a:stretch>
            <a:fillRect/>
          </a:stretch>
        </p:blipFill>
        <p:spPr bwMode="auto">
          <a:xfrm>
            <a:off x="1246188" y="0"/>
            <a:ext cx="6783387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0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33400" y="6731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14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05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95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ea typeface="微软雅黑 Light" panose="020B0502040204020203" pitchFamily="34" charset="-122"/>
              </a:rPr>
              <a:t>2</a:t>
            </a:r>
            <a:r>
              <a:rPr lang="zh-CN" altLang="en-US" sz="2800" b="1">
                <a:ea typeface="微软雅黑 Light" panose="020B0502040204020203" pitchFamily="34" charset="-122"/>
              </a:rPr>
              <a:t>、</a:t>
            </a:r>
            <a:r>
              <a:rPr lang="en-US" altLang="zh-CN" sz="2800" b="1">
                <a:ea typeface="微软雅黑 Light" panose="020B0502040204020203" pitchFamily="34" charset="-122"/>
              </a:rPr>
              <a:t>Pauling</a:t>
            </a:r>
            <a:r>
              <a:rPr lang="zh-CN" altLang="en-US" sz="2800" b="1">
                <a:ea typeface="微软雅黑 Light" panose="020B0502040204020203" pitchFamily="34" charset="-122"/>
              </a:rPr>
              <a:t>第二规则：电价规则</a:t>
            </a:r>
            <a:r>
              <a:rPr lang="zh-CN" altLang="en-US">
                <a:ea typeface="微软雅黑 Light" panose="020B0502040204020203" pitchFamily="34" charset="-122"/>
              </a:rPr>
              <a:t>（</a:t>
            </a:r>
            <a:r>
              <a:rPr lang="en-US" altLang="zh-CN">
                <a:ea typeface="微软雅黑 Light" panose="020B0502040204020203" pitchFamily="34" charset="-122"/>
              </a:rPr>
              <a:t>Valence rule</a:t>
            </a:r>
            <a:r>
              <a:rPr lang="zh-CN" altLang="en-US"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17525" y="1676400"/>
            <a:ext cx="810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a typeface="微软雅黑 Light" panose="020B0502040204020203" pitchFamily="34" charset="-122"/>
              </a:rPr>
              <a:t>每个正离子所给出的价电子数等于负离子得到的价电子数。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504950" y="2632075"/>
          <a:ext cx="16192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name="Equation" r:id="rId4" imgW="799920" imgH="431640" progId="Equation.3">
                  <p:embed/>
                </p:oleObj>
              </mc:Choice>
              <mc:Fallback>
                <p:oleObj name="Equation" r:id="rId4" imgW="7999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2632075"/>
                        <a:ext cx="16192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343400" y="2819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ea typeface="微软雅黑 Light" panose="020B0502040204020203" pitchFamily="34" charset="-122"/>
              </a:rPr>
              <a:t>静电键强度</a:t>
            </a:r>
          </a:p>
        </p:txBody>
      </p:sp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6318250" y="4214813"/>
          <a:ext cx="21336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3" name="Equation" r:id="rId6" imgW="952200" imgH="431640" progId="Equation.3">
                  <p:embed/>
                </p:oleObj>
              </mc:Choice>
              <mc:Fallback>
                <p:oleObj name="Equation" r:id="rId6" imgW="9522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4214813"/>
                        <a:ext cx="21336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838200" y="43672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微软雅黑 Light" panose="020B0502040204020203" pitchFamily="34" charset="-122"/>
              </a:rPr>
              <a:t>查表</a:t>
            </a:r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>
            <a:off x="1752600" y="45196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209800" y="43878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ea typeface="微软雅黑 Light" panose="020B0502040204020203" pitchFamily="34" charset="-122"/>
              </a:rPr>
              <a:t>r</a:t>
            </a:r>
            <a:r>
              <a:rPr lang="en-US" altLang="zh-CN" sz="2400" i="1" baseline="30000">
                <a:ea typeface="微软雅黑 Light" panose="020B0502040204020203" pitchFamily="34" charset="-122"/>
              </a:rPr>
              <a:t>+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 i="1">
                <a:ea typeface="微软雅黑 Light" panose="020B0502040204020203" pitchFamily="34" charset="-122"/>
              </a:rPr>
              <a:t>r</a:t>
            </a:r>
            <a:r>
              <a:rPr lang="en-US" altLang="zh-CN" sz="2400" i="1" baseline="30000">
                <a:ea typeface="微软雅黑 Light" panose="020B0502040204020203" pitchFamily="34" charset="-122"/>
              </a:rPr>
              <a:t>-</a:t>
            </a:r>
            <a:endParaRPr lang="en-US" altLang="zh-CN" sz="2400" i="1">
              <a:ea typeface="微软雅黑 Light" panose="020B0502040204020203" pitchFamily="34" charset="-122"/>
            </a:endParaRPr>
          </a:p>
        </p:txBody>
      </p:sp>
      <p:sp>
        <p:nvSpPr>
          <p:cNvPr id="64523" name="AutoShape 11"/>
          <p:cNvSpPr>
            <a:spLocks noChangeArrowheads="1"/>
          </p:cNvSpPr>
          <p:nvPr/>
        </p:nvSpPr>
        <p:spPr bwMode="auto">
          <a:xfrm>
            <a:off x="3124200" y="452437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3609975" y="4395788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>
                <a:ea typeface="微软雅黑 Light" panose="020B0502040204020203" pitchFamily="34" charset="-122"/>
              </a:rPr>
              <a:t>r</a:t>
            </a:r>
            <a:r>
              <a:rPr lang="en-US" altLang="zh-CN" sz="2400" i="1" baseline="30000">
                <a:ea typeface="微软雅黑 Light" panose="020B0502040204020203" pitchFamily="34" charset="-122"/>
              </a:rPr>
              <a:t>+</a:t>
            </a:r>
            <a:r>
              <a:rPr lang="en-US" altLang="zh-CN" sz="2400" i="1">
                <a:ea typeface="微软雅黑 Light" panose="020B0502040204020203" pitchFamily="34" charset="-122"/>
              </a:rPr>
              <a:t>/r</a:t>
            </a:r>
            <a:r>
              <a:rPr lang="zh-CN" altLang="en-US" sz="2400" i="1" baseline="30000">
                <a:ea typeface="微软雅黑 Light" panose="020B0502040204020203" pitchFamily="34" charset="-122"/>
              </a:rPr>
              <a:t>－</a:t>
            </a:r>
          </a:p>
        </p:txBody>
      </p:sp>
      <p:sp>
        <p:nvSpPr>
          <p:cNvPr id="64525" name="AutoShape 13"/>
          <p:cNvSpPr>
            <a:spLocks noChangeArrowheads="1"/>
          </p:cNvSpPr>
          <p:nvPr/>
        </p:nvSpPr>
        <p:spPr bwMode="auto">
          <a:xfrm>
            <a:off x="4508500" y="451643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4978400" y="4395788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>
                <a:ea typeface="微软雅黑 Light" panose="020B0502040204020203" pitchFamily="34" charset="-122"/>
                <a:sym typeface="Symbol" panose="05050102010706020507" pitchFamily="18" charset="2"/>
              </a:rPr>
              <a:t>CN</a:t>
            </a:r>
            <a:r>
              <a:rPr lang="en-US" altLang="zh-CN" sz="2400" i="1" baseline="-25000">
                <a:ea typeface="微软雅黑 Light" panose="020B0502040204020203" pitchFamily="34" charset="-122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64527" name="AutoShape 15"/>
          <p:cNvSpPr>
            <a:spLocks noChangeArrowheads="1"/>
          </p:cNvSpPr>
          <p:nvPr/>
        </p:nvSpPr>
        <p:spPr bwMode="auto">
          <a:xfrm>
            <a:off x="5784850" y="45323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7" grpId="0" autoUpdateAnimBg="0"/>
      <p:bldP spid="64520" grpId="0" autoUpdateAnimBg="0"/>
      <p:bldP spid="64522" grpId="0" autoUpdateAnimBg="0"/>
      <p:bldP spid="64524" grpId="0" autoUpdateAnimBg="0"/>
      <p:bldP spid="645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33400" y="323655"/>
            <a:ext cx="8229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14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05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95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ea typeface="微软雅黑 Light" panose="020B0502040204020203" pitchFamily="34" charset="-122"/>
              </a:rPr>
              <a:t>3</a:t>
            </a:r>
            <a:r>
              <a:rPr lang="zh-CN" altLang="en-US" sz="2800" b="1" dirty="0">
                <a:ea typeface="微软雅黑 Light" panose="020B0502040204020203" pitchFamily="34" charset="-122"/>
              </a:rPr>
              <a:t>、</a:t>
            </a:r>
            <a:r>
              <a:rPr lang="en-US" altLang="zh-CN" sz="2800" b="1" dirty="0">
                <a:ea typeface="微软雅黑 Light" panose="020B0502040204020203" pitchFamily="34" charset="-122"/>
              </a:rPr>
              <a:t>Pauling</a:t>
            </a:r>
            <a:r>
              <a:rPr lang="zh-CN" altLang="en-US" sz="2800" b="1" dirty="0">
                <a:ea typeface="微软雅黑 Light" panose="020B0502040204020203" pitchFamily="34" charset="-122"/>
              </a:rPr>
              <a:t>第三规则：配位多面体连接规则</a:t>
            </a:r>
            <a:r>
              <a:rPr lang="zh-CN" altLang="en-US" dirty="0"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ea typeface="微软雅黑 Light" panose="020B0502040204020203" pitchFamily="34" charset="-122"/>
              </a:rPr>
              <a:t>Coordination polyhedron link rule</a:t>
            </a:r>
            <a:r>
              <a:rPr lang="zh-CN" altLang="en-US" dirty="0"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54050" y="1403155"/>
            <a:ext cx="749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微软雅黑 Light" panose="020B0502040204020203" pitchFamily="34" charset="-122"/>
              </a:rPr>
              <a:t>配位多面体趋向于共顶连接，而不是共棱和共面连接。</a:t>
            </a:r>
          </a:p>
        </p:txBody>
      </p:sp>
      <p:pic>
        <p:nvPicPr>
          <p:cNvPr id="7" name="Picture 4" descr="0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t="54554" r="28943" b="24297"/>
          <a:stretch/>
        </p:blipFill>
        <p:spPr bwMode="auto">
          <a:xfrm>
            <a:off x="1106615" y="4959170"/>
            <a:ext cx="6255695" cy="98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2303875"/>
            <a:ext cx="6217317" cy="2430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33400" y="6731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14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05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95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ea typeface="微软雅黑 Light" panose="020B0502040204020203" pitchFamily="34" charset="-122"/>
              </a:rPr>
              <a:t>4</a:t>
            </a:r>
            <a:r>
              <a:rPr lang="zh-CN" altLang="en-US" sz="2800" b="1">
                <a:ea typeface="微软雅黑 Light" panose="020B0502040204020203" pitchFamily="34" charset="-122"/>
              </a:rPr>
              <a:t>、</a:t>
            </a:r>
            <a:r>
              <a:rPr lang="en-US" altLang="zh-CN" sz="2800" b="1">
                <a:ea typeface="微软雅黑 Light" panose="020B0502040204020203" pitchFamily="34" charset="-122"/>
              </a:rPr>
              <a:t>Pauling</a:t>
            </a:r>
            <a:r>
              <a:rPr lang="zh-CN" altLang="en-US" sz="2800" b="1">
                <a:ea typeface="微软雅黑 Light" panose="020B0502040204020203" pitchFamily="34" charset="-122"/>
              </a:rPr>
              <a:t>第四规则：</a:t>
            </a:r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1000" y="1371600"/>
            <a:ext cx="7956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ea typeface="微软雅黑 Light" panose="020B0502040204020203" pitchFamily="34" charset="-122"/>
              </a:rPr>
              <a:t>          </a:t>
            </a:r>
            <a:r>
              <a:rPr lang="zh-CN" altLang="en-US" sz="2400">
                <a:ea typeface="微软雅黑 Light" panose="020B0502040204020203" pitchFamily="34" charset="-122"/>
              </a:rPr>
              <a:t>在含有一种以上正离子的晶体中，电价大、配位数小的正离子周围的负离子配位多面体力图共顶连接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33400" y="24384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14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05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95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ea typeface="微软雅黑 Light" panose="020B0502040204020203" pitchFamily="34" charset="-122"/>
              </a:rPr>
              <a:t>5</a:t>
            </a:r>
            <a:r>
              <a:rPr lang="zh-CN" altLang="en-US" sz="2800" b="1">
                <a:ea typeface="微软雅黑 Light" panose="020B0502040204020203" pitchFamily="34" charset="-122"/>
              </a:rPr>
              <a:t>、</a:t>
            </a:r>
            <a:r>
              <a:rPr lang="en-US" altLang="zh-CN" sz="2800" b="1">
                <a:ea typeface="微软雅黑 Light" panose="020B0502040204020203" pitchFamily="34" charset="-122"/>
              </a:rPr>
              <a:t>Pauling</a:t>
            </a:r>
            <a:r>
              <a:rPr lang="zh-CN" altLang="en-US" sz="2800" b="1">
                <a:ea typeface="微软雅黑 Light" panose="020B0502040204020203" pitchFamily="34" charset="-122"/>
              </a:rPr>
              <a:t>第五规则：节省规则（</a:t>
            </a:r>
            <a:r>
              <a:rPr lang="en-US" altLang="zh-CN" sz="2800" b="1">
                <a:ea typeface="微软雅黑 Light" panose="020B0502040204020203" pitchFamily="34" charset="-122"/>
              </a:rPr>
              <a:t>Save rule</a:t>
            </a:r>
            <a:r>
              <a:rPr lang="zh-CN" altLang="en-US" sz="2800" b="1">
                <a:ea typeface="微软雅黑 Light" panose="020B0502040204020203" pitchFamily="34" charset="-122"/>
              </a:rPr>
              <a:t>）</a:t>
            </a:r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066800" y="31242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微软雅黑 Light" panose="020B0502040204020203" pitchFamily="34" charset="-122"/>
              </a:rPr>
              <a:t>晶体中配位多面体的类型力图最少。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762000" y="4191000"/>
            <a:ext cx="73152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5319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24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129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034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606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178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750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322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微软雅黑 Light" panose="020B0502040204020203" pitchFamily="34" charset="-122"/>
              </a:rPr>
              <a:t>说明：</a:t>
            </a:r>
            <a:r>
              <a:rPr lang="en-US" altLang="zh-CN">
                <a:ea typeface="微软雅黑 Light" panose="020B0502040204020203" pitchFamily="34" charset="-122"/>
              </a:rPr>
              <a:t>pauling</a:t>
            </a:r>
            <a:r>
              <a:rPr lang="zh-CN" altLang="en-US">
                <a:ea typeface="微软雅黑 Light" panose="020B0502040204020203" pitchFamily="34" charset="-122"/>
              </a:rPr>
              <a:t>规则是由离子晶体归纳出来的，符合大多数离子晶体的结构情况，对理想的晶体结构有用，但它不完全适用于过渡元素化合物的离子晶体，更不适用于非离子晶格的晶体。对于这些晶体的结构，还需要用晶体场、配位场等理论来说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4" grpId="0" autoUpdateAnimBg="0"/>
      <p:bldP spid="66565" grpId="0" autoUpdateAnimBg="0"/>
      <p:bldP spid="6656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  <a:ea typeface="微软雅黑 Light" panose="020B0502040204020203" pitchFamily="34" charset="-122"/>
              </a:rPr>
              <a:t>二、典型的离子化合物的晶体结构</a:t>
            </a:r>
            <a:endParaRPr lang="zh-CN" altLang="en-US" sz="2800" b="1">
              <a:solidFill>
                <a:schemeClr val="accent2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848600" cy="244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14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05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95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微软雅黑 Light" panose="020B0502040204020203" pitchFamily="34" charset="-122"/>
              </a:rPr>
              <a:t>考察晶体结构：</a:t>
            </a:r>
            <a:endParaRPr lang="zh-CN" altLang="en-US">
              <a:ea typeface="微软雅黑 Light" panose="020B0502040204020203" pitchFamily="34" charset="-122"/>
            </a:endParaRPr>
          </a:p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zh-CN" altLang="en-US">
                <a:ea typeface="微软雅黑 Light" panose="020B0502040204020203" pitchFamily="34" charset="-122"/>
              </a:rPr>
              <a:t>                *  什么点阵</a:t>
            </a:r>
          </a:p>
          <a:p>
            <a:pPr>
              <a:spcBef>
                <a:spcPct val="50000"/>
              </a:spcBef>
            </a:pPr>
            <a:r>
              <a:rPr lang="zh-CN" altLang="en-US">
                <a:ea typeface="微软雅黑 Light" panose="020B0502040204020203" pitchFamily="34" charset="-122"/>
              </a:rPr>
              <a:t>                *  结构单元 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ea typeface="微软雅黑 Light" panose="020B0502040204020203" pitchFamily="34" charset="-122"/>
              </a:rPr>
              <a:t>                *  按</a:t>
            </a:r>
            <a:r>
              <a:rPr lang="en-US" altLang="zh-CN">
                <a:ea typeface="微软雅黑 Light" panose="020B0502040204020203" pitchFamily="34" charset="-122"/>
              </a:rPr>
              <a:t>Pauling</a:t>
            </a:r>
            <a:r>
              <a:rPr lang="zh-CN" altLang="en-US">
                <a:ea typeface="微软雅黑 Light" panose="020B0502040204020203" pitchFamily="34" charset="-122"/>
              </a:rPr>
              <a:t>规则验证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09600" y="4495800"/>
            <a:ext cx="6934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微软雅黑 Light" panose="020B0502040204020203" pitchFamily="34" charset="-122"/>
              </a:rPr>
              <a:t>典型的离子化合物：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ea typeface="微软雅黑 Light" panose="020B0502040204020203" pitchFamily="34" charset="-122"/>
              </a:rPr>
              <a:t>       </a:t>
            </a:r>
            <a:r>
              <a:rPr lang="en-US" altLang="zh-CN" sz="2400">
                <a:ea typeface="微软雅黑 Light" panose="020B0502040204020203" pitchFamily="34" charset="-122"/>
              </a:rPr>
              <a:t>AB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AB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A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en-US" altLang="zh-CN" sz="2400">
                <a:ea typeface="微软雅黑 Light" panose="020B0502040204020203" pitchFamily="34" charset="-122"/>
              </a:rPr>
              <a:t>B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3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ABO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3</a:t>
            </a:r>
            <a:r>
              <a:rPr lang="zh-CN" altLang="en-US" sz="2400"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ea typeface="微软雅黑 Light" panose="020B0502040204020203" pitchFamily="34" charset="-122"/>
              </a:rPr>
              <a:t>AB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2</a:t>
            </a:r>
            <a:r>
              <a:rPr lang="en-US" altLang="zh-CN" sz="2400">
                <a:ea typeface="微软雅黑 Light" panose="020B0502040204020203" pitchFamily="34" charset="-122"/>
              </a:rPr>
              <a:t>O</a:t>
            </a:r>
            <a:r>
              <a:rPr lang="en-US" altLang="zh-CN" sz="2400" baseline="-25000">
                <a:ea typeface="微软雅黑 Light" panose="020B0502040204020203" pitchFamily="34" charset="-122"/>
              </a:rPr>
              <a:t>4</a:t>
            </a:r>
            <a:r>
              <a:rPr lang="zh-CN" altLang="en-US" sz="2400">
                <a:ea typeface="微软雅黑 Light" panose="020B0502040204020203" pitchFamily="34" charset="-122"/>
              </a:rPr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  <p:bldP spid="6758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2287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a typeface="微软雅黑 Light" panose="020B0502040204020203" pitchFamily="34" charset="-122"/>
              </a:rPr>
              <a:t>1</a:t>
            </a:r>
            <a:r>
              <a:rPr lang="zh-CN" altLang="en-US" sz="3600" b="1">
                <a:ea typeface="微软雅黑 Light" panose="020B0502040204020203" pitchFamily="34" charset="-122"/>
              </a:rPr>
              <a:t>、</a:t>
            </a:r>
            <a:r>
              <a:rPr lang="en-US" altLang="zh-CN" sz="3600" b="1">
                <a:ea typeface="微软雅黑 Light" panose="020B0502040204020203" pitchFamily="34" charset="-122"/>
              </a:rPr>
              <a:t>AB</a:t>
            </a:r>
            <a:r>
              <a:rPr lang="zh-CN" altLang="en-US" sz="3600" b="1">
                <a:ea typeface="微软雅黑 Light" panose="020B0502040204020203" pitchFamily="34" charset="-122"/>
              </a:rPr>
              <a:t>型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/>
            </a:pPr>
            <a:r>
              <a:rPr lang="en-US" altLang="zh-CN" sz="2800">
                <a:ea typeface="微软雅黑 Light" panose="020B0502040204020203" pitchFamily="34" charset="-122"/>
              </a:rPr>
              <a:t>NaCl</a:t>
            </a:r>
            <a:r>
              <a:rPr lang="zh-CN" altLang="en-US" sz="2800">
                <a:ea typeface="微软雅黑 Light" panose="020B0502040204020203" pitchFamily="34" charset="-122"/>
              </a:rPr>
              <a:t>型（岩盐型）     </a:t>
            </a:r>
            <a:r>
              <a:rPr lang="en-US" altLang="zh-CN" sz="2800">
                <a:ea typeface="微软雅黑 Light" panose="020B0502040204020203" pitchFamily="34" charset="-122"/>
              </a:rPr>
              <a:t>rock salt structure</a:t>
            </a:r>
          </a:p>
        </p:txBody>
      </p:sp>
      <p:pic>
        <p:nvPicPr>
          <p:cNvPr id="6862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05100"/>
            <a:ext cx="40227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22" name="Picture 14" descr="NaCl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28900"/>
            <a:ext cx="3429000" cy="32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CC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1542</Words>
  <Application>Microsoft Office PowerPoint</Application>
  <PresentationFormat>全屏显示(4:3)</PresentationFormat>
  <Paragraphs>232</Paragraphs>
  <Slides>29</Slides>
  <Notes>23</Notes>
  <HiddenSlides>0</HiddenSlides>
  <MMClips>1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黑体</vt:lpstr>
      <vt:lpstr>宋体</vt:lpstr>
      <vt:lpstr>微软雅黑 Light</vt:lpstr>
      <vt:lpstr>Arial</vt:lpstr>
      <vt:lpstr>Arial Narrow</vt:lpstr>
      <vt:lpstr>Symbol</vt:lpstr>
      <vt:lpstr>Times New Roman</vt:lpstr>
      <vt:lpstr>Verdana</vt:lpstr>
      <vt:lpstr>Wingdings</vt:lpstr>
      <vt:lpstr>默认设计模板</vt:lpstr>
      <vt:lpstr>公式</vt:lpstr>
      <vt:lpstr>Equation</vt:lpstr>
      <vt:lpstr>Microsoft 公式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材料科学基础（I） (Fundamentals of Materials Science)</dc:title>
  <dc:creator>w</dc:creator>
  <cp:lastModifiedBy>Chunlei Wan</cp:lastModifiedBy>
  <cp:revision>199</cp:revision>
  <dcterms:created xsi:type="dcterms:W3CDTF">2003-02-07T12:31:56Z</dcterms:created>
  <dcterms:modified xsi:type="dcterms:W3CDTF">2019-10-12T12:34:18Z</dcterms:modified>
</cp:coreProperties>
</file>