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0" r:id="rId2"/>
    <p:sldId id="337" r:id="rId3"/>
    <p:sldId id="335" r:id="rId4"/>
    <p:sldId id="338" r:id="rId5"/>
    <p:sldId id="339" r:id="rId6"/>
    <p:sldId id="340" r:id="rId7"/>
    <p:sldId id="341" r:id="rId8"/>
    <p:sldId id="342" r:id="rId9"/>
    <p:sldId id="369" r:id="rId10"/>
    <p:sldId id="377" r:id="rId11"/>
    <p:sldId id="379" r:id="rId12"/>
    <p:sldId id="370" r:id="rId13"/>
    <p:sldId id="371" r:id="rId14"/>
    <p:sldId id="372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78" r:id="rId23"/>
    <p:sldId id="353" r:id="rId24"/>
    <p:sldId id="354" r:id="rId25"/>
    <p:sldId id="364" r:id="rId26"/>
    <p:sldId id="355" r:id="rId27"/>
    <p:sldId id="365" r:id="rId28"/>
    <p:sldId id="366" r:id="rId29"/>
    <p:sldId id="359" r:id="rId30"/>
    <p:sldId id="360" r:id="rId31"/>
    <p:sldId id="374" r:id="rId32"/>
    <p:sldId id="375" r:id="rId33"/>
    <p:sldId id="361" r:id="rId34"/>
    <p:sldId id="362" r:id="rId35"/>
    <p:sldId id="36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CC"/>
    <a:srgbClr val="CCCCFF"/>
    <a:srgbClr val="FF0000"/>
    <a:srgbClr val="66CCFF"/>
    <a:srgbClr val="66FFFF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3" autoAdjust="0"/>
    <p:restoredTop sz="94607" autoAdjust="0"/>
  </p:normalViewPr>
  <p:slideViewPr>
    <p:cSldViewPr showGuides="1">
      <p:cViewPr varScale="1">
        <p:scale>
          <a:sx n="64" d="100"/>
          <a:sy n="64" d="100"/>
        </p:scale>
        <p:origin x="113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/>
            </a:lvl1pPr>
          </a:lstStyle>
          <a:p>
            <a:pPr>
              <a:defRPr/>
            </a:pPr>
            <a:fld id="{D651F8F2-2F8D-4157-BF90-4C3E72109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926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7125" y="711200"/>
            <a:ext cx="4605338" cy="345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3600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36000"/>
            <a:ext cx="2971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3F0C2FF0-1AA5-4792-AD61-B790DF6A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755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EF72C2-EA4B-4C16-A345-9C985F28B7BB}" type="slidenum">
              <a:rPr lang="en-US" altLang="zh-CN" sz="1200"/>
              <a:pPr>
                <a:spcBef>
                  <a:spcPct val="0"/>
                </a:spcBef>
              </a:pPr>
              <a:t>2</a:t>
            </a:fld>
            <a:endParaRPr lang="en-US" altLang="zh-CN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7134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ED9EA7-FB79-4A04-935D-D107C24B7ABC}" type="slidenum">
              <a:rPr lang="en-US" altLang="zh-CN" sz="1200"/>
              <a:pPr>
                <a:spcBef>
                  <a:spcPct val="0"/>
                </a:spcBef>
              </a:pPr>
              <a:t>17</a:t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608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AC4721-C8C5-4C7D-9B16-BC43E917047B}" type="slidenum">
              <a:rPr lang="en-US" altLang="zh-CN" sz="1200"/>
              <a:pPr>
                <a:spcBef>
                  <a:spcPct val="0"/>
                </a:spcBef>
              </a:pPr>
              <a:t>18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946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86FE47-CA45-4A1E-A7A3-77E3E41B129B}" type="slidenum">
              <a:rPr lang="en-US" altLang="zh-CN" sz="1200"/>
              <a:pPr>
                <a:spcBef>
                  <a:spcPct val="0"/>
                </a:spcBef>
              </a:pPr>
              <a:t>19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041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D8889A-35D0-47B9-B2F7-7B342E429575}" type="slidenum">
              <a:rPr lang="en-US" altLang="zh-CN" sz="1200"/>
              <a:pPr>
                <a:spcBef>
                  <a:spcPct val="0"/>
                </a:spcBef>
              </a:pPr>
              <a:t>20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645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529CAA-C2C1-4559-B1EF-72E6015E21C7}" type="slidenum">
              <a:rPr lang="en-US" altLang="zh-CN" sz="1200"/>
              <a:pPr>
                <a:spcBef>
                  <a:spcPct val="0"/>
                </a:spcBef>
              </a:pPr>
              <a:t>21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11678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CB531-7796-4553-86C7-C4B3268D703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17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4DC952-EB2E-4B5B-8484-5EB1AB5885A9}" type="slidenum">
              <a:rPr lang="en-US" altLang="zh-CN" sz="1200"/>
              <a:pPr>
                <a:spcBef>
                  <a:spcPct val="0"/>
                </a:spcBef>
              </a:pPr>
              <a:t>23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7706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C75F56-C692-4B01-9164-51DC8EC9A9B6}" type="slidenum">
              <a:rPr lang="en-US" altLang="zh-CN" sz="1200"/>
              <a:pPr>
                <a:spcBef>
                  <a:spcPct val="0"/>
                </a:spcBef>
              </a:pPr>
              <a:t>24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40987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627D7A-AF10-4C79-874D-82357D3EAC40}" type="slidenum">
              <a:rPr lang="en-US" altLang="zh-CN" sz="1200"/>
              <a:pPr>
                <a:spcBef>
                  <a:spcPct val="0"/>
                </a:spcBef>
              </a:pPr>
              <a:t>25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143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6243AF-79E1-40BD-A941-FE0B40F34B93}" type="slidenum">
              <a:rPr lang="en-US" altLang="zh-CN" sz="1200"/>
              <a:pPr>
                <a:spcBef>
                  <a:spcPct val="0"/>
                </a:spcBef>
              </a:pPr>
              <a:t>26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3569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C61723-0C47-4951-AB25-E62EEBE5494B}" type="slidenum">
              <a:rPr lang="en-US" altLang="zh-CN" sz="1200"/>
              <a:pPr>
                <a:spcBef>
                  <a:spcPct val="0"/>
                </a:spcBef>
              </a:pPr>
              <a:t>3</a:t>
            </a:fld>
            <a:endParaRPr lang="en-US" altLang="zh-CN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576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351FFB-3009-460E-95EC-CBE12AB2E5CA}" type="slidenum">
              <a:rPr lang="en-US" altLang="zh-CN" sz="1200"/>
              <a:pPr>
                <a:spcBef>
                  <a:spcPct val="0"/>
                </a:spcBef>
              </a:pPr>
              <a:t>27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1257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4AF449-1625-46BA-82FA-D501EE7257A0}" type="slidenum">
              <a:rPr lang="en-US" altLang="zh-CN" sz="1200"/>
              <a:pPr>
                <a:spcBef>
                  <a:spcPct val="0"/>
                </a:spcBef>
              </a:pPr>
              <a:t>28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0385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D42A44-6D6B-41FC-9F99-4F2968689C50}" type="slidenum">
              <a:rPr lang="en-US" altLang="zh-CN" sz="1200"/>
              <a:pPr>
                <a:spcBef>
                  <a:spcPct val="0"/>
                </a:spcBef>
              </a:pPr>
              <a:t>29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9521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09B264-FF04-482A-9B29-2A47DBC1A6FD}" type="slidenum">
              <a:rPr lang="en-US" altLang="zh-CN" sz="1200"/>
              <a:pPr>
                <a:spcBef>
                  <a:spcPct val="0"/>
                </a:spcBef>
              </a:pPr>
              <a:t>30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6939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CF96B7-3FFA-4811-864D-BB9202D2BEA8}" type="slidenum">
              <a:rPr lang="en-US" altLang="zh-CN" sz="1200"/>
              <a:pPr>
                <a:spcBef>
                  <a:spcPct val="0"/>
                </a:spcBef>
              </a:pPr>
              <a:t>33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59586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3D642B-EDC6-4853-9701-F957571DA3C2}" type="slidenum">
              <a:rPr lang="en-US" altLang="zh-CN" sz="1200"/>
              <a:pPr>
                <a:spcBef>
                  <a:spcPct val="0"/>
                </a:spcBef>
              </a:pPr>
              <a:t>34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748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BA997A-EF69-4715-A61C-8CBAA580492E}" type="slidenum">
              <a:rPr lang="en-US" altLang="zh-CN" sz="1200"/>
              <a:pPr>
                <a:spcBef>
                  <a:spcPct val="0"/>
                </a:spcBef>
              </a:pPr>
              <a:t>35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303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8E0927-7C8A-4DB2-ACFD-8BAF42B01610}" type="slidenum">
              <a:rPr lang="en-US" altLang="zh-CN" sz="1200"/>
              <a:pPr>
                <a:spcBef>
                  <a:spcPct val="0"/>
                </a:spcBef>
              </a:pPr>
              <a:t>4</a:t>
            </a:fld>
            <a:endParaRPr lang="en-US" altLang="zh-CN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5928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776291-A348-4218-9D85-9413CE261B81}" type="slidenum">
              <a:rPr lang="en-US" altLang="zh-CN" sz="1200"/>
              <a:pPr>
                <a:spcBef>
                  <a:spcPct val="0"/>
                </a:spcBef>
              </a:pPr>
              <a:t>5</a:t>
            </a:fld>
            <a:endParaRPr lang="en-US" altLang="zh-CN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537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A2054E-85CD-40A1-8261-99E2361C0FA4}" type="slidenum">
              <a:rPr lang="en-US" altLang="zh-CN" sz="1200"/>
              <a:pPr>
                <a:spcBef>
                  <a:spcPct val="0"/>
                </a:spcBef>
              </a:pPr>
              <a:t>6</a:t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177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D6EA16-3D60-4941-885A-A72843DFD7AE}" type="slidenum">
              <a:rPr lang="en-US" altLang="zh-CN" sz="1200"/>
              <a:pPr>
                <a:spcBef>
                  <a:spcPct val="0"/>
                </a:spcBef>
              </a:pPr>
              <a:t>7</a:t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3364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5DFFE9-3E40-4F54-8919-A72D44608C6A}" type="slidenum">
              <a:rPr lang="en-US" altLang="zh-CN" sz="1200"/>
              <a:pPr>
                <a:spcBef>
                  <a:spcPct val="0"/>
                </a:spcBef>
              </a:pPr>
              <a:t>8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307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2B322B-826B-45F7-8847-475E2102120C}" type="slidenum">
              <a:rPr lang="en-US" altLang="zh-CN" sz="1200"/>
              <a:pPr>
                <a:spcBef>
                  <a:spcPct val="0"/>
                </a:spcBef>
              </a:pPr>
              <a:t>15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249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096857-B861-47A9-8480-6E0A921E7372}" type="slidenum">
              <a:rPr lang="en-US" altLang="zh-CN" sz="1200"/>
              <a:pPr>
                <a:spcBef>
                  <a:spcPct val="0"/>
                </a:spcBef>
              </a:pPr>
              <a:t>16</a:t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44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7CCB7-0C32-4301-B3B0-F7A860086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19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1702-A864-4508-8E85-7B1C7C53C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4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6438D-E460-4F78-8348-3BC0D1610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04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27A26-00D8-4454-A9EC-01F4BBB28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4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766C-1480-4409-825A-823B2C4B96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0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11A6D-C916-432A-B3DF-E35E9E76B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0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B2F95-7BF9-4333-9505-81FA4B7CC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38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9BFA7-BED3-4AAB-B9E6-2DC0CCD3A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9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9CEB-D305-47E3-B2FB-F4C39703B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3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2E1D9-FFB5-47E9-8B07-828E4B59D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68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65A7-125F-401E-AC8C-167F63289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7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fld id="{9C63A168-E54C-41BB-A475-12C7F73479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hxu.edu.cn/pages/hxx/cristal/xnjs/c3/images/80_5.gi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A9CEB-D305-47E3-B2FB-F4C39703B9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" name="Rectangle 1033"/>
          <p:cNvSpPr>
            <a:spLocks noChangeArrowheads="1"/>
          </p:cNvSpPr>
          <p:nvPr/>
        </p:nvSpPr>
        <p:spPr bwMode="auto">
          <a:xfrm>
            <a:off x="296525" y="1358770"/>
            <a:ext cx="8577446" cy="27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b="1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离子化合物特点</a:t>
            </a:r>
            <a:endParaRPr lang="en-US" altLang="zh-CN" b="1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（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）结合主要是离子键，也有一定比例的共价键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（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）有确定的成分，可以用准确的分子式来表示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）具有典型的非金属特征，如不导电，导热性能差，脆性。</a:t>
            </a: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3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A9CEB-D305-47E3-B2FB-F4C39703B9E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1520" y="269808"/>
            <a:ext cx="7011525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一般价化合物 </a:t>
            </a:r>
            <a:r>
              <a:rPr lang="en-US" altLang="zh-CN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valence compounds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1301030"/>
            <a:ext cx="1015021" cy="691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en-US" altLang="zh-CN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en-US" altLang="zh-CN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n</a:t>
            </a:r>
            <a:endParaRPr lang="en-US" altLang="zh-CN" baseline="-250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008507"/>
            <a:ext cx="723655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m(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CC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n(8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AA</a:t>
            </a:r>
            <a:r>
              <a:rPr lang="zh-CN" altLang="en-US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555" y="2769476"/>
            <a:ext cx="810882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原子价电子数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原子价电子数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在每个阳离子上的平均价电子数，包括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C-C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键电子数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A-A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键平均价电子数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aseline="-25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不参与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C-A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84" y="4865712"/>
            <a:ext cx="3060340" cy="183988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89748" y="5011686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ZnSb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87499" y="5524046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Zn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Sb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7103" y="50651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A9CEB-D305-47E3-B2FB-F4C39703B9E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6562" name="Picture 2" descr="Crystal structure of type-I clathrate (a) and atomic environment (tetrahedral bonds) in different sites (b) Ge(16i); (c) Ni(6c); and (d) Ge(24k).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1269698"/>
            <a:ext cx="459051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525123" y="233645"/>
            <a:ext cx="372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Clathrate</a:t>
            </a:r>
            <a:r>
              <a:rPr lang="en-US" altLang="zh-CN" dirty="0" smtClean="0"/>
              <a:t>- </a:t>
            </a:r>
            <a:r>
              <a:rPr lang="zh-CN" altLang="en-US" dirty="0" smtClean="0"/>
              <a:t>Ba</a:t>
            </a:r>
            <a:r>
              <a:rPr lang="zh-CN" altLang="en-US" baseline="-25000" dirty="0"/>
              <a:t>8</a:t>
            </a:r>
            <a:r>
              <a:rPr lang="zh-CN" altLang="en-US" dirty="0" smtClean="0"/>
              <a:t>Ni</a:t>
            </a:r>
            <a:r>
              <a:rPr lang="zh-CN" altLang="en-US" baseline="-25000" dirty="0" smtClean="0"/>
              <a:t>3</a:t>
            </a:r>
            <a:r>
              <a:rPr lang="zh-CN" altLang="en-US" baseline="-25000" dirty="0"/>
              <a:t>.</a:t>
            </a:r>
            <a:r>
              <a:rPr lang="zh-CN" altLang="en-US" baseline="-25000" dirty="0" smtClean="0"/>
              <a:t>8</a:t>
            </a:r>
            <a:r>
              <a:rPr lang="zh-CN" altLang="en-US" dirty="0" smtClean="0"/>
              <a:t>Ge</a:t>
            </a:r>
            <a:r>
              <a:rPr lang="zh-CN" altLang="en-US" baseline="-25000" dirty="0"/>
              <a:t>42.</a:t>
            </a:r>
            <a:r>
              <a:rPr lang="zh-CN" altLang="en-US" baseline="-25000" dirty="0" smtClean="0"/>
              <a:t>2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506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6575" y="638690"/>
            <a:ext cx="7560840" cy="3787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8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NiAs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结构：</a:t>
            </a:r>
            <a:endParaRPr lang="en-US" altLang="zh-CN" sz="28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过渡状态，性质介于典型的价化合物和金属间化合物之间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en-US" altLang="zh-CN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(Cr Fe Co Ni)(S Se Sb)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(Fe Co)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Te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(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Mn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Fe Ni Pt Cr)Sn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 Ni(As Sb Bi)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916705" y="5634245"/>
            <a:ext cx="49055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过渡金属</a:t>
            </a:r>
            <a:r>
              <a:rPr lang="en-US" altLang="zh-CN" sz="2800" b="0" dirty="0" smtClean="0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+ </a:t>
            </a:r>
            <a:r>
              <a:rPr lang="zh-CN" altLang="en-US" sz="2800" b="0" dirty="0" smtClean="0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准金属</a:t>
            </a:r>
            <a:endParaRPr lang="en-US" altLang="zh-CN" sz="2800" b="0" dirty="0">
              <a:solidFill>
                <a:srgbClr val="080195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032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2"/>
          <p:cNvGrpSpPr>
            <a:grpSpLocks/>
          </p:cNvGrpSpPr>
          <p:nvPr/>
        </p:nvGrpSpPr>
        <p:grpSpPr bwMode="auto">
          <a:xfrm>
            <a:off x="1555750" y="2713038"/>
            <a:ext cx="1355725" cy="1574800"/>
            <a:chOff x="978" y="1863"/>
            <a:chExt cx="854" cy="992"/>
          </a:xfrm>
        </p:grpSpPr>
        <p:sp>
          <p:nvSpPr>
            <p:cNvPr id="1131" name="Line 99"/>
            <p:cNvSpPr>
              <a:spLocks noChangeShapeType="1"/>
            </p:cNvSpPr>
            <p:nvPr/>
          </p:nvSpPr>
          <p:spPr bwMode="auto">
            <a:xfrm flipV="1">
              <a:off x="1035" y="1907"/>
              <a:ext cx="88" cy="907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" name="Line 99"/>
            <p:cNvSpPr>
              <a:spLocks noChangeShapeType="1"/>
            </p:cNvSpPr>
            <p:nvPr/>
          </p:nvSpPr>
          <p:spPr bwMode="auto">
            <a:xfrm flipV="1">
              <a:off x="1781" y="1885"/>
              <a:ext cx="43" cy="96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Line 98"/>
            <p:cNvSpPr>
              <a:spLocks noChangeShapeType="1"/>
            </p:cNvSpPr>
            <p:nvPr/>
          </p:nvSpPr>
          <p:spPr bwMode="auto">
            <a:xfrm flipV="1">
              <a:off x="1580" y="1885"/>
              <a:ext cx="235" cy="642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Line 89"/>
            <p:cNvSpPr>
              <a:spLocks noChangeShapeType="1"/>
            </p:cNvSpPr>
            <p:nvPr/>
          </p:nvSpPr>
          <p:spPr bwMode="auto">
            <a:xfrm flipH="1" flipV="1">
              <a:off x="1127" y="1863"/>
              <a:ext cx="475" cy="64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Line 81"/>
            <p:cNvSpPr>
              <a:spLocks noChangeShapeType="1"/>
            </p:cNvSpPr>
            <p:nvPr/>
          </p:nvSpPr>
          <p:spPr bwMode="auto">
            <a:xfrm rot="300000">
              <a:off x="1289" y="2248"/>
              <a:ext cx="538" cy="59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Line 20"/>
            <p:cNvSpPr>
              <a:spLocks noChangeShapeType="1"/>
            </p:cNvSpPr>
            <p:nvPr/>
          </p:nvSpPr>
          <p:spPr bwMode="auto">
            <a:xfrm rot="300000" flipH="1" flipV="1">
              <a:off x="1584" y="2523"/>
              <a:ext cx="205" cy="283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Line 21"/>
            <p:cNvSpPr>
              <a:spLocks noChangeShapeType="1"/>
            </p:cNvSpPr>
            <p:nvPr/>
          </p:nvSpPr>
          <p:spPr bwMode="auto">
            <a:xfrm>
              <a:off x="1143" y="1895"/>
              <a:ext cx="649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Line 30"/>
            <p:cNvSpPr>
              <a:spLocks noChangeShapeType="1"/>
            </p:cNvSpPr>
            <p:nvPr/>
          </p:nvSpPr>
          <p:spPr bwMode="auto">
            <a:xfrm rot="300000">
              <a:off x="1129" y="1943"/>
              <a:ext cx="149" cy="235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Line 39"/>
            <p:cNvSpPr>
              <a:spLocks noChangeShapeType="1"/>
            </p:cNvSpPr>
            <p:nvPr/>
          </p:nvSpPr>
          <p:spPr bwMode="auto">
            <a:xfrm flipV="1">
              <a:off x="1279" y="1908"/>
              <a:ext cx="553" cy="29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Line 21"/>
            <p:cNvSpPr>
              <a:spLocks noChangeShapeType="1"/>
            </p:cNvSpPr>
            <p:nvPr/>
          </p:nvSpPr>
          <p:spPr bwMode="auto">
            <a:xfrm>
              <a:off x="1055" y="2831"/>
              <a:ext cx="722" cy="0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Line 98"/>
            <p:cNvSpPr>
              <a:spLocks noChangeShapeType="1"/>
            </p:cNvSpPr>
            <p:nvPr/>
          </p:nvSpPr>
          <p:spPr bwMode="auto">
            <a:xfrm flipV="1">
              <a:off x="1062" y="2172"/>
              <a:ext cx="244" cy="651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Line 39"/>
            <p:cNvSpPr>
              <a:spLocks noChangeShapeType="1"/>
            </p:cNvSpPr>
            <p:nvPr/>
          </p:nvSpPr>
          <p:spPr bwMode="auto">
            <a:xfrm flipV="1">
              <a:off x="1035" y="2524"/>
              <a:ext cx="553" cy="299"/>
            </a:xfrm>
            <a:prstGeom prst="line">
              <a:avLst/>
            </a:prstGeom>
            <a:noFill/>
            <a:ln w="25400">
              <a:solidFill>
                <a:srgbClr val="33CC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Oval 73"/>
            <p:cNvSpPr>
              <a:spLocks noChangeAspect="1" noChangeArrowheads="1"/>
            </p:cNvSpPr>
            <p:nvPr/>
          </p:nvSpPr>
          <p:spPr bwMode="auto">
            <a:xfrm>
              <a:off x="978" y="2752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658813" y="891382"/>
            <a:ext cx="2419350" cy="5794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32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charset="0"/>
                <a:sym typeface="Wingdings" pitchFamily="2" charset="2"/>
              </a:rPr>
              <a:t>NiAs</a:t>
            </a:r>
            <a:r>
              <a:rPr lang="zh-CN" altLang="en-US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Arial" charset="0"/>
                <a:sym typeface="Wingdings" pitchFamily="2" charset="2"/>
              </a:rPr>
              <a:t>结构：</a:t>
            </a:r>
            <a:endParaRPr lang="en-US" altLang="zh-CN" sz="32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charset="0"/>
              <a:sym typeface="Wingdings" pitchFamily="2" charset="2"/>
            </a:endParaRPr>
          </a:p>
        </p:txBody>
      </p:sp>
      <p:grpSp>
        <p:nvGrpSpPr>
          <p:cNvPr id="1030" name="Group 77"/>
          <p:cNvGrpSpPr>
            <a:grpSpLocks/>
          </p:cNvGrpSpPr>
          <p:nvPr/>
        </p:nvGrpSpPr>
        <p:grpSpPr bwMode="auto">
          <a:xfrm>
            <a:off x="666750" y="2198688"/>
            <a:ext cx="4718050" cy="3519487"/>
            <a:chOff x="609" y="1592"/>
            <a:chExt cx="2972" cy="2217"/>
          </a:xfrm>
        </p:grpSpPr>
        <p:sp>
          <p:nvSpPr>
            <p:cNvPr id="1068" name="Line 4"/>
            <p:cNvSpPr>
              <a:spLocks noChangeAspect="1" noChangeShapeType="1"/>
            </p:cNvSpPr>
            <p:nvPr/>
          </p:nvSpPr>
          <p:spPr bwMode="auto">
            <a:xfrm>
              <a:off x="2730" y="3456"/>
              <a:ext cx="62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Line 8"/>
            <p:cNvSpPr>
              <a:spLocks noChangeAspect="1" noChangeShapeType="1"/>
            </p:cNvSpPr>
            <p:nvPr/>
          </p:nvSpPr>
          <p:spPr bwMode="auto">
            <a:xfrm flipV="1">
              <a:off x="1487" y="2400"/>
              <a:ext cx="1057" cy="60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Line 9"/>
            <p:cNvSpPr>
              <a:spLocks noChangeAspect="1" noChangeShapeType="1"/>
            </p:cNvSpPr>
            <p:nvPr/>
          </p:nvSpPr>
          <p:spPr bwMode="auto">
            <a:xfrm rot="300000" flipH="1" flipV="1">
              <a:off x="1778" y="2401"/>
              <a:ext cx="465" cy="5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Line 10"/>
            <p:cNvSpPr>
              <a:spLocks noChangeAspect="1" noChangeShapeType="1"/>
            </p:cNvSpPr>
            <p:nvPr/>
          </p:nvSpPr>
          <p:spPr bwMode="auto">
            <a:xfrm flipV="1">
              <a:off x="1329" y="2710"/>
              <a:ext cx="138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Line 11"/>
            <p:cNvSpPr>
              <a:spLocks noChangeAspect="1" noChangeShapeType="1"/>
            </p:cNvSpPr>
            <p:nvPr/>
          </p:nvSpPr>
          <p:spPr bwMode="auto">
            <a:xfrm rot="300000" flipV="1">
              <a:off x="1339" y="2363"/>
              <a:ext cx="454" cy="35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Line 12"/>
            <p:cNvSpPr>
              <a:spLocks noChangeAspect="1" noChangeShapeType="1"/>
            </p:cNvSpPr>
            <p:nvPr/>
          </p:nvSpPr>
          <p:spPr bwMode="auto">
            <a:xfrm rot="300000" flipV="1">
              <a:off x="2241" y="2682"/>
              <a:ext cx="454" cy="35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Line 13"/>
            <p:cNvSpPr>
              <a:spLocks noChangeAspect="1" noChangeShapeType="1"/>
            </p:cNvSpPr>
            <p:nvPr/>
          </p:nvSpPr>
          <p:spPr bwMode="auto">
            <a:xfrm>
              <a:off x="1476" y="2266"/>
              <a:ext cx="74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Line 14"/>
            <p:cNvSpPr>
              <a:spLocks noChangeAspect="1" noChangeShapeType="1"/>
            </p:cNvSpPr>
            <p:nvPr/>
          </p:nvSpPr>
          <p:spPr bwMode="auto">
            <a:xfrm>
              <a:off x="1794" y="1647"/>
              <a:ext cx="74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Line 15"/>
            <p:cNvSpPr>
              <a:spLocks noChangeAspect="1" noChangeShapeType="1"/>
            </p:cNvSpPr>
            <p:nvPr/>
          </p:nvSpPr>
          <p:spPr bwMode="auto">
            <a:xfrm rot="300000" flipH="1" flipV="1">
              <a:off x="1304" y="1961"/>
              <a:ext cx="187" cy="2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Line 16"/>
            <p:cNvSpPr>
              <a:spLocks noChangeAspect="1" noChangeShapeType="1"/>
            </p:cNvSpPr>
            <p:nvPr/>
          </p:nvSpPr>
          <p:spPr bwMode="auto">
            <a:xfrm>
              <a:off x="1325" y="1959"/>
              <a:ext cx="13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Line 17"/>
            <p:cNvSpPr>
              <a:spLocks noChangeAspect="1" noChangeShapeType="1"/>
            </p:cNvSpPr>
            <p:nvPr/>
          </p:nvSpPr>
          <p:spPr bwMode="auto">
            <a:xfrm rot="300000" flipV="1">
              <a:off x="2235" y="1939"/>
              <a:ext cx="455" cy="35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Line 18"/>
            <p:cNvSpPr>
              <a:spLocks noChangeAspect="1" noChangeShapeType="1"/>
            </p:cNvSpPr>
            <p:nvPr/>
          </p:nvSpPr>
          <p:spPr bwMode="auto">
            <a:xfrm>
              <a:off x="2222" y="2268"/>
              <a:ext cx="1" cy="14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Line 19"/>
            <p:cNvSpPr>
              <a:spLocks noChangeShapeType="1"/>
            </p:cNvSpPr>
            <p:nvPr/>
          </p:nvSpPr>
          <p:spPr bwMode="auto">
            <a:xfrm>
              <a:off x="1506" y="3765"/>
              <a:ext cx="73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Line 20"/>
            <p:cNvSpPr>
              <a:spLocks noChangeAspect="1" noChangeShapeType="1"/>
            </p:cNvSpPr>
            <p:nvPr/>
          </p:nvSpPr>
          <p:spPr bwMode="auto">
            <a:xfrm>
              <a:off x="2707" y="1968"/>
              <a:ext cx="0" cy="14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Line 21"/>
            <p:cNvSpPr>
              <a:spLocks noChangeAspect="1" noChangeShapeType="1"/>
            </p:cNvSpPr>
            <p:nvPr/>
          </p:nvSpPr>
          <p:spPr bwMode="auto">
            <a:xfrm flipH="1">
              <a:off x="1793" y="1657"/>
              <a:ext cx="1" cy="14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Line 22"/>
            <p:cNvSpPr>
              <a:spLocks noChangeAspect="1" noChangeShapeType="1"/>
            </p:cNvSpPr>
            <p:nvPr/>
          </p:nvSpPr>
          <p:spPr bwMode="auto">
            <a:xfrm flipV="1">
              <a:off x="1490" y="3142"/>
              <a:ext cx="1048" cy="6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Line 23"/>
            <p:cNvSpPr>
              <a:spLocks noChangeAspect="1" noChangeShapeType="1"/>
            </p:cNvSpPr>
            <p:nvPr/>
          </p:nvSpPr>
          <p:spPr bwMode="auto">
            <a:xfrm flipV="1">
              <a:off x="1317" y="3451"/>
              <a:ext cx="138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Line 24"/>
            <p:cNvSpPr>
              <a:spLocks noChangeAspect="1" noChangeShapeType="1"/>
            </p:cNvSpPr>
            <p:nvPr/>
          </p:nvSpPr>
          <p:spPr bwMode="auto">
            <a:xfrm>
              <a:off x="1478" y="2268"/>
              <a:ext cx="2" cy="14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Line 25"/>
            <p:cNvSpPr>
              <a:spLocks noChangeAspect="1" noChangeShapeType="1"/>
            </p:cNvSpPr>
            <p:nvPr/>
          </p:nvSpPr>
          <p:spPr bwMode="auto">
            <a:xfrm rot="300000" flipV="1">
              <a:off x="1328" y="1619"/>
              <a:ext cx="454" cy="35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Line 26"/>
            <p:cNvSpPr>
              <a:spLocks noChangeAspect="1" noChangeShapeType="1"/>
            </p:cNvSpPr>
            <p:nvPr/>
          </p:nvSpPr>
          <p:spPr bwMode="auto">
            <a:xfrm rot="300000" flipH="1" flipV="1">
              <a:off x="2533" y="1660"/>
              <a:ext cx="187" cy="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Line 27"/>
            <p:cNvSpPr>
              <a:spLocks noChangeAspect="1" noChangeShapeType="1"/>
            </p:cNvSpPr>
            <p:nvPr/>
          </p:nvSpPr>
          <p:spPr bwMode="auto">
            <a:xfrm rot="300000" flipV="1">
              <a:off x="2235" y="3431"/>
              <a:ext cx="455" cy="34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Line 28"/>
            <p:cNvSpPr>
              <a:spLocks noChangeAspect="1" noChangeShapeType="1"/>
            </p:cNvSpPr>
            <p:nvPr/>
          </p:nvSpPr>
          <p:spPr bwMode="auto">
            <a:xfrm rot="300000" flipH="1" flipV="1">
              <a:off x="1302" y="3451"/>
              <a:ext cx="188" cy="29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Line 29"/>
            <p:cNvSpPr>
              <a:spLocks noChangeAspect="1" noChangeShapeType="1"/>
            </p:cNvSpPr>
            <p:nvPr/>
          </p:nvSpPr>
          <p:spPr bwMode="auto">
            <a:xfrm>
              <a:off x="1315" y="1957"/>
              <a:ext cx="1" cy="14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Line 30"/>
            <p:cNvSpPr>
              <a:spLocks noChangeAspect="1" noChangeShapeType="1"/>
            </p:cNvSpPr>
            <p:nvPr/>
          </p:nvSpPr>
          <p:spPr bwMode="auto">
            <a:xfrm>
              <a:off x="2536" y="1655"/>
              <a:ext cx="2" cy="14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Line 31"/>
            <p:cNvSpPr>
              <a:spLocks noChangeAspect="1" noChangeShapeType="1"/>
            </p:cNvSpPr>
            <p:nvPr/>
          </p:nvSpPr>
          <p:spPr bwMode="auto">
            <a:xfrm rot="300000" flipV="1">
              <a:off x="1335" y="3118"/>
              <a:ext cx="455" cy="35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Line 32"/>
            <p:cNvSpPr>
              <a:spLocks noChangeAspect="1" noChangeShapeType="1"/>
            </p:cNvSpPr>
            <p:nvPr/>
          </p:nvSpPr>
          <p:spPr bwMode="auto">
            <a:xfrm>
              <a:off x="1803" y="3141"/>
              <a:ext cx="73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Line 33"/>
            <p:cNvSpPr>
              <a:spLocks noChangeAspect="1" noChangeShapeType="1"/>
            </p:cNvSpPr>
            <p:nvPr/>
          </p:nvSpPr>
          <p:spPr bwMode="auto">
            <a:xfrm rot="300000" flipH="1" flipV="1">
              <a:off x="2531" y="3159"/>
              <a:ext cx="186" cy="2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Line 34"/>
            <p:cNvSpPr>
              <a:spLocks noChangeAspect="1" noChangeShapeType="1"/>
            </p:cNvSpPr>
            <p:nvPr/>
          </p:nvSpPr>
          <p:spPr bwMode="auto">
            <a:xfrm flipV="1">
              <a:off x="1489" y="1651"/>
              <a:ext cx="1049" cy="60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Line 35"/>
            <p:cNvSpPr>
              <a:spLocks noChangeAspect="1" noChangeShapeType="1"/>
            </p:cNvSpPr>
            <p:nvPr/>
          </p:nvSpPr>
          <p:spPr bwMode="auto">
            <a:xfrm rot="300000" flipH="1" flipV="1">
              <a:off x="1779" y="1672"/>
              <a:ext cx="465" cy="5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Line 36"/>
            <p:cNvSpPr>
              <a:spLocks noChangeAspect="1" noChangeShapeType="1"/>
            </p:cNvSpPr>
            <p:nvPr/>
          </p:nvSpPr>
          <p:spPr bwMode="auto">
            <a:xfrm rot="300000" flipH="1" flipV="1">
              <a:off x="1779" y="3172"/>
              <a:ext cx="466" cy="5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Line 37"/>
            <p:cNvSpPr>
              <a:spLocks noChangeAspect="1" noChangeShapeType="1"/>
            </p:cNvSpPr>
            <p:nvPr/>
          </p:nvSpPr>
          <p:spPr bwMode="auto">
            <a:xfrm>
              <a:off x="1790" y="2390"/>
              <a:ext cx="74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Line 38"/>
            <p:cNvSpPr>
              <a:spLocks noChangeAspect="1" noChangeShapeType="1"/>
            </p:cNvSpPr>
            <p:nvPr/>
          </p:nvSpPr>
          <p:spPr bwMode="auto">
            <a:xfrm>
              <a:off x="1480" y="3018"/>
              <a:ext cx="74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Line 39"/>
            <p:cNvSpPr>
              <a:spLocks noChangeAspect="1" noChangeShapeType="1"/>
            </p:cNvSpPr>
            <p:nvPr/>
          </p:nvSpPr>
          <p:spPr bwMode="auto">
            <a:xfrm rot="300000" flipH="1" flipV="1">
              <a:off x="2527" y="2399"/>
              <a:ext cx="187" cy="2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Line 40"/>
            <p:cNvSpPr>
              <a:spLocks noChangeAspect="1" noChangeShapeType="1"/>
            </p:cNvSpPr>
            <p:nvPr/>
          </p:nvSpPr>
          <p:spPr bwMode="auto">
            <a:xfrm rot="300000" flipH="1" flipV="1">
              <a:off x="1301" y="2714"/>
              <a:ext cx="187" cy="2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Oval 41"/>
            <p:cNvSpPr>
              <a:spLocks noChangeAspect="1" noChangeArrowheads="1"/>
            </p:cNvSpPr>
            <p:nvPr/>
          </p:nvSpPr>
          <p:spPr bwMode="auto">
            <a:xfrm>
              <a:off x="1247" y="3373"/>
              <a:ext cx="105" cy="11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3" name="Oval 42"/>
            <p:cNvSpPr>
              <a:spLocks noChangeAspect="1" noChangeArrowheads="1"/>
            </p:cNvSpPr>
            <p:nvPr/>
          </p:nvSpPr>
          <p:spPr bwMode="auto">
            <a:xfrm>
              <a:off x="2481" y="3092"/>
              <a:ext cx="106" cy="11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4" name="Oval 43"/>
            <p:cNvSpPr>
              <a:spLocks noChangeAspect="1" noChangeArrowheads="1"/>
            </p:cNvSpPr>
            <p:nvPr/>
          </p:nvSpPr>
          <p:spPr bwMode="auto">
            <a:xfrm>
              <a:off x="1269" y="1907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5" name="Oval 44"/>
            <p:cNvSpPr>
              <a:spLocks noChangeAspect="1" noChangeArrowheads="1"/>
            </p:cNvSpPr>
            <p:nvPr/>
          </p:nvSpPr>
          <p:spPr bwMode="auto">
            <a:xfrm>
              <a:off x="1961" y="1892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6" name="Oval 45"/>
            <p:cNvSpPr>
              <a:spLocks noChangeAspect="1" noChangeArrowheads="1"/>
            </p:cNvSpPr>
            <p:nvPr/>
          </p:nvSpPr>
          <p:spPr bwMode="auto">
            <a:xfrm>
              <a:off x="2381" y="2540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7" name="Oval 46"/>
            <p:cNvSpPr>
              <a:spLocks noChangeAspect="1" noChangeArrowheads="1"/>
            </p:cNvSpPr>
            <p:nvPr/>
          </p:nvSpPr>
          <p:spPr bwMode="auto">
            <a:xfrm>
              <a:off x="1420" y="3707"/>
              <a:ext cx="97" cy="10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8" name="Oval 47"/>
            <p:cNvSpPr>
              <a:spLocks noChangeAspect="1" noChangeArrowheads="1"/>
            </p:cNvSpPr>
            <p:nvPr/>
          </p:nvSpPr>
          <p:spPr bwMode="auto">
            <a:xfrm>
              <a:off x="1917" y="2833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09" name="Oval 48"/>
            <p:cNvSpPr>
              <a:spLocks noChangeAspect="1" noChangeArrowheads="1"/>
            </p:cNvSpPr>
            <p:nvPr/>
          </p:nvSpPr>
          <p:spPr bwMode="auto">
            <a:xfrm>
              <a:off x="2183" y="3700"/>
              <a:ext cx="97" cy="10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0" name="Oval 49"/>
            <p:cNvSpPr>
              <a:spLocks noChangeAspect="1" noChangeArrowheads="1"/>
            </p:cNvSpPr>
            <p:nvPr/>
          </p:nvSpPr>
          <p:spPr bwMode="auto">
            <a:xfrm>
              <a:off x="2496" y="1600"/>
              <a:ext cx="98" cy="10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1" name="Oval 50"/>
            <p:cNvSpPr>
              <a:spLocks noChangeAspect="1" noChangeArrowheads="1"/>
            </p:cNvSpPr>
            <p:nvPr/>
          </p:nvSpPr>
          <p:spPr bwMode="auto">
            <a:xfrm>
              <a:off x="1433" y="2192"/>
              <a:ext cx="98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2" name="Oval 51"/>
            <p:cNvSpPr>
              <a:spLocks noChangeAspect="1" noChangeArrowheads="1"/>
            </p:cNvSpPr>
            <p:nvPr/>
          </p:nvSpPr>
          <p:spPr bwMode="auto">
            <a:xfrm>
              <a:off x="2170" y="2213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3" name="Oval 52"/>
            <p:cNvSpPr>
              <a:spLocks noChangeAspect="1" noChangeArrowheads="1"/>
            </p:cNvSpPr>
            <p:nvPr/>
          </p:nvSpPr>
          <p:spPr bwMode="auto">
            <a:xfrm>
              <a:off x="1755" y="1592"/>
              <a:ext cx="97" cy="10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4" name="Oval 53"/>
            <p:cNvSpPr>
              <a:spLocks noChangeAspect="1" noChangeArrowheads="1"/>
            </p:cNvSpPr>
            <p:nvPr/>
          </p:nvSpPr>
          <p:spPr bwMode="auto">
            <a:xfrm>
              <a:off x="2655" y="1907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5" name="Oval 54"/>
            <p:cNvSpPr>
              <a:spLocks noChangeAspect="1" noChangeArrowheads="1"/>
            </p:cNvSpPr>
            <p:nvPr/>
          </p:nvSpPr>
          <p:spPr bwMode="auto">
            <a:xfrm>
              <a:off x="1726" y="2520"/>
              <a:ext cx="98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6" name="Oval 55"/>
            <p:cNvSpPr>
              <a:spLocks noChangeAspect="1" noChangeArrowheads="1"/>
            </p:cNvSpPr>
            <p:nvPr/>
          </p:nvSpPr>
          <p:spPr bwMode="auto">
            <a:xfrm>
              <a:off x="2654" y="3401"/>
              <a:ext cx="104" cy="11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7" name="Oval 56"/>
            <p:cNvSpPr>
              <a:spLocks noChangeAspect="1" noChangeArrowheads="1"/>
            </p:cNvSpPr>
            <p:nvPr/>
          </p:nvSpPr>
          <p:spPr bwMode="auto">
            <a:xfrm>
              <a:off x="1729" y="3088"/>
              <a:ext cx="97" cy="10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8" name="Oval 57"/>
            <p:cNvSpPr>
              <a:spLocks noChangeAspect="1" noChangeArrowheads="1"/>
            </p:cNvSpPr>
            <p:nvPr/>
          </p:nvSpPr>
          <p:spPr bwMode="auto">
            <a:xfrm>
              <a:off x="1581" y="3063"/>
              <a:ext cx="74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19" name="Oval 58"/>
            <p:cNvSpPr>
              <a:spLocks noChangeAspect="1" noChangeArrowheads="1"/>
            </p:cNvSpPr>
            <p:nvPr/>
          </p:nvSpPr>
          <p:spPr bwMode="auto">
            <a:xfrm>
              <a:off x="2024" y="2900"/>
              <a:ext cx="74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20" name="Oval 59"/>
            <p:cNvSpPr>
              <a:spLocks noChangeAspect="1" noChangeArrowheads="1"/>
            </p:cNvSpPr>
            <p:nvPr/>
          </p:nvSpPr>
          <p:spPr bwMode="auto">
            <a:xfrm>
              <a:off x="2271" y="3054"/>
              <a:ext cx="74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21" name="Oval 60"/>
            <p:cNvSpPr>
              <a:spLocks noChangeAspect="1" noChangeArrowheads="1"/>
            </p:cNvSpPr>
            <p:nvPr/>
          </p:nvSpPr>
          <p:spPr bwMode="auto">
            <a:xfrm>
              <a:off x="2030" y="2150"/>
              <a:ext cx="74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22" name="Oval 61"/>
            <p:cNvSpPr>
              <a:spLocks noChangeAspect="1" noChangeArrowheads="1"/>
            </p:cNvSpPr>
            <p:nvPr/>
          </p:nvSpPr>
          <p:spPr bwMode="auto">
            <a:xfrm>
              <a:off x="2267" y="2294"/>
              <a:ext cx="74" cy="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23" name="Oval 62"/>
            <p:cNvSpPr>
              <a:spLocks noChangeAspect="1" noChangeArrowheads="1"/>
            </p:cNvSpPr>
            <p:nvPr/>
          </p:nvSpPr>
          <p:spPr bwMode="auto">
            <a:xfrm>
              <a:off x="1581" y="2300"/>
              <a:ext cx="74" cy="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124" name="Line 63"/>
            <p:cNvSpPr>
              <a:spLocks noChangeAspect="1" noChangeShapeType="1"/>
            </p:cNvSpPr>
            <p:nvPr/>
          </p:nvSpPr>
          <p:spPr bwMode="auto">
            <a:xfrm>
              <a:off x="1630" y="3100"/>
              <a:ext cx="0" cy="4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Line 64"/>
            <p:cNvSpPr>
              <a:spLocks noChangeAspect="1" noChangeShapeType="1"/>
            </p:cNvSpPr>
            <p:nvPr/>
          </p:nvSpPr>
          <p:spPr bwMode="auto">
            <a:xfrm>
              <a:off x="876" y="3560"/>
              <a:ext cx="74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Line 65"/>
            <p:cNvSpPr>
              <a:spLocks noChangeShapeType="1"/>
            </p:cNvSpPr>
            <p:nvPr/>
          </p:nvSpPr>
          <p:spPr bwMode="auto">
            <a:xfrm>
              <a:off x="946" y="3106"/>
              <a:ext cx="0" cy="4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lg"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6" name="Object 66"/>
            <p:cNvGraphicFramePr>
              <a:graphicFrameLocks noChangeAspect="1"/>
            </p:cNvGraphicFramePr>
            <p:nvPr/>
          </p:nvGraphicFramePr>
          <p:xfrm>
            <a:off x="609" y="3083"/>
            <a:ext cx="291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8" name="公式" r:id="rId3" imgW="241200" imgH="393480" progId="Equation.3">
                    <p:embed/>
                  </p:oleObj>
                </mc:Choice>
                <mc:Fallback>
                  <p:oleObj name="公式" r:id="rId3" imgW="241200" imgH="393480" progId="Equation.3">
                    <p:embed/>
                    <p:pic>
                      <p:nvPicPr>
                        <p:cNvPr id="102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" y="3083"/>
                          <a:ext cx="291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" name="Line 67"/>
            <p:cNvSpPr>
              <a:spLocks noChangeAspect="1" noChangeShapeType="1"/>
            </p:cNvSpPr>
            <p:nvPr/>
          </p:nvSpPr>
          <p:spPr bwMode="auto">
            <a:xfrm>
              <a:off x="885" y="3110"/>
              <a:ext cx="74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Line 68"/>
            <p:cNvSpPr>
              <a:spLocks noChangeAspect="1" noChangeShapeType="1"/>
            </p:cNvSpPr>
            <p:nvPr/>
          </p:nvSpPr>
          <p:spPr bwMode="auto">
            <a:xfrm>
              <a:off x="2334" y="2330"/>
              <a:ext cx="1033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Line 69"/>
            <p:cNvSpPr>
              <a:spLocks noChangeShapeType="1"/>
            </p:cNvSpPr>
            <p:nvPr/>
          </p:nvSpPr>
          <p:spPr bwMode="auto">
            <a:xfrm>
              <a:off x="3236" y="2335"/>
              <a:ext cx="0" cy="1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7" name="Object 70"/>
            <p:cNvGraphicFramePr>
              <a:graphicFrameLocks noChangeAspect="1"/>
            </p:cNvGraphicFramePr>
            <p:nvPr/>
          </p:nvGraphicFramePr>
          <p:xfrm>
            <a:off x="3275" y="2733"/>
            <a:ext cx="306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9" name="公式" r:id="rId5" imgW="241200" imgH="393480" progId="Equation.3">
                    <p:embed/>
                  </p:oleObj>
                </mc:Choice>
                <mc:Fallback>
                  <p:oleObj name="公式" r:id="rId5" imgW="241200" imgH="393480" progId="Equation.3">
                    <p:embed/>
                    <p:pic>
                      <p:nvPicPr>
                        <p:cNvPr id="1027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733"/>
                          <a:ext cx="306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" name="Oval 71"/>
            <p:cNvSpPr>
              <a:spLocks noChangeAspect="1" noChangeArrowheads="1"/>
            </p:cNvSpPr>
            <p:nvPr/>
          </p:nvSpPr>
          <p:spPr bwMode="auto">
            <a:xfrm>
              <a:off x="1940" y="3393"/>
              <a:ext cx="104" cy="11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031" name="Text Box 72"/>
          <p:cNvSpPr txBox="1">
            <a:spLocks noChangeArrowheads="1"/>
          </p:cNvSpPr>
          <p:nvPr/>
        </p:nvSpPr>
        <p:spPr bwMode="auto">
          <a:xfrm>
            <a:off x="623888" y="1700213"/>
            <a:ext cx="551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zh-CN" altLang="en-US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正常态</a:t>
            </a:r>
            <a:r>
              <a:rPr lang="en-US" altLang="zh-CN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——  </a:t>
            </a: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Ni : As = 1 : 1</a:t>
            </a:r>
          </a:p>
        </p:txBody>
      </p:sp>
      <p:sp>
        <p:nvSpPr>
          <p:cNvPr id="1032" name="Oval 73"/>
          <p:cNvSpPr>
            <a:spLocks noChangeAspect="1" noChangeArrowheads="1"/>
          </p:cNvSpPr>
          <p:nvPr/>
        </p:nvSpPr>
        <p:spPr bwMode="auto">
          <a:xfrm>
            <a:off x="5843588" y="2824163"/>
            <a:ext cx="153987" cy="163512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033" name="Oval 74"/>
          <p:cNvSpPr>
            <a:spLocks noChangeAspect="1" noChangeArrowheads="1"/>
          </p:cNvSpPr>
          <p:nvPr/>
        </p:nvSpPr>
        <p:spPr bwMode="auto">
          <a:xfrm>
            <a:off x="5884863" y="3462338"/>
            <a:ext cx="117475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034" name="Text Box 76"/>
          <p:cNvSpPr txBox="1">
            <a:spLocks noChangeArrowheads="1"/>
          </p:cNvSpPr>
          <p:nvPr/>
        </p:nvSpPr>
        <p:spPr bwMode="auto">
          <a:xfrm>
            <a:off x="6045200" y="2649538"/>
            <a:ext cx="28495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As: HCP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sz="1200" b="0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Ni: </a:t>
            </a:r>
            <a:r>
              <a:rPr lang="zh-CN" altLang="en-US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八面体间隙</a:t>
            </a:r>
            <a:endParaRPr lang="en-US" altLang="zh-CN" sz="2400" b="0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4" name="Group 231"/>
          <p:cNvGrpSpPr>
            <a:grpSpLocks/>
          </p:cNvGrpSpPr>
          <p:nvPr/>
        </p:nvGrpSpPr>
        <p:grpSpPr bwMode="auto">
          <a:xfrm>
            <a:off x="2259013" y="3365500"/>
            <a:ext cx="1158875" cy="1562100"/>
            <a:chOff x="1423" y="2264"/>
            <a:chExt cx="730" cy="984"/>
          </a:xfrm>
        </p:grpSpPr>
        <p:sp>
          <p:nvSpPr>
            <p:cNvPr id="1061" name="Line 190"/>
            <p:cNvSpPr>
              <a:spLocks noChangeShapeType="1"/>
            </p:cNvSpPr>
            <p:nvPr/>
          </p:nvSpPr>
          <p:spPr bwMode="auto">
            <a:xfrm flipH="1" flipV="1">
              <a:off x="1695" y="2444"/>
              <a:ext cx="82" cy="35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2" name="Group 229"/>
            <p:cNvGrpSpPr>
              <a:grpSpLocks/>
            </p:cNvGrpSpPr>
            <p:nvPr/>
          </p:nvGrpSpPr>
          <p:grpSpPr bwMode="auto">
            <a:xfrm>
              <a:off x="1423" y="2264"/>
              <a:ext cx="730" cy="984"/>
              <a:chOff x="1423" y="2264"/>
              <a:chExt cx="730" cy="984"/>
            </a:xfrm>
          </p:grpSpPr>
          <p:sp>
            <p:nvSpPr>
              <p:cNvPr id="1063" name="Line 223"/>
              <p:cNvSpPr>
                <a:spLocks noChangeShapeType="1"/>
              </p:cNvSpPr>
              <p:nvPr/>
            </p:nvSpPr>
            <p:spPr bwMode="auto">
              <a:xfrm flipH="1" flipV="1">
                <a:off x="1423" y="2264"/>
                <a:ext cx="330" cy="54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Line 187"/>
              <p:cNvSpPr>
                <a:spLocks noChangeShapeType="1"/>
              </p:cNvSpPr>
              <p:nvPr/>
            </p:nvSpPr>
            <p:spPr bwMode="auto">
              <a:xfrm flipH="1">
                <a:off x="1426" y="2825"/>
                <a:ext cx="339" cy="21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Line 188"/>
              <p:cNvSpPr>
                <a:spLocks noChangeShapeType="1"/>
              </p:cNvSpPr>
              <p:nvPr/>
            </p:nvSpPr>
            <p:spPr bwMode="auto">
              <a:xfrm flipH="1">
                <a:off x="1676" y="2801"/>
                <a:ext cx="102" cy="447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Line 189"/>
              <p:cNvSpPr>
                <a:spLocks noChangeShapeType="1"/>
              </p:cNvSpPr>
              <p:nvPr/>
            </p:nvSpPr>
            <p:spPr bwMode="auto">
              <a:xfrm flipH="1" flipV="1">
                <a:off x="1750" y="2828"/>
                <a:ext cx="403" cy="22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Line 222"/>
              <p:cNvSpPr>
                <a:spLocks noChangeShapeType="1"/>
              </p:cNvSpPr>
              <p:nvPr/>
            </p:nvSpPr>
            <p:spPr bwMode="auto">
              <a:xfrm flipH="1">
                <a:off x="1780" y="2265"/>
                <a:ext cx="330" cy="575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50" name="Rectangle 226"/>
          <p:cNvSpPr>
            <a:spLocks noChangeArrowheads="1"/>
          </p:cNvSpPr>
          <p:nvPr/>
        </p:nvSpPr>
        <p:spPr bwMode="auto">
          <a:xfrm>
            <a:off x="7242175" y="2647950"/>
            <a:ext cx="1186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(CN=6)</a:t>
            </a:r>
            <a:endParaRPr lang="zh-CN" altLang="en-US" sz="2400" b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52" name="Rectangle 228"/>
          <p:cNvSpPr>
            <a:spLocks noChangeArrowheads="1"/>
          </p:cNvSpPr>
          <p:nvPr/>
        </p:nvSpPr>
        <p:spPr bwMode="auto">
          <a:xfrm>
            <a:off x="6488113" y="3948113"/>
            <a:ext cx="11350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b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(CN=6)</a:t>
            </a:r>
          </a:p>
        </p:txBody>
      </p:sp>
      <p:sp>
        <p:nvSpPr>
          <p:cNvPr id="1038" name="Text Box 72"/>
          <p:cNvSpPr txBox="1">
            <a:spLocks noChangeArrowheads="1"/>
          </p:cNvSpPr>
          <p:nvPr/>
        </p:nvSpPr>
        <p:spPr bwMode="auto">
          <a:xfrm>
            <a:off x="5940425" y="1636713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i="1">
                <a:latin typeface="Arial" panose="020B0604020202020204" pitchFamily="34" charset="0"/>
                <a:ea typeface="微软雅黑 Light" panose="020B0502040204020203" pitchFamily="34" charset="-122"/>
              </a:rPr>
              <a:t>n</a:t>
            </a:r>
            <a:r>
              <a:rPr lang="en-US" altLang="zh-CN" sz="2400" b="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Ni</a:t>
            </a:r>
            <a:r>
              <a:rPr lang="en-US" altLang="zh-CN" sz="2400" b="0">
                <a:latin typeface="Arial" panose="020B0604020202020204" pitchFamily="34" charset="0"/>
                <a:ea typeface="微软雅黑 Light" panose="020B0502040204020203" pitchFamily="34" charset="-122"/>
              </a:rPr>
              <a:t> =6,  </a:t>
            </a:r>
            <a:r>
              <a:rPr lang="en-US" altLang="zh-CN" sz="2400" b="0" i="1">
                <a:latin typeface="Arial" panose="020B0604020202020204" pitchFamily="34" charset="0"/>
                <a:ea typeface="微软雅黑 Light" panose="020B0502040204020203" pitchFamily="34" charset="-122"/>
              </a:rPr>
              <a:t>n</a:t>
            </a:r>
            <a:r>
              <a:rPr lang="en-US" altLang="zh-CN" sz="2400" b="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As</a:t>
            </a:r>
            <a:r>
              <a:rPr lang="en-US" altLang="zh-CN" sz="2400" b="0">
                <a:latin typeface="Arial" panose="020B0604020202020204" pitchFamily="34" charset="0"/>
                <a:ea typeface="微软雅黑 Light" panose="020B0502040204020203" pitchFamily="34" charset="-122"/>
              </a:rPr>
              <a:t> =6</a:t>
            </a:r>
          </a:p>
        </p:txBody>
      </p:sp>
      <p:sp>
        <p:nvSpPr>
          <p:cNvPr id="1258" name="Text Box 76"/>
          <p:cNvSpPr txBox="1">
            <a:spLocks noChangeArrowheads="1"/>
          </p:cNvSpPr>
          <p:nvPr/>
        </p:nvSpPr>
        <p:spPr bwMode="auto">
          <a:xfrm>
            <a:off x="5873750" y="5033963"/>
            <a:ext cx="2849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400" b="0" dirty="0">
                <a:solidFill>
                  <a:srgbClr val="FF33CC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Ni: </a:t>
            </a:r>
            <a:r>
              <a:rPr lang="zh-CN" altLang="en-US" sz="2400" b="0" dirty="0" smtClean="0">
                <a:solidFill>
                  <a:srgbClr val="FF33CC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简单六方</a:t>
            </a:r>
            <a:endParaRPr lang="en-US" altLang="zh-CN" sz="2400" b="0" dirty="0" smtClean="0">
              <a:solidFill>
                <a:srgbClr val="FF33CC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040" name="AutoShape 236"/>
          <p:cNvSpPr>
            <a:spLocks noChangeArrowheads="1"/>
          </p:cNvSpPr>
          <p:nvPr/>
        </p:nvSpPr>
        <p:spPr bwMode="auto">
          <a:xfrm>
            <a:off x="5254625" y="1855788"/>
            <a:ext cx="666750" cy="88900"/>
          </a:xfrm>
          <a:prstGeom prst="lef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6" name="组合 148"/>
          <p:cNvGrpSpPr>
            <a:grpSpLocks/>
          </p:cNvGrpSpPr>
          <p:nvPr/>
        </p:nvGrpSpPr>
        <p:grpSpPr bwMode="auto">
          <a:xfrm>
            <a:off x="2224088" y="3079750"/>
            <a:ext cx="1206500" cy="3084513"/>
            <a:chOff x="10628088" y="2456316"/>
            <a:chExt cx="1206046" cy="3083151"/>
          </a:xfrm>
        </p:grpSpPr>
        <p:sp>
          <p:nvSpPr>
            <p:cNvPr id="1042" name="Oval 74"/>
            <p:cNvSpPr>
              <a:spLocks noChangeAspect="1" noChangeArrowheads="1"/>
            </p:cNvSpPr>
            <p:nvPr/>
          </p:nvSpPr>
          <p:spPr bwMode="auto">
            <a:xfrm>
              <a:off x="11014531" y="2961141"/>
              <a:ext cx="117475" cy="123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43" name="Oval 74"/>
            <p:cNvSpPr>
              <a:spLocks noChangeAspect="1" noChangeArrowheads="1"/>
            </p:cNvSpPr>
            <p:nvPr/>
          </p:nvSpPr>
          <p:spPr bwMode="auto">
            <a:xfrm>
              <a:off x="11027231" y="4181928"/>
              <a:ext cx="117475" cy="123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44" name="Line 99"/>
            <p:cNvSpPr>
              <a:spLocks noChangeShapeType="1"/>
            </p:cNvSpPr>
            <p:nvPr/>
          </p:nvSpPr>
          <p:spPr bwMode="auto">
            <a:xfrm flipV="1">
              <a:off x="10711318" y="2456316"/>
              <a:ext cx="695326" cy="30480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107"/>
            <p:cNvSpPr>
              <a:spLocks noChangeShapeType="1"/>
            </p:cNvSpPr>
            <p:nvPr/>
          </p:nvSpPr>
          <p:spPr bwMode="auto">
            <a:xfrm>
              <a:off x="10701793" y="2780166"/>
              <a:ext cx="377825" cy="26193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85"/>
            <p:cNvSpPr>
              <a:spLocks noChangeShapeType="1"/>
            </p:cNvSpPr>
            <p:nvPr/>
          </p:nvSpPr>
          <p:spPr bwMode="auto">
            <a:xfrm flipV="1">
              <a:off x="10660972" y="4859565"/>
              <a:ext cx="695326" cy="30480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Line 86"/>
            <p:cNvSpPr>
              <a:spLocks noChangeShapeType="1"/>
            </p:cNvSpPr>
            <p:nvPr/>
          </p:nvSpPr>
          <p:spPr bwMode="auto">
            <a:xfrm>
              <a:off x="11400068" y="4844373"/>
              <a:ext cx="377825" cy="26193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92"/>
            <p:cNvSpPr>
              <a:spLocks noChangeShapeType="1"/>
            </p:cNvSpPr>
            <p:nvPr/>
          </p:nvSpPr>
          <p:spPr bwMode="auto">
            <a:xfrm flipV="1">
              <a:off x="11096854" y="5150305"/>
              <a:ext cx="695326" cy="30480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93"/>
            <p:cNvSpPr>
              <a:spLocks noChangeShapeType="1"/>
            </p:cNvSpPr>
            <p:nvPr/>
          </p:nvSpPr>
          <p:spPr bwMode="auto">
            <a:xfrm>
              <a:off x="10687053" y="5192942"/>
              <a:ext cx="377825" cy="26193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100"/>
            <p:cNvSpPr>
              <a:spLocks noChangeAspect="1" noChangeShapeType="1"/>
            </p:cNvSpPr>
            <p:nvPr/>
          </p:nvSpPr>
          <p:spPr bwMode="auto">
            <a:xfrm>
              <a:off x="10695443" y="2775403"/>
              <a:ext cx="3176" cy="238442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101"/>
            <p:cNvSpPr>
              <a:spLocks noChangeAspect="1" noChangeShapeType="1"/>
            </p:cNvSpPr>
            <p:nvPr/>
          </p:nvSpPr>
          <p:spPr bwMode="auto">
            <a:xfrm>
              <a:off x="11760656" y="2751591"/>
              <a:ext cx="3176" cy="235585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102"/>
            <p:cNvSpPr>
              <a:spLocks noChangeShapeType="1"/>
            </p:cNvSpPr>
            <p:nvPr/>
          </p:nvSpPr>
          <p:spPr bwMode="auto">
            <a:xfrm>
              <a:off x="11392356" y="2499179"/>
              <a:ext cx="377825" cy="26193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Line 105"/>
            <p:cNvSpPr>
              <a:spLocks noChangeAspect="1" noChangeShapeType="1"/>
            </p:cNvSpPr>
            <p:nvPr/>
          </p:nvSpPr>
          <p:spPr bwMode="auto">
            <a:xfrm>
              <a:off x="11387594" y="2524579"/>
              <a:ext cx="3176" cy="232727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Line 106"/>
            <p:cNvSpPr>
              <a:spLocks noChangeShapeType="1"/>
            </p:cNvSpPr>
            <p:nvPr/>
          </p:nvSpPr>
          <p:spPr bwMode="auto">
            <a:xfrm flipV="1">
              <a:off x="11078031" y="2737304"/>
              <a:ext cx="695326" cy="30480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Line 112"/>
            <p:cNvSpPr>
              <a:spLocks noChangeAspect="1" noChangeShapeType="1"/>
            </p:cNvSpPr>
            <p:nvPr/>
          </p:nvSpPr>
          <p:spPr bwMode="auto">
            <a:xfrm>
              <a:off x="11073268" y="3035754"/>
              <a:ext cx="3176" cy="2441576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Oval 73"/>
            <p:cNvSpPr>
              <a:spLocks noChangeAspect="1" noChangeArrowheads="1"/>
            </p:cNvSpPr>
            <p:nvPr/>
          </p:nvSpPr>
          <p:spPr bwMode="auto">
            <a:xfrm>
              <a:off x="11138356" y="3551691"/>
              <a:ext cx="153988" cy="1635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57" name="Oval 74"/>
            <p:cNvSpPr>
              <a:spLocks noChangeAspect="1" noChangeArrowheads="1"/>
            </p:cNvSpPr>
            <p:nvPr/>
          </p:nvSpPr>
          <p:spPr bwMode="auto">
            <a:xfrm>
              <a:off x="10628088" y="5118100"/>
              <a:ext cx="117475" cy="123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58" name="Oval 74"/>
            <p:cNvSpPr>
              <a:spLocks noChangeAspect="1" noChangeArrowheads="1"/>
            </p:cNvSpPr>
            <p:nvPr/>
          </p:nvSpPr>
          <p:spPr bwMode="auto">
            <a:xfrm>
              <a:off x="11317518" y="4791529"/>
              <a:ext cx="117475" cy="123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59" name="Oval 74"/>
            <p:cNvSpPr>
              <a:spLocks noChangeAspect="1" noChangeArrowheads="1"/>
            </p:cNvSpPr>
            <p:nvPr/>
          </p:nvSpPr>
          <p:spPr bwMode="auto">
            <a:xfrm>
              <a:off x="11716659" y="5089071"/>
              <a:ext cx="117475" cy="123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1060" name="Oval 74"/>
            <p:cNvSpPr>
              <a:spLocks noChangeAspect="1" noChangeArrowheads="1"/>
            </p:cNvSpPr>
            <p:nvPr/>
          </p:nvSpPr>
          <p:spPr bwMode="auto">
            <a:xfrm>
              <a:off x="10983688" y="5415642"/>
              <a:ext cx="117475" cy="1238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946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" grpId="0"/>
      <p:bldP spid="12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38162" y="368300"/>
            <a:ext cx="82643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en-US" altLang="zh-CN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Ni</a:t>
            </a:r>
            <a:r>
              <a:rPr lang="zh-CN" altLang="en-US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不填满八面体间隙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endParaRPr lang="en-US" altLang="zh-CN" sz="24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Ni : “As”   &lt;  1 : 1 , 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如</a:t>
            </a:r>
            <a:r>
              <a:rPr lang="en-US" altLang="zh-CN" sz="2400" b="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NiTe</a:t>
            </a:r>
            <a:r>
              <a:rPr lang="en-US" altLang="zh-CN" sz="2400" b="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( 1 : 2 )</a:t>
            </a:r>
            <a:endParaRPr lang="zh-CN" altLang="en-US" sz="2400" b="0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28638" y="1631950"/>
            <a:ext cx="8039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  </a:t>
            </a:r>
            <a:r>
              <a:rPr lang="en-US" altLang="zh-CN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Ni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不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进填满八面体间隙，还填入三角形间隙：</a:t>
            </a:r>
            <a:endParaRPr lang="en-US" altLang="zh-CN" sz="24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Ni : “As”   &gt;  1 : 1 , 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如</a:t>
            </a:r>
            <a:r>
              <a:rPr lang="en-US" altLang="zh-CN" sz="2400" b="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Ni</a:t>
            </a:r>
            <a:r>
              <a:rPr lang="en-US" altLang="zh-CN" sz="2400" b="0" baseline="-2500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In ( 2 : 1 )</a:t>
            </a:r>
            <a:endParaRPr lang="zh-CN" altLang="en-US" sz="2400" b="0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20484" name="Group 25"/>
          <p:cNvGrpSpPr>
            <a:grpSpLocks/>
          </p:cNvGrpSpPr>
          <p:nvPr/>
        </p:nvGrpSpPr>
        <p:grpSpPr bwMode="auto">
          <a:xfrm>
            <a:off x="495300" y="2728913"/>
            <a:ext cx="2684463" cy="1430337"/>
            <a:chOff x="1307" y="2146"/>
            <a:chExt cx="1842" cy="981"/>
          </a:xfrm>
        </p:grpSpPr>
        <p:grpSp>
          <p:nvGrpSpPr>
            <p:cNvPr id="20538" name="Group 16"/>
            <p:cNvGrpSpPr>
              <a:grpSpLocks/>
            </p:cNvGrpSpPr>
            <p:nvPr/>
          </p:nvGrpSpPr>
          <p:grpSpPr bwMode="auto">
            <a:xfrm>
              <a:off x="1351" y="2209"/>
              <a:ext cx="1752" cy="841"/>
              <a:chOff x="1275" y="2531"/>
              <a:chExt cx="1200" cy="576"/>
            </a:xfrm>
          </p:grpSpPr>
          <p:sp>
            <p:nvSpPr>
              <p:cNvPr id="20546" name="AutoShape 4"/>
              <p:cNvSpPr>
                <a:spLocks noChangeArrowheads="1"/>
              </p:cNvSpPr>
              <p:nvPr/>
            </p:nvSpPr>
            <p:spPr bwMode="auto">
              <a:xfrm>
                <a:off x="1275" y="2531"/>
                <a:ext cx="1200" cy="576"/>
              </a:xfrm>
              <a:prstGeom prst="hexagon">
                <a:avLst>
                  <a:gd name="adj" fmla="val 44965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47" name="Line 5"/>
              <p:cNvSpPr>
                <a:spLocks noChangeShapeType="1"/>
              </p:cNvSpPr>
              <p:nvPr/>
            </p:nvSpPr>
            <p:spPr bwMode="auto">
              <a:xfrm>
                <a:off x="1534" y="2531"/>
                <a:ext cx="674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8" name="Line 6"/>
              <p:cNvSpPr>
                <a:spLocks noChangeShapeType="1"/>
              </p:cNvSpPr>
              <p:nvPr/>
            </p:nvSpPr>
            <p:spPr bwMode="auto">
              <a:xfrm flipV="1">
                <a:off x="1534" y="2539"/>
                <a:ext cx="682" cy="5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9" name="Line 9"/>
              <p:cNvSpPr>
                <a:spLocks noChangeShapeType="1"/>
              </p:cNvSpPr>
              <p:nvPr/>
            </p:nvSpPr>
            <p:spPr bwMode="auto">
              <a:xfrm>
                <a:off x="1282" y="2815"/>
                <a:ext cx="1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0" name="Oval 10"/>
              <p:cNvSpPr>
                <a:spLocks noChangeArrowheads="1"/>
              </p:cNvSpPr>
              <p:nvPr/>
            </p:nvSpPr>
            <p:spPr bwMode="auto">
              <a:xfrm>
                <a:off x="1526" y="268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51" name="Oval 11"/>
              <p:cNvSpPr>
                <a:spLocks noChangeArrowheads="1"/>
              </p:cNvSpPr>
              <p:nvPr/>
            </p:nvSpPr>
            <p:spPr bwMode="auto">
              <a:xfrm>
                <a:off x="1542" y="2904"/>
                <a:ext cx="57" cy="5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52" name="Oval 12"/>
              <p:cNvSpPr>
                <a:spLocks noChangeArrowheads="1"/>
              </p:cNvSpPr>
              <p:nvPr/>
            </p:nvSpPr>
            <p:spPr bwMode="auto">
              <a:xfrm>
                <a:off x="1850" y="2976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53" name="Oval 13"/>
              <p:cNvSpPr>
                <a:spLocks noChangeArrowheads="1"/>
              </p:cNvSpPr>
              <p:nvPr/>
            </p:nvSpPr>
            <p:spPr bwMode="auto">
              <a:xfrm>
                <a:off x="2173" y="2894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54" name="Oval 14"/>
              <p:cNvSpPr>
                <a:spLocks noChangeArrowheads="1"/>
              </p:cNvSpPr>
              <p:nvPr/>
            </p:nvSpPr>
            <p:spPr bwMode="auto">
              <a:xfrm>
                <a:off x="1833" y="2617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0555" name="Oval 15"/>
              <p:cNvSpPr>
                <a:spLocks noChangeArrowheads="1"/>
              </p:cNvSpPr>
              <p:nvPr/>
            </p:nvSpPr>
            <p:spPr bwMode="auto">
              <a:xfrm>
                <a:off x="2164" y="268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 b="0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0539" name="Oval 17"/>
            <p:cNvSpPr>
              <a:spLocks noChangeAspect="1" noChangeArrowheads="1"/>
            </p:cNvSpPr>
            <p:nvPr/>
          </p:nvSpPr>
          <p:spPr bwMode="auto">
            <a:xfrm>
              <a:off x="2667" y="2146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540" name="Oval 18"/>
            <p:cNvSpPr>
              <a:spLocks noChangeAspect="1" noChangeArrowheads="1"/>
            </p:cNvSpPr>
            <p:nvPr/>
          </p:nvSpPr>
          <p:spPr bwMode="auto">
            <a:xfrm>
              <a:off x="1666" y="2146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541" name="Oval 19"/>
            <p:cNvSpPr>
              <a:spLocks noChangeAspect="1" noChangeArrowheads="1"/>
            </p:cNvSpPr>
            <p:nvPr/>
          </p:nvSpPr>
          <p:spPr bwMode="auto">
            <a:xfrm>
              <a:off x="1307" y="2562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542" name="Oval 20"/>
            <p:cNvSpPr>
              <a:spLocks noChangeAspect="1" noChangeArrowheads="1"/>
            </p:cNvSpPr>
            <p:nvPr/>
          </p:nvSpPr>
          <p:spPr bwMode="auto">
            <a:xfrm>
              <a:off x="1656" y="2977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543" name="Oval 21"/>
            <p:cNvSpPr>
              <a:spLocks noChangeAspect="1" noChangeArrowheads="1"/>
            </p:cNvSpPr>
            <p:nvPr/>
          </p:nvSpPr>
          <p:spPr bwMode="auto">
            <a:xfrm>
              <a:off x="2657" y="2986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544" name="Oval 22"/>
            <p:cNvSpPr>
              <a:spLocks noChangeAspect="1" noChangeArrowheads="1"/>
            </p:cNvSpPr>
            <p:nvPr/>
          </p:nvSpPr>
          <p:spPr bwMode="auto">
            <a:xfrm>
              <a:off x="3016" y="2561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20545" name="Oval 23"/>
            <p:cNvSpPr>
              <a:spLocks noChangeAspect="1" noChangeArrowheads="1"/>
            </p:cNvSpPr>
            <p:nvPr/>
          </p:nvSpPr>
          <p:spPr bwMode="auto">
            <a:xfrm>
              <a:off x="2176" y="2551"/>
              <a:ext cx="133" cy="141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0">
                <a:latin typeface="Arial" panose="020B0604020202020204" pitchFamily="34" charset="0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0485" name="Text Box 24"/>
          <p:cNvSpPr txBox="1">
            <a:spLocks noChangeArrowheads="1"/>
          </p:cNvSpPr>
          <p:nvPr/>
        </p:nvSpPr>
        <p:spPr bwMode="auto">
          <a:xfrm>
            <a:off x="506413" y="4710113"/>
            <a:ext cx="514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en-US" altLang="zh-CN" sz="2800" b="0">
                <a:latin typeface="Arial" panose="020B0604020202020204" pitchFamily="34" charset="0"/>
                <a:ea typeface="微软雅黑 Light" panose="020B0502040204020203" pitchFamily="34" charset="-122"/>
              </a:rPr>
              <a:t>Ni</a:t>
            </a:r>
            <a:r>
              <a:rPr lang="en-US" altLang="zh-CN" sz="2800" b="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800" b="0">
                <a:latin typeface="Arial" panose="020B0604020202020204" pitchFamily="34" charset="0"/>
                <a:ea typeface="微软雅黑 Light" panose="020B0502040204020203" pitchFamily="34" charset="-122"/>
              </a:rPr>
              <a:t>In—NiAs—NiTe</a:t>
            </a:r>
            <a:r>
              <a:rPr lang="en-US" altLang="zh-CN" sz="2800" b="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</a:p>
        </p:txBody>
      </p:sp>
      <p:sp>
        <p:nvSpPr>
          <p:cNvPr id="17414" name="Line 26"/>
          <p:cNvSpPr>
            <a:spLocks noChangeShapeType="1"/>
          </p:cNvSpPr>
          <p:nvPr/>
        </p:nvSpPr>
        <p:spPr bwMode="auto">
          <a:xfrm>
            <a:off x="428625" y="6000750"/>
            <a:ext cx="49466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5392738" y="574675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i="1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en-US" altLang="zh-CN" sz="2400" b="0">
                <a:latin typeface="Arial" panose="020B0604020202020204" pitchFamily="34" charset="0"/>
                <a:ea typeface="微软雅黑 Light" panose="020B0502040204020203" pitchFamily="34" charset="-122"/>
              </a:rPr>
              <a:t>/</a:t>
            </a:r>
            <a:r>
              <a:rPr lang="en-US" altLang="zh-CN" sz="2400" b="0" i="1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17416" name="Line 28"/>
          <p:cNvSpPr>
            <a:spLocks noChangeShapeType="1"/>
          </p:cNvSpPr>
          <p:nvPr/>
        </p:nvSpPr>
        <p:spPr bwMode="auto">
          <a:xfrm flipH="1" flipV="1">
            <a:off x="5980113" y="5743575"/>
            <a:ext cx="12700" cy="42386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 Box 29"/>
          <p:cNvSpPr txBox="1">
            <a:spLocks noChangeArrowheads="1"/>
          </p:cNvSpPr>
          <p:nvPr/>
        </p:nvSpPr>
        <p:spPr bwMode="auto">
          <a:xfrm>
            <a:off x="428625" y="5274206"/>
            <a:ext cx="171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金属间化合物</a:t>
            </a:r>
            <a:endParaRPr lang="en-US" altLang="zh-CN" sz="20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18" name="Text Box 30"/>
          <p:cNvSpPr txBox="1">
            <a:spLocks noChangeArrowheads="1"/>
          </p:cNvSpPr>
          <p:nvPr/>
        </p:nvSpPr>
        <p:spPr bwMode="auto">
          <a:xfrm>
            <a:off x="2450994" y="5278980"/>
            <a:ext cx="153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过渡态</a:t>
            </a:r>
            <a:endParaRPr lang="en-US" altLang="zh-CN" sz="20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19" name="Text Box 31"/>
          <p:cNvSpPr txBox="1">
            <a:spLocks noChangeArrowheads="1"/>
          </p:cNvSpPr>
          <p:nvPr/>
        </p:nvSpPr>
        <p:spPr bwMode="auto">
          <a:xfrm>
            <a:off x="4119563" y="5289848"/>
            <a:ext cx="1530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离子化合物</a:t>
            </a:r>
            <a:endParaRPr lang="en-US" altLang="zh-CN" sz="20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20" name="Line 32"/>
          <p:cNvSpPr>
            <a:spLocks noChangeShapeType="1"/>
          </p:cNvSpPr>
          <p:nvPr/>
        </p:nvSpPr>
        <p:spPr bwMode="auto">
          <a:xfrm flipV="1">
            <a:off x="1733550" y="3328988"/>
            <a:ext cx="2322513" cy="15144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33"/>
          <p:cNvSpPr txBox="1">
            <a:spLocks noChangeArrowheads="1"/>
          </p:cNvSpPr>
          <p:nvPr/>
        </p:nvSpPr>
        <p:spPr bwMode="auto">
          <a:xfrm>
            <a:off x="3878262" y="2938463"/>
            <a:ext cx="41141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 err="1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ⅢB</a:t>
            </a: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: </a:t>
            </a:r>
            <a:r>
              <a:rPr lang="zh-CN" altLang="en-US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需要</a:t>
            </a:r>
            <a:r>
              <a:rPr lang="en-US" altLang="zh-CN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5</a:t>
            </a:r>
            <a:r>
              <a:rPr lang="zh-CN" altLang="en-US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个电子</a:t>
            </a:r>
            <a:endParaRPr lang="en-US" altLang="zh-CN" sz="24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22" name="Line 34"/>
          <p:cNvSpPr>
            <a:spLocks noChangeShapeType="1"/>
          </p:cNvSpPr>
          <p:nvPr/>
        </p:nvSpPr>
        <p:spPr bwMode="auto">
          <a:xfrm flipH="1" flipV="1">
            <a:off x="4298950" y="3990975"/>
            <a:ext cx="839788" cy="82391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Text Box 35"/>
          <p:cNvSpPr txBox="1">
            <a:spLocks noChangeArrowheads="1"/>
          </p:cNvSpPr>
          <p:nvPr/>
        </p:nvSpPr>
        <p:spPr bwMode="auto">
          <a:xfrm>
            <a:off x="3878263" y="3556000"/>
            <a:ext cx="3799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 err="1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ⅥB</a:t>
            </a:r>
            <a:r>
              <a:rPr lang="en-US" altLang="zh-CN" sz="2400" b="0" dirty="0">
                <a:latin typeface="Arial" panose="020B0604020202020204" pitchFamily="34" charset="0"/>
                <a:ea typeface="微软雅黑 Light" panose="020B0502040204020203" pitchFamily="34" charset="-122"/>
              </a:rPr>
              <a:t>: </a:t>
            </a:r>
            <a:r>
              <a:rPr lang="zh-CN" altLang="en-US" sz="2400" b="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需要两个电子</a:t>
            </a:r>
            <a:endParaRPr lang="en-US" altLang="zh-CN" sz="2400" b="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052763" y="4173538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 b="0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Ⅴ</a:t>
            </a:r>
            <a:r>
              <a:rPr lang="en-US" altLang="zh-CN" sz="2400" b="0">
                <a:solidFill>
                  <a:srgbClr val="080195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endParaRPr lang="zh-CN" altLang="en-US" sz="2400" b="0">
              <a:solidFill>
                <a:srgbClr val="080195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45" name="Line 34"/>
          <p:cNvSpPr>
            <a:spLocks noChangeShapeType="1"/>
          </p:cNvSpPr>
          <p:nvPr/>
        </p:nvSpPr>
        <p:spPr bwMode="auto">
          <a:xfrm flipV="1">
            <a:off x="3373438" y="4548188"/>
            <a:ext cx="31750" cy="3444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4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32203"/>
              </p:ext>
            </p:extLst>
          </p:nvPr>
        </p:nvGraphicFramePr>
        <p:xfrm>
          <a:off x="6597225" y="4089991"/>
          <a:ext cx="1806575" cy="2399349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="" xmlns:a16="http://schemas.microsoft.com/office/drawing/2014/main" val="516869610"/>
                    </a:ext>
                  </a:extLst>
                </a:gridCol>
                <a:gridCol w="476250">
                  <a:extLst>
                    <a:ext uri="{9D8B030D-6E8A-4147-A177-3AD203B41FA5}">
                      <a16:colId xmlns="" xmlns:a16="http://schemas.microsoft.com/office/drawing/2014/main" val="3939158410"/>
                    </a:ext>
                  </a:extLst>
                </a:gridCol>
                <a:gridCol w="438150">
                  <a:extLst>
                    <a:ext uri="{9D8B030D-6E8A-4147-A177-3AD203B41FA5}">
                      <a16:colId xmlns="" xmlns:a16="http://schemas.microsoft.com/office/drawing/2014/main" val="4079852736"/>
                    </a:ext>
                  </a:extLst>
                </a:gridCol>
                <a:gridCol w="436563">
                  <a:extLst>
                    <a:ext uri="{9D8B030D-6E8A-4147-A177-3AD203B41FA5}">
                      <a16:colId xmlns="" xmlns:a16="http://schemas.microsoft.com/office/drawing/2014/main" val="3492762468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IIIB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IVB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VB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VIB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374503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5074728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4417138"/>
                  </a:ext>
                </a:extLst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0178662"/>
                  </a:ext>
                </a:extLst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0715625"/>
                  </a:ext>
                </a:extLst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Tl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Bi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1432626"/>
                  </a:ext>
                </a:extLst>
              </a:tr>
            </a:tbl>
          </a:graphicData>
        </a:graphic>
      </p:graphicFrame>
      <p:sp>
        <p:nvSpPr>
          <p:cNvPr id="17488" name="Oval 80"/>
          <p:cNvSpPr>
            <a:spLocks noChangeArrowheads="1"/>
          </p:cNvSpPr>
          <p:nvPr/>
        </p:nvSpPr>
        <p:spPr bwMode="auto">
          <a:xfrm>
            <a:off x="6678187" y="5842591"/>
            <a:ext cx="276225" cy="349250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89" name="Oval 81"/>
          <p:cNvSpPr>
            <a:spLocks noChangeArrowheads="1"/>
          </p:cNvSpPr>
          <p:nvPr/>
        </p:nvSpPr>
        <p:spPr bwMode="auto">
          <a:xfrm>
            <a:off x="7611637" y="5499691"/>
            <a:ext cx="276225" cy="349250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7490" name="Oval 82"/>
          <p:cNvSpPr>
            <a:spLocks noChangeArrowheads="1"/>
          </p:cNvSpPr>
          <p:nvPr/>
        </p:nvSpPr>
        <p:spPr bwMode="auto">
          <a:xfrm>
            <a:off x="8032325" y="5877516"/>
            <a:ext cx="276225" cy="349250"/>
          </a:xfrm>
          <a:prstGeom prst="ellips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16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17418" grpId="0"/>
      <p:bldP spid="17419" grpId="0"/>
      <p:bldP spid="17421" grpId="0"/>
      <p:bldP spid="17423" grpId="0"/>
      <p:bldP spid="17444" grpId="0"/>
      <p:bldP spid="17488" grpId="0" animBg="1"/>
      <p:bldP spid="17489" grpId="0" animBg="1"/>
      <p:bldP spid="174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4C1FB8-0A55-4AA8-B66A-2C05E89CC713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15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4572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三、电子化合物 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valence compounds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57200" y="1066800"/>
            <a:ext cx="8435975" cy="454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、定义：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族的贵金属（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Au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）以及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VIIIA(Fe, Co, Ni)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IIB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IIIB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······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等其它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族元素形成的化合物，相同的电子浓度具有相同类型的晶体结构。这类合金统称为电子化合物，或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Hume-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Rothery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化合物 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或者说，具有相同结构的合金相具有相同的电子浓度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e/a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结构稳定性主要取决于电子浓度因素。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881063" y="5273675"/>
          <a:ext cx="655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3276600" imgH="342900" progId="Equation.3">
                  <p:embed/>
                </p:oleObj>
              </mc:Choice>
              <mc:Fallback>
                <p:oleObj name="Equation" r:id="rId4" imgW="32766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5273675"/>
                        <a:ext cx="655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CA226B-7581-42C4-BC5E-C7917A097268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16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04800" y="152400"/>
            <a:ext cx="4894289" cy="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Zn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合金的电子化合物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199089" y="3213343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</a:t>
            </a:r>
            <a:r>
              <a:rPr kumimoji="0"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kumimoji="0" lang="zh-CN" altLang="en-US" sz="20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</a:t>
            </a:r>
            <a:r>
              <a:rPr kumimoji="0"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kumimoji="0" lang="zh-CN" altLang="en-US" sz="20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</a:t>
            </a:r>
            <a:r>
              <a:rPr kumimoji="0"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－－ 电子化合物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02724"/>
              </p:ext>
            </p:extLst>
          </p:nvPr>
        </p:nvGraphicFramePr>
        <p:xfrm>
          <a:off x="304800" y="1143000"/>
          <a:ext cx="4762255" cy="493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Photo Editor 照片" r:id="rId4" imgW="6569009" imgH="6805250" progId="MSPhotoEd.3">
                  <p:embed/>
                </p:oleObj>
              </mc:Choice>
              <mc:Fallback>
                <p:oleObj name="Photo Editor 照片" r:id="rId4" imgW="6569009" imgH="680525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762255" cy="493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075820" y="3879050"/>
            <a:ext cx="3864800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b 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CuZn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1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e/a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=(1+2)/2 = 3/2 </a:t>
            </a:r>
            <a:b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18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g 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(Cu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Zn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1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e/a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=(5+16)/(5+8) = 21/13</a:t>
            </a:r>
            <a:b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1800" b="0" dirty="0">
              <a:solidFill>
                <a:srgbClr val="1B26BB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 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(CuZn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1800" b="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en-US" sz="1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e/a</a:t>
            </a:r>
            <a:r>
              <a:rPr lang="en-US" altLang="en-US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=(1+6)/(1+3)=7/4 </a:t>
            </a:r>
            <a:endParaRPr lang="zh-CN" altLang="en-US" sz="1800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 autoUpdateAnimBg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87138D-A396-4562-A7DA-0BBAC2B48DFA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17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990600" y="1219200"/>
            <a:ext cx="7631850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</a:pP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   </a:t>
            </a:r>
            <a:r>
              <a:rPr kumimoji="0"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化合物            晶体结构               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e/a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</a:t>
            </a:r>
            <a:r>
              <a:rPr kumimoji="0"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相       </a:t>
            </a:r>
            <a:r>
              <a:rPr kumimoji="0"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CuZn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                  BCC            3/2      (21/14)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</a:t>
            </a:r>
            <a:r>
              <a:rPr kumimoji="0"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相       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Cu</a:t>
            </a:r>
            <a:r>
              <a:rPr kumimoji="0"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5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Zn</a:t>
            </a:r>
            <a:r>
              <a:rPr kumimoji="0"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8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            </a:t>
            </a:r>
            <a:r>
              <a:rPr kumimoji="0"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复杂立方        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21/13  (21/13)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</a:t>
            </a:r>
            <a:r>
              <a:rPr kumimoji="0"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相       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CuZn</a:t>
            </a:r>
            <a:r>
              <a:rPr kumimoji="0"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3</a:t>
            </a:r>
            <a:r>
              <a:rPr kumimoji="0"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                  HCP            7/4      (21/12)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04800" y="457200"/>
            <a:ext cx="7688263" cy="115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Zn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合金的电子化合物</a:t>
            </a:r>
          </a:p>
          <a:p>
            <a:pPr>
              <a:spcBef>
                <a:spcPct val="0"/>
              </a:spcBef>
            </a:pPr>
            <a:endParaRPr lang="en-US" altLang="zh-CN" sz="2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81000" y="4003675"/>
            <a:ext cx="8305800" cy="20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、在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Ag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Zn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Au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Zn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合金系中，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      随着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Zn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含量的增加，也依次会出现同样化学式和结构的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、和相，而且每个相都具有相同或近似相同的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e/a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。</a:t>
            </a:r>
            <a:endParaRPr lang="zh-CN" altLang="en-US" sz="2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autoUpdateAnimBg="0"/>
      <p:bldP spid="1157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F8AB4E-E977-4086-B5A0-E2BAD1806457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18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33400" y="685800"/>
            <a:ext cx="8305800" cy="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、特征：</a:t>
            </a:r>
            <a:endParaRPr lang="zh-CN" altLang="en-US" sz="2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9819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在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IB, VIIIA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和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其它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族元素（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IIB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VB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）之间形成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较宽的成分范围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如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Zn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相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36~55%(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mol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、相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57~70%(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mol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、相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78~86%(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mol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金属特性－－金属键为主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同样类型的晶体结构具有相同的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e/a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425AB8-8AB3-4CAB-A6FF-7396175B8F4C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19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§2-9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金属间化合物（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II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  <a:p>
            <a:pPr algn="ctr" eaLnBrk="1" hangingPunct="1">
              <a:defRPr/>
            </a:pP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－－尺寸化合物（</a:t>
            </a: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Size compounds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533400" y="17526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一、引言：</a:t>
            </a:r>
            <a:endParaRPr lang="zh-CN" altLang="en-US" sz="2800" b="1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85800" y="2590800"/>
            <a:ext cx="7772400" cy="20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、尺寸化合物定义：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      晶体结构主要受原子尺寸因素影响的合金相化合物。反过来说，原子尺寸主要决定了晶体结构。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  <p:bldP spid="11776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713498-2D0E-4EFA-844F-4A8F67C795D5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090" name="Rectangle 1026"/>
          <p:cNvSpPr>
            <a:spLocks noChangeArrowheads="1"/>
          </p:cNvSpPr>
          <p:nvPr/>
        </p:nvSpPr>
        <p:spPr bwMode="auto">
          <a:xfrm>
            <a:off x="533400" y="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§2-8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金属间化合物（</a:t>
            </a: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I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  <a:p>
            <a:pPr algn="ctr" eaLnBrk="1" hangingPunct="1">
              <a:defRPr/>
            </a:pP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Intermetallic compounds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533400" y="17526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一、引言：</a:t>
            </a:r>
            <a:endParaRPr lang="zh-CN" altLang="en-US" sz="2800" b="1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685800" y="2590800"/>
            <a:ext cx="4831305" cy="270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、金属间化合物定义：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金属与金属、或金属与准金属之间形成的化合物。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金属间化合物又称为中间相。</a:t>
            </a:r>
          </a:p>
        </p:txBody>
      </p:sp>
      <p:graphicFrame>
        <p:nvGraphicFramePr>
          <p:cNvPr id="6" name="Group 5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30724"/>
              </p:ext>
            </p:extLst>
          </p:nvPr>
        </p:nvGraphicFramePr>
        <p:xfrm>
          <a:off x="6069971" y="2893729"/>
          <a:ext cx="1806575" cy="2399349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="" xmlns:a16="http://schemas.microsoft.com/office/drawing/2014/main" val="180876563"/>
                    </a:ext>
                  </a:extLst>
                </a:gridCol>
                <a:gridCol w="476250">
                  <a:extLst>
                    <a:ext uri="{9D8B030D-6E8A-4147-A177-3AD203B41FA5}">
                      <a16:colId xmlns="" xmlns:a16="http://schemas.microsoft.com/office/drawing/2014/main" val="204610378"/>
                    </a:ext>
                  </a:extLst>
                </a:gridCol>
                <a:gridCol w="438150">
                  <a:extLst>
                    <a:ext uri="{9D8B030D-6E8A-4147-A177-3AD203B41FA5}">
                      <a16:colId xmlns="" xmlns:a16="http://schemas.microsoft.com/office/drawing/2014/main" val="1612964724"/>
                    </a:ext>
                  </a:extLst>
                </a:gridCol>
                <a:gridCol w="436562">
                  <a:extLst>
                    <a:ext uri="{9D8B030D-6E8A-4147-A177-3AD203B41FA5}">
                      <a16:colId xmlns="" xmlns:a16="http://schemas.microsoft.com/office/drawing/2014/main" val="3427709547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IIIB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IVB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VB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VIB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7219166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0934175"/>
                  </a:ext>
                </a:extLst>
              </a:tr>
              <a:tr h="493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5452389"/>
                  </a:ext>
                </a:extLst>
              </a:tr>
              <a:tr h="331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Ga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4337804"/>
                  </a:ext>
                </a:extLst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2406234"/>
                  </a:ext>
                </a:extLst>
              </a:tr>
              <a:tr h="288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Tl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Bi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7291560"/>
                  </a:ext>
                </a:extLst>
              </a:tr>
            </a:tbl>
          </a:graphicData>
        </a:graphic>
      </p:graphicFrame>
      <p:sp>
        <p:nvSpPr>
          <p:cNvPr id="7" name="Oval 556"/>
          <p:cNvSpPr>
            <a:spLocks noChangeArrowheads="1"/>
          </p:cNvSpPr>
          <p:nvPr/>
        </p:nvSpPr>
        <p:spPr bwMode="auto">
          <a:xfrm rot="18900000">
            <a:off x="6346196" y="3092166"/>
            <a:ext cx="1241425" cy="24558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7" grpId="0" build="p" autoUpdateAnimBg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D9F629-769F-4DD1-926B-796CBEF08428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20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609600" y="914400"/>
            <a:ext cx="7772400" cy="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、两类尺寸化合物：</a:t>
            </a:r>
            <a:endParaRPr lang="zh-CN" altLang="en-US" sz="2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7848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当组元间原子半径相差较大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时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(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&gt;&gt; 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),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如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金属和非金属，形成</a:t>
            </a:r>
            <a:r>
              <a:rPr lang="zh-CN" altLang="en-US" sz="2400" b="1" u="sng" dirty="0">
                <a:latin typeface="Arial" panose="020B0604020202020204" pitchFamily="34" charset="0"/>
                <a:ea typeface="微软雅黑 Light" panose="020B0502040204020203" pitchFamily="34" charset="-122"/>
              </a:rPr>
              <a:t>间隙相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interstitial phase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）。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尺寸大小相当的组元原子间相互配合时，如金属和金属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之间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(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4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sz="24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),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可以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形成配位数和致密度都较高的</a:t>
            </a:r>
            <a:r>
              <a:rPr lang="zh-CN" altLang="en-US" sz="2400" b="1" u="sng" dirty="0">
                <a:latin typeface="Arial" panose="020B0604020202020204" pitchFamily="34" charset="0"/>
                <a:ea typeface="微软雅黑 Light" panose="020B0502040204020203" pitchFamily="34" charset="-122"/>
              </a:rPr>
              <a:t>密排相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close-packed phase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DB87A6-B7A4-4C19-939D-212B2F414C0E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21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27450" y="413665"/>
            <a:ext cx="7772400" cy="6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、密排相中原子排列的几何原则：</a:t>
            </a: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637440" y="1539419"/>
            <a:ext cx="81534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u="sng" dirty="0">
                <a:latin typeface="Arial" panose="020B0604020202020204" pitchFamily="34" charset="0"/>
                <a:ea typeface="微软雅黑 Light" panose="020B0502040204020203" pitchFamily="34" charset="-122"/>
              </a:rPr>
              <a:t>空间填充原则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filling rule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原子尽可能地填满空间，或具有尽可能高的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配位数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19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CN=12</a:t>
            </a:r>
            <a:r>
              <a:rPr lang="en-US" altLang="zh-CN" sz="2400" dirty="0">
                <a:solidFill>
                  <a:srgbClr val="08019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14, 15, </a:t>
            </a:r>
            <a:r>
              <a:rPr lang="en-US" altLang="zh-CN" sz="2400" dirty="0" smtClean="0">
                <a:solidFill>
                  <a:srgbClr val="08019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16</a:t>
            </a: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u="sng" dirty="0">
                <a:latin typeface="Arial" panose="020B0604020202020204" pitchFamily="34" charset="0"/>
                <a:ea typeface="微软雅黑 Light" panose="020B0502040204020203" pitchFamily="34" charset="-122"/>
              </a:rPr>
              <a:t>对称原则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symmetrical rule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原子的排列应形成高对称性的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结构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HCP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BCC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b="1" u="sng" dirty="0">
                <a:latin typeface="Arial" panose="020B0604020202020204" pitchFamily="34" charset="0"/>
                <a:ea typeface="微软雅黑 Light" panose="020B0502040204020203" pitchFamily="34" charset="-122"/>
              </a:rPr>
              <a:t>连接原则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link rule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原子间相互连接，形成原子对（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维）、链（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维）、平面（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维）或空间网络状（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9B18-21AF-4BCD-B348-CCFDF4C8E3B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1000" y="76200"/>
            <a:ext cx="7772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4</a:t>
            </a:r>
            <a:r>
              <a:rPr lang="zh-CN" altLang="en-US" sz="2800" b="1">
                <a:ea typeface="黑体" panose="02010609060101010101" pitchFamily="49" charset="-122"/>
              </a:rPr>
              <a:t>、几何密排相和拓扑密排相</a:t>
            </a:r>
            <a:endParaRPr lang="zh-CN" altLang="en-US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1534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/>
              <a:t>  </a:t>
            </a:r>
            <a:r>
              <a:rPr lang="zh-CN" altLang="en-US" sz="2400" b="1" u="sng"/>
              <a:t>几何密排相</a:t>
            </a:r>
            <a:r>
              <a:rPr lang="zh-CN" altLang="en-US" sz="2400"/>
              <a:t>（</a:t>
            </a:r>
            <a:r>
              <a:rPr lang="en-US" altLang="zh-CN" sz="2400"/>
              <a:t>GCP</a:t>
            </a:r>
            <a:r>
              <a:rPr lang="zh-CN" altLang="en-US" sz="2400"/>
              <a:t>：</a:t>
            </a:r>
            <a:r>
              <a:rPr lang="en-US" altLang="zh-CN" sz="2400"/>
              <a:t>geometrically close-packed phase</a:t>
            </a:r>
            <a:r>
              <a:rPr lang="zh-CN" altLang="en-US" sz="2400"/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在钢球模型的基础上，讨论等径钢球和原子的排列方式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密排结构：</a:t>
            </a:r>
            <a:r>
              <a:rPr lang="en-US" altLang="zh-CN" sz="2400"/>
              <a:t>FCC</a:t>
            </a:r>
            <a:r>
              <a:rPr lang="zh-CN" altLang="en-US" sz="2400"/>
              <a:t>、</a:t>
            </a:r>
            <a:r>
              <a:rPr lang="en-US" altLang="zh-CN" sz="2400"/>
              <a:t>HCP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</a:t>
            </a:r>
            <a:r>
              <a:rPr lang="zh-CN" altLang="en-US" sz="2400"/>
              <a:t>配位数</a:t>
            </a:r>
            <a:r>
              <a:rPr lang="en-US" altLang="zh-CN" sz="2400"/>
              <a:t>12</a:t>
            </a:r>
            <a:r>
              <a:rPr lang="zh-CN" altLang="en-US" sz="2400"/>
              <a:t>，</a:t>
            </a:r>
            <a:r>
              <a:rPr lang="zh-CN" altLang="en-US" sz="2400">
                <a:sym typeface="Symbol" panose="05050102010706020507" pitchFamily="18" charset="2"/>
              </a:rPr>
              <a:t>＝</a:t>
            </a:r>
            <a:r>
              <a:rPr lang="en-US" altLang="zh-CN" sz="2400">
                <a:sym typeface="Symbol" panose="05050102010706020507" pitchFamily="18" charset="2"/>
              </a:rPr>
              <a:t>0.74</a:t>
            </a:r>
            <a:r>
              <a:rPr lang="zh-CN" altLang="en-US" sz="2400">
                <a:sym typeface="Symbol" panose="05050102010706020507" pitchFamily="18" charset="2"/>
              </a:rPr>
              <a:t>（最大）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ym typeface="Symbol" panose="05050102010706020507" pitchFamily="18" charset="2"/>
              </a:rPr>
              <a:t>    存在着两种间隙：四面体间隙和八面体间隙</a:t>
            </a:r>
            <a:endParaRPr lang="zh-CN" altLang="en-US" sz="24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/>
              <a:t>  </a:t>
            </a:r>
            <a:r>
              <a:rPr lang="zh-CN" altLang="en-US" sz="2400" b="1" u="sng"/>
              <a:t>拓扑密排相</a:t>
            </a:r>
            <a:r>
              <a:rPr lang="zh-CN" altLang="en-US" sz="2400"/>
              <a:t>（</a:t>
            </a:r>
            <a:r>
              <a:rPr lang="en-US" altLang="zh-CN" sz="2400"/>
              <a:t>TCP</a:t>
            </a:r>
            <a:r>
              <a:rPr lang="zh-CN" altLang="en-US" sz="2400"/>
              <a:t>：</a:t>
            </a:r>
            <a:r>
              <a:rPr lang="en-US" altLang="zh-CN" sz="2400"/>
              <a:t>Topologically close-packed phase</a:t>
            </a:r>
            <a:r>
              <a:rPr lang="zh-CN" altLang="en-US" sz="2400"/>
              <a:t>）：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在合金中，由于各组元原子大小不同，大小直径的原子之间相互配合，可以得到全部或者主要以四面体形式堆垛的密排结构，称为拓扑密排结构或</a:t>
            </a:r>
            <a:r>
              <a:rPr lang="en-US" altLang="zh-CN" sz="2400"/>
              <a:t>TCP</a:t>
            </a:r>
            <a:r>
              <a:rPr lang="zh-CN" altLang="en-US" sz="2400"/>
              <a:t>结构。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配位数可以为</a:t>
            </a:r>
            <a:r>
              <a:rPr lang="en-US" altLang="zh-CN" sz="2400"/>
              <a:t>12</a:t>
            </a:r>
            <a:r>
              <a:rPr lang="zh-CN" altLang="en-US" sz="2400"/>
              <a:t>、</a:t>
            </a:r>
            <a:r>
              <a:rPr lang="en-US" altLang="zh-CN" sz="2400"/>
              <a:t>14</a:t>
            </a:r>
            <a:r>
              <a:rPr lang="zh-CN" altLang="en-US" sz="2400"/>
              <a:t>、</a:t>
            </a:r>
            <a:r>
              <a:rPr lang="en-US" altLang="zh-CN" sz="2400"/>
              <a:t>15</a:t>
            </a:r>
            <a:r>
              <a:rPr lang="zh-CN" altLang="en-US" sz="2400"/>
              <a:t>、</a:t>
            </a:r>
            <a:r>
              <a:rPr lang="en-US" altLang="zh-CN" sz="24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472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052B80-28A5-4B35-819C-BE598053A58A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23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33400" y="3048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二、</a:t>
            </a:r>
            <a:r>
              <a:rPr lang="en-US" altLang="zh-CN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Laves</a:t>
            </a:r>
            <a:r>
              <a:rPr lang="zh-CN" altLang="en-US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相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57200" y="914400"/>
            <a:ext cx="830580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     AB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型的金属间化合物，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大多为过渡元素，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代表大原子，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代表小原子， </a:t>
            </a:r>
            <a:r>
              <a:rPr lang="en-US" altLang="zh-CN" sz="2400" i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en-US" altLang="zh-CN" sz="2400" i="1">
                <a:latin typeface="Arial" panose="020B0604020202020204" pitchFamily="34" charset="0"/>
                <a:ea typeface="微软雅黑 Light" panose="020B0502040204020203" pitchFamily="34" charset="-122"/>
              </a:rPr>
              <a:t>/r</a:t>
            </a:r>
            <a:r>
              <a:rPr lang="en-US" altLang="zh-CN" sz="2400" i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1.225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。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主要受原子尺寸影响。</a:t>
            </a:r>
            <a:endParaRPr lang="zh-CN" altLang="en-US" sz="2400">
              <a:latin typeface="Arial" panose="020B0604020202020204" pitchFamily="34" charset="0"/>
              <a:ea typeface="微软雅黑 Light" panose="020B0502040204020203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具有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MgNi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MgZn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的结构。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以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为例：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914400" y="3200400"/>
          <a:ext cx="35814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Photo Editor 照片" r:id="rId4" imgW="2758095" imgH="2591025" progId="MSPhotoEd.3">
                  <p:embed/>
                </p:oleObj>
              </mc:Choice>
              <mc:Fallback>
                <p:oleObj name="Photo Editor 照片" r:id="rId4" imgW="2758095" imgH="25910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5814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4953000" y="3201988"/>
          <a:ext cx="34290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Photo Editor 照片" r:id="rId6" imgW="1859441" imgH="1828959" progId="MSPhotoEd.3">
                  <p:embed/>
                </p:oleObj>
              </mc:Choice>
              <mc:Fallback>
                <p:oleObj name="Photo Editor 照片" r:id="rId6" imgW="1859441" imgH="1828959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1988"/>
                        <a:ext cx="3429000" cy="337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5B9C3E-A579-4210-9B20-0E27155E2699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24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96863" y="1760538"/>
            <a:ext cx="7772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(1)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、原子排列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原子形成金刚石结构、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点阵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形成四面体，其间隙即为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点阵中的其余四个间隙。四面体的棱平行于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&lt;110&gt;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522288" y="593725"/>
            <a:ext cx="2752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b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的结构：</a:t>
            </a:r>
          </a:p>
        </p:txBody>
      </p:sp>
      <p:pic>
        <p:nvPicPr>
          <p:cNvPr id="38917" name="Picture 4" descr="La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237158"/>
            <a:ext cx="2754025" cy="266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57225" y="3924300"/>
            <a:ext cx="6975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9500" indent="-10795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问题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：在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MgCu2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的结构胞中有多少个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四面体？如何连接？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566738" y="4945063"/>
            <a:ext cx="45720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(2)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、化学特征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       </a:t>
            </a:r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＋</a:t>
            </a:r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8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       Cu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4×4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3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3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10" grpId="0"/>
      <p:bldP spid="1239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C6849F-5940-4FAD-9584-8BA0BD53CCAD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25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5763" y="2724150"/>
            <a:ext cx="814705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(3)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、原子坐标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(0,0,0)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&lt;0, ½, ½&gt;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；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(¾, ¾, ¾)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&lt;¾, ¼, ¼&gt;</a:t>
            </a:r>
          </a:p>
          <a:p>
            <a:pPr eaLnBrk="1" hangingPunct="1"/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        Cu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：每个坐标轴方向均可分为四层：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1/8, 3/8, 5/8, 7/8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927100" y="5094288"/>
            <a:ext cx="445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问题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：请写出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原子的坐标。</a:t>
            </a:r>
          </a:p>
        </p:txBody>
      </p:sp>
      <p:pic>
        <p:nvPicPr>
          <p:cNvPr id="40965" name="Picture 6" descr="La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33363"/>
            <a:ext cx="29718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566738" y="819150"/>
            <a:ext cx="2752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b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的结构：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/>
      <p:bldP spid="1361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68B566-35CD-4719-9A20-E234F71286FC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26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534400" cy="149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(4)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、配位数：</a:t>
            </a:r>
            <a:r>
              <a:rPr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合金相中的配位数与纯金属不同，即</a:t>
            </a:r>
            <a:r>
              <a:rPr lang="en-US" altLang="zh-CN" sz="2000">
                <a:latin typeface="Arial" panose="020B0604020202020204" pitchFamily="34" charset="0"/>
                <a:ea typeface="微软雅黑 Light" panose="020B0502040204020203" pitchFamily="34" charset="-122"/>
              </a:rPr>
              <a:t>TCP</a:t>
            </a:r>
            <a:r>
              <a:rPr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与</a:t>
            </a:r>
            <a:r>
              <a:rPr lang="en-US" altLang="zh-CN" sz="2000">
                <a:latin typeface="Arial" panose="020B0604020202020204" pitchFamily="34" charset="0"/>
                <a:ea typeface="微软雅黑 Light" panose="020B0502040204020203" pitchFamily="34" charset="-122"/>
              </a:rPr>
              <a:t>GCP</a:t>
            </a:r>
            <a:r>
              <a:rPr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的区别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       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CN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4Mg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＋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2×6Cu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16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       CN</a:t>
            </a:r>
            <a:r>
              <a:rPr lang="en-US" altLang="zh-CN" sz="2400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6Cu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＋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6Mg=12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04800" y="304800"/>
            <a:ext cx="2752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b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的结构：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881063" y="2528888"/>
          <a:ext cx="3581400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Photo Editor 照片" r:id="rId4" imgW="2088061" imgH="1881905" progId="MSPhotoEd.3">
                  <p:embed/>
                </p:oleObj>
              </mc:Choice>
              <mc:Fallback>
                <p:oleObj name="Photo Editor 照片" r:id="rId4" imgW="2088061" imgH="188190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528888"/>
                        <a:ext cx="3581400" cy="322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937" name="Picture 9" descr="Lav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2528888"/>
            <a:ext cx="3376612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566738" y="6038850"/>
            <a:ext cx="7561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问题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：请同学们推算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Cu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原子周围到底有哪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个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原子与之配位？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 autoUpdateAnimBg="0"/>
      <p:bldP spid="1249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0F3C4B-7264-4D9F-9D89-DE0378BDDAE3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27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304800" y="304800"/>
            <a:ext cx="2752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b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的结构：</a:t>
            </a:r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57225" y="2573338"/>
          <a:ext cx="403860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4" imgW="1841500" imgH="558800" progId="Equation.3">
                  <p:embed/>
                </p:oleObj>
              </mc:Choice>
              <mc:Fallback>
                <p:oleObj name="Equation" r:id="rId4" imgW="18415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573338"/>
                        <a:ext cx="403860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431800" y="1179513"/>
            <a:ext cx="2420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微软雅黑 Light" panose="020B0502040204020203" pitchFamily="34" charset="-122"/>
              </a:rPr>
              <a:t>(5)</a:t>
            </a:r>
            <a:r>
              <a:rPr lang="zh-CN" altLang="en-US">
                <a:latin typeface="Arial" panose="020B0604020202020204" pitchFamily="34" charset="0"/>
                <a:ea typeface="微软雅黑 Light" panose="020B0502040204020203" pitchFamily="34" charset="-122"/>
              </a:rPr>
              <a:t>、半径比：</a:t>
            </a:r>
          </a:p>
        </p:txBody>
      </p:sp>
      <p:pic>
        <p:nvPicPr>
          <p:cNvPr id="137228" name="Picture 12" descr="Lav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503238"/>
            <a:ext cx="3779837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01B340-1829-42B5-86D7-F7EB076271B2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28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grpSp>
        <p:nvGrpSpPr>
          <p:cNvPr id="138293" name="Group 53"/>
          <p:cNvGrpSpPr>
            <a:grpSpLocks/>
          </p:cNvGrpSpPr>
          <p:nvPr/>
        </p:nvGrpSpPr>
        <p:grpSpPr bwMode="auto">
          <a:xfrm>
            <a:off x="1016000" y="1508125"/>
            <a:ext cx="3397250" cy="3360738"/>
            <a:chOff x="640" y="752"/>
            <a:chExt cx="2140" cy="2117"/>
          </a:xfrm>
        </p:grpSpPr>
        <p:grpSp>
          <p:nvGrpSpPr>
            <p:cNvPr id="47113" name="Group 49"/>
            <p:cNvGrpSpPr>
              <a:grpSpLocks/>
            </p:cNvGrpSpPr>
            <p:nvPr/>
          </p:nvGrpSpPr>
          <p:grpSpPr bwMode="auto">
            <a:xfrm>
              <a:off x="640" y="752"/>
              <a:ext cx="2140" cy="2117"/>
              <a:chOff x="640" y="752"/>
              <a:chExt cx="2140" cy="2117"/>
            </a:xfrm>
          </p:grpSpPr>
          <p:sp>
            <p:nvSpPr>
              <p:cNvPr id="47117" name="Line 23"/>
              <p:cNvSpPr>
                <a:spLocks noChangeShapeType="1"/>
              </p:cNvSpPr>
              <p:nvPr/>
            </p:nvSpPr>
            <p:spPr bwMode="auto">
              <a:xfrm flipV="1">
                <a:off x="2597" y="1593"/>
                <a:ext cx="0" cy="1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8"/>
              <p:cNvSpPr>
                <a:spLocks noChangeShapeType="1"/>
              </p:cNvSpPr>
              <p:nvPr/>
            </p:nvSpPr>
            <p:spPr bwMode="auto">
              <a:xfrm>
                <a:off x="640" y="2395"/>
                <a:ext cx="19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Oval 5"/>
              <p:cNvSpPr>
                <a:spLocks noChangeAspect="1" noChangeArrowheads="1"/>
              </p:cNvSpPr>
              <p:nvPr/>
            </p:nvSpPr>
            <p:spPr bwMode="auto">
              <a:xfrm>
                <a:off x="1163" y="2209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0" name="Oval 6"/>
              <p:cNvSpPr>
                <a:spLocks noChangeAspect="1" noChangeArrowheads="1"/>
              </p:cNvSpPr>
              <p:nvPr/>
            </p:nvSpPr>
            <p:spPr bwMode="auto">
              <a:xfrm>
                <a:off x="1478" y="2007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1" name="Oval 7"/>
              <p:cNvSpPr>
                <a:spLocks noChangeAspect="1" noChangeArrowheads="1"/>
              </p:cNvSpPr>
              <p:nvPr/>
            </p:nvSpPr>
            <p:spPr bwMode="auto">
              <a:xfrm>
                <a:off x="1790" y="2213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2" name="Oval 9"/>
              <p:cNvSpPr>
                <a:spLocks noChangeAspect="1" noChangeArrowheads="1"/>
              </p:cNvSpPr>
              <p:nvPr/>
            </p:nvSpPr>
            <p:spPr bwMode="auto">
              <a:xfrm>
                <a:off x="1162" y="1398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3" name="Oval 12"/>
              <p:cNvSpPr>
                <a:spLocks noChangeAspect="1" noChangeArrowheads="1"/>
              </p:cNvSpPr>
              <p:nvPr/>
            </p:nvSpPr>
            <p:spPr bwMode="auto">
              <a:xfrm>
                <a:off x="2094" y="2006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4" name="Oval 13"/>
              <p:cNvSpPr>
                <a:spLocks noChangeAspect="1" noChangeArrowheads="1"/>
              </p:cNvSpPr>
              <p:nvPr/>
            </p:nvSpPr>
            <p:spPr bwMode="auto">
              <a:xfrm>
                <a:off x="2402" y="2213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47125" name="Group 22"/>
              <p:cNvGrpSpPr>
                <a:grpSpLocks/>
              </p:cNvGrpSpPr>
              <p:nvPr/>
            </p:nvGrpSpPr>
            <p:grpSpPr bwMode="auto">
              <a:xfrm>
                <a:off x="1349" y="1735"/>
                <a:ext cx="1238" cy="302"/>
                <a:chOff x="1349" y="1735"/>
                <a:chExt cx="1238" cy="302"/>
              </a:xfrm>
            </p:grpSpPr>
            <p:sp>
              <p:nvSpPr>
                <p:cNvPr id="47149" name="Oval 18"/>
                <p:cNvSpPr>
                  <a:spLocks noChangeArrowheads="1"/>
                </p:cNvSpPr>
                <p:nvPr/>
              </p:nvSpPr>
              <p:spPr bwMode="auto">
                <a:xfrm>
                  <a:off x="1349" y="1735"/>
                  <a:ext cx="302" cy="3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7150" name="Oval 19"/>
                <p:cNvSpPr>
                  <a:spLocks noChangeArrowheads="1"/>
                </p:cNvSpPr>
                <p:nvPr/>
              </p:nvSpPr>
              <p:spPr bwMode="auto">
                <a:xfrm>
                  <a:off x="1661" y="1735"/>
                  <a:ext cx="302" cy="3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7151" name="Oval 20"/>
                <p:cNvSpPr>
                  <a:spLocks noChangeArrowheads="1"/>
                </p:cNvSpPr>
                <p:nvPr/>
              </p:nvSpPr>
              <p:spPr bwMode="auto">
                <a:xfrm>
                  <a:off x="1973" y="1735"/>
                  <a:ext cx="302" cy="3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7152" name="Oval 21"/>
                <p:cNvSpPr>
                  <a:spLocks noChangeArrowheads="1"/>
                </p:cNvSpPr>
                <p:nvPr/>
              </p:nvSpPr>
              <p:spPr bwMode="auto">
                <a:xfrm>
                  <a:off x="2285" y="1735"/>
                  <a:ext cx="302" cy="30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Arial" panose="020B0604020202020204" pitchFamily="34" charset="0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47126" name="Oval 24"/>
              <p:cNvSpPr>
                <a:spLocks noChangeAspect="1" noChangeArrowheads="1"/>
              </p:cNvSpPr>
              <p:nvPr/>
            </p:nvSpPr>
            <p:spPr bwMode="auto">
              <a:xfrm>
                <a:off x="1782" y="1403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7" name="Oval 25"/>
              <p:cNvSpPr>
                <a:spLocks noChangeAspect="1" noChangeArrowheads="1"/>
              </p:cNvSpPr>
              <p:nvPr/>
            </p:nvSpPr>
            <p:spPr bwMode="auto">
              <a:xfrm>
                <a:off x="2411" y="1403"/>
                <a:ext cx="369" cy="36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128" name="Line 26"/>
              <p:cNvSpPr>
                <a:spLocks noChangeShapeType="1"/>
              </p:cNvSpPr>
              <p:nvPr/>
            </p:nvSpPr>
            <p:spPr bwMode="auto">
              <a:xfrm>
                <a:off x="640" y="1593"/>
                <a:ext cx="19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9" name="Line 27"/>
              <p:cNvSpPr>
                <a:spLocks noChangeShapeType="1"/>
              </p:cNvSpPr>
              <p:nvPr/>
            </p:nvSpPr>
            <p:spPr bwMode="auto">
              <a:xfrm>
                <a:off x="782" y="2103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0" name="Line 28"/>
              <p:cNvSpPr>
                <a:spLocks noChangeShapeType="1"/>
              </p:cNvSpPr>
              <p:nvPr/>
            </p:nvSpPr>
            <p:spPr bwMode="auto">
              <a:xfrm flipV="1">
                <a:off x="782" y="1593"/>
                <a:ext cx="0" cy="2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1" name="Text Box 29"/>
              <p:cNvSpPr txBox="1">
                <a:spLocks noChangeArrowheads="1"/>
              </p:cNvSpPr>
              <p:nvPr/>
            </p:nvSpPr>
            <p:spPr bwMode="auto">
              <a:xfrm>
                <a:off x="673" y="1863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a</a:t>
                </a:r>
              </a:p>
            </p:txBody>
          </p:sp>
          <p:sp>
            <p:nvSpPr>
              <p:cNvPr id="47132" name="Text Box 30"/>
              <p:cNvSpPr txBox="1">
                <a:spLocks noChangeArrowheads="1"/>
              </p:cNvSpPr>
              <p:nvPr/>
            </p:nvSpPr>
            <p:spPr bwMode="auto">
              <a:xfrm>
                <a:off x="1409" y="1771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9</a:t>
                </a:r>
              </a:p>
            </p:txBody>
          </p:sp>
          <p:sp>
            <p:nvSpPr>
              <p:cNvPr id="47133" name="Text Box 31"/>
              <p:cNvSpPr txBox="1">
                <a:spLocks noChangeArrowheads="1"/>
              </p:cNvSpPr>
              <p:nvPr/>
            </p:nvSpPr>
            <p:spPr bwMode="auto">
              <a:xfrm>
                <a:off x="1689" y="1763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10</a:t>
                </a:r>
              </a:p>
            </p:txBody>
          </p:sp>
          <p:sp>
            <p:nvSpPr>
              <p:cNvPr id="47134" name="Text Box 32"/>
              <p:cNvSpPr txBox="1">
                <a:spLocks noChangeArrowheads="1"/>
              </p:cNvSpPr>
              <p:nvPr/>
            </p:nvSpPr>
            <p:spPr bwMode="auto">
              <a:xfrm>
                <a:off x="1993" y="1763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13</a:t>
                </a:r>
              </a:p>
            </p:txBody>
          </p:sp>
          <p:sp>
            <p:nvSpPr>
              <p:cNvPr id="47135" name="Text Box 33"/>
              <p:cNvSpPr txBox="1">
                <a:spLocks noChangeArrowheads="1"/>
              </p:cNvSpPr>
              <p:nvPr/>
            </p:nvSpPr>
            <p:spPr bwMode="auto">
              <a:xfrm>
                <a:off x="2312" y="1763"/>
                <a:ext cx="3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14</a:t>
                </a:r>
              </a:p>
            </p:txBody>
          </p:sp>
          <p:sp>
            <p:nvSpPr>
              <p:cNvPr id="47136" name="Text Box 34"/>
              <p:cNvSpPr txBox="1">
                <a:spLocks noChangeArrowheads="1"/>
              </p:cNvSpPr>
              <p:nvPr/>
            </p:nvSpPr>
            <p:spPr bwMode="auto">
              <a:xfrm>
                <a:off x="1223" y="226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A</a:t>
                </a:r>
              </a:p>
            </p:txBody>
          </p:sp>
          <p:sp>
            <p:nvSpPr>
              <p:cNvPr id="47137" name="Text Box 35"/>
              <p:cNvSpPr txBox="1">
                <a:spLocks noChangeArrowheads="1"/>
              </p:cNvSpPr>
              <p:nvPr/>
            </p:nvSpPr>
            <p:spPr bwMode="auto">
              <a:xfrm>
                <a:off x="1564" y="2067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P</a:t>
                </a:r>
              </a:p>
            </p:txBody>
          </p:sp>
          <p:sp>
            <p:nvSpPr>
              <p:cNvPr id="47138" name="Text Box 38"/>
              <p:cNvSpPr txBox="1">
                <a:spLocks noChangeArrowheads="1"/>
              </p:cNvSpPr>
              <p:nvPr/>
            </p:nvSpPr>
            <p:spPr bwMode="auto">
              <a:xfrm>
                <a:off x="1867" y="2262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B</a:t>
                </a:r>
              </a:p>
            </p:txBody>
          </p:sp>
          <p:sp>
            <p:nvSpPr>
              <p:cNvPr id="47139" name="Text Box 39"/>
              <p:cNvSpPr txBox="1">
                <a:spLocks noChangeArrowheads="1"/>
              </p:cNvSpPr>
              <p:nvPr/>
            </p:nvSpPr>
            <p:spPr bwMode="auto">
              <a:xfrm>
                <a:off x="2163" y="2071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Q</a:t>
                </a:r>
              </a:p>
            </p:txBody>
          </p:sp>
          <p:sp>
            <p:nvSpPr>
              <p:cNvPr id="47140" name="Text Box 40"/>
              <p:cNvSpPr txBox="1">
                <a:spLocks noChangeArrowheads="1"/>
              </p:cNvSpPr>
              <p:nvPr/>
            </p:nvSpPr>
            <p:spPr bwMode="auto">
              <a:xfrm>
                <a:off x="2479" y="2273"/>
                <a:ext cx="2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Arial" panose="020B0604020202020204" pitchFamily="34" charset="0"/>
                    <a:ea typeface="微软雅黑 Light" panose="020B0502040204020203" pitchFamily="34" charset="-122"/>
                  </a:rPr>
                  <a:t>C</a:t>
                </a:r>
              </a:p>
            </p:txBody>
          </p:sp>
          <p:sp>
            <p:nvSpPr>
              <p:cNvPr id="47141" name="Line 41"/>
              <p:cNvSpPr>
                <a:spLocks noChangeShapeType="1"/>
              </p:cNvSpPr>
              <p:nvPr/>
            </p:nvSpPr>
            <p:spPr bwMode="auto">
              <a:xfrm flipV="1">
                <a:off x="1341" y="1593"/>
                <a:ext cx="0" cy="12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Line 42"/>
              <p:cNvSpPr>
                <a:spLocks noChangeShapeType="1"/>
              </p:cNvSpPr>
              <p:nvPr/>
            </p:nvSpPr>
            <p:spPr bwMode="auto">
              <a:xfrm>
                <a:off x="2102" y="2775"/>
                <a:ext cx="4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3" name="Line 43"/>
              <p:cNvSpPr>
                <a:spLocks noChangeShapeType="1"/>
              </p:cNvSpPr>
              <p:nvPr/>
            </p:nvSpPr>
            <p:spPr bwMode="auto">
              <a:xfrm flipH="1">
                <a:off x="1349" y="2776"/>
                <a:ext cx="4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44" name="Object 44"/>
              <p:cNvGraphicFramePr>
                <a:graphicFrameLocks noChangeAspect="1"/>
              </p:cNvGraphicFramePr>
              <p:nvPr/>
            </p:nvGraphicFramePr>
            <p:xfrm>
              <a:off x="1799" y="2654"/>
              <a:ext cx="29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5" name="公式" r:id="rId4" imgW="304536" imgH="215713" progId="Equation.3">
                      <p:embed/>
                    </p:oleObj>
                  </mc:Choice>
                  <mc:Fallback>
                    <p:oleObj name="公式" r:id="rId4" imgW="304536" imgH="215713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9" y="2654"/>
                            <a:ext cx="29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45" name="Line 45"/>
              <p:cNvSpPr>
                <a:spLocks noChangeShapeType="1"/>
              </p:cNvSpPr>
              <p:nvPr/>
            </p:nvSpPr>
            <p:spPr bwMode="auto">
              <a:xfrm flipV="1">
                <a:off x="2131" y="1054"/>
                <a:ext cx="0" cy="8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6" name="Line 46"/>
              <p:cNvSpPr>
                <a:spLocks noChangeShapeType="1"/>
              </p:cNvSpPr>
              <p:nvPr/>
            </p:nvSpPr>
            <p:spPr bwMode="auto">
              <a:xfrm flipV="1">
                <a:off x="2439" y="1054"/>
                <a:ext cx="0" cy="8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7" name="Line 47"/>
              <p:cNvSpPr>
                <a:spLocks noChangeShapeType="1"/>
              </p:cNvSpPr>
              <p:nvPr/>
            </p:nvSpPr>
            <p:spPr bwMode="auto">
              <a:xfrm>
                <a:off x="2127" y="1168"/>
                <a:ext cx="3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48" name="Object 48"/>
              <p:cNvGraphicFramePr>
                <a:graphicFrameLocks noChangeAspect="1"/>
              </p:cNvGraphicFramePr>
              <p:nvPr/>
            </p:nvGraphicFramePr>
            <p:xfrm>
              <a:off x="2100" y="752"/>
              <a:ext cx="355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6" name="公式" r:id="rId6" imgW="368140" imgH="431613" progId="Equation.3">
                      <p:embed/>
                    </p:oleObj>
                  </mc:Choice>
                  <mc:Fallback>
                    <p:oleObj name="公式" r:id="rId6" imgW="368140" imgH="431613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0" y="752"/>
                            <a:ext cx="355" cy="4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14" name="Line 50"/>
            <p:cNvSpPr>
              <a:spLocks noChangeShapeType="1"/>
            </p:cNvSpPr>
            <p:nvPr/>
          </p:nvSpPr>
          <p:spPr bwMode="auto">
            <a:xfrm>
              <a:off x="2277" y="1877"/>
              <a:ext cx="0" cy="3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51"/>
            <p:cNvSpPr>
              <a:spLocks noChangeShapeType="1"/>
            </p:cNvSpPr>
            <p:nvPr/>
          </p:nvSpPr>
          <p:spPr bwMode="auto">
            <a:xfrm flipH="1">
              <a:off x="2293" y="1877"/>
              <a:ext cx="141" cy="3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52"/>
            <p:cNvSpPr>
              <a:spLocks noChangeShapeType="1"/>
            </p:cNvSpPr>
            <p:nvPr/>
          </p:nvSpPr>
          <p:spPr bwMode="auto">
            <a:xfrm flipH="1">
              <a:off x="2269" y="1877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08" name="Rectangle 54"/>
          <p:cNvSpPr>
            <a:spLocks noChangeArrowheads="1"/>
          </p:cNvSpPr>
          <p:nvPr/>
        </p:nvSpPr>
        <p:spPr bwMode="auto">
          <a:xfrm>
            <a:off x="304800" y="304800"/>
            <a:ext cx="2752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MgCu</a:t>
            </a:r>
            <a:r>
              <a:rPr lang="en-US" altLang="zh-CN" b="1" baseline="-25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的结构：</a:t>
            </a:r>
          </a:p>
        </p:txBody>
      </p:sp>
      <p:sp>
        <p:nvSpPr>
          <p:cNvPr id="138296" name="Text Box 56"/>
          <p:cNvSpPr txBox="1">
            <a:spLocks noChangeArrowheads="1"/>
          </p:cNvSpPr>
          <p:nvPr/>
        </p:nvSpPr>
        <p:spPr bwMode="auto">
          <a:xfrm>
            <a:off x="566738" y="998538"/>
            <a:ext cx="431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(6)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、近邻原子间是否相切</a:t>
            </a:r>
          </a:p>
        </p:txBody>
      </p:sp>
      <p:graphicFrame>
        <p:nvGraphicFramePr>
          <p:cNvPr id="138297" name="Object 57"/>
          <p:cNvGraphicFramePr>
            <a:graphicFrameLocks noChangeAspect="1"/>
          </p:cNvGraphicFramePr>
          <p:nvPr/>
        </p:nvGraphicFramePr>
        <p:xfrm>
          <a:off x="785813" y="5148263"/>
          <a:ext cx="76739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7" name="Equation" r:id="rId8" imgW="3898900" imgH="508000" progId="Equation.DSMT4">
                  <p:embed/>
                </p:oleObj>
              </mc:Choice>
              <mc:Fallback>
                <p:oleObj name="Equation" r:id="rId8" imgW="3898900" imgH="508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148263"/>
                        <a:ext cx="76739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98" name="Text Box 58"/>
          <p:cNvSpPr txBox="1">
            <a:spLocks noChangeArrowheads="1"/>
          </p:cNvSpPr>
          <p:nvPr/>
        </p:nvSpPr>
        <p:spPr bwMode="auto">
          <a:xfrm>
            <a:off x="849313" y="61214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同类原子相切、异类原子不相切</a:t>
            </a:r>
          </a:p>
        </p:txBody>
      </p:sp>
      <p:pic>
        <p:nvPicPr>
          <p:cNvPr id="47112" name="Picture 60" descr="Lav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163638"/>
            <a:ext cx="3779837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96" grpId="0" build="p" autoUpdateAnimBg="0"/>
      <p:bldP spid="1382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8CC811-7DF4-481A-8CBC-C47467628F37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29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533400" y="136525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§2-10  </a:t>
            </a: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间隙相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（</a:t>
            </a:r>
            <a:r>
              <a:rPr lang="en-US" altLang="zh-CN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Interstitial Phase</a:t>
            </a:r>
            <a:r>
              <a:rPr lang="zh-CN" altLang="en-US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81000" y="1355725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一、定义</a:t>
            </a:r>
            <a:endParaRPr lang="zh-CN" altLang="en-US" sz="2800" b="1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533400" y="2041525"/>
            <a:ext cx="7772400" cy="179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由原子半径较大的过渡金属元素（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）和原子半径较小的准金属元素（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X=H, B, C, N, S, Si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等）形成的金属间化合物，称为</a:t>
            </a:r>
            <a:r>
              <a:rPr lang="zh-CN" altLang="en-US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间隙相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，也称为</a:t>
            </a:r>
            <a:r>
              <a:rPr lang="en-US" altLang="zh-CN" sz="2400" b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H</a:t>
            </a:r>
            <a:r>
              <a:rPr lang="en-US" altLang="zh-CN" sz="2400" b="1" dirty="0" err="1">
                <a:latin typeface="Arial" panose="020B0604020202020204" pitchFamily="34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ägg</a:t>
            </a:r>
            <a:r>
              <a:rPr lang="zh-CN" altLang="en-US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相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85800" y="4400550"/>
            <a:ext cx="807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6850" indent="-1968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当组元的尺寸大小适当的原子相互配合时，可形成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TCP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密排相；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当组元之间半径相差较大时，则形成间隙相或间隙化合物。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build="p" autoUpdateAnimBg="0"/>
      <p:bldP spid="1290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12867C-D434-4895-A4F7-D2784D9ABD61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3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457200" y="1447800"/>
            <a:ext cx="8077200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构成合金的各组元之间除了形成固溶体外，还可发生化学反应，形成晶体结构不同于组元元素的新相。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这些新相种类繁多，但它们的单相区均位于合金相图的中间部位，所以通称为中间相，又称为金属间化合物。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结合键：一般都具有金属键或具有金属键的性质，也可能存在一定的离子键和共价键的特性。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典型成分的中间相可以用化学式来表示，但不少中间相的成分可以在一定范围内变化。</a:t>
            </a:r>
          </a:p>
        </p:txBody>
      </p:sp>
      <p:sp>
        <p:nvSpPr>
          <p:cNvPr id="6148" name="Rectangle 17"/>
          <p:cNvSpPr>
            <a:spLocks noChangeArrowheads="1"/>
          </p:cNvSpPr>
          <p:nvPr/>
        </p:nvSpPr>
        <p:spPr bwMode="auto">
          <a:xfrm>
            <a:off x="381000" y="631825"/>
            <a:ext cx="61093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、为什么叫金属间化合物或中间相？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9B0FD8-3BDF-40B9-B1E5-8759B4065832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30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401837" y="1280047"/>
            <a:ext cx="8153400" cy="12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如果</a:t>
            </a:r>
            <a:r>
              <a:rPr lang="en-US" altLang="zh-CN" sz="2400" i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/</a:t>
            </a:r>
            <a:r>
              <a:rPr lang="en-US" altLang="zh-CN" sz="2400" i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&lt; 0.59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，则形成简单的结构（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FCC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BCC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HCP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），并具有简单的化学式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；</a:t>
            </a: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691680" y="2348880"/>
            <a:ext cx="6487680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不同于纯组元的结构，准金属原子占据四面体或八面体间隙，由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Pauling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规则决定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342900" indent="-3429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0.23&lt;</a:t>
            </a:r>
            <a:r>
              <a:rPr lang="en-US" altLang="zh-CN" sz="2400" i="1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/</a:t>
            </a:r>
            <a:r>
              <a:rPr lang="en-US" altLang="zh-CN" sz="2400" i="1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&lt;0.41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四面体间隙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marL="342900" indent="-3429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0.41≤r</a:t>
            </a:r>
            <a:r>
              <a:rPr lang="en-US" altLang="zh-CN" sz="2400" i="1" baseline="-250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/</a:t>
            </a:r>
            <a:r>
              <a:rPr lang="en-US" altLang="zh-CN" sz="2400" i="1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&lt;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0.59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八面体间隙</a:t>
            </a:r>
            <a:endParaRPr lang="zh-CN" altLang="en-US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439342" y="388241"/>
            <a:ext cx="4030270" cy="61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间隙相的结构受 </a:t>
            </a:r>
            <a:r>
              <a:rPr lang="en-US" altLang="zh-CN" sz="2400" i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/</a:t>
            </a:r>
            <a:r>
              <a:rPr lang="en-US" altLang="zh-CN" sz="2400" i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sz="2400" i="1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决定：</a:t>
            </a:r>
          </a:p>
        </p:txBody>
      </p:sp>
      <p:sp>
        <p:nvSpPr>
          <p:cNvPr id="2" name="矩形 1"/>
          <p:cNvSpPr/>
          <p:nvPr/>
        </p:nvSpPr>
        <p:spPr>
          <a:xfrm>
            <a:off x="656565" y="4952670"/>
            <a:ext cx="882098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如果</a:t>
            </a:r>
            <a:r>
              <a:rPr lang="en-US" altLang="zh-CN" i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i="1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/</a:t>
            </a:r>
            <a:r>
              <a:rPr lang="en-US" altLang="zh-CN" i="1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en-US" altLang="zh-CN" i="1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 &gt; 0.59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，则形成复杂的间隙化合物，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23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en-US" altLang="zh-CN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6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autoUpdateAnimBg="0"/>
      <p:bldP spid="13005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43" name="Group 3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14800029"/>
              </p:ext>
            </p:extLst>
          </p:nvPr>
        </p:nvGraphicFramePr>
        <p:xfrm>
          <a:off x="227012" y="1223755"/>
          <a:ext cx="8689975" cy="4554539"/>
        </p:xfrm>
        <a:graphic>
          <a:graphicData uri="http://schemas.openxmlformats.org/drawingml/2006/table">
            <a:tbl>
              <a:tblPr/>
              <a:tblGrid>
                <a:gridCol w="1503363">
                  <a:extLst>
                    <a:ext uri="{9D8B030D-6E8A-4147-A177-3AD203B41FA5}">
                      <a16:colId xmlns="" xmlns:a16="http://schemas.microsoft.com/office/drawing/2014/main" val="301336575"/>
                    </a:ext>
                  </a:extLst>
                </a:gridCol>
                <a:gridCol w="1330325">
                  <a:extLst>
                    <a:ext uri="{9D8B030D-6E8A-4147-A177-3AD203B41FA5}">
                      <a16:colId xmlns="" xmlns:a16="http://schemas.microsoft.com/office/drawing/2014/main" val="3894743453"/>
                    </a:ext>
                  </a:extLst>
                </a:gridCol>
                <a:gridCol w="1498600">
                  <a:extLst>
                    <a:ext uri="{9D8B030D-6E8A-4147-A177-3AD203B41FA5}">
                      <a16:colId xmlns="" xmlns:a16="http://schemas.microsoft.com/office/drawing/2014/main" val="4154055735"/>
                    </a:ext>
                  </a:extLst>
                </a:gridCol>
                <a:gridCol w="4357687">
                  <a:extLst>
                    <a:ext uri="{9D8B030D-6E8A-4147-A177-3AD203B41FA5}">
                      <a16:colId xmlns="" xmlns:a16="http://schemas.microsoft.com/office/drawing/2014/main" val="2031649674"/>
                    </a:ext>
                  </a:extLst>
                </a:gridCol>
              </a:tblGrid>
              <a:tr h="431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Compounds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Components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Examples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59844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3161678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part of Oct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Fe</a:t>
                      </a:r>
                      <a:r>
                        <a:rPr kumimoji="0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Mn</a:t>
                      </a:r>
                      <a:r>
                        <a:rPr kumimoji="0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Nb</a:t>
                      </a:r>
                      <a:r>
                        <a:rPr kumimoji="0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3946899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hcp (most)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part of Oct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part of Tete 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Mo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W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Fe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Cr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Mn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V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N, W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C, Mo</a:t>
                      </a:r>
                      <a:r>
                        <a:rPr kumimoji="0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10058398"/>
                  </a:ext>
                </a:extLst>
              </a:tr>
              <a:tr h="1397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MX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bcc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simple 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part of Oct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part of Oct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part of Oct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TiN, ZrN, VN, CrN, ZrC, TiC, VC, ZrH, TiH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TaH, NbH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WC, MoN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7399818"/>
                  </a:ext>
                </a:extLst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MX</a:t>
                      </a:r>
                      <a:r>
                        <a:rPr kumimoji="0" lang="en-US" altLang="zh-CN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C3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All of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Tete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4C3AA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pair in Oct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ZrH</a:t>
                      </a:r>
                      <a:r>
                        <a:rPr kumimoji="0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, TiH</a:t>
                      </a:r>
                      <a:r>
                        <a:rPr kumimoji="0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, ZnH</a:t>
                      </a:r>
                      <a:r>
                        <a:rPr kumimoji="0" lang="en-US" altLang="zh-CN" sz="17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7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2202706"/>
                  </a:ext>
                </a:extLst>
              </a:tr>
            </a:tbl>
          </a:graphicData>
        </a:graphic>
      </p:graphicFrame>
      <p:sp>
        <p:nvSpPr>
          <p:cNvPr id="25636" name="Text Box 40"/>
          <p:cNvSpPr txBox="1">
            <a:spLocks noChangeArrowheads="1"/>
          </p:cNvSpPr>
          <p:nvPr/>
        </p:nvSpPr>
        <p:spPr bwMode="auto">
          <a:xfrm>
            <a:off x="1286635" y="413665"/>
            <a:ext cx="6767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简单间隙化合物的结构</a:t>
            </a:r>
            <a:endParaRPr lang="zh-CN" altLang="en-US" sz="32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78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5637" y="419355"/>
            <a:ext cx="4548982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复杂间隙化合物结构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95345000"/>
              </p:ext>
            </p:extLst>
          </p:nvPr>
        </p:nvGraphicFramePr>
        <p:xfrm>
          <a:off x="6234906" y="649684"/>
          <a:ext cx="15636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3" imgW="609480" imgH="431640" progId="Equation.DSMT4">
                  <p:embed/>
                </p:oleObj>
              </mc:Choice>
              <mc:Fallback>
                <p:oleObj name="Equation" r:id="rId3" imgW="609480" imgH="431640" progId="Equation.DSMT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906" y="649684"/>
                        <a:ext cx="15636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63550" y="1618871"/>
            <a:ext cx="4108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 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M</a:t>
            </a:r>
            <a:r>
              <a:rPr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3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C(Fe</a:t>
            </a:r>
            <a:r>
              <a:rPr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3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C) , M</a:t>
            </a:r>
            <a:r>
              <a:rPr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23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C</a:t>
            </a:r>
            <a:r>
              <a:rPr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6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 , M</a:t>
            </a:r>
            <a:r>
              <a:rPr lang="en-US" altLang="zh-CN" sz="2800" b="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6</a:t>
            </a: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Arial" charset="0"/>
              </a:rPr>
              <a:t>C</a:t>
            </a:r>
          </a:p>
        </p:txBody>
      </p:sp>
      <p:grpSp>
        <p:nvGrpSpPr>
          <p:cNvPr id="4101" name="Group 9"/>
          <p:cNvGrpSpPr>
            <a:grpSpLocks/>
          </p:cNvGrpSpPr>
          <p:nvPr/>
        </p:nvGrpSpPr>
        <p:grpSpPr bwMode="auto">
          <a:xfrm>
            <a:off x="5205413" y="1577975"/>
            <a:ext cx="3749675" cy="4833938"/>
            <a:chOff x="1789" y="984"/>
            <a:chExt cx="2362" cy="3045"/>
          </a:xfrm>
        </p:grpSpPr>
        <p:pic>
          <p:nvPicPr>
            <p:cNvPr id="4114" name="Picture 10" descr="Scan00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447" y="1326"/>
              <a:ext cx="3045" cy="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5" name="Text Box 11"/>
            <p:cNvSpPr txBox="1">
              <a:spLocks noChangeArrowheads="1"/>
            </p:cNvSpPr>
            <p:nvPr/>
          </p:nvSpPr>
          <p:spPr bwMode="auto">
            <a:xfrm>
              <a:off x="3671" y="3492"/>
              <a:ext cx="448" cy="2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0"/>
                <a:t>Fe</a:t>
              </a:r>
            </a:p>
          </p:txBody>
        </p:sp>
        <p:sp>
          <p:nvSpPr>
            <p:cNvPr id="4116" name="Text Box 12"/>
            <p:cNvSpPr txBox="1">
              <a:spLocks noChangeArrowheads="1"/>
            </p:cNvSpPr>
            <p:nvPr/>
          </p:nvSpPr>
          <p:spPr bwMode="auto">
            <a:xfrm>
              <a:off x="3673" y="3701"/>
              <a:ext cx="448" cy="2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0"/>
                <a:t>C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2475" y="2752725"/>
            <a:ext cx="34385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Fe</a:t>
            </a:r>
            <a:r>
              <a:rPr lang="en-US" altLang="zh-CN" sz="2800" b="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3</a:t>
            </a:r>
            <a:r>
              <a:rPr lang="en-US" altLang="zh-CN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C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Arial" charset="0"/>
              </a:rPr>
              <a:t>结构：</a:t>
            </a:r>
            <a:endParaRPr lang="en-US" altLang="zh-CN" sz="2800" b="0" dirty="0">
              <a:effectLst>
                <a:outerShdw blurRad="38100" dist="38100" dir="2700000" algn="tl">
                  <a:srgbClr val="C0C0C0"/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Arial" charset="0"/>
            </a:endParaRPr>
          </a:p>
        </p:txBody>
      </p:sp>
      <p:sp>
        <p:nvSpPr>
          <p:cNvPr id="4103" name="Text Box 14"/>
          <p:cNvSpPr txBox="1">
            <a:spLocks noChangeArrowheads="1"/>
          </p:cNvSpPr>
          <p:nvPr/>
        </p:nvSpPr>
        <p:spPr bwMode="auto">
          <a:xfrm>
            <a:off x="1635919" y="3541127"/>
            <a:ext cx="4598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33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正交晶系</a:t>
            </a:r>
            <a:endParaRPr lang="en-US" altLang="zh-CN" sz="2800" dirty="0">
              <a:solidFill>
                <a:srgbClr val="FF33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04" name="Text Box 15"/>
          <p:cNvSpPr txBox="1">
            <a:spLocks noChangeArrowheads="1"/>
          </p:cNvSpPr>
          <p:nvPr/>
        </p:nvSpPr>
        <p:spPr bwMode="auto">
          <a:xfrm>
            <a:off x="1044575" y="4630738"/>
            <a:ext cx="24685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C: </a:t>
            </a:r>
            <a:r>
              <a:rPr lang="en-US" altLang="zh-CN" sz="2400">
                <a:solidFill>
                  <a:schemeClr val="accent2"/>
                </a:solidFill>
              </a:rPr>
              <a:t>CN=6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Fe: </a:t>
            </a:r>
            <a:r>
              <a:rPr lang="en-US" altLang="zh-CN" sz="2400">
                <a:solidFill>
                  <a:schemeClr val="accent2"/>
                </a:solidFill>
              </a:rPr>
              <a:t>CN=2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373813" y="1930400"/>
            <a:ext cx="1266825" cy="1384300"/>
            <a:chOff x="4015" y="1216"/>
            <a:chExt cx="798" cy="872"/>
          </a:xfrm>
        </p:grpSpPr>
        <p:sp>
          <p:nvSpPr>
            <p:cNvPr id="4108" name="Oval 17"/>
            <p:cNvSpPr>
              <a:spLocks noChangeArrowheads="1"/>
            </p:cNvSpPr>
            <p:nvPr/>
          </p:nvSpPr>
          <p:spPr bwMode="auto">
            <a:xfrm>
              <a:off x="4352" y="1216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Oval 18"/>
            <p:cNvSpPr>
              <a:spLocks noChangeArrowheads="1"/>
            </p:cNvSpPr>
            <p:nvPr/>
          </p:nvSpPr>
          <p:spPr bwMode="auto">
            <a:xfrm>
              <a:off x="4356" y="196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Oval 19"/>
            <p:cNvSpPr>
              <a:spLocks noChangeArrowheads="1"/>
            </p:cNvSpPr>
            <p:nvPr/>
          </p:nvSpPr>
          <p:spPr bwMode="auto">
            <a:xfrm>
              <a:off x="4642" y="163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1" name="Oval 20"/>
            <p:cNvSpPr>
              <a:spLocks noChangeArrowheads="1"/>
            </p:cNvSpPr>
            <p:nvPr/>
          </p:nvSpPr>
          <p:spPr bwMode="auto">
            <a:xfrm>
              <a:off x="4015" y="1638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2" name="Oval 21"/>
            <p:cNvSpPr>
              <a:spLocks noChangeArrowheads="1"/>
            </p:cNvSpPr>
            <p:nvPr/>
          </p:nvSpPr>
          <p:spPr bwMode="auto">
            <a:xfrm>
              <a:off x="4694" y="1494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Oval 22"/>
            <p:cNvSpPr>
              <a:spLocks noChangeArrowheads="1"/>
            </p:cNvSpPr>
            <p:nvPr/>
          </p:nvSpPr>
          <p:spPr bwMode="auto">
            <a:xfrm>
              <a:off x="4057" y="1507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6967538" y="2538413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6972300" y="3748088"/>
            <a:ext cx="88900" cy="889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069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6" grpId="0" animBg="1"/>
      <p:bldP spid="30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D756F1-46A7-4C1F-8E87-AEDBB198A695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33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1000" y="7620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二、结构特征</a:t>
            </a:r>
            <a:endParaRPr lang="zh-CN" altLang="en-US" sz="2800" b="1">
              <a:solidFill>
                <a:schemeClr val="accent2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57200" y="1771650"/>
            <a:ext cx="7772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影响因素：原子尺寸，价电子浓度    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FCC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HCP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有一定的成分范围（虽然可用化学式表示）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混合键：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金属键，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共价键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性质：金属性；高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Tm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、高强、高硬（三高）；脆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A27F7F-19ED-4C64-BF0D-0FE3D24E00A1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34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57200" y="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本章小结</a:t>
            </a:r>
            <a:endParaRPr lang="zh-CN" altLang="en-US" sz="32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33400" y="1752600"/>
            <a:ext cx="7848600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元素的结构：三类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合金相：概念、分类、影响结构的因素（</a:t>
            </a:r>
            <a:r>
              <a:rPr lang="en-US" altLang="zh-CN" sz="2400" i="1" dirty="0">
                <a:latin typeface="Arial" panose="020B0604020202020204" pitchFamily="34" charset="0"/>
                <a:ea typeface="微软雅黑 Light" panose="020B0502040204020203" pitchFamily="34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i="1" dirty="0">
                <a:latin typeface="Arial" panose="020B0604020202020204" pitchFamily="34" charset="0"/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e/a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固溶体：特点、类型、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Hume-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Rothery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规则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离子晶体：基本特征（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Pauling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规则）、典型的离子晶体的结构（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AB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B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ABO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AB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O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型）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硅酸盐结构：结构特征、分类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金属间化合物：基本特征、正常价化合物、电子化合物、尺寸化合物、间隙相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512F70-7E4B-4C07-90B3-872F0B8F7C31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35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150938" y="1223963"/>
            <a:ext cx="7470775" cy="427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参考资料：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清华大学网络学堂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http://learn.tsinghua.edu.cn/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中的教学类课件中材料类中有三个网络课件：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材料工艺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材料科学基础概论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《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可视化材料科学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</a:rPr>
              <a:t>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</a:rPr>
              <a:t>请大家自行学习参考。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D8F7CE-0B1A-4668-86E4-05CEF707D47C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4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57200" y="1447800"/>
            <a:ext cx="8077200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金属性－－金属键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硬而脆－－结合键复杂，有离子键和共价键成分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特殊性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能－－超导材料（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Nb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Sn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         核反应堆材料（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Zr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Al 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         形状记忆合金（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NiTi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81000" y="631825"/>
            <a:ext cx="2539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、性质和用途</a:t>
            </a:r>
          </a:p>
        </p:txBody>
      </p:sp>
      <p:sp>
        <p:nvSpPr>
          <p:cNvPr id="107524" name="AutoShape 4"/>
          <p:cNvSpPr>
            <a:spLocks/>
          </p:cNvSpPr>
          <p:nvPr/>
        </p:nvSpPr>
        <p:spPr bwMode="auto">
          <a:xfrm>
            <a:off x="5715000" y="37338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096000" y="4175125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  <a:ea typeface="微软雅黑 Light" panose="020B0502040204020203" pitchFamily="34" charset="-122"/>
              </a:rPr>
              <a:t>高科技领域的重要材料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 autoUpdateAnimBg="0"/>
      <p:bldP spid="1075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A215AC-56B0-43F6-A64C-14651855B5A6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5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457200" y="1447800"/>
            <a:ext cx="8686800" cy="31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原子价化合物（价化合物）－－负电性</a:t>
            </a:r>
            <a:r>
              <a:rPr lang="en-US" altLang="zh-CN" sz="2400" i="1">
                <a:latin typeface="Arial" panose="020B0604020202020204" pitchFamily="34" charset="0"/>
                <a:ea typeface="微软雅黑 Light" panose="020B0502040204020203" pitchFamily="34" charset="-122"/>
              </a:rPr>
              <a:t>x 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    valence compounds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电子化合物－－电子浓度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e/a      electron compounds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尺寸化合物－－原子尺寸          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size compounds</a:t>
            </a:r>
          </a:p>
          <a:p>
            <a:pPr eaLnBrk="1" hangingPunct="1">
              <a:lnSpc>
                <a:spcPct val="16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复杂化合物－－多元素影响      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complex compounds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81000" y="631825"/>
            <a:ext cx="3257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4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、影响因素及分类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D61602-7F4D-429A-89AA-37449071D993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6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57200" y="4572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二、价化合物 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valence compounds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09600" y="1828800"/>
            <a:ext cx="7772400" cy="262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>
                <a:latin typeface="Arial" panose="020B060402020202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微软雅黑 Light" panose="020B0502040204020203" pitchFamily="34" charset="-122"/>
              </a:rPr>
              <a:t>、定义：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      符合原子价规则的化合物，即正负离子间通过电子的转移（离子键）或电子的共用（共价键）而形成的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8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电子组态的化合物（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ns</a:t>
            </a:r>
            <a:r>
              <a:rPr lang="en-US" altLang="zh-CN" sz="2400" baseline="3000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np</a:t>
            </a:r>
            <a:r>
              <a:rPr lang="en-US" altLang="zh-CN" sz="2400" baseline="30000">
                <a:latin typeface="Arial" panose="020B0604020202020204" pitchFamily="34" charset="0"/>
                <a:ea typeface="微软雅黑 Light" panose="020B0502040204020203" pitchFamily="34" charset="-122"/>
              </a:rPr>
              <a:t>6</a:t>
            </a:r>
            <a:r>
              <a:rPr lang="en-US" altLang="zh-CN" sz="2400">
                <a:latin typeface="Arial" panose="020B0604020202020204" pitchFamily="34" charset="0"/>
                <a:ea typeface="微软雅黑 Light" panose="020B0502040204020203" pitchFamily="34" charset="-122"/>
              </a:rPr>
              <a:t>) </a:t>
            </a: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E60AD5-90F4-4311-AE52-844C16BDA35B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7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4572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二、价化合物 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valence compounds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57200" y="1372935"/>
            <a:ext cx="7772400" cy="27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、分类：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根据价电子是否都是键合电子，可分为：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正常价化合物 </a:t>
            </a:r>
            <a:r>
              <a:rPr lang="en-US" altLang="zh-CN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normal valence compounds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</a:t>
            </a:r>
            <a:r>
              <a:rPr lang="zh-CN" altLang="en-US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一般价化合物 </a:t>
            </a:r>
            <a:r>
              <a:rPr lang="en-US" altLang="zh-CN" sz="2400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valence compounds</a:t>
            </a:r>
          </a:p>
        </p:txBody>
      </p:sp>
      <p:sp>
        <p:nvSpPr>
          <p:cNvPr id="6" name="矩形 5"/>
          <p:cNvSpPr/>
          <p:nvPr/>
        </p:nvSpPr>
        <p:spPr>
          <a:xfrm>
            <a:off x="452102" y="4014065"/>
            <a:ext cx="7915915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例如：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 C</a:t>
            </a:r>
            <a:r>
              <a:rPr lang="en-US" altLang="zh-CN" sz="2400" baseline="-250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m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en-US" altLang="zh-CN" sz="2400" baseline="-25000" dirty="0">
                <a:latin typeface="Arial" panose="020B0604020202020204" pitchFamily="34" charset="0"/>
                <a:ea typeface="微软雅黑 Light" panose="020B0502040204020203" pitchFamily="34" charset="-122"/>
              </a:rPr>
              <a:t>n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	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me</a:t>
            </a:r>
            <a:r>
              <a:rPr lang="en-US" altLang="zh-CN" sz="2400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n(8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)   —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正常价化合物</a:t>
            </a:r>
            <a:endParaRPr lang="en-US" altLang="zh-CN" sz="2400" dirty="0" smtClean="0">
              <a:latin typeface="Arial" panose="020B0604020202020204" pitchFamily="34" charset="0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20000"/>
              </a:spcBef>
            </a:pP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	m(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CC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＝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n(8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－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>
                <a:latin typeface="Arial" panose="020B0604020202020204" pitchFamily="34" charset="0"/>
                <a:ea typeface="微软雅黑 Light" panose="020B0502040204020203" pitchFamily="34" charset="-122"/>
              </a:rPr>
              <a:t>AA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）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— 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一般价化合物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7609" y="6248400"/>
            <a:ext cx="5396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c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:C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原子价电子数</a:t>
            </a:r>
            <a:r>
              <a:rPr lang="en-US" altLang="zh-CN" sz="2400" baseline="-250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, </a:t>
            </a:r>
            <a:r>
              <a:rPr lang="en-US" altLang="zh-CN" sz="24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e</a:t>
            </a:r>
            <a:r>
              <a:rPr lang="en-US" altLang="zh-CN" sz="2400" baseline="-25000" dirty="0" err="1" smtClean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原子价电子数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EFED71-52D2-44A1-BE7F-844BA08A1594}" type="slidenum">
              <a:rPr lang="en-US" altLang="zh-CN" sz="1400">
                <a:latin typeface="Arial" panose="020B0604020202020204" pitchFamily="34" charset="0"/>
                <a:ea typeface="微软雅黑 Light" panose="020B0502040204020203" pitchFamily="34" charset="-122"/>
              </a:rPr>
              <a:pPr>
                <a:spcBef>
                  <a:spcPct val="0"/>
                </a:spcBef>
              </a:pPr>
              <a:t>8</a:t>
            </a:fld>
            <a:endParaRPr lang="en-US" altLang="zh-CN" sz="1400"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8600" y="4572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二、价化合物 </a:t>
            </a: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valence compounds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57200" y="5029200"/>
            <a:ext cx="7772400" cy="55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正常价的化合物，可以明显地从相图上看出。</a:t>
            </a:r>
          </a:p>
        </p:txBody>
      </p:sp>
      <p:pic>
        <p:nvPicPr>
          <p:cNvPr id="111620" name="Picture 4" descr="http://www.hxu.edu.cn/pages/hxx/cristal/xnjs/c3/images/80_5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2763"/>
            <a:ext cx="27432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381000" y="1409700"/>
            <a:ext cx="8001000" cy="373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 b="1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zh-CN" altLang="en-US" b="1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、正常价化合物：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价电子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都是键合电子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具有“正常价”的化合物是最简单型的金属化合物，如各种离子化合物。例如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和周期表中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IVB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VB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VIB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族元素形成的化合物，即属于此类。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en-US" altLang="zh-CN" sz="2400" baseline="-30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Sn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en-US" altLang="zh-CN" sz="2400" baseline="-30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Si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en-US" altLang="zh-CN" sz="2400" baseline="-30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Pb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等属于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CaF</a:t>
            </a:r>
            <a:r>
              <a:rPr lang="en-US" altLang="zh-CN" sz="2400" baseline="-30000" dirty="0"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</a:rPr>
              <a:t>结构类型。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457200" y="5562600"/>
            <a:ext cx="7848600" cy="107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 sz="2400">
                <a:latin typeface="Arial" panose="020B0604020202020204" pitchFamily="34" charset="0"/>
                <a:ea typeface="微软雅黑 Light" panose="020B0502040204020203" pitchFamily="34" charset="-122"/>
              </a:rPr>
              <a:t>正常价化合物的特征：非金属性、半导体特性，因为主要是离子键和共价键。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1622" grpId="0" build="p" autoUpdateAnimBg="0"/>
      <p:bldP spid="1116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393825"/>
            <a:ext cx="8730970" cy="4070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NaCl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结构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: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(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Mg Ca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Sr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Ba)(Se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T)            (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Mn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Pb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Sn)(Se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Te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CaF</a:t>
            </a:r>
            <a:r>
              <a:rPr lang="en-US" altLang="zh-CN" sz="2400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结构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:    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 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PtSn</a:t>
            </a:r>
            <a:r>
              <a:rPr lang="en-US" altLang="zh-CN" sz="24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PtIn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Pt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反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CaF</a:t>
            </a:r>
            <a:r>
              <a:rPr lang="en-US" altLang="zh-CN" sz="2400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结构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Mg</a:t>
            </a:r>
            <a:r>
              <a:rPr lang="en-US" altLang="zh-CN" sz="24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(Si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Ge Sn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Pb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)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Cu</a:t>
            </a:r>
            <a:r>
              <a:rPr lang="en-US" altLang="zh-CN" sz="24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Se          (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Li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3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Al)N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2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LiMg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(N As Sb Bi)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AgMg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)As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闪锌矿结构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(Be Zn Ca Hg)(S Se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Te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)              (Al Ga In)(P As Sb)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纤锌矿结构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                     (Zn Cd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Mn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)S                      (Cd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Mn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 Light" panose="020B0502040204020203" pitchFamily="34" charset="-122"/>
              </a:rPr>
              <a:t>)Se</a:t>
            </a:r>
          </a:p>
        </p:txBody>
      </p:sp>
      <p:sp>
        <p:nvSpPr>
          <p:cNvPr id="2" name="矩形 1"/>
          <p:cNvSpPr/>
          <p:nvPr/>
        </p:nvSpPr>
        <p:spPr>
          <a:xfrm>
            <a:off x="528766" y="548680"/>
            <a:ext cx="4493538" cy="6963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不同</a:t>
            </a:r>
            <a:r>
              <a:rPr lang="zh-CN" altLang="en-US" b="1" dirty="0" smtClean="0">
                <a:latin typeface="Arial" panose="020B0604020202020204" pitchFamily="34" charset="0"/>
                <a:ea typeface="微软雅黑 Light" panose="020B0502040204020203" pitchFamily="34" charset="-122"/>
              </a:rPr>
              <a:t>结构的正常</a:t>
            </a:r>
            <a:r>
              <a:rPr lang="zh-CN" altLang="en-US" b="1" dirty="0">
                <a:latin typeface="Arial" panose="020B0604020202020204" pitchFamily="34" charset="0"/>
                <a:ea typeface="微软雅黑 Light" panose="020B0502040204020203" pitchFamily="34" charset="-122"/>
              </a:rPr>
              <a:t>价化合物：</a:t>
            </a:r>
          </a:p>
        </p:txBody>
      </p:sp>
    </p:spTree>
    <p:extLst>
      <p:ext uri="{BB962C8B-B14F-4D97-AF65-F5344CB8AC3E}">
        <p14:creationId xmlns:p14="http://schemas.microsoft.com/office/powerpoint/2010/main" val="779340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2183</Words>
  <Application>Microsoft Office PowerPoint</Application>
  <PresentationFormat>全屏显示(4:3)</PresentationFormat>
  <Paragraphs>357</Paragraphs>
  <Slides>35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宋体</vt:lpstr>
      <vt:lpstr>微软雅黑</vt:lpstr>
      <vt:lpstr>微软雅黑 Light</vt:lpstr>
      <vt:lpstr>Arial</vt:lpstr>
      <vt:lpstr>Symbol</vt:lpstr>
      <vt:lpstr>Times New Roman</vt:lpstr>
      <vt:lpstr>Verdana</vt:lpstr>
      <vt:lpstr>Wingdings</vt:lpstr>
      <vt:lpstr>默认设计模板</vt:lpstr>
      <vt:lpstr>公式</vt:lpstr>
      <vt:lpstr>Equation</vt:lpstr>
      <vt:lpstr>Photo Editor 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材料科学基础（I） (Fundamentals of Materials Science)</dc:title>
  <dc:creator>w</dc:creator>
  <cp:lastModifiedBy>Chunlei Wan</cp:lastModifiedBy>
  <cp:revision>268</cp:revision>
  <dcterms:created xsi:type="dcterms:W3CDTF">2003-02-07T12:31:56Z</dcterms:created>
  <dcterms:modified xsi:type="dcterms:W3CDTF">2019-10-20T01:36:48Z</dcterms:modified>
</cp:coreProperties>
</file>