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504" r:id="rId3"/>
    <p:sldId id="505" r:id="rId5"/>
    <p:sldId id="536" r:id="rId6"/>
    <p:sldId id="573" r:id="rId7"/>
    <p:sldId id="578" r:id="rId8"/>
    <p:sldId id="570" r:id="rId9"/>
    <p:sldId id="593" r:id="rId10"/>
    <p:sldId id="553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7" r:id="rId19"/>
    <p:sldId id="586" r:id="rId20"/>
    <p:sldId id="588" r:id="rId21"/>
    <p:sldId id="589" r:id="rId22"/>
    <p:sldId id="509" r:id="rId23"/>
  </p:sldIdLst>
  <p:sldSz cx="12192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474"/>
    <a:srgbClr val="31859C"/>
    <a:srgbClr val="2C7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55" d="100"/>
          <a:sy n="55" d="100"/>
        </p:scale>
        <p:origin x="58" y="302"/>
      </p:cViewPr>
      <p:guideLst>
        <p:guide orient="horz" pos="2910"/>
        <p:guide pos="27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latin typeface="FZDaHei-B02S" panose="02000000000000000000" charset="-122"/>
              <a:ea typeface="FZDaHei-B02S" panose="02000000000000000000" charset="-122"/>
              <a:cs typeface="FZDaHei-B02S" panose="02000000000000000000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237744"/>
            <a:ext cx="11442192" cy="1386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3824" y="62484"/>
            <a:ext cx="2448560" cy="42824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74844" y="3189528"/>
            <a:ext cx="11171767" cy="38735"/>
          </a:xfrm>
          <a:custGeom>
            <a:avLst/>
            <a:gdLst/>
            <a:ahLst/>
            <a:cxnLst/>
            <a:rect l="l" t="t" r="r" b="b"/>
            <a:pathLst>
              <a:path w="8378825" h="38735">
                <a:moveTo>
                  <a:pt x="8378774" y="38163"/>
                </a:moveTo>
                <a:lnTo>
                  <a:pt x="0" y="38163"/>
                </a:lnTo>
                <a:lnTo>
                  <a:pt x="0" y="0"/>
                </a:lnTo>
                <a:lnTo>
                  <a:pt x="8378774" y="0"/>
                </a:lnTo>
                <a:lnTo>
                  <a:pt x="8378774" y="3816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237744"/>
            <a:ext cx="11442192" cy="1386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3824" y="62484"/>
            <a:ext cx="2448560" cy="4282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4303" y="25907"/>
            <a:ext cx="2456688" cy="71323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841247"/>
            <a:ext cx="12192000" cy="4471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979" y="570344"/>
            <a:ext cx="703204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5925" y="6415162"/>
            <a:ext cx="366605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hyperlink" Target="mailto:liss18@mails.tsinghua.edu.cn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eg"/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jpeg"/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jpeg"/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214757" y="76072"/>
            <a:ext cx="11748770" cy="864870"/>
            <a:chOff x="164592" y="80517"/>
            <a:chExt cx="11748770" cy="864870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4592" y="237997"/>
              <a:ext cx="9969500" cy="14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7062" y="80517"/>
              <a:ext cx="2146300" cy="864870"/>
            </a:xfrm>
            <a:prstGeom prst="rect">
              <a:avLst/>
            </a:prstGeom>
          </p:spPr>
        </p:pic>
      </p:grpSp>
      <p:sp>
        <p:nvSpPr>
          <p:cNvPr id="23" name="object 2"/>
          <p:cNvSpPr txBox="1"/>
          <p:nvPr/>
        </p:nvSpPr>
        <p:spPr>
          <a:xfrm>
            <a:off x="1979295" y="4162425"/>
            <a:ext cx="8232775" cy="12426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3016250" algn="ctr">
              <a:lnSpc>
                <a:spcPct val="180000"/>
              </a:lnSpc>
              <a:spcBef>
                <a:spcPts val="100"/>
              </a:spcBef>
              <a:buClrTx/>
              <a:buSzTx/>
              <a:buFontTx/>
            </a:pPr>
            <a:r>
              <a:rPr lang="zh-CN" altLang="en-US" sz="2200" b="1" dirty="0">
                <a:latin typeface="+mj-ea"/>
                <a:ea typeface="+mj-ea"/>
                <a:cs typeface="Times New Roman" panose="02020603050405020304" charset="0"/>
                <a:sym typeface="+mn-ea"/>
              </a:rPr>
              <a:t>顾书扬、慎庸仲、武逸飞、张锦程</a:t>
            </a:r>
            <a:endParaRPr lang="zh-CN" altLang="en-US" sz="2200" b="1" dirty="0"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marR="3016250" algn="ctr">
              <a:lnSpc>
                <a:spcPct val="180000"/>
              </a:lnSpc>
              <a:spcBef>
                <a:spcPts val="100"/>
              </a:spcBef>
              <a:buClrTx/>
              <a:buSzTx/>
              <a:buFontTx/>
            </a:pPr>
            <a:r>
              <a:rPr lang="zh-CN" altLang="en-US" sz="2200" b="1" dirty="0">
                <a:latin typeface="+mj-ea"/>
                <a:ea typeface="+mj-ea"/>
                <a:cs typeface="Times New Roman" panose="02020603050405020304" charset="0"/>
                <a:sym typeface="+mn-ea"/>
              </a:rPr>
              <a:t>清华大学材料学院</a:t>
            </a:r>
            <a:endParaRPr lang="zh-CN" altLang="en-US" sz="2200" b="1" dirty="0"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48605" y="6413500"/>
            <a:ext cx="66909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858010" algn="r">
              <a:lnSpc>
                <a:spcPct val="100000"/>
              </a:lnSpc>
              <a:spcBef>
                <a:spcPts val="2115"/>
              </a:spcBef>
            </a:pPr>
            <a:r>
              <a:rPr lang="en-US" sz="2000" b="1" u="sng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Email</a:t>
            </a:r>
            <a:r>
              <a:rPr lang="zh-CN" altLang="en-US" sz="2000" b="1" u="sng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sz="2000" b="1" u="sng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jincheng</a:t>
            </a:r>
            <a:r>
              <a:rPr sz="2000" b="1" u="sng" spc="-5" dirty="0">
                <a:latin typeface="Times New Roman" panose="02020603050405020304" charset="0"/>
                <a:cs typeface="Times New Roman" panose="02020603050405020304" charset="0"/>
                <a:sym typeface="+mn-ea"/>
                <a:hlinkClick r:id="rId3"/>
              </a:rPr>
              <a:t>18@mails.tsinghua.edu.cn</a:t>
            </a:r>
            <a:endParaRPr lang="zh-CN" altLang="en-US" sz="2000" b="1" u="sng" spc="-5" dirty="0">
              <a:latin typeface="Times New Roman" panose="02020603050405020304" charset="0"/>
              <a:cs typeface="Times New Roman" panose="02020603050405020304" charset="0"/>
              <a:sym typeface="+mn-ea"/>
              <a:hlinkClick r:id="rId3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599091" y="1833880"/>
            <a:ext cx="13363866" cy="2019300"/>
            <a:chOff x="-976" y="2888"/>
            <a:chExt cx="21511" cy="3180"/>
          </a:xfrm>
        </p:grpSpPr>
        <p:sp>
          <p:nvSpPr>
            <p:cNvPr id="29" name="object 6"/>
            <p:cNvSpPr/>
            <p:nvPr/>
          </p:nvSpPr>
          <p:spPr>
            <a:xfrm>
              <a:off x="528" y="4721"/>
              <a:ext cx="18142" cy="120"/>
            </a:xfrm>
            <a:custGeom>
              <a:avLst/>
              <a:gdLst/>
              <a:ahLst/>
              <a:cxnLst/>
              <a:rect l="l" t="t" r="r" b="b"/>
              <a:pathLst>
                <a:path w="8153400" h="40005">
                  <a:moveTo>
                    <a:pt x="8153400" y="39750"/>
                  </a:moveTo>
                  <a:lnTo>
                    <a:pt x="0" y="38163"/>
                  </a:lnTo>
                  <a:lnTo>
                    <a:pt x="0" y="0"/>
                  </a:lnTo>
                  <a:lnTo>
                    <a:pt x="8153400" y="1587"/>
                  </a:lnTo>
                  <a:lnTo>
                    <a:pt x="8153400" y="3975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" name="object 4"/>
            <p:cNvSpPr txBox="1">
              <a:spLocks noGrp="1"/>
            </p:cNvSpPr>
            <p:nvPr/>
          </p:nvSpPr>
          <p:spPr>
            <a:xfrm>
              <a:off x="960" y="2888"/>
              <a:ext cx="17709" cy="1714"/>
            </a:xfrm>
            <a:prstGeom prst="rect">
              <a:avLst/>
            </a:prstGeom>
          </p:spPr>
          <p:txBody>
            <a:bodyPr vert="horz" wrap="square" lIns="0" tIns="12064" rIns="0" bIns="0" rtlCol="0">
              <a:spAutoFit/>
            </a:bodyPr>
            <a:lstStyle>
              <a:lvl1pPr>
                <a:defRPr sz="2000" b="0" i="0">
                  <a:solidFill>
                    <a:schemeClr val="tx1"/>
                  </a:solidFill>
                  <a:latin typeface="Arial" panose="020B0604020202020204"/>
                  <a:ea typeface="+mj-ea"/>
                  <a:cs typeface="Arial" panose="020B0604020202020204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3500" b="1" dirty="0">
                  <a:solidFill>
                    <a:srgbClr val="2932E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Simulation on the Electromechanical Properties of 1-3, 3-3 Type Composite Ferroelectric/Piezoelectric Materials </a:t>
              </a:r>
              <a:endParaRPr lang="en-US" sz="3500" b="1" dirty="0">
                <a:solidFill>
                  <a:srgbClr val="2932E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" name="object 6"/>
            <p:cNvSpPr/>
            <p:nvPr/>
          </p:nvSpPr>
          <p:spPr>
            <a:xfrm>
              <a:off x="531" y="4721"/>
              <a:ext cx="18142" cy="120"/>
            </a:xfrm>
            <a:custGeom>
              <a:avLst/>
              <a:gdLst/>
              <a:ahLst/>
              <a:cxnLst/>
              <a:rect l="l" t="t" r="r" b="b"/>
              <a:pathLst>
                <a:path w="8153400" h="40005">
                  <a:moveTo>
                    <a:pt x="8153400" y="39750"/>
                  </a:moveTo>
                  <a:lnTo>
                    <a:pt x="0" y="38163"/>
                  </a:lnTo>
                  <a:lnTo>
                    <a:pt x="0" y="0"/>
                  </a:lnTo>
                  <a:lnTo>
                    <a:pt x="8153400" y="1587"/>
                  </a:lnTo>
                  <a:lnTo>
                    <a:pt x="8153400" y="3975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文本框 3"/>
            <p:cNvSpPr txBox="1"/>
            <p:nvPr/>
          </p:nvSpPr>
          <p:spPr>
            <a:xfrm>
              <a:off x="-976" y="4728"/>
              <a:ext cx="21511" cy="13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R="3016250" algn="ctr">
                <a:lnSpc>
                  <a:spcPct val="130000"/>
                </a:lnSpc>
                <a:spcBef>
                  <a:spcPts val="100"/>
                </a:spcBef>
              </a:pPr>
              <a:r>
                <a:rPr lang="en-US" altLang="zh-CN" sz="3800" b="1" dirty="0">
                  <a:sym typeface="+mn-ea"/>
                </a:rPr>
                <a:t>1-3, 3-3 </a:t>
              </a:r>
              <a:r>
                <a:rPr lang="zh-CN" altLang="en-US" sz="3800" b="1" dirty="0">
                  <a:sym typeface="+mn-ea"/>
                </a:rPr>
                <a:t>型复合铁电</a:t>
              </a:r>
              <a:r>
                <a:rPr lang="en-US" altLang="zh-CN" sz="3800" b="1" dirty="0">
                  <a:sym typeface="+mn-ea"/>
                </a:rPr>
                <a:t>/</a:t>
              </a:r>
              <a:r>
                <a:rPr lang="zh-CN" altLang="en-US" sz="3800" b="1" dirty="0">
                  <a:sym typeface="+mn-ea"/>
                </a:rPr>
                <a:t>压电材料的力电性能仿真</a:t>
              </a:r>
              <a:endParaRPr lang="zh-CN" altLang="en-US" sz="3800" b="1" dirty="0">
                <a:sym typeface="+mn-ea"/>
              </a:endParaRPr>
            </a:p>
          </p:txBody>
        </p:sp>
      </p:grpSp>
      <p:sp>
        <p:nvSpPr>
          <p:cNvPr id="7" name="object 2"/>
          <p:cNvSpPr txBox="1"/>
          <p:nvPr/>
        </p:nvSpPr>
        <p:spPr>
          <a:xfrm>
            <a:off x="2818765" y="5638800"/>
            <a:ext cx="6554470" cy="62103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p>
            <a:pPr marR="3016250" algn="ctr">
              <a:lnSpc>
                <a:spcPct val="180000"/>
              </a:lnSpc>
              <a:spcBef>
                <a:spcPts val="100"/>
              </a:spcBef>
              <a:buClrTx/>
              <a:buSzTx/>
              <a:buFontTx/>
            </a:pPr>
            <a:r>
              <a:rPr sz="2200" spc="-5" dirty="0">
                <a:latin typeface="Times New Roman" panose="02020603050405020304" charset="0"/>
                <a:ea typeface="SimHei" panose="02010609060101010101" charset="-122"/>
                <a:cs typeface="Times New Roman" panose="02020603050405020304" charset="0"/>
                <a:sym typeface="+mn-ea"/>
              </a:rPr>
              <a:t>202</a:t>
            </a:r>
            <a:r>
              <a:rPr lang="en-US" sz="2200" spc="-5" dirty="0">
                <a:latin typeface="Times New Roman" panose="02020603050405020304" charset="0"/>
                <a:ea typeface="SimHei" panose="02010609060101010101" charset="-122"/>
                <a:cs typeface="Times New Roman" panose="02020603050405020304" charset="0"/>
                <a:sym typeface="+mn-ea"/>
              </a:rPr>
              <a:t>1</a:t>
            </a:r>
            <a:r>
              <a:rPr sz="2200" spc="-5" dirty="0">
                <a:latin typeface="Times New Roman" panose="02020603050405020304" charset="0"/>
                <a:ea typeface="SimHei" panose="02010609060101010101" charset="-122"/>
                <a:cs typeface="Times New Roman" panose="02020603050405020304" charset="0"/>
                <a:sym typeface="+mn-ea"/>
              </a:rPr>
              <a:t>.</a:t>
            </a:r>
            <a:r>
              <a:rPr lang="en-US" sz="2200" spc="-5" dirty="0">
                <a:latin typeface="Times New Roman" panose="02020603050405020304" charset="0"/>
                <a:ea typeface="SimHei" panose="02010609060101010101" charset="-122"/>
                <a:cs typeface="Times New Roman" panose="02020603050405020304" charset="0"/>
                <a:sym typeface="+mn-ea"/>
              </a:rPr>
              <a:t>05</a:t>
            </a:r>
            <a:r>
              <a:rPr sz="2200" spc="-5" dirty="0">
                <a:latin typeface="Times New Roman" panose="02020603050405020304" charset="0"/>
                <a:ea typeface="SimHei" panose="02010609060101010101" charset="-122"/>
                <a:cs typeface="Times New Roman" panose="02020603050405020304" charset="0"/>
                <a:sym typeface="+mn-ea"/>
              </a:rPr>
              <a:t>.</a:t>
            </a:r>
            <a:r>
              <a:rPr lang="en-US" sz="2200" spc="-5" dirty="0">
                <a:latin typeface="Times New Roman" panose="02020603050405020304" charset="0"/>
                <a:ea typeface="SimHei" panose="02010609060101010101" charset="-122"/>
                <a:cs typeface="Times New Roman" panose="02020603050405020304" charset="0"/>
                <a:sym typeface="+mn-ea"/>
              </a:rPr>
              <a:t>29</a:t>
            </a:r>
            <a:endParaRPr lang="zh-CN" altLang="en-US" sz="2200" b="1" dirty="0"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3.4  3-3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型空间网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络模型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3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实验模型建立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1144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最后，在保持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PZT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相尺寸以及周期条件相同的条件下，我们制作了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3-3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型模型，如下图所示。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接着采用和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型模型中类似的方法，引入缺陷。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0"/>
            <a:ext cx="5408930" cy="4081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53000" y="6440170"/>
            <a:ext cx="3627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12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3-3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型模拟体系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示意图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4.1  1-3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型单向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连通模型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4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实验结果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6" y="1676400"/>
            <a:ext cx="6687498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通过比较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x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型模型的电滞回线，我们发现，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型复合方式具有明显的各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向异性。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7765"/>
            <a:ext cx="3926682" cy="388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65921"/>
            <a:ext cx="4257040" cy="3629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657" y="-3986"/>
            <a:ext cx="2425300" cy="2155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55" y="-3175"/>
            <a:ext cx="2488565" cy="2154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49425" y="6440170"/>
            <a:ext cx="8971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13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不同电压下模拟体系的电滞回线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(a) z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</a:t>
            </a:r>
            <a:r>
              <a:rPr 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-3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型，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 x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</a:t>
            </a:r>
            <a:r>
              <a:rPr 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-3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2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60960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35" y="2566670"/>
            <a:ext cx="4256405" cy="3620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2685"/>
            <a:ext cx="3907790" cy="3887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4.1  1-3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型单向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连通模型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4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实验结果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2" name="文本框 1"/>
          <p:cNvSpPr txBox="1"/>
          <p:nvPr/>
        </p:nvSpPr>
        <p:spPr>
          <a:xfrm>
            <a:off x="273686" y="1676400"/>
            <a:ext cx="6687498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通过比较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x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型模型的电滞回线，我们发现，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型复合方式具有明显的各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向异性。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657" y="-3563"/>
            <a:ext cx="2425300" cy="2155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55" y="-3175"/>
            <a:ext cx="2488565" cy="2154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9425" y="6440170"/>
            <a:ext cx="8971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14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不同压强下模拟体系的电滞回线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(a) z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</a:t>
            </a:r>
            <a:r>
              <a:rPr 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-3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型，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 x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</a:t>
            </a:r>
            <a:r>
              <a:rPr 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-3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92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60960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7765"/>
            <a:ext cx="3926682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59685"/>
            <a:ext cx="4257040" cy="3625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555" y="1218565"/>
            <a:ext cx="75990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4.2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缺陷对材料铁电性的影响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4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实验结果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6" y="1676400"/>
            <a:ext cx="8336914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型模型上引入缺陷后，我们发现电回滞曲线明显改变。说明“微裂纹”的结构缺陷能够通过改变连通性，从而显著改变材料性能。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-635"/>
            <a:ext cx="2783840" cy="2433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68625" y="6440170"/>
            <a:ext cx="697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15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不同电压下模拟体系的电滞回线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(a)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无缺陷，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有缺陷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92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60960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85" y="2437130"/>
            <a:ext cx="3907155" cy="3876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73020"/>
            <a:ext cx="4267200" cy="363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555" y="1218565"/>
            <a:ext cx="75990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4.2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缺陷对材料铁电性的影响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4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实验结果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273686" y="1676400"/>
            <a:ext cx="8336914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型模型上引入缺陷后，我们发现电回滞曲线明显改变。说明“微裂纹”的结构缺陷能够通过改变连通性，从而显著改变材料性能。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8625" y="6440170"/>
            <a:ext cx="697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16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不同压强下模拟体系的电滞回线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(a)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无缺陷，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有缺陷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-635"/>
            <a:ext cx="2783840" cy="24339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92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0960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4.2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缺陷对材料铁电性的影响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4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实验结果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89642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通过观察电势场分布，可以看到当施加电场为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0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时刻，有缺陷的模型由于出现裂纹上下的反向极化，从而使材料不能被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整体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极化。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5" y="2384425"/>
            <a:ext cx="4381500" cy="4064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84425"/>
            <a:ext cx="4956810" cy="4064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73425" y="6440170"/>
            <a:ext cx="697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17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模拟体系的电势分布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(a)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无缺陷，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有缺陷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-635"/>
            <a:ext cx="2783840" cy="2433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400" y="24523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5867400" y="24523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4.3  1-3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型连通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/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非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连通的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 zigzag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模型比较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228600"/>
            <a:ext cx="11553190" cy="866140"/>
            <a:chOff x="338" y="368"/>
            <a:chExt cx="18194" cy="1364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" name="组合 20"/>
            <p:cNvGrpSpPr/>
            <p:nvPr/>
          </p:nvGrpSpPr>
          <p:grpSpPr>
            <a:xfrm rot="0">
              <a:off x="390" y="849"/>
              <a:ext cx="18142" cy="883"/>
              <a:chOff x="390" y="849"/>
              <a:chExt cx="18142" cy="883"/>
            </a:xfrm>
          </p:grpSpPr>
          <p:sp>
            <p:nvSpPr>
              <p:cNvPr id="13" name="object 6"/>
              <p:cNvSpPr/>
              <p:nvPr/>
            </p:nvSpPr>
            <p:spPr>
              <a:xfrm>
                <a:off x="390" y="1669"/>
                <a:ext cx="18142" cy="63"/>
              </a:xfrm>
              <a:custGeom>
                <a:avLst/>
                <a:gdLst/>
                <a:ahLst/>
                <a:cxnLst/>
                <a:rect l="l" t="t" r="r" b="b"/>
                <a:pathLst>
                  <a:path w="8153400" h="40005">
                    <a:moveTo>
                      <a:pt x="8153400" y="39750"/>
                    </a:moveTo>
                    <a:lnTo>
                      <a:pt x="0" y="38163"/>
                    </a:lnTo>
                    <a:lnTo>
                      <a:pt x="0" y="0"/>
                    </a:lnTo>
                    <a:lnTo>
                      <a:pt x="8153400" y="1587"/>
                    </a:lnTo>
                    <a:lnTo>
                      <a:pt x="8153400" y="3975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  <p:sp>
            <p:nvSpPr>
              <p:cNvPr id="14" name="object 7"/>
              <p:cNvSpPr txBox="1">
                <a:spLocks noGrp="1"/>
              </p:cNvSpPr>
              <p:nvPr/>
            </p:nvSpPr>
            <p:spPr>
              <a:xfrm>
                <a:off x="501" y="849"/>
                <a:ext cx="15359" cy="796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2000" b="0" i="0">
                    <a:solidFill>
                      <a:schemeClr val="tx1"/>
                    </a:solidFill>
                    <a:latin typeface="Arial" panose="020B0604020202020204"/>
                    <a:ea typeface="+mj-ea"/>
                    <a:cs typeface="Arial" panose="020B0604020202020204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altLang="zh-CN" sz="3200" b="1" spc="-5" dirty="0">
                    <a:latin typeface="Cambria Math" panose="02040503050406030204" charset="0"/>
                    <a:cs typeface="Cambria Math" panose="02040503050406030204" charset="0"/>
                  </a:rPr>
                  <a:t>4  </a:t>
                </a:r>
                <a:r>
                  <a: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rPr>
                  <a:t>实验结果</a:t>
                </a:r>
                <a:endParaRPr lang="zh-CN" altLang="en-US" sz="3200" b="1" spc="-5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71837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为了找到复合材料电学性质各向异性的来源，我们制作了如下的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模型。以验证拓扑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连通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性所导致的渗流效应是影响铁电性的主要因素。而不是特定方向上材料的长度。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1600" y="6440170"/>
            <a:ext cx="972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18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极化强度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: 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a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拓扑非连通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zigzag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模型极化强度 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b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拓扑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连通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zigzag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模型极化强度</a:t>
            </a:r>
            <a:endParaRPr lang="zh-CN" altLang="en-US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70" y="2717800"/>
            <a:ext cx="4603115" cy="37299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95" y="2717165"/>
            <a:ext cx="4500880" cy="37268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85" y="-10160"/>
            <a:ext cx="2469515" cy="2170430"/>
          </a:xfrm>
          <a:prstGeom prst="rect">
            <a:avLst/>
          </a:prstGeom>
        </p:spPr>
      </p:pic>
      <p:pic>
        <p:nvPicPr>
          <p:cNvPr id="2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-10160"/>
            <a:ext cx="2430145" cy="218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400" y="28333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6172200" y="28333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4.3  1-3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型连通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/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非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连通的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 zigzag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模型比较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228600"/>
            <a:ext cx="11553190" cy="866140"/>
            <a:chOff x="338" y="368"/>
            <a:chExt cx="18194" cy="1364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" name="组合 20"/>
            <p:cNvGrpSpPr/>
            <p:nvPr/>
          </p:nvGrpSpPr>
          <p:grpSpPr>
            <a:xfrm rot="0">
              <a:off x="390" y="849"/>
              <a:ext cx="18142" cy="883"/>
              <a:chOff x="390" y="849"/>
              <a:chExt cx="18142" cy="883"/>
            </a:xfrm>
          </p:grpSpPr>
          <p:sp>
            <p:nvSpPr>
              <p:cNvPr id="13" name="object 6"/>
              <p:cNvSpPr/>
              <p:nvPr/>
            </p:nvSpPr>
            <p:spPr>
              <a:xfrm>
                <a:off x="390" y="1669"/>
                <a:ext cx="18142" cy="63"/>
              </a:xfrm>
              <a:custGeom>
                <a:avLst/>
                <a:gdLst/>
                <a:ahLst/>
                <a:cxnLst/>
                <a:rect l="l" t="t" r="r" b="b"/>
                <a:pathLst>
                  <a:path w="8153400" h="40005">
                    <a:moveTo>
                      <a:pt x="8153400" y="39750"/>
                    </a:moveTo>
                    <a:lnTo>
                      <a:pt x="0" y="38163"/>
                    </a:lnTo>
                    <a:lnTo>
                      <a:pt x="0" y="0"/>
                    </a:lnTo>
                    <a:lnTo>
                      <a:pt x="8153400" y="1587"/>
                    </a:lnTo>
                    <a:lnTo>
                      <a:pt x="8153400" y="3975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  <p:sp>
            <p:nvSpPr>
              <p:cNvPr id="14" name="object 7"/>
              <p:cNvSpPr txBox="1">
                <a:spLocks noGrp="1"/>
              </p:cNvSpPr>
              <p:nvPr/>
            </p:nvSpPr>
            <p:spPr>
              <a:xfrm>
                <a:off x="501" y="849"/>
                <a:ext cx="15359" cy="796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2000" b="0" i="0">
                    <a:solidFill>
                      <a:schemeClr val="tx1"/>
                    </a:solidFill>
                    <a:latin typeface="Arial" panose="020B0604020202020204"/>
                    <a:ea typeface="+mj-ea"/>
                    <a:cs typeface="Arial" panose="020B0604020202020204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altLang="zh-CN" sz="3200" b="1" spc="-5" dirty="0">
                    <a:latin typeface="Cambria Math" panose="02040503050406030204" charset="0"/>
                    <a:cs typeface="Cambria Math" panose="02040503050406030204" charset="0"/>
                  </a:rPr>
                  <a:t>4  </a:t>
                </a:r>
                <a:r>
                  <a: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rPr>
                  <a:t>实验结果</a:t>
                </a:r>
                <a:endParaRPr lang="zh-CN" altLang="en-US" sz="3200" b="1" spc="-5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114420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其电滞回线结果如下所示。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10" y="2262505"/>
            <a:ext cx="4859020" cy="4125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" y="2262505"/>
            <a:ext cx="4714875" cy="4125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2180" y="6440170"/>
            <a:ext cx="10379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19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不同电压下模拟体系的电滞回线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(a)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拓扑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非连通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模型，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拓扑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连通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85" y="-10160"/>
            <a:ext cx="2469515" cy="2170430"/>
          </a:xfrm>
          <a:prstGeom prst="rect">
            <a:avLst/>
          </a:prstGeom>
        </p:spPr>
      </p:pic>
      <p:pic>
        <p:nvPicPr>
          <p:cNvPr id="3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-10160"/>
            <a:ext cx="2430145" cy="2180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59436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4.4  3-3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型模型对缺陷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的的稳定性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4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实验结果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6" y="1676400"/>
            <a:ext cx="9022714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3-3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型模型的回滞曲线与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型复合模型接近。且在引入直接缺陷和临近缺陷后，依然能够保持一定的极化性质。而在临近点几乎无影响。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" b="1128"/>
          <a:stretch>
            <a:fillRect/>
          </a:stretch>
        </p:blipFill>
        <p:spPr>
          <a:xfrm>
            <a:off x="149860" y="2736215"/>
            <a:ext cx="3848100" cy="33483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"/>
          <a:stretch>
            <a:fillRect/>
          </a:stretch>
        </p:blipFill>
        <p:spPr>
          <a:xfrm>
            <a:off x="4269105" y="2736215"/>
            <a:ext cx="3716655" cy="33375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/>
          <a:stretch>
            <a:fillRect/>
          </a:stretch>
        </p:blipFill>
        <p:spPr>
          <a:xfrm>
            <a:off x="8291830" y="2736215"/>
            <a:ext cx="3514725" cy="3341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30" y="0"/>
            <a:ext cx="2871469" cy="2166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0780" y="6440170"/>
            <a:ext cx="10379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20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不同点位测得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zigzag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的电滞回线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: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 3-3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 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缺陷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正上方（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c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）缺陷点临近点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" y="26809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4191000" y="26809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8229600" y="26809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c)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实验结果综述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5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结论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6" y="1828800"/>
            <a:ext cx="11481434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）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型复合材料只能够在陶瓷相的方向上保持原有的材料性质。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2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）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型复合结构中出现陶瓷相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微裂纹”，是导致材料整体结构铁电性失效的原因。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3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）阶梯型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模型证明了拓扑连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通的结构能够保持陶瓷相的铁电性。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4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）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3-3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型网络状结构能够减缓缺陷所导致的铁电性失效。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通过上述实验，我们解释了网络状结构复合材料能够保留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陶瓷相电学性质的机理，并验证了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3 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维连通网络状复合材料对缺陷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的稳定性。</a:t>
            </a:r>
            <a:endParaRPr lang="en-US" altLang="zh-CN" sz="2000" b="1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5755" y="1218565"/>
            <a:ext cx="1144206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45720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目前，压电材料多数为陶瓷材料，然而随着技术发展，电子材料所应用的领域也越来越广，如何协调压电性和机械性能，以满足不同服役条件下的性能要求，是一项值得研究的课题。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marL="0" indent="45720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其中，</a:t>
            </a:r>
            <a:r>
              <a:rPr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由压电陶瓷和聚合物组成的压电复合材料</a:t>
            </a:r>
            <a:r>
              <a:rPr 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具有</a:t>
            </a:r>
            <a:r>
              <a:rPr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出色的可定制性</a:t>
            </a:r>
            <a:r>
              <a:rPr 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，因而是研究的热点</a:t>
            </a:r>
            <a:r>
              <a:rPr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。</a:t>
            </a:r>
            <a:r>
              <a:rPr 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由于具有</a:t>
            </a:r>
            <a:r>
              <a:rPr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耦合系数高，声阻抗低，与人体组织匹配性</a:t>
            </a:r>
            <a:r>
              <a:rPr 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好</a:t>
            </a:r>
            <a:r>
              <a:rPr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，柔韧</a:t>
            </a:r>
            <a:r>
              <a:rPr 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等优点，这种复合材料在水下声纳、医学诊断超声换能器和柔性可穿戴设备等方面都有很大的应用前景。</a:t>
            </a:r>
            <a:endParaRPr 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468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0" indent="0">
                    <a:buNone/>
                  </a:pPr>
                  <a:r>
                    <a:rPr sz="3200" b="1" spc="-5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1</a:t>
                  </a:r>
                  <a:r>
                    <a:rPr lang="en-US" sz="3200" b="1" spc="-5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.1</a:t>
                  </a:r>
                  <a:r>
                    <a:rPr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 </a:t>
                  </a:r>
                  <a:r>
                    <a:rPr lang="zh-CN" alt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背景</a:t>
                  </a:r>
                  <a:r>
                    <a:rPr 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 —— </a:t>
                  </a:r>
                  <a:r>
                    <a:rPr lang="zh-CN" altLang="en-US" sz="3200" b="1" dirty="0">
                      <a:sym typeface="+mn-ea"/>
                    </a:rPr>
                    <a:t>电子材料应用领域不断扩张</a:t>
                  </a:r>
                  <a:endParaRPr lang="en-US" sz="3200" b="1" spc="-50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3605" r="9100"/>
          <a:stretch>
            <a:fillRect/>
          </a:stretch>
        </p:blipFill>
        <p:spPr>
          <a:xfrm>
            <a:off x="145415" y="3078480"/>
            <a:ext cx="5366385" cy="314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6324600"/>
            <a:ext cx="5191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图1.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具有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3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层结构的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1-3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型压电复合材料。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5600" y="6365875"/>
            <a:ext cx="5191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2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复合压电材料应用于柔性可穿戴设备。</a:t>
            </a:r>
            <a:endParaRPr lang="en-US" altLang="zh-CN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155" y="3173095"/>
            <a:ext cx="585724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610" y="6129654"/>
            <a:ext cx="369887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SimHei" panose="02010609060101010101" charset="-122"/>
                <a:cs typeface="SimHei" panose="02010609060101010101" charset="-122"/>
              </a:rPr>
              <a:t>欢迎大家批评指正</a:t>
            </a:r>
            <a:r>
              <a:rPr sz="3200" b="1" spc="-10" dirty="0">
                <a:latin typeface="SimHei" panose="02010609060101010101" charset="-122"/>
                <a:cs typeface="SimHei" panose="02010609060101010101" charset="-122"/>
              </a:rPr>
              <a:t>！</a:t>
            </a:r>
            <a:endParaRPr sz="3200">
              <a:latin typeface="SimHei" panose="02010609060101010101" charset="-122"/>
              <a:cs typeface="SimHei" panose="02010609060101010101" charset="-122"/>
            </a:endParaRPr>
          </a:p>
        </p:txBody>
      </p:sp>
      <p:pic>
        <p:nvPicPr>
          <p:cNvPr id="5" name="图片 4" descr="spacex-530583-unsplash"/>
          <p:cNvPicPr>
            <a:picLocks noChangeAspect="1"/>
          </p:cNvPicPr>
          <p:nvPr/>
        </p:nvPicPr>
        <p:blipFill>
          <a:blip r:embed="rId1"/>
          <a:srcRect b="8297"/>
          <a:stretch>
            <a:fillRect/>
          </a:stretch>
        </p:blipFill>
        <p:spPr>
          <a:xfrm>
            <a:off x="635" y="-228600"/>
            <a:ext cx="12191365" cy="6209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5755" y="1218565"/>
                <a:ext cx="11442065" cy="10147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457200" fontAlgn="auto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我们记复合材料中不同的两相分别为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 P1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、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P2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，对于功能材料而言，总存在这一个物理量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 X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，当它输入系统后，将会导致另一个物理量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 Y 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的变化。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P1 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 P2 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对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 X 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的单独响应记为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charset="0"/>
                        <a:ea typeface="SimHei" panose="02010609060101010101" charset="-122"/>
                        <a:cs typeface="Cambria Math" panose="02040503050406030204" charset="0"/>
                        <a:sym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SimHei" panose="02010609060101010101" charset="-122"/>
                    <a:cs typeface="Cambria Math" panose="02040503050406030204" charset="0"/>
                    <a:sym typeface="+mn-ea"/>
                  </a:rPr>
                  <a:t>，复合系统的总响应</a:t>
                </a:r>
                <a:r>
                  <a:rPr lang="en-US" altLang="zh-CN" sz="2000" dirty="0">
                    <a:latin typeface="Cambria Math" panose="02040503050406030204" charset="0"/>
                    <a:ea typeface="SimHei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p>
                        <m: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SimHei" panose="02010609060101010101" charset="-122"/>
                    <a:cs typeface="Cambria Math" panose="02040503050406030204" charset="0"/>
                    <a:sym typeface="+mn-ea"/>
                  </a:rPr>
                  <a:t>相对于</a:t>
                </a:r>
                <a:r>
                  <a:rPr lang="en-US" altLang="zh-CN" sz="2000" dirty="0">
                    <a:latin typeface="Cambria Math" panose="02040503050406030204" charset="0"/>
                    <a:ea typeface="SimHei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charset="0"/>
                        <a:ea typeface="SimHei" panose="02010609060101010101" charset="-122"/>
                        <a:cs typeface="Cambria Math" panose="02040503050406030204" charset="0"/>
                        <a:sym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charset="0"/>
                            <a:ea typeface="SimHei" panose="02010609060101010101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SimHei" panose="02010609060101010101" charset="-122"/>
                    <a:cs typeface="Cambria Math" panose="02040503050406030204" charset="0"/>
                    <a:sym typeface="+mn-ea"/>
                  </a:rPr>
                  <a:t>的关系可以有以下三种，即加和、协同和乘积效应。</a:t>
                </a:r>
                <a:endParaRPr lang="zh-CN" sz="2000" dirty="0">
                  <a:latin typeface="SimHei" panose="02010609060101010101" charset="-122"/>
                  <a:ea typeface="SimHei" panose="02010609060101010101" charset="-122"/>
                  <a:cs typeface="SimHei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" y="1218565"/>
                <a:ext cx="11442065" cy="10147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468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sz="3200" b="1" spc="-5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1</a:t>
                  </a:r>
                  <a:r>
                    <a:rPr lang="en-US" sz="3200" b="1" spc="-5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.2</a:t>
                  </a:r>
                  <a:r>
                    <a:rPr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 </a:t>
                  </a:r>
                  <a:r>
                    <a:rPr lang="zh-CN" alt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背景</a:t>
                  </a:r>
                  <a:r>
                    <a:rPr lang="en-US" altLang="zh-CN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——</a:t>
                  </a:r>
                  <a:r>
                    <a:rPr lang="zh-CN" altLang="en-US" sz="3200" b="1" dirty="0">
                      <a:sym typeface="+mn-ea"/>
                    </a:rPr>
                    <a:t>复合压电材料的协同效应</a:t>
                  </a:r>
                  <a:endParaRPr lang="zh-CN" altLang="en-US" sz="3200" b="1" dirty="0">
                    <a:sym typeface="+mn-ea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25755" y="6019800"/>
            <a:ext cx="114471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也就是说，制备为复合材料后，压电材料的性能本身可能会有提升，即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1+1&gt;2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的现象可能会发生。同时，我们也要警惕乘积效应所带来的性能下降现象。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1000" y="2292985"/>
            <a:ext cx="11392535" cy="3577590"/>
            <a:chOff x="600" y="3851"/>
            <a:chExt cx="17941" cy="56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10224" r="52387"/>
            <a:stretch>
              <a:fillRect/>
            </a:stretch>
          </p:blipFill>
          <p:spPr>
            <a:xfrm>
              <a:off x="600" y="3934"/>
              <a:ext cx="4536" cy="276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rcRect t="22654"/>
            <a:stretch>
              <a:fillRect/>
            </a:stretch>
          </p:blipFill>
          <p:spPr>
            <a:xfrm>
              <a:off x="9979" y="5176"/>
              <a:ext cx="8562" cy="43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60532"/>
            <a:stretch>
              <a:fillRect/>
            </a:stretch>
          </p:blipFill>
          <p:spPr>
            <a:xfrm>
              <a:off x="5156" y="3851"/>
              <a:ext cx="3787" cy="310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rcRect l="-1416"/>
            <a:stretch>
              <a:fillRect/>
            </a:stretch>
          </p:blipFill>
          <p:spPr>
            <a:xfrm>
              <a:off x="600" y="7440"/>
              <a:ext cx="7529" cy="173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263" r="30225" b="78964"/>
            <a:stretch>
              <a:fillRect/>
            </a:stretch>
          </p:blipFill>
          <p:spPr>
            <a:xfrm>
              <a:off x="9688" y="3934"/>
              <a:ext cx="7219" cy="13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5755" y="1218565"/>
            <a:ext cx="114420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45720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复合压电材料的性能并不是两相性能的简单加和，而是和两相间的连通性和相对取向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息息相关。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marL="0" indent="45720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常规复合压电材料通常等效于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型的单连通模型，然而该类型材料性能稳定性差，力学上容易失效，且具有各向异性，因此不能广泛应用。由于渗流效应，两相体积比不同的复合压电材料性能存在突变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渗流极限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，由 Weber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等人的研究，复合物的电学性能随体积的变化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有：</a:t>
            </a:r>
            <a:endParaRPr 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468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sz="3200" b="1" spc="-5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1</a:t>
                  </a:r>
                  <a:r>
                    <a:rPr lang="en-US" sz="3200" b="1" spc="-5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.3</a:t>
                  </a:r>
                  <a:r>
                    <a:rPr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 </a:t>
                  </a:r>
                  <a:r>
                    <a:rPr lang="zh-CN" alt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背景</a:t>
                  </a:r>
                  <a:r>
                    <a:rPr lang="en-US" altLang="zh-CN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——</a:t>
                  </a:r>
                  <a:r>
                    <a:rPr lang="zh-CN" alt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</a:rPr>
                    <a:t>复合压</a:t>
                  </a:r>
                  <a:r>
                    <a:rPr lang="zh-CN" alt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电材料的</a:t>
                  </a:r>
                  <a:r>
                    <a:rPr lang="zh-CN" altLang="en-US" sz="3200" b="1" spc="-50" dirty="0">
                      <a:solidFill>
                        <a:schemeClr val="tx1"/>
                      </a:solidFill>
                      <a:effectLst/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渗流效应</a:t>
                  </a:r>
                  <a:endParaRPr lang="zh-CN" altLang="en-US" sz="3200" b="1" spc="-50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endParaRPr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5755" y="2721610"/>
                <a:ext cx="11442065" cy="8820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457200" fontAlgn="auto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charset="0"/>
                          <a:ea typeface="SimHei" panose="02010609060101010101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charset="0"/>
                          <a:ea typeface="SimHei" panose="02010609060101010101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charset="0"/>
                          <a:ea typeface="SimHei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charset="0"/>
                          <a:ea typeface="SimHei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charset="0"/>
                          <a:ea typeface="SimHei" panose="02010609060101010101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charset="0"/>
                          <a:ea typeface="SimHei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charset="0"/>
                              <a:ea typeface="SimHei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SimHei" panose="02010609060101010101" charset="-122"/>
                  <a:ea typeface="SimHei" panose="02010609060101010101" charset="-122"/>
                  <a:cs typeface="SimHei" panose="02010609060101010101" charset="-122"/>
                  <a:sym typeface="+mn-ea"/>
                </a:endParaRPr>
              </a:p>
              <a:p>
                <a:pPr marL="0" indent="457200" fontAlgn="auto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其中的幂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参数值 t 主要取决于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功能相的晶格常数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，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功能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填料的长宽比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、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形态</a:t>
                </a:r>
                <a:r>
                  <a:rPr lang="zh-CN" altLang="en-US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、</a:t>
                </a:r>
                <a:r>
                  <a:rPr lang="en-US" altLang="zh-CN" sz="2000" dirty="0">
                    <a:latin typeface="SimHei" panose="02010609060101010101" charset="-122"/>
                    <a:ea typeface="SimHei" panose="02010609060101010101" charset="-122"/>
                    <a:cs typeface="SimHei" panose="02010609060101010101" charset="-122"/>
                    <a:sym typeface="+mn-ea"/>
                  </a:rPr>
                  <a:t>质量以及方向。</a:t>
                </a:r>
                <a:endParaRPr lang="en-US" altLang="zh-CN" sz="2000" dirty="0">
                  <a:latin typeface="SimHei" panose="02010609060101010101" charset="-122"/>
                  <a:ea typeface="SimHei" panose="02010609060101010101" charset="-122"/>
                  <a:cs typeface="SimHei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" y="2721610"/>
                <a:ext cx="11442065" cy="882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35" y="3733800"/>
            <a:ext cx="4478020" cy="2981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235" y="3733800"/>
            <a:ext cx="4723765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5755" y="1218565"/>
            <a:ext cx="1144206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获得各向同性、性能稳定的材料复合结构，对提高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复合压电材料的性能至关重要。同时，利用渗流效应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改进复合相的制备方法，能够得到更小陶瓷</a:t>
            </a:r>
            <a:r>
              <a:rPr lang="en-US" altLang="zh-CN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-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基体体积比的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复合材料。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目前复合材料的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研究热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点是各</a:t>
            </a:r>
            <a:r>
              <a:rPr lang="zh-CN" altLang="en-US" sz="2000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向同性的网络状结构。</a:t>
            </a:r>
            <a:endParaRPr lang="en-US" altLang="zh-CN" sz="2000" dirty="0">
              <a:solidFill>
                <a:prstClr val="black"/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下面，我们将以</a:t>
            </a:r>
            <a:r>
              <a:rPr lang="en-US" altLang="zh-CN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PZT-PVDF 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压电复合材料的铁电性为例，研究拓扑连通性的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不同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对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复合材料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保持原陶瓷电学性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能能力的影响，及其背后的</a:t>
            </a:r>
            <a:r>
              <a:rPr lang="zh-CN" altLang="en-US" sz="2000" b="1" dirty="0">
                <a:solidFill>
                  <a:prstClr val="black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机理。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charset="0"/>
                    <a:ea typeface="+mn-ea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468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105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sz="3200" b="1" i="0" u="none" strike="noStrike" kern="120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+mj-ea"/>
                      <a:cs typeface="Cambria Math" panose="02040503050406030204" charset="0"/>
                    </a:rPr>
                    <a:t>1</a:t>
                  </a:r>
                  <a:r>
                    <a:rPr kumimoji="0" lang="en-US" sz="3200" b="1" i="0" u="none" strike="noStrike" kern="1200" cap="none" spc="-5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+mj-ea"/>
                      <a:cs typeface="Cambria Math" panose="02040503050406030204" charset="0"/>
                    </a:rPr>
                    <a:t>.4</a:t>
                  </a:r>
                  <a:r>
                    <a:rPr kumimoji="0" sz="3200" b="1" i="0" u="none" strike="noStrike" kern="1200" cap="none" spc="-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+mj-ea"/>
                      <a:cs typeface="Cambria Math" panose="02040503050406030204" charset="0"/>
                    </a:rPr>
                    <a:t> </a:t>
                  </a:r>
                  <a:r>
                    <a:rPr kumimoji="0" lang="zh-CN" altLang="en-US" sz="3200" b="1" i="0" u="none" strike="noStrike" kern="1200" cap="none" spc="-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SimSun" panose="02010600030101010101" pitchFamily="2" charset="-122"/>
                      <a:cs typeface="Cambria Math" panose="02040503050406030204" charset="0"/>
                    </a:rPr>
                    <a:t>背景</a:t>
                  </a:r>
                  <a:r>
                    <a:rPr kumimoji="0" lang="en-US" altLang="zh-CN" sz="3200" b="1" i="0" u="none" strike="noStrike" kern="1200" cap="none" spc="-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SimSun" panose="02010600030101010101" pitchFamily="2" charset="-122"/>
                      <a:cs typeface="Cambria Math" panose="02040503050406030204" charset="0"/>
                    </a:rPr>
                    <a:t>——</a:t>
                  </a:r>
                  <a:r>
                    <a:rPr lang="zh-CN" altLang="en-US" sz="3200" b="1" spc="-5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SimSun" panose="02010600030101010101" pitchFamily="2" charset="-122"/>
                      <a:cs typeface="Cambria Math" panose="02040503050406030204" charset="0"/>
                      <a:sym typeface="+mn-ea"/>
                    </a:rPr>
                    <a:t>渗流效应对于</a:t>
                  </a:r>
                  <a:r>
                    <a:rPr kumimoji="0" lang="zh-CN" altLang="en-US" sz="3200" b="1" i="0" u="none" strike="noStrike" kern="1200" cap="none" spc="-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SimSun" panose="02010600030101010101" pitchFamily="2" charset="-122"/>
                      <a:cs typeface="Cambria Math" panose="02040503050406030204" charset="0"/>
                      <a:sym typeface="+mn-ea"/>
                    </a:rPr>
                    <a:t>铁电性的</a:t>
                  </a:r>
                  <a:r>
                    <a:rPr kumimoji="0" lang="zh-CN" altLang="en-US" sz="3200" b="1" i="0" u="none" strike="noStrike" kern="1200" cap="none" spc="-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charset="0"/>
                      <a:ea typeface="SimSun" panose="02010600030101010101" pitchFamily="2" charset="-122"/>
                      <a:cs typeface="Cambria Math" panose="02040503050406030204" charset="0"/>
                      <a:sym typeface="+mn-ea"/>
                    </a:rPr>
                    <a:t>影响</a:t>
                  </a:r>
                  <a:endParaRPr kumimoji="0" lang="zh-CN" altLang="en-US" sz="3200" b="1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charset="0"/>
                    <a:ea typeface="SimSun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p:grp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3542665"/>
            <a:ext cx="5198745" cy="2611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5" y="3389630"/>
            <a:ext cx="5510530" cy="2931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0600" y="6365875"/>
            <a:ext cx="5191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6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本实验所研究的锆钛酸铅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(PZT)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压电材料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0" y="6365875"/>
            <a:ext cx="5191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7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压电性、热电性、铁电性的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关系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228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2.1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仿真手段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2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实验设计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1144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有限元分析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(FEA)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是计算多物理连续场的有效方法，在本研究中我们将利用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ANSYS/COMSOL Multiphysics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软件进行建模与计算。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685" y="2918460"/>
            <a:ext cx="114420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由于真实材料的微观结构比较复杂且难以进行具体的结构测定，所以我们参考了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Newnham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等人的工作，按照连通性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(1-3, 3-3)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的不同简化建模。具体而言，我们制作了不同拓扑结构和材料体积比下的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PZT-PVDF 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二维薄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片模型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x,y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方向上做周期性边界，测出模型在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法向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应力、电场条件下的压电、铁电特性。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555" y="2438400"/>
            <a:ext cx="2463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2.2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模型构建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163127"/>
            <a:ext cx="6931660" cy="20369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00200" y="6363970"/>
            <a:ext cx="972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8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1-3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型复合物的示意图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: (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a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周期性模拟体系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,  (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b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从原始复合材料中选取的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中的元胞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。 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3.1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简单周期性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 PZT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模型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3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实验模型建立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114420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制作厚度为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0.015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英寸（约为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4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微米的）的纯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PZT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模型，对模型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轴方向施加振幅分别为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Vmax = 400V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600V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1200V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的周期性电场（周期设为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1s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）。或者固定电压振幅不变，在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轴方向上施加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0MPa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25MPa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50Mpa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的压力。由图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9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可见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PZT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材料具有明显的压电性和铁电性。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9200" y="6363970"/>
            <a:ext cx="972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9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PZT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模型的结果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: 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a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不同电压下的电极化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回滞曲线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, 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b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不同压强下的电极化回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滞曲线</a:t>
            </a:r>
            <a:endParaRPr lang="zh-CN" altLang="en-US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732282"/>
            <a:ext cx="4114884" cy="3466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11" y="2666948"/>
            <a:ext cx="4114885" cy="3541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7800" y="28333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6363335" y="28333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3.2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横向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/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竖向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 1-3 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型单向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连通模型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3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实验模型建立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1144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我们从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模型出发，分别制作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轴方向（垂直薄片方向）和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x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轴方向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(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平行薄片表面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连通的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型复合模型，比较两种模型的铁电性和压电性，从而判断材料是否存在各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向异性。</a:t>
            </a:r>
            <a:endParaRPr lang="en-US" altLang="zh-CN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8925" y="6363970"/>
            <a:ext cx="9006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10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1-3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型复合物模拟体系示意图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: 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a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)z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轴方向复合模型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 (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b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)x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轴方向复合模型</a:t>
            </a:r>
            <a:endParaRPr lang="zh-CN" altLang="en-US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534920"/>
            <a:ext cx="4176122" cy="3711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05" y="2534920"/>
            <a:ext cx="4174490" cy="37128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192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6781800" y="2528570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9555" y="1218565"/>
            <a:ext cx="7599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3.3  1-3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型缺陷模型与“阶梯型”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</a:rPr>
              <a:t> </a:t>
            </a:r>
            <a:r>
              <a:rPr lang="en-US" altLang="zh-CN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  <a:sym typeface="+mn-ea"/>
              </a:rPr>
              <a:t>zigzag </a:t>
            </a:r>
            <a:r>
              <a:rPr lang="zh-CN" altLang="en-US" sz="2400" b="1" dirty="0">
                <a:latin typeface="Cambria Math" panose="02040503050406030204" charset="0"/>
                <a:ea typeface="Microsoft YaHei UI" panose="020B0503020204020204" charset="-122"/>
                <a:cs typeface="Cambria Math" panose="02040503050406030204" charset="0"/>
                <a:sym typeface="+mn-ea"/>
              </a:rPr>
              <a:t>模型</a:t>
            </a:r>
            <a:endParaRPr lang="zh-CN" altLang="en-US" sz="2400" b="1" dirty="0">
              <a:latin typeface="Cambria Math" panose="02040503050406030204" charset="0"/>
              <a:ea typeface="Microsoft YaHei UI" panose="020B0503020204020204" charset="-122"/>
              <a:cs typeface="Cambria Math" panose="0204050305040603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1930" y="71120"/>
            <a:ext cx="11748770" cy="1023620"/>
            <a:chOff x="338" y="120"/>
            <a:chExt cx="18502" cy="1612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" y="368"/>
              <a:ext cx="15700" cy="22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>
              <a:off x="390" y="120"/>
              <a:ext cx="18450" cy="1612"/>
              <a:chOff x="390" y="120"/>
              <a:chExt cx="18450" cy="1612"/>
            </a:xfrm>
          </p:grpSpPr>
          <p:pic>
            <p:nvPicPr>
              <p:cNvPr id="17" name="object 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60" y="120"/>
                <a:ext cx="3380" cy="1362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390" y="849"/>
                <a:ext cx="18142" cy="883"/>
                <a:chOff x="390" y="849"/>
                <a:chExt cx="18142" cy="883"/>
              </a:xfrm>
            </p:grpSpPr>
            <p:sp>
              <p:nvSpPr>
                <p:cNvPr id="13" name="object 6"/>
                <p:cNvSpPr/>
                <p:nvPr/>
              </p:nvSpPr>
              <p:spPr>
                <a:xfrm>
                  <a:off x="390" y="1669"/>
                  <a:ext cx="18142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400" h="40005">
                      <a:moveTo>
                        <a:pt x="8153400" y="39750"/>
                      </a:moveTo>
                      <a:lnTo>
                        <a:pt x="0" y="38163"/>
                      </a:lnTo>
                      <a:lnTo>
                        <a:pt x="0" y="0"/>
                      </a:lnTo>
                      <a:lnTo>
                        <a:pt x="8153400" y="1587"/>
                      </a:lnTo>
                      <a:lnTo>
                        <a:pt x="8153400" y="3975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  <p:sp>
              <p:nvSpPr>
                <p:cNvPr id="14" name="object 7"/>
                <p:cNvSpPr txBox="1">
                  <a:spLocks noGrp="1"/>
                </p:cNvSpPr>
                <p:nvPr/>
              </p:nvSpPr>
              <p:spPr>
                <a:xfrm>
                  <a:off x="501" y="849"/>
                  <a:ext cx="15359" cy="796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>
                  <a:lvl1pPr>
                    <a:defRPr sz="2000" b="0" i="0">
                      <a:solidFill>
                        <a:schemeClr val="tx1"/>
                      </a:solidFill>
                      <a:latin typeface="Arial" panose="020B0604020202020204"/>
                      <a:ea typeface="+mj-ea"/>
                      <a:cs typeface="Arial" panose="020B0604020202020204"/>
                    </a:defRPr>
                  </a:lvl1pPr>
                </a:lstStyle>
                <a:p>
                  <a:pPr marL="12700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altLang="zh-CN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3  </a:t>
                  </a:r>
                  <a:r>
                    <a:rPr lang="zh-CN" altLang="en-US" sz="3200" b="1" spc="-5" dirty="0">
                      <a:latin typeface="Cambria Math" panose="02040503050406030204" charset="0"/>
                      <a:cs typeface="Cambria Math" panose="02040503050406030204" charset="0"/>
                    </a:rPr>
                    <a:t>实验模型建立</a:t>
                  </a:r>
                  <a:endParaRPr lang="zh-CN" altLang="en-US" sz="3200" b="1" spc="-5" dirty="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273685" y="1676400"/>
            <a:ext cx="114420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为了研究材料中“微裂纹”缺陷的影响，我们在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方向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模型的基础上进行图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11(a)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所示的改良，与无缺陷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1-3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型模型比较，分析回滞曲线和势场。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  <a:p>
            <a:pPr indent="457200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另一方面，我们制作了如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(b)(c)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所示的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模型，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以验证拓扑连通</a:t>
            </a:r>
            <a:r>
              <a:rPr lang="en-US" altLang="zh-CN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/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拓扑非</a:t>
            </a:r>
            <a:r>
              <a:rPr lang="zh-CN" altLang="en-US" sz="2000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连通所导致的渗流效应是复合材料铁电性各向异性的来源。</a:t>
            </a:r>
            <a:endParaRPr lang="zh-CN" altLang="en-US" sz="2000" dirty="0">
              <a:latin typeface="SimHei" panose="02010609060101010101" charset="-122"/>
              <a:ea typeface="SimHei" panose="02010609060101010101" charset="-122"/>
              <a:cs typeface="SimHei" panose="02010609060101010101" charset="-122"/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" y="3083294"/>
            <a:ext cx="3839845" cy="3355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05" y="3083294"/>
            <a:ext cx="3706495" cy="33249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70" y="3083294"/>
            <a:ext cx="3783965" cy="33249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9200" y="6440170"/>
            <a:ext cx="10058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图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11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.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(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a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)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引入缺陷的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 1-3 </a:t>
            </a:r>
            <a:r>
              <a:rPr lang="zh-CN" altLang="en-US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型模拟体系</a:t>
            </a:r>
            <a:r>
              <a:rPr lang="en-US" altLang="zh-CN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, 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(b)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拓扑非连通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,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(c)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拓扑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连通</a:t>
            </a:r>
            <a:r>
              <a:rPr lang="en-US" altLang="zh-CN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 zigzag </a:t>
            </a:r>
            <a:r>
              <a:rPr lang="zh-CN" altLang="en-US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模型 </a:t>
            </a:r>
            <a:endParaRPr lang="zh-CN" altLang="en-US"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810" y="3152775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zh-CN" altLang="en-US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a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977005" y="3152775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b)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620000" y="3152775"/>
            <a:ext cx="567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  <a:sym typeface="+mn-ea"/>
              </a:rPr>
              <a:t>c)</a:t>
            </a:r>
            <a:endParaRPr lang="zh-CN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3677</Words>
  <Application>WPS 演示</Application>
  <PresentationFormat>Widescreen</PresentationFormat>
  <Paragraphs>214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Times New Roman</vt:lpstr>
      <vt:lpstr>SimHei</vt:lpstr>
      <vt:lpstr>FZDaHei-B02S</vt:lpstr>
      <vt:lpstr>Cambria Math</vt:lpstr>
      <vt:lpstr>Microsoft YaHei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量子点的合成与性能调控</dc:title>
  <dc:creator/>
  <cp:lastModifiedBy>邵东一中_张锦程</cp:lastModifiedBy>
  <cp:revision>1299</cp:revision>
  <dcterms:created xsi:type="dcterms:W3CDTF">2020-07-17T14:59:00Z</dcterms:created>
  <dcterms:modified xsi:type="dcterms:W3CDTF">2021-05-28T19:03:45Z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2020-07-22T00:00:00Z</vt:filetime>
  </property>
  <property fmtid="{D5CDD505-2E9C-101B-9397-08002B2CF9AE}" pid="5" name="KSOProductBuildVer">
    <vt:lpwstr>2052-11.1.0.10495</vt:lpwstr>
  </property>
  <property fmtid="{D5CDD505-2E9C-101B-9397-08002B2CF9AE}" pid="6" name="ICV">
    <vt:lpwstr>541574C85D7E48ADAB642643F564BBC2</vt:lpwstr>
  </property>
</Properties>
</file>