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59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375" r:id="rId18"/>
    <p:sldId id="376" r:id="rId19"/>
    <p:sldId id="377" r:id="rId20"/>
    <p:sldId id="403" r:id="rId21"/>
    <p:sldId id="379" r:id="rId22"/>
    <p:sldId id="405" r:id="rId23"/>
    <p:sldId id="381" r:id="rId24"/>
    <p:sldId id="406" r:id="rId25"/>
    <p:sldId id="407" r:id="rId26"/>
    <p:sldId id="384" r:id="rId27"/>
    <p:sldId id="385" r:id="rId28"/>
    <p:sldId id="408" r:id="rId29"/>
    <p:sldId id="387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A14E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49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07ED74-ED2B-4653-B07C-1065F292F8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022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421D8D-F019-4704-AB35-DF3E3F359C77}" type="slidenum">
              <a:rPr lang="zh-CN" altLang="en-US" smtClean="0"/>
              <a:pPr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9494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D01B9-6514-4ADA-8781-1CE0FC38D6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48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325DC-EA07-40F2-879A-B561074574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96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E9E7C-3C49-4124-A477-87B83F19E6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44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43A2D-2278-4803-9C6D-AD77500B29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49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6071E-D6B6-42C4-AEE3-ECDA87F87A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57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307C-B2ED-4765-944A-646A5BEDCC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97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0ABB9-F974-4131-B07F-6058CB5580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5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8DE1E-218C-44CD-BBD3-109CA1DC54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16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EF2BC-7CD5-4F89-A6F0-19621E459D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23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421E2-4816-45AD-B5B6-46F29AA692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88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6601E-F248-4E10-AF43-2F1C78584E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42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982C800-F9C4-415B-9AD8-72492572A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slide" Target="slide16.xml"/><Relationship Id="rId5" Type="http://schemas.openxmlformats.org/officeDocument/2006/relationships/slide" Target="slide7.x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-1331913" y="5668963"/>
          <a:ext cx="900113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文档" r:id="rId3" imgW="904875" imgH="962025" progId="Word.Document.8">
                  <p:embed/>
                </p:oleObj>
              </mc:Choice>
              <mc:Fallback>
                <p:oleObj name="文档" r:id="rId3" imgW="904875" imgH="9620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31913" y="5668963"/>
                        <a:ext cx="900113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55650" y="1384300"/>
            <a:ext cx="38957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投影法及其分类</a:t>
            </a:r>
          </a:p>
        </p:txBody>
      </p:sp>
      <p:sp>
        <p:nvSpPr>
          <p:cNvPr id="3076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2005013"/>
            <a:ext cx="26590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点的投影</a:t>
            </a:r>
          </a:p>
        </p:txBody>
      </p:sp>
      <p:sp>
        <p:nvSpPr>
          <p:cNvPr id="3077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2632075"/>
            <a:ext cx="30718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直线的投影</a:t>
            </a:r>
          </a:p>
        </p:txBody>
      </p:sp>
      <p:sp>
        <p:nvSpPr>
          <p:cNvPr id="3078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55650" y="3276600"/>
            <a:ext cx="30718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平面的投影</a:t>
            </a:r>
          </a:p>
        </p:txBody>
      </p:sp>
      <p:sp>
        <p:nvSpPr>
          <p:cNvPr id="3079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55650" y="3959225"/>
            <a:ext cx="51308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2.5 </a:t>
            </a:r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直线与平面及两平面的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     相对位置</a:t>
            </a:r>
          </a:p>
        </p:txBody>
      </p:sp>
      <p:grpSp>
        <p:nvGrpSpPr>
          <p:cNvPr id="30733" name="Group 13"/>
          <p:cNvGrpSpPr>
            <a:grpSpLocks/>
          </p:cNvGrpSpPr>
          <p:nvPr/>
        </p:nvGrpSpPr>
        <p:grpSpPr bwMode="auto">
          <a:xfrm>
            <a:off x="750888" y="2708275"/>
            <a:ext cx="8042275" cy="2422525"/>
            <a:chOff x="476" y="1974"/>
            <a:chExt cx="5066" cy="1526"/>
          </a:xfrm>
        </p:grpSpPr>
        <p:sp>
          <p:nvSpPr>
            <p:cNvPr id="3083" name="AutoShape 127"/>
            <p:cNvSpPr>
              <a:spLocks noChangeArrowheads="1"/>
            </p:cNvSpPr>
            <p:nvPr/>
          </p:nvSpPr>
          <p:spPr bwMode="auto">
            <a:xfrm>
              <a:off x="476" y="2387"/>
              <a:ext cx="4263" cy="1113"/>
            </a:xfrm>
            <a:prstGeom prst="roundRect">
              <a:avLst>
                <a:gd name="adj" fmla="val 16667"/>
              </a:avLst>
            </a:prstGeom>
            <a:noFill/>
            <a:ln w="57150" cmpd="thickThin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1" lang="en-US" altLang="zh-CN" sz="2400" i="1">
                <a:latin typeface="Dutch801 Rm BT" panose="02020603060505020304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1" lang="en-US" altLang="zh-CN" sz="2400" i="1">
                <a:latin typeface="Dutch801 Rm BT" panose="02020603060505020304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1" lang="en-US" altLang="zh-CN" sz="2400" i="1">
                <a:latin typeface="Dutch801 Rm BT" panose="02020603060505020304" pitchFamily="18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1" lang="en-US" altLang="zh-CN" sz="2400" i="1">
                <a:latin typeface="Dutch801 Rm BT" panose="02020603060505020304" pitchFamily="18" charset="0"/>
              </a:endParaRPr>
            </a:p>
          </p:txBody>
        </p:sp>
        <p:sp>
          <p:nvSpPr>
            <p:cNvPr id="3084" name="AutoShape 128"/>
            <p:cNvSpPr>
              <a:spLocks noChangeArrowheads="1"/>
            </p:cNvSpPr>
            <p:nvPr/>
          </p:nvSpPr>
          <p:spPr bwMode="auto">
            <a:xfrm>
              <a:off x="5193" y="1974"/>
              <a:ext cx="349" cy="610"/>
            </a:xfrm>
            <a:prstGeom prst="wedgeRectCallout">
              <a:avLst>
                <a:gd name="adj1" fmla="val -175787"/>
                <a:gd name="adj2" fmla="val 7941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Dutch801 Rm BT" panose="02020603060505020304" pitchFamily="18" charset="0"/>
                  <a:ea typeface="楷体_GB2312" pitchFamily="49" charset="-122"/>
                </a:rPr>
                <a:t>本周</a:t>
              </a:r>
            </a:p>
          </p:txBody>
        </p:sp>
      </p:grp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750888" y="5235575"/>
            <a:ext cx="7920037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Dutch801 Rm BT" panose="02020603060505020304" pitchFamily="18" charset="0"/>
                <a:ea typeface="黑体" panose="02010609060101010101" pitchFamily="49" charset="-122"/>
              </a:rPr>
              <a:t>本周核心目标</a:t>
            </a:r>
            <a:r>
              <a:rPr kumimoji="1" lang="zh-CN" altLang="en-US" sz="2400">
                <a:latin typeface="Dutch801 Rm BT" panose="02020603060505020304" pitchFamily="18" charset="0"/>
                <a:ea typeface="华文琥珀" panose="02010800040101010101" pitchFamily="2" charset="-122"/>
              </a:rPr>
              <a:t>：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如何在平面上表达空间里的平面</a:t>
            </a:r>
          </a:p>
        </p:txBody>
      </p:sp>
      <p:sp>
        <p:nvSpPr>
          <p:cNvPr id="3082" name="文本框 12"/>
          <p:cNvSpPr txBox="1">
            <a:spLocks noChangeArrowheads="1"/>
          </p:cNvSpPr>
          <p:nvPr/>
        </p:nvSpPr>
        <p:spPr bwMode="auto">
          <a:xfrm>
            <a:off x="1049338" y="260350"/>
            <a:ext cx="7408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章  点、直线、平面的投影</a:t>
            </a:r>
          </a:p>
        </p:txBody>
      </p:sp>
    </p:spTree>
    <p:extLst>
      <p:ext uri="{BB962C8B-B14F-4D97-AF65-F5344CB8AC3E}">
        <p14:creationId xmlns:p14="http://schemas.microsoft.com/office/powerpoint/2010/main" val="2442387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00025" y="28575"/>
            <a:ext cx="5380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三、平面上的直线和点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92163" y="1389063"/>
            <a:ext cx="6516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位于平面上的直线应满足的条件：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763" y="712788"/>
            <a:ext cx="4600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⒈ 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平面上的直线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1825" y="2251075"/>
            <a:ext cx="3116263" cy="1400175"/>
            <a:chOff x="969" y="1448"/>
            <a:chExt cx="1963" cy="882"/>
          </a:xfrm>
        </p:grpSpPr>
        <p:sp>
          <p:nvSpPr>
            <p:cNvPr id="15379" name="AutoShape 6"/>
            <p:cNvSpPr>
              <a:spLocks noChangeArrowheads="1"/>
            </p:cNvSpPr>
            <p:nvPr/>
          </p:nvSpPr>
          <p:spPr bwMode="auto">
            <a:xfrm>
              <a:off x="969" y="1457"/>
              <a:ext cx="1963" cy="873"/>
            </a:xfrm>
            <a:prstGeom prst="parallelogram">
              <a:avLst>
                <a:gd name="adj" fmla="val 56214"/>
              </a:avLst>
            </a:prstGeom>
            <a:gradFill rotWithShape="1">
              <a:gsLst>
                <a:gs pos="0">
                  <a:srgbClr val="83D3FF"/>
                </a:gs>
                <a:gs pos="50000">
                  <a:srgbClr val="B5E2FF"/>
                </a:gs>
                <a:gs pos="100000">
                  <a:srgbClr val="DBF0FF"/>
                </a:gs>
              </a:gsLst>
              <a:lin ang="108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380" name="Line 7"/>
            <p:cNvSpPr>
              <a:spLocks noChangeShapeType="1"/>
            </p:cNvSpPr>
            <p:nvPr/>
          </p:nvSpPr>
          <p:spPr bwMode="auto">
            <a:xfrm flipV="1">
              <a:off x="1510" y="1667"/>
              <a:ext cx="899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1" name="Text Box 8"/>
            <p:cNvSpPr txBox="1">
              <a:spLocks noChangeArrowheads="1"/>
            </p:cNvSpPr>
            <p:nvPr/>
          </p:nvSpPr>
          <p:spPr bwMode="auto">
            <a:xfrm>
              <a:off x="2128" y="1662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>
                  <a:solidFill>
                    <a:srgbClr val="FF3300"/>
                  </a:solidFill>
                  <a:latin typeface="RomanS" panose="02000400000000000000" pitchFamily="2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15382" name="Text Box 9"/>
            <p:cNvSpPr txBox="1">
              <a:spLocks noChangeArrowheads="1"/>
            </p:cNvSpPr>
            <p:nvPr/>
          </p:nvSpPr>
          <p:spPr bwMode="auto">
            <a:xfrm>
              <a:off x="1635" y="1879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>
                  <a:solidFill>
                    <a:srgbClr val="FF3300"/>
                  </a:solidFill>
                  <a:latin typeface="RomanS" panose="02000400000000000000" pitchFamily="2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15383" name="Text Box 10"/>
            <p:cNvSpPr txBox="1">
              <a:spLocks noChangeArrowheads="1"/>
            </p:cNvSpPr>
            <p:nvPr/>
          </p:nvSpPr>
          <p:spPr bwMode="auto">
            <a:xfrm>
              <a:off x="1555" y="166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</a:t>
              </a:r>
              <a:endParaRPr kumimoji="1" lang="en-US" altLang="zh-CN" sz="2400" b="1">
                <a:solidFill>
                  <a:srgbClr val="FF3300"/>
                </a:solidFill>
                <a:latin typeface="RomanS" panose="02000400000000000000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84" name="Text Box 11"/>
            <p:cNvSpPr txBox="1">
              <a:spLocks noChangeArrowheads="1"/>
            </p:cNvSpPr>
            <p:nvPr/>
          </p:nvSpPr>
          <p:spPr bwMode="auto">
            <a:xfrm>
              <a:off x="2057" y="144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endParaRPr kumimoji="1" lang="en-US" altLang="zh-CN" sz="2400" b="1">
                <a:solidFill>
                  <a:srgbClr val="FF3300"/>
                </a:solidFill>
                <a:latin typeface="RomanS" panose="02000400000000000000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862638" y="4033838"/>
            <a:ext cx="3116262" cy="1463675"/>
            <a:chOff x="3142" y="1425"/>
            <a:chExt cx="1963" cy="922"/>
          </a:xfrm>
        </p:grpSpPr>
        <p:sp>
          <p:nvSpPr>
            <p:cNvPr id="15372" name="AutoShape 13"/>
            <p:cNvSpPr>
              <a:spLocks noChangeArrowheads="1"/>
            </p:cNvSpPr>
            <p:nvPr/>
          </p:nvSpPr>
          <p:spPr bwMode="auto">
            <a:xfrm>
              <a:off x="3142" y="1474"/>
              <a:ext cx="1963" cy="873"/>
            </a:xfrm>
            <a:prstGeom prst="parallelogram">
              <a:avLst>
                <a:gd name="adj" fmla="val 56214"/>
              </a:avLst>
            </a:prstGeom>
            <a:gradFill rotWithShape="1">
              <a:gsLst>
                <a:gs pos="0">
                  <a:srgbClr val="83D3FF"/>
                </a:gs>
                <a:gs pos="50000">
                  <a:srgbClr val="B5E2FF"/>
                </a:gs>
                <a:gs pos="100000">
                  <a:srgbClr val="DBF0FF"/>
                </a:gs>
              </a:gsLst>
              <a:lin ang="108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373" name="Line 14"/>
            <p:cNvSpPr>
              <a:spLocks noChangeShapeType="1"/>
            </p:cNvSpPr>
            <p:nvPr/>
          </p:nvSpPr>
          <p:spPr bwMode="auto">
            <a:xfrm flipV="1">
              <a:off x="3517" y="1568"/>
              <a:ext cx="899" cy="384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4" name="Text Box 15"/>
            <p:cNvSpPr txBox="1">
              <a:spLocks noChangeArrowheads="1"/>
            </p:cNvSpPr>
            <p:nvPr/>
          </p:nvSpPr>
          <p:spPr bwMode="auto">
            <a:xfrm>
              <a:off x="3331" y="179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kumimoji="1" lang="en-US" altLang="zh-CN" sz="2400" b="1">
                <a:solidFill>
                  <a:srgbClr val="3333CC"/>
                </a:solidFill>
                <a:latin typeface="RomanS" panose="02000400000000000000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75" name="Text Box 16"/>
            <p:cNvSpPr txBox="1">
              <a:spLocks noChangeArrowheads="1"/>
            </p:cNvSpPr>
            <p:nvPr/>
          </p:nvSpPr>
          <p:spPr bwMode="auto">
            <a:xfrm>
              <a:off x="4398" y="14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kumimoji="1" lang="en-US" altLang="zh-CN" sz="2400" b="1">
                <a:solidFill>
                  <a:srgbClr val="3333CC"/>
                </a:solidFill>
                <a:latin typeface="RomanS" panose="02000400000000000000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76" name="Text Box 17"/>
            <p:cNvSpPr txBox="1">
              <a:spLocks noChangeArrowheads="1"/>
            </p:cNvSpPr>
            <p:nvPr/>
          </p:nvSpPr>
          <p:spPr bwMode="auto">
            <a:xfrm>
              <a:off x="3773" y="2163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>
                  <a:solidFill>
                    <a:srgbClr val="FF3300"/>
                  </a:solidFill>
                  <a:latin typeface="RomanS" panose="02000400000000000000" pitchFamily="2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15377" name="Text Box 18"/>
            <p:cNvSpPr txBox="1">
              <a:spLocks noChangeArrowheads="1"/>
            </p:cNvSpPr>
            <p:nvPr/>
          </p:nvSpPr>
          <p:spPr bwMode="auto">
            <a:xfrm>
              <a:off x="3693" y="194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</a:t>
              </a:r>
              <a:endParaRPr kumimoji="1" lang="en-US" altLang="zh-CN" sz="2400" b="1">
                <a:solidFill>
                  <a:srgbClr val="FF3300"/>
                </a:solidFill>
                <a:latin typeface="RomanS" panose="02000400000000000000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378" name="Line 19"/>
            <p:cNvSpPr>
              <a:spLocks noChangeShapeType="1"/>
            </p:cNvSpPr>
            <p:nvPr/>
          </p:nvSpPr>
          <p:spPr bwMode="auto">
            <a:xfrm flipV="1">
              <a:off x="3786" y="1897"/>
              <a:ext cx="899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260" name="AutoShape 20"/>
          <p:cNvSpPr>
            <a:spLocks noChangeArrowheads="1"/>
          </p:cNvSpPr>
          <p:nvPr/>
        </p:nvSpPr>
        <p:spPr bwMode="auto">
          <a:xfrm>
            <a:off x="792163" y="2524125"/>
            <a:ext cx="4921250" cy="706438"/>
          </a:xfrm>
          <a:prstGeom prst="rightArrowCallout">
            <a:avLst>
              <a:gd name="adj1" fmla="val 31009"/>
              <a:gd name="adj2" fmla="val 35389"/>
              <a:gd name="adj3" fmla="val 42152"/>
              <a:gd name="adj4" fmla="val 76787"/>
            </a:avLst>
          </a:prstGeom>
          <a:gradFill rotWithShape="1">
            <a:gsLst>
              <a:gs pos="0">
                <a:srgbClr val="977497"/>
              </a:gs>
              <a:gs pos="50000">
                <a:srgbClr val="DAA8DA"/>
              </a:gs>
              <a:gs pos="100000">
                <a:srgbClr val="FFC8FF"/>
              </a:gs>
            </a:gsLst>
            <a:lin ang="108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若一直线过平面上的两点，则此直线必在该平面内。</a:t>
            </a:r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61" name="AutoShape 21"/>
          <p:cNvSpPr>
            <a:spLocks noChangeArrowheads="1"/>
          </p:cNvSpPr>
          <p:nvPr/>
        </p:nvSpPr>
        <p:spPr bwMode="auto">
          <a:xfrm>
            <a:off x="792163" y="4338638"/>
            <a:ext cx="5072062" cy="1016000"/>
          </a:xfrm>
          <a:prstGeom prst="rightArrowCallout">
            <a:avLst>
              <a:gd name="adj1" fmla="val 29926"/>
              <a:gd name="adj2" fmla="val 39958"/>
              <a:gd name="adj3" fmla="val 35592"/>
              <a:gd name="adj4" fmla="val 78162"/>
            </a:avLst>
          </a:prstGeom>
          <a:gradFill rotWithShape="1">
            <a:gsLst>
              <a:gs pos="0">
                <a:srgbClr val="977497"/>
              </a:gs>
              <a:gs pos="50000">
                <a:srgbClr val="DAA8DA"/>
              </a:gs>
              <a:gs pos="100000">
                <a:srgbClr val="FFC8FF"/>
              </a:gs>
            </a:gsLst>
            <a:lin ang="108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若一直线过平面上的一点且平行于该平面上的另一直线，则此直线在该平面内。</a:t>
            </a:r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11" name="AutoShape 23"/>
          <p:cNvSpPr>
            <a:spLocks noChangeArrowheads="1"/>
          </p:cNvSpPr>
          <p:nvPr/>
        </p:nvSpPr>
        <p:spPr bwMode="auto">
          <a:xfrm>
            <a:off x="4462463" y="541338"/>
            <a:ext cx="2846387" cy="609600"/>
          </a:xfrm>
          <a:prstGeom prst="cloudCallout">
            <a:avLst>
              <a:gd name="adj1" fmla="val -104037"/>
              <a:gd name="adj2" fmla="val 15347"/>
            </a:avLst>
          </a:prstGeom>
          <a:gradFill rotWithShape="1">
            <a:gsLst>
              <a:gs pos="0">
                <a:srgbClr val="A0A000"/>
              </a:gs>
              <a:gs pos="50000">
                <a:srgbClr val="E6E600"/>
              </a:gs>
              <a:gs pos="100000">
                <a:srgbClr val="FFFF00"/>
              </a:gs>
            </a:gsLst>
            <a:lin ang="135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首先面上取点</a:t>
            </a:r>
            <a:endParaRPr lang="en-US" altLang="zh-CN" sz="20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12" name="Oval 24"/>
          <p:cNvSpPr>
            <a:spLocks noChangeArrowheads="1"/>
          </p:cNvSpPr>
          <p:nvPr/>
        </p:nvSpPr>
        <p:spPr bwMode="auto">
          <a:xfrm>
            <a:off x="7235825" y="3284538"/>
            <a:ext cx="1655763" cy="433387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000">
                <a:ea typeface="黑体" panose="02010609060101010101" pitchFamily="49" charset="-122"/>
              </a:rPr>
              <a:t>面上两点</a:t>
            </a:r>
          </a:p>
        </p:txBody>
      </p:sp>
      <p:sp>
        <p:nvSpPr>
          <p:cNvPr id="12313" name="Oval 25"/>
          <p:cNvSpPr>
            <a:spLocks noChangeArrowheads="1"/>
          </p:cNvSpPr>
          <p:nvPr/>
        </p:nvSpPr>
        <p:spPr bwMode="auto">
          <a:xfrm>
            <a:off x="7308850" y="5295900"/>
            <a:ext cx="1655763" cy="433388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ea typeface="黑体" panose="02010609060101010101" pitchFamily="49" charset="-122"/>
              </a:rPr>
              <a:t>一点一方向</a:t>
            </a:r>
          </a:p>
        </p:txBody>
      </p:sp>
    </p:spTree>
    <p:extLst>
      <p:ext uri="{BB962C8B-B14F-4D97-AF65-F5344CB8AC3E}">
        <p14:creationId xmlns:p14="http://schemas.microsoft.com/office/powerpoint/2010/main" val="128557506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  <p:bldP spid="10244" grpId="0" build="p" autoUpdateAnimBg="0"/>
      <p:bldP spid="10260" grpId="0" animBg="1" autoUpdateAnimBg="0"/>
      <p:bldP spid="10261" grpId="0" animBg="1" autoUpdateAnimBg="0"/>
      <p:bldP spid="12311" grpId="0" animBg="1" autoUpdateAnimBg="0"/>
      <p:bldP spid="12312" grpId="0" animBg="1"/>
      <p:bldP spid="123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 flipV="1">
            <a:off x="1752600" y="1824038"/>
            <a:ext cx="1066800" cy="106680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 flipV="1">
            <a:off x="1752600" y="2586038"/>
            <a:ext cx="1676400" cy="30480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1352550" y="1595438"/>
            <a:ext cx="2444750" cy="3048000"/>
            <a:chOff x="852" y="1005"/>
            <a:chExt cx="1540" cy="1920"/>
          </a:xfrm>
        </p:grpSpPr>
        <p:sp>
          <p:nvSpPr>
            <p:cNvPr id="17459" name="Line 5"/>
            <p:cNvSpPr>
              <a:spLocks noChangeShapeType="1"/>
            </p:cNvSpPr>
            <p:nvPr/>
          </p:nvSpPr>
          <p:spPr bwMode="auto">
            <a:xfrm>
              <a:off x="904" y="2013"/>
              <a:ext cx="1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0" name="Line 6"/>
            <p:cNvSpPr>
              <a:spLocks noChangeShapeType="1"/>
            </p:cNvSpPr>
            <p:nvPr/>
          </p:nvSpPr>
          <p:spPr bwMode="auto">
            <a:xfrm>
              <a:off x="1104" y="1821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1" name="Line 7"/>
            <p:cNvSpPr>
              <a:spLocks noChangeShapeType="1"/>
            </p:cNvSpPr>
            <p:nvPr/>
          </p:nvSpPr>
          <p:spPr bwMode="auto">
            <a:xfrm>
              <a:off x="1776" y="1149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2" name="Line 8"/>
            <p:cNvSpPr>
              <a:spLocks noChangeShapeType="1"/>
            </p:cNvSpPr>
            <p:nvPr/>
          </p:nvSpPr>
          <p:spPr bwMode="auto">
            <a:xfrm flipV="1">
              <a:off x="1104" y="2205"/>
              <a:ext cx="672" cy="38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3" name="Line 9"/>
            <p:cNvSpPr>
              <a:spLocks noChangeShapeType="1"/>
            </p:cNvSpPr>
            <p:nvPr/>
          </p:nvSpPr>
          <p:spPr bwMode="auto">
            <a:xfrm>
              <a:off x="2160" y="1629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4" name="Line 10"/>
            <p:cNvSpPr>
              <a:spLocks noChangeShapeType="1"/>
            </p:cNvSpPr>
            <p:nvPr/>
          </p:nvSpPr>
          <p:spPr bwMode="auto">
            <a:xfrm flipH="1" flipV="1">
              <a:off x="1104" y="2589"/>
              <a:ext cx="1056" cy="192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5" name="Text Box 11"/>
            <p:cNvSpPr txBox="1">
              <a:spLocks noChangeArrowheads="1"/>
            </p:cNvSpPr>
            <p:nvPr/>
          </p:nvSpPr>
          <p:spPr bwMode="auto">
            <a:xfrm>
              <a:off x="907" y="244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6" name="Text Box 12"/>
            <p:cNvSpPr txBox="1">
              <a:spLocks noChangeArrowheads="1"/>
            </p:cNvSpPr>
            <p:nvPr/>
          </p:nvSpPr>
          <p:spPr bwMode="auto">
            <a:xfrm>
              <a:off x="1756" y="210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7" name="Text Box 13"/>
            <p:cNvSpPr txBox="1">
              <a:spLocks noChangeArrowheads="1"/>
            </p:cNvSpPr>
            <p:nvPr/>
          </p:nvSpPr>
          <p:spPr bwMode="auto">
            <a:xfrm>
              <a:off x="2151" y="2637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8" name="Text Box 14"/>
            <p:cNvSpPr txBox="1">
              <a:spLocks noChangeArrowheads="1"/>
            </p:cNvSpPr>
            <p:nvPr/>
          </p:nvSpPr>
          <p:spPr bwMode="auto">
            <a:xfrm>
              <a:off x="1748" y="1005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CommercialPi BT" panose="05020102010206080802" pitchFamily="18" charset="2"/>
              </a:endParaRPr>
            </a:p>
          </p:txBody>
        </p:sp>
        <p:sp>
          <p:nvSpPr>
            <p:cNvPr id="17469" name="Text Box 15"/>
            <p:cNvSpPr txBox="1">
              <a:spLocks noChangeArrowheads="1"/>
            </p:cNvSpPr>
            <p:nvPr/>
          </p:nvSpPr>
          <p:spPr bwMode="auto">
            <a:xfrm>
              <a:off x="2143" y="1437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17470" name="Text Box 16"/>
            <p:cNvSpPr txBox="1">
              <a:spLocks noChangeArrowheads="1"/>
            </p:cNvSpPr>
            <p:nvPr/>
          </p:nvSpPr>
          <p:spPr bwMode="auto">
            <a:xfrm>
              <a:off x="852" y="1677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</p:grpSp>
      <p:sp>
        <p:nvSpPr>
          <p:cNvPr id="13329" name="Freeform 17"/>
          <p:cNvSpPr>
            <a:spLocks/>
          </p:cNvSpPr>
          <p:nvPr/>
        </p:nvSpPr>
        <p:spPr bwMode="auto">
          <a:xfrm>
            <a:off x="2209800" y="3843338"/>
            <a:ext cx="928688" cy="523875"/>
          </a:xfrm>
          <a:custGeom>
            <a:avLst/>
            <a:gdLst>
              <a:gd name="T0" fmla="*/ 0 w 585"/>
              <a:gd name="T1" fmla="*/ 0 h 330"/>
              <a:gd name="T2" fmla="*/ 2147483646 w 585"/>
              <a:gd name="T3" fmla="*/ 2147483646 h 330"/>
              <a:gd name="T4" fmla="*/ 0 60000 65536"/>
              <a:gd name="T5" fmla="*/ 0 60000 65536"/>
              <a:gd name="T6" fmla="*/ 0 w 585"/>
              <a:gd name="T7" fmla="*/ 0 h 330"/>
              <a:gd name="T8" fmla="*/ 585 w 585"/>
              <a:gd name="T9" fmla="*/ 330 h 3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5" h="330">
                <a:moveTo>
                  <a:pt x="0" y="0"/>
                </a:moveTo>
                <a:lnTo>
                  <a:pt x="585" y="33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 flipV="1">
            <a:off x="7162800" y="3805238"/>
            <a:ext cx="1066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8072438" y="1290638"/>
            <a:ext cx="60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000" b="1">
                <a:latin typeface="Italic" panose="00000400000000000000" pitchFamily="2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V="1">
            <a:off x="7162800" y="1519238"/>
            <a:ext cx="10668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2209800" y="2433638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3124200" y="2619375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Freeform 23"/>
          <p:cNvSpPr>
            <a:spLocks/>
          </p:cNvSpPr>
          <p:nvPr/>
        </p:nvSpPr>
        <p:spPr bwMode="auto">
          <a:xfrm>
            <a:off x="2209800" y="2447925"/>
            <a:ext cx="928688" cy="196850"/>
          </a:xfrm>
          <a:custGeom>
            <a:avLst/>
            <a:gdLst>
              <a:gd name="T0" fmla="*/ 0 w 585"/>
              <a:gd name="T1" fmla="*/ 0 h 124"/>
              <a:gd name="T2" fmla="*/ 2147483646 w 585"/>
              <a:gd name="T3" fmla="*/ 2147483646 h 124"/>
              <a:gd name="T4" fmla="*/ 0 60000 65536"/>
              <a:gd name="T5" fmla="*/ 0 60000 65536"/>
              <a:gd name="T6" fmla="*/ 0 w 585"/>
              <a:gd name="T7" fmla="*/ 0 h 124"/>
              <a:gd name="T8" fmla="*/ 585 w 585"/>
              <a:gd name="T9" fmla="*/ 124 h 12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5" h="124">
                <a:moveTo>
                  <a:pt x="0" y="0"/>
                </a:moveTo>
                <a:lnTo>
                  <a:pt x="585" y="12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8153400" y="1519238"/>
            <a:ext cx="336550" cy="2590800"/>
            <a:chOff x="5136" y="957"/>
            <a:chExt cx="212" cy="1632"/>
          </a:xfrm>
        </p:grpSpPr>
        <p:sp>
          <p:nvSpPr>
            <p:cNvPr id="17457" name="Line 25"/>
            <p:cNvSpPr>
              <a:spLocks noChangeShapeType="1"/>
            </p:cNvSpPr>
            <p:nvPr/>
          </p:nvSpPr>
          <p:spPr bwMode="auto">
            <a:xfrm>
              <a:off x="5184" y="957"/>
              <a:ext cx="0" cy="14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8" name="Text Box 26"/>
            <p:cNvSpPr txBox="1">
              <a:spLocks noChangeArrowheads="1"/>
            </p:cNvSpPr>
            <p:nvPr/>
          </p:nvSpPr>
          <p:spPr bwMode="auto">
            <a:xfrm>
              <a:off x="5136" y="230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21" name="Text Box 27"/>
          <p:cNvSpPr txBox="1">
            <a:spLocks noChangeArrowheads="1"/>
          </p:cNvSpPr>
          <p:nvPr/>
        </p:nvSpPr>
        <p:spPr bwMode="auto">
          <a:xfrm>
            <a:off x="412750" y="436563"/>
            <a:ext cx="8502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例：已知平面由直线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AC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所确定，试在平面内任作一条直线。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517525" y="1289050"/>
            <a:ext cx="1893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解法一：</a:t>
            </a:r>
            <a:endParaRPr kumimoji="1"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4706938" y="1289050"/>
            <a:ext cx="1952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解法二：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3440113" y="5505450"/>
            <a:ext cx="2341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有无数解！</a:t>
            </a:r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2978150" y="2205038"/>
            <a:ext cx="430213" cy="549275"/>
            <a:chOff x="1876" y="1389"/>
            <a:chExt cx="271" cy="346"/>
          </a:xfrm>
        </p:grpSpPr>
        <p:sp>
          <p:nvSpPr>
            <p:cNvPr id="17455" name="Text Box 41"/>
            <p:cNvSpPr txBox="1">
              <a:spLocks noChangeArrowheads="1"/>
            </p:cNvSpPr>
            <p:nvPr/>
          </p:nvSpPr>
          <p:spPr bwMode="auto">
            <a:xfrm>
              <a:off x="1876" y="1389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17456" name="Text Box 42"/>
            <p:cNvSpPr txBox="1">
              <a:spLocks noChangeArrowheads="1"/>
            </p:cNvSpPr>
            <p:nvPr/>
          </p:nvSpPr>
          <p:spPr bwMode="auto">
            <a:xfrm>
              <a:off x="1876" y="1581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1000">
                  <a:solidFill>
                    <a:srgbClr val="CC3300"/>
                  </a:solidFill>
                  <a:latin typeface="RomanS" panose="02000400000000000000" pitchFamily="2" charset="0"/>
                  <a:ea typeface="宋体" panose="02010600030101010101" pitchFamily="2" charset="-122"/>
                </a:rPr>
                <a:t>●</a:t>
              </a:r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1708150" y="2095500"/>
            <a:ext cx="750888" cy="466725"/>
            <a:chOff x="1076" y="1320"/>
            <a:chExt cx="473" cy="294"/>
          </a:xfrm>
        </p:grpSpPr>
        <p:sp>
          <p:nvSpPr>
            <p:cNvPr id="17453" name="Text Box 44"/>
            <p:cNvSpPr txBox="1">
              <a:spLocks noChangeArrowheads="1"/>
            </p:cNvSpPr>
            <p:nvPr/>
          </p:nvSpPr>
          <p:spPr bwMode="auto">
            <a:xfrm>
              <a:off x="1076" y="1320"/>
              <a:ext cx="4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17454" name="Text Box 45"/>
            <p:cNvSpPr txBox="1">
              <a:spLocks noChangeArrowheads="1"/>
            </p:cNvSpPr>
            <p:nvPr/>
          </p:nvSpPr>
          <p:spPr bwMode="auto">
            <a:xfrm>
              <a:off x="1282" y="1460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1000">
                  <a:solidFill>
                    <a:srgbClr val="CC3300"/>
                  </a:solidFill>
                  <a:latin typeface="RomanS" panose="02000400000000000000" pitchFamily="2" charset="0"/>
                  <a:ea typeface="宋体" panose="02010600030101010101" pitchFamily="2" charset="-122"/>
                </a:rPr>
                <a:t>●</a:t>
              </a:r>
            </a:p>
          </p:txBody>
        </p:sp>
      </p:grp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2933700" y="4219575"/>
            <a:ext cx="357188" cy="457200"/>
            <a:chOff x="1848" y="2658"/>
            <a:chExt cx="225" cy="288"/>
          </a:xfrm>
        </p:grpSpPr>
        <p:sp>
          <p:nvSpPr>
            <p:cNvPr id="17451" name="Text Box 47"/>
            <p:cNvSpPr txBox="1">
              <a:spLocks noChangeArrowheads="1"/>
            </p:cNvSpPr>
            <p:nvPr/>
          </p:nvSpPr>
          <p:spPr bwMode="auto">
            <a:xfrm>
              <a:off x="1848" y="265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52" name="Text Box 48"/>
            <p:cNvSpPr txBox="1">
              <a:spLocks noChangeArrowheads="1"/>
            </p:cNvSpPr>
            <p:nvPr/>
          </p:nvSpPr>
          <p:spPr bwMode="auto">
            <a:xfrm>
              <a:off x="1877" y="2667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1000">
                  <a:solidFill>
                    <a:srgbClr val="CC3300"/>
                  </a:solidFill>
                  <a:latin typeface="RomanS" panose="02000400000000000000" pitchFamily="2" charset="0"/>
                  <a:ea typeface="宋体" panose="02010600030101010101" pitchFamily="2" charset="-122"/>
                </a:rPr>
                <a:t>●</a:t>
              </a:r>
            </a:p>
          </p:txBody>
        </p: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1814513" y="3500438"/>
            <a:ext cx="560387" cy="457200"/>
            <a:chOff x="1152" y="2205"/>
            <a:chExt cx="353" cy="288"/>
          </a:xfrm>
        </p:grpSpPr>
        <p:sp>
          <p:nvSpPr>
            <p:cNvPr id="17449" name="Text Box 50"/>
            <p:cNvSpPr txBox="1">
              <a:spLocks noChangeArrowheads="1"/>
            </p:cNvSpPr>
            <p:nvPr/>
          </p:nvSpPr>
          <p:spPr bwMode="auto">
            <a:xfrm>
              <a:off x="1152" y="220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50" name="Text Box 51"/>
            <p:cNvSpPr txBox="1">
              <a:spLocks noChangeArrowheads="1"/>
            </p:cNvSpPr>
            <p:nvPr/>
          </p:nvSpPr>
          <p:spPr bwMode="auto">
            <a:xfrm>
              <a:off x="1309" y="2339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1000">
                  <a:solidFill>
                    <a:srgbClr val="CC3300"/>
                  </a:solidFill>
                  <a:latin typeface="RomanS" panose="02000400000000000000" pitchFamily="2" charset="0"/>
                  <a:ea typeface="宋体" panose="02010600030101010101" pitchFamily="2" charset="-122"/>
                </a:rPr>
                <a:t>●</a:t>
              </a:r>
            </a:p>
          </p:txBody>
        </p:sp>
      </p:grpSp>
      <p:grpSp>
        <p:nvGrpSpPr>
          <p:cNvPr id="14" name="Group 52"/>
          <p:cNvGrpSpPr>
            <a:grpSpLocks/>
          </p:cNvGrpSpPr>
          <p:nvPr/>
        </p:nvGrpSpPr>
        <p:grpSpPr bwMode="auto">
          <a:xfrm>
            <a:off x="5173663" y="1595438"/>
            <a:ext cx="3321050" cy="3200400"/>
            <a:chOff x="3259" y="1005"/>
            <a:chExt cx="2092" cy="2016"/>
          </a:xfrm>
        </p:grpSpPr>
        <p:sp>
          <p:nvSpPr>
            <p:cNvPr id="17435" name="Line 53"/>
            <p:cNvSpPr>
              <a:spLocks noChangeShapeType="1"/>
            </p:cNvSpPr>
            <p:nvPr/>
          </p:nvSpPr>
          <p:spPr bwMode="auto">
            <a:xfrm>
              <a:off x="3290" y="2014"/>
              <a:ext cx="20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6" name="Line 54"/>
            <p:cNvSpPr>
              <a:spLocks noChangeShapeType="1"/>
            </p:cNvSpPr>
            <p:nvPr/>
          </p:nvSpPr>
          <p:spPr bwMode="auto">
            <a:xfrm>
              <a:off x="4512" y="1629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Line 55"/>
            <p:cNvSpPr>
              <a:spLocks noChangeShapeType="1"/>
            </p:cNvSpPr>
            <p:nvPr/>
          </p:nvSpPr>
          <p:spPr bwMode="auto">
            <a:xfrm flipV="1">
              <a:off x="3456" y="1149"/>
              <a:ext cx="672" cy="672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8" name="Line 56"/>
            <p:cNvSpPr>
              <a:spLocks noChangeShapeType="1"/>
            </p:cNvSpPr>
            <p:nvPr/>
          </p:nvSpPr>
          <p:spPr bwMode="auto">
            <a:xfrm flipV="1">
              <a:off x="3456" y="1629"/>
              <a:ext cx="1056" cy="192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9" name="Line 57"/>
            <p:cNvSpPr>
              <a:spLocks noChangeShapeType="1"/>
            </p:cNvSpPr>
            <p:nvPr/>
          </p:nvSpPr>
          <p:spPr bwMode="auto">
            <a:xfrm>
              <a:off x="3456" y="1821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Line 58"/>
            <p:cNvSpPr>
              <a:spLocks noChangeShapeType="1"/>
            </p:cNvSpPr>
            <p:nvPr/>
          </p:nvSpPr>
          <p:spPr bwMode="auto">
            <a:xfrm>
              <a:off x="4128" y="1149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Line 59"/>
            <p:cNvSpPr>
              <a:spLocks noChangeShapeType="1"/>
            </p:cNvSpPr>
            <p:nvPr/>
          </p:nvSpPr>
          <p:spPr bwMode="auto">
            <a:xfrm flipV="1">
              <a:off x="3456" y="2205"/>
              <a:ext cx="672" cy="38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2" name="Line 60"/>
            <p:cNvSpPr>
              <a:spLocks noChangeShapeType="1"/>
            </p:cNvSpPr>
            <p:nvPr/>
          </p:nvSpPr>
          <p:spPr bwMode="auto">
            <a:xfrm flipH="1" flipV="1">
              <a:off x="3456" y="2589"/>
              <a:ext cx="1056" cy="192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Text Box 61"/>
            <p:cNvSpPr txBox="1">
              <a:spLocks noChangeArrowheads="1"/>
            </p:cNvSpPr>
            <p:nvPr/>
          </p:nvSpPr>
          <p:spPr bwMode="auto">
            <a:xfrm>
              <a:off x="3259" y="244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4" name="Text Box 62"/>
            <p:cNvSpPr txBox="1">
              <a:spLocks noChangeArrowheads="1"/>
            </p:cNvSpPr>
            <p:nvPr/>
          </p:nvSpPr>
          <p:spPr bwMode="auto">
            <a:xfrm>
              <a:off x="4108" y="210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5" name="Text Box 63"/>
            <p:cNvSpPr txBox="1">
              <a:spLocks noChangeArrowheads="1"/>
            </p:cNvSpPr>
            <p:nvPr/>
          </p:nvSpPr>
          <p:spPr bwMode="auto">
            <a:xfrm>
              <a:off x="4407" y="2733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6" name="Text Box 64"/>
            <p:cNvSpPr txBox="1">
              <a:spLocks noChangeArrowheads="1"/>
            </p:cNvSpPr>
            <p:nvPr/>
          </p:nvSpPr>
          <p:spPr bwMode="auto">
            <a:xfrm>
              <a:off x="4100" y="1005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17447" name="Text Box 65"/>
            <p:cNvSpPr txBox="1">
              <a:spLocks noChangeArrowheads="1"/>
            </p:cNvSpPr>
            <p:nvPr/>
          </p:nvSpPr>
          <p:spPr bwMode="auto">
            <a:xfrm>
              <a:off x="4328" y="1389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17448" name="Text Box 66"/>
            <p:cNvSpPr txBox="1">
              <a:spLocks noChangeArrowheads="1"/>
            </p:cNvSpPr>
            <p:nvPr/>
          </p:nvSpPr>
          <p:spPr bwMode="auto">
            <a:xfrm>
              <a:off x="3267" y="1677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</p:grpSp>
      <p:sp>
        <p:nvSpPr>
          <p:cNvPr id="69699" name="Oval 67"/>
          <p:cNvSpPr>
            <a:spLocks noChangeArrowheads="1"/>
          </p:cNvSpPr>
          <p:nvPr/>
        </p:nvSpPr>
        <p:spPr bwMode="auto">
          <a:xfrm>
            <a:off x="2051050" y="1196975"/>
            <a:ext cx="1655763" cy="433388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ea typeface="黑体" panose="02010609060101010101" pitchFamily="49" charset="-122"/>
              </a:rPr>
              <a:t>面上两点</a:t>
            </a:r>
          </a:p>
        </p:txBody>
      </p:sp>
      <p:sp>
        <p:nvSpPr>
          <p:cNvPr id="69700" name="Oval 68"/>
          <p:cNvSpPr>
            <a:spLocks noChangeArrowheads="1"/>
          </p:cNvSpPr>
          <p:nvPr/>
        </p:nvSpPr>
        <p:spPr bwMode="auto">
          <a:xfrm>
            <a:off x="6300788" y="1196975"/>
            <a:ext cx="1655762" cy="433388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ea typeface="黑体" panose="02010609060101010101" pitchFamily="49" charset="-122"/>
              </a:rPr>
              <a:t>一点一方向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459038" y="4949825"/>
            <a:ext cx="2965450" cy="609600"/>
            <a:chOff x="2459038" y="4949759"/>
            <a:chExt cx="2965665" cy="609600"/>
          </a:xfrm>
        </p:grpSpPr>
        <p:sp>
          <p:nvSpPr>
            <p:cNvPr id="17433" name="Text Box 38"/>
            <p:cNvSpPr txBox="1">
              <a:spLocks noChangeArrowheads="1"/>
            </p:cNvSpPr>
            <p:nvPr/>
          </p:nvSpPr>
          <p:spPr bwMode="auto">
            <a:xfrm>
              <a:off x="3062190" y="4980045"/>
              <a:ext cx="2362513" cy="462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有多少解？</a:t>
              </a:r>
              <a:endPara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7434" name="Picture 44" descr="u=1872278188,3115016622&amp;fm=13&amp;gp=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FFE"/>
                </a:clrFrom>
                <a:clrTo>
                  <a:srgbClr val="F8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038" y="4949759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983651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3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75"/>
                                        <p:tgtEl>
                                          <p:spTgt spid="13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75"/>
                                        <p:tgtEl>
                                          <p:spTgt spid="1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75"/>
                                        <p:tgtEl>
                                          <p:spTgt spid="1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 build="p" autoUpdateAnimBg="0" advAuto="0"/>
      <p:bldP spid="13340" grpId="0" build="p" autoUpdateAnimBg="0"/>
      <p:bldP spid="13341" grpId="0" build="p" autoUpdateAnimBg="0"/>
      <p:bldP spid="13351" grpId="0" build="p" autoUpdateAnimBg="0"/>
      <p:bldP spid="69699" grpId="0" animBg="1"/>
      <p:bldP spid="697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93725" y="552450"/>
            <a:ext cx="8550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例：在平面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内作一条水平线，使其到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面的距离为10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mm。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1389063" y="2849563"/>
            <a:ext cx="321151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295775" y="2436813"/>
            <a:ext cx="43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739900" y="2436813"/>
            <a:ext cx="830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303713" y="436245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  <a:sym typeface="CommercialPi BT" panose="05020102010206080802" pitchFamily="18" charset="2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900238" y="4638675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  <a:sym typeface="CommercialPi BT" panose="05020102010206080802" pitchFamily="18" charset="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63625" y="2825750"/>
            <a:ext cx="457200" cy="1039813"/>
            <a:chOff x="670" y="1780"/>
            <a:chExt cx="288" cy="655"/>
          </a:xfrm>
        </p:grpSpPr>
        <p:sp>
          <p:nvSpPr>
            <p:cNvPr id="18468" name="Freeform 9"/>
            <p:cNvSpPr>
              <a:spLocks/>
            </p:cNvSpPr>
            <p:nvPr/>
          </p:nvSpPr>
          <p:spPr bwMode="auto">
            <a:xfrm>
              <a:off x="934" y="1780"/>
              <a:ext cx="1" cy="655"/>
            </a:xfrm>
            <a:custGeom>
              <a:avLst/>
              <a:gdLst>
                <a:gd name="T0" fmla="*/ 0 w 1"/>
                <a:gd name="T1" fmla="*/ 0 h 655"/>
                <a:gd name="T2" fmla="*/ 0 w 1"/>
                <a:gd name="T3" fmla="*/ 655 h 655"/>
                <a:gd name="T4" fmla="*/ 0 60000 65536"/>
                <a:gd name="T5" fmla="*/ 0 60000 65536"/>
                <a:gd name="T6" fmla="*/ 0 w 1"/>
                <a:gd name="T7" fmla="*/ 0 h 655"/>
                <a:gd name="T8" fmla="*/ 1 w 1"/>
                <a:gd name="T9" fmla="*/ 655 h 6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55">
                  <a:moveTo>
                    <a:pt x="0" y="0"/>
                  </a:moveTo>
                  <a:lnTo>
                    <a:pt x="0" y="655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9" name="Text Box 10"/>
            <p:cNvSpPr txBox="1">
              <a:spLocks noChangeArrowheads="1"/>
            </p:cNvSpPr>
            <p:nvPr/>
          </p:nvSpPr>
          <p:spPr bwMode="auto">
            <a:xfrm rot="-5400000">
              <a:off x="679" y="1950"/>
              <a:ext cx="2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ISOCPEUR" panose="020B0604020202020204" pitchFamily="34" charset="0"/>
                  <a:ea typeface="宋体" panose="02010600030101010101" pitchFamily="2" charset="-122"/>
                </a:rPr>
                <a:t>10</a:t>
              </a:r>
              <a:endParaRPr kumimoji="1" lang="en-US" altLang="zh-CN" sz="2400" b="1">
                <a:latin typeface="ISOCPEUR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41" name="Line 11"/>
          <p:cNvSpPr>
            <a:spLocks noChangeShapeType="1"/>
          </p:cNvSpPr>
          <p:nvPr/>
        </p:nvSpPr>
        <p:spPr bwMode="auto">
          <a:xfrm>
            <a:off x="2268538" y="2852738"/>
            <a:ext cx="2063750" cy="6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48" name="Freeform 12"/>
          <p:cNvSpPr>
            <a:spLocks/>
          </p:cNvSpPr>
          <p:nvPr/>
        </p:nvSpPr>
        <p:spPr bwMode="auto">
          <a:xfrm>
            <a:off x="2238375" y="2855913"/>
            <a:ext cx="1588" cy="1951037"/>
          </a:xfrm>
          <a:custGeom>
            <a:avLst/>
            <a:gdLst>
              <a:gd name="T0" fmla="*/ 0 w 1"/>
              <a:gd name="T1" fmla="*/ 0 h 1020"/>
              <a:gd name="T2" fmla="*/ 0 w 1"/>
              <a:gd name="T3" fmla="*/ 2147483646 h 1020"/>
              <a:gd name="T4" fmla="*/ 0 60000 65536"/>
              <a:gd name="T5" fmla="*/ 0 60000 65536"/>
              <a:gd name="T6" fmla="*/ 0 w 1"/>
              <a:gd name="T7" fmla="*/ 0 h 1020"/>
              <a:gd name="T8" fmla="*/ 1 w 1"/>
              <a:gd name="T9" fmla="*/ 1020 h 10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020">
                <a:moveTo>
                  <a:pt x="0" y="0"/>
                </a:moveTo>
                <a:lnTo>
                  <a:pt x="0" y="1020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9" name="Freeform 13"/>
          <p:cNvSpPr>
            <a:spLocks/>
          </p:cNvSpPr>
          <p:nvPr/>
        </p:nvSpPr>
        <p:spPr bwMode="auto">
          <a:xfrm>
            <a:off x="4302125" y="2855913"/>
            <a:ext cx="1588" cy="1692275"/>
          </a:xfrm>
          <a:custGeom>
            <a:avLst/>
            <a:gdLst>
              <a:gd name="T0" fmla="*/ 0 w 1"/>
              <a:gd name="T1" fmla="*/ 0 h 885"/>
              <a:gd name="T2" fmla="*/ 0 w 1"/>
              <a:gd name="T3" fmla="*/ 2147483646 h 885"/>
              <a:gd name="T4" fmla="*/ 0 60000 65536"/>
              <a:gd name="T5" fmla="*/ 0 60000 65536"/>
              <a:gd name="T6" fmla="*/ 0 w 1"/>
              <a:gd name="T7" fmla="*/ 0 h 885"/>
              <a:gd name="T8" fmla="*/ 1 w 1"/>
              <a:gd name="T9" fmla="*/ 885 h 8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885">
                <a:moveTo>
                  <a:pt x="0" y="0"/>
                </a:moveTo>
                <a:lnTo>
                  <a:pt x="0" y="885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4" name="Text Box 14"/>
          <p:cNvSpPr txBox="1">
            <a:spLocks noChangeArrowheads="1"/>
          </p:cNvSpPr>
          <p:nvPr/>
        </p:nvSpPr>
        <p:spPr bwMode="auto">
          <a:xfrm>
            <a:off x="4606925" y="2895600"/>
            <a:ext cx="395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18445" name="Text Box 15"/>
          <p:cNvSpPr txBox="1">
            <a:spLocks noChangeArrowheads="1"/>
          </p:cNvSpPr>
          <p:nvPr/>
        </p:nvSpPr>
        <p:spPr bwMode="auto">
          <a:xfrm>
            <a:off x="2544763" y="1336675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18446" name="Text Box 16"/>
          <p:cNvSpPr txBox="1">
            <a:spLocks noChangeArrowheads="1"/>
          </p:cNvSpPr>
          <p:nvPr/>
        </p:nvSpPr>
        <p:spPr bwMode="auto">
          <a:xfrm>
            <a:off x="1546225" y="3354388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18447" name="Text Box 17"/>
          <p:cNvSpPr txBox="1">
            <a:spLocks noChangeArrowheads="1"/>
          </p:cNvSpPr>
          <p:nvPr/>
        </p:nvSpPr>
        <p:spPr bwMode="auto">
          <a:xfrm>
            <a:off x="4508500" y="3997325"/>
            <a:ext cx="45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  <a:sym typeface="CommercialPi BT" panose="05020102010206080802" pitchFamily="18" charset="2"/>
            </a:endParaRPr>
          </a:p>
        </p:txBody>
      </p:sp>
      <p:sp>
        <p:nvSpPr>
          <p:cNvPr id="18448" name="Text Box 18"/>
          <p:cNvSpPr txBox="1">
            <a:spLocks noChangeArrowheads="1"/>
          </p:cNvSpPr>
          <p:nvPr/>
        </p:nvSpPr>
        <p:spPr bwMode="auto">
          <a:xfrm>
            <a:off x="2709863" y="54641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  <a:sym typeface="CommercialPi BT" panose="05020102010206080802" pitchFamily="18" charset="2"/>
            </a:endParaRPr>
          </a:p>
        </p:txBody>
      </p:sp>
      <p:sp>
        <p:nvSpPr>
          <p:cNvPr id="18449" name="Text Box 19"/>
          <p:cNvSpPr txBox="1">
            <a:spLocks noChangeArrowheads="1"/>
          </p:cNvSpPr>
          <p:nvPr/>
        </p:nvSpPr>
        <p:spPr bwMode="auto">
          <a:xfrm>
            <a:off x="1558925" y="3997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  <a:sym typeface="CommercialPi BT" panose="05020102010206080802" pitchFamily="18" charset="2"/>
            </a:endParaRPr>
          </a:p>
        </p:txBody>
      </p:sp>
      <p:sp>
        <p:nvSpPr>
          <p:cNvPr id="18450" name="Line 20"/>
          <p:cNvSpPr>
            <a:spLocks noChangeShapeType="1"/>
          </p:cNvSpPr>
          <p:nvPr/>
        </p:nvSpPr>
        <p:spPr bwMode="auto">
          <a:xfrm>
            <a:off x="1298575" y="3859213"/>
            <a:ext cx="376078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1" name="Line 21"/>
          <p:cNvSpPr>
            <a:spLocks noChangeShapeType="1"/>
          </p:cNvSpPr>
          <p:nvPr/>
        </p:nvSpPr>
        <p:spPr bwMode="auto">
          <a:xfrm flipV="1">
            <a:off x="1849438" y="3124200"/>
            <a:ext cx="2751137" cy="550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452" name="Line 22"/>
          <p:cNvSpPr>
            <a:spLocks noChangeShapeType="1"/>
          </p:cNvSpPr>
          <p:nvPr/>
        </p:nvSpPr>
        <p:spPr bwMode="auto">
          <a:xfrm flipV="1">
            <a:off x="1849438" y="1563688"/>
            <a:ext cx="1008062" cy="2111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3" name="Line 23"/>
          <p:cNvSpPr>
            <a:spLocks noChangeShapeType="1"/>
          </p:cNvSpPr>
          <p:nvPr/>
        </p:nvSpPr>
        <p:spPr bwMode="auto">
          <a:xfrm>
            <a:off x="2857500" y="1563688"/>
            <a:ext cx="1743075" cy="1560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4" name="Line 24"/>
          <p:cNvSpPr>
            <a:spLocks noChangeShapeType="1"/>
          </p:cNvSpPr>
          <p:nvPr/>
        </p:nvSpPr>
        <p:spPr bwMode="auto">
          <a:xfrm>
            <a:off x="2857500" y="1563688"/>
            <a:ext cx="0" cy="4038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5" name="Line 25"/>
          <p:cNvSpPr>
            <a:spLocks noChangeShapeType="1"/>
          </p:cNvSpPr>
          <p:nvPr/>
        </p:nvSpPr>
        <p:spPr bwMode="auto">
          <a:xfrm>
            <a:off x="4600575" y="3124200"/>
            <a:ext cx="0" cy="1193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6" name="Line 26"/>
          <p:cNvSpPr>
            <a:spLocks noChangeShapeType="1"/>
          </p:cNvSpPr>
          <p:nvPr/>
        </p:nvSpPr>
        <p:spPr bwMode="auto">
          <a:xfrm flipH="1">
            <a:off x="2857500" y="4318000"/>
            <a:ext cx="1743075" cy="128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7" name="Line 27"/>
          <p:cNvSpPr>
            <a:spLocks noChangeShapeType="1"/>
          </p:cNvSpPr>
          <p:nvPr/>
        </p:nvSpPr>
        <p:spPr bwMode="auto">
          <a:xfrm>
            <a:off x="1849438" y="3675063"/>
            <a:ext cx="0" cy="5508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8" name="Line 28"/>
          <p:cNvSpPr>
            <a:spLocks noChangeShapeType="1"/>
          </p:cNvSpPr>
          <p:nvPr/>
        </p:nvSpPr>
        <p:spPr bwMode="auto">
          <a:xfrm>
            <a:off x="1849438" y="4225925"/>
            <a:ext cx="1008062" cy="1376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9" name="Line 29"/>
          <p:cNvSpPr>
            <a:spLocks noChangeShapeType="1"/>
          </p:cNvSpPr>
          <p:nvPr/>
        </p:nvSpPr>
        <p:spPr bwMode="auto">
          <a:xfrm>
            <a:off x="1849438" y="4225925"/>
            <a:ext cx="2751137" cy="92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60" name="Freeform 30"/>
          <p:cNvSpPr>
            <a:spLocks/>
          </p:cNvSpPr>
          <p:nvPr/>
        </p:nvSpPr>
        <p:spPr bwMode="auto">
          <a:xfrm>
            <a:off x="2238375" y="4548188"/>
            <a:ext cx="2063750" cy="228600"/>
          </a:xfrm>
          <a:custGeom>
            <a:avLst/>
            <a:gdLst>
              <a:gd name="T0" fmla="*/ 0 w 1092"/>
              <a:gd name="T1" fmla="*/ 2147483646 h 119"/>
              <a:gd name="T2" fmla="*/ 2147483646 w 1092"/>
              <a:gd name="T3" fmla="*/ 0 h 119"/>
              <a:gd name="T4" fmla="*/ 0 60000 65536"/>
              <a:gd name="T5" fmla="*/ 0 60000 65536"/>
              <a:gd name="T6" fmla="*/ 0 w 1092"/>
              <a:gd name="T7" fmla="*/ 0 h 119"/>
              <a:gd name="T8" fmla="*/ 1092 w 1092"/>
              <a:gd name="T9" fmla="*/ 119 h 1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2" h="119">
                <a:moveTo>
                  <a:pt x="0" y="119"/>
                </a:moveTo>
                <a:lnTo>
                  <a:pt x="1092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6942138" y="4387850"/>
            <a:ext cx="2035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唯一解！</a:t>
            </a:r>
          </a:p>
        </p:txBody>
      </p:sp>
      <p:sp>
        <p:nvSpPr>
          <p:cNvPr id="14366" name="Text Box 33"/>
          <p:cNvSpPr txBox="1">
            <a:spLocks noChangeArrowheads="1"/>
          </p:cNvSpPr>
          <p:nvPr/>
        </p:nvSpPr>
        <p:spPr bwMode="auto">
          <a:xfrm>
            <a:off x="5981700" y="3995738"/>
            <a:ext cx="1731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有多少解？</a:t>
            </a:r>
            <a:endParaRPr kumimoji="1"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Text Box 33"/>
          <p:cNvSpPr txBox="1">
            <a:spLocks noChangeArrowheads="1"/>
          </p:cNvSpPr>
          <p:nvPr/>
        </p:nvSpPr>
        <p:spPr bwMode="auto">
          <a:xfrm>
            <a:off x="6372225" y="2301875"/>
            <a:ext cx="2659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水平线的投影特性</a:t>
            </a:r>
            <a:endParaRPr kumimoji="1"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7" name="Picture 44" descr="u=1872278188,3115016622&amp;fm=13&amp;gp=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8FFFE"/>
              </a:clrFrom>
              <a:clrTo>
                <a:srgbClr val="F8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3444875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5603875" y="1597025"/>
            <a:ext cx="2311400" cy="727075"/>
            <a:chOff x="5603088" y="1596372"/>
            <a:chExt cx="2312447" cy="728489"/>
          </a:xfrm>
        </p:grpSpPr>
        <p:sp>
          <p:nvSpPr>
            <p:cNvPr id="18466" name="Text Box 33"/>
            <p:cNvSpPr txBox="1">
              <a:spLocks noChangeArrowheads="1"/>
            </p:cNvSpPr>
            <p:nvPr/>
          </p:nvSpPr>
          <p:spPr bwMode="auto">
            <a:xfrm>
              <a:off x="6183732" y="1863490"/>
              <a:ext cx="1731803" cy="46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解题关键？</a:t>
              </a:r>
            </a:p>
          </p:txBody>
        </p:sp>
        <p:pic>
          <p:nvPicPr>
            <p:cNvPr id="18467" name="图片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3088" y="1596372"/>
              <a:ext cx="647217" cy="714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3789507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autoUpdateAnimBg="0"/>
      <p:bldP spid="14341" grpId="0" build="p" autoUpdateAnimBg="0"/>
      <p:bldP spid="14342" grpId="0" build="p" autoUpdateAnimBg="0" advAuto="0"/>
      <p:bldP spid="14343" grpId="0" build="p" autoUpdateAnimBg="0" advAuto="0"/>
      <p:bldP spid="14367" grpId="0" autoUpdateAnimBg="0"/>
      <p:bldP spid="14366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327025" y="165100"/>
            <a:ext cx="3381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⒉ 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平面上取点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755650" y="836613"/>
            <a:ext cx="496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）可以利用积聚性时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00075" y="2224088"/>
            <a:ext cx="8102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例：已知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点在平面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上，求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点的水平投影。</a:t>
            </a:r>
          </a:p>
        </p:txBody>
      </p:sp>
      <p:grpSp>
        <p:nvGrpSpPr>
          <p:cNvPr id="19461" name="Group 7"/>
          <p:cNvGrpSpPr>
            <a:grpSpLocks/>
          </p:cNvGrpSpPr>
          <p:nvPr/>
        </p:nvGrpSpPr>
        <p:grpSpPr bwMode="auto">
          <a:xfrm>
            <a:off x="1330325" y="2720975"/>
            <a:ext cx="2787650" cy="3200400"/>
            <a:chOff x="838" y="1714"/>
            <a:chExt cx="1756" cy="2016"/>
          </a:xfrm>
        </p:grpSpPr>
        <p:sp>
          <p:nvSpPr>
            <p:cNvPr id="19467" name="Text Box 8"/>
            <p:cNvSpPr txBox="1">
              <a:spLocks noChangeArrowheads="1"/>
            </p:cNvSpPr>
            <p:nvPr/>
          </p:nvSpPr>
          <p:spPr bwMode="auto">
            <a:xfrm>
              <a:off x="1827" y="315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8" name="Freeform 9"/>
            <p:cNvSpPr>
              <a:spLocks/>
            </p:cNvSpPr>
            <p:nvPr/>
          </p:nvSpPr>
          <p:spPr bwMode="auto">
            <a:xfrm>
              <a:off x="1136" y="2434"/>
              <a:ext cx="1249" cy="234"/>
            </a:xfrm>
            <a:custGeom>
              <a:avLst/>
              <a:gdLst>
                <a:gd name="T0" fmla="*/ 0 w 1249"/>
                <a:gd name="T1" fmla="*/ 234 h 234"/>
                <a:gd name="T2" fmla="*/ 1249 w 1249"/>
                <a:gd name="T3" fmla="*/ 0 h 234"/>
                <a:gd name="T4" fmla="*/ 0 60000 65536"/>
                <a:gd name="T5" fmla="*/ 0 60000 65536"/>
                <a:gd name="T6" fmla="*/ 0 w 1249"/>
                <a:gd name="T7" fmla="*/ 0 h 234"/>
                <a:gd name="T8" fmla="*/ 1249 w 1249"/>
                <a:gd name="T9" fmla="*/ 234 h 2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49" h="234">
                  <a:moveTo>
                    <a:pt x="0" y="234"/>
                  </a:moveTo>
                  <a:lnTo>
                    <a:pt x="124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9" name="Line 10"/>
            <p:cNvSpPr>
              <a:spLocks noChangeShapeType="1"/>
            </p:cNvSpPr>
            <p:nvPr/>
          </p:nvSpPr>
          <p:spPr bwMode="auto">
            <a:xfrm flipV="1">
              <a:off x="1128" y="1906"/>
              <a:ext cx="729" cy="7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0" name="Freeform 11"/>
            <p:cNvSpPr>
              <a:spLocks/>
            </p:cNvSpPr>
            <p:nvPr/>
          </p:nvSpPr>
          <p:spPr bwMode="auto">
            <a:xfrm>
              <a:off x="1857" y="1906"/>
              <a:ext cx="532" cy="522"/>
            </a:xfrm>
            <a:custGeom>
              <a:avLst/>
              <a:gdLst>
                <a:gd name="T0" fmla="*/ 0 w 532"/>
                <a:gd name="T1" fmla="*/ 0 h 522"/>
                <a:gd name="T2" fmla="*/ 532 w 532"/>
                <a:gd name="T3" fmla="*/ 522 h 522"/>
                <a:gd name="T4" fmla="*/ 0 60000 65536"/>
                <a:gd name="T5" fmla="*/ 0 60000 65536"/>
                <a:gd name="T6" fmla="*/ 0 w 532"/>
                <a:gd name="T7" fmla="*/ 0 h 522"/>
                <a:gd name="T8" fmla="*/ 532 w 532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2" h="522">
                  <a:moveTo>
                    <a:pt x="0" y="0"/>
                  </a:moveTo>
                  <a:lnTo>
                    <a:pt x="532" y="52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Line 12"/>
            <p:cNvSpPr>
              <a:spLocks noChangeShapeType="1"/>
            </p:cNvSpPr>
            <p:nvPr/>
          </p:nvSpPr>
          <p:spPr bwMode="auto">
            <a:xfrm>
              <a:off x="2385" y="2434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2" name="Freeform 13"/>
            <p:cNvSpPr>
              <a:spLocks/>
            </p:cNvSpPr>
            <p:nvPr/>
          </p:nvSpPr>
          <p:spPr bwMode="auto">
            <a:xfrm>
              <a:off x="1128" y="3072"/>
              <a:ext cx="1257" cy="514"/>
            </a:xfrm>
            <a:custGeom>
              <a:avLst/>
              <a:gdLst>
                <a:gd name="T0" fmla="*/ 0 w 1257"/>
                <a:gd name="T1" fmla="*/ 0 h 514"/>
                <a:gd name="T2" fmla="*/ 1257 w 1257"/>
                <a:gd name="T3" fmla="*/ 514 h 514"/>
                <a:gd name="T4" fmla="*/ 0 60000 65536"/>
                <a:gd name="T5" fmla="*/ 0 60000 65536"/>
                <a:gd name="T6" fmla="*/ 0 w 1257"/>
                <a:gd name="T7" fmla="*/ 0 h 514"/>
                <a:gd name="T8" fmla="*/ 1257 w 1257"/>
                <a:gd name="T9" fmla="*/ 514 h 5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57" h="514">
                  <a:moveTo>
                    <a:pt x="0" y="0"/>
                  </a:moveTo>
                  <a:lnTo>
                    <a:pt x="1257" y="51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3" name="Text Box 14"/>
            <p:cNvSpPr txBox="1">
              <a:spLocks noChangeArrowheads="1"/>
            </p:cNvSpPr>
            <p:nvPr/>
          </p:nvSpPr>
          <p:spPr bwMode="auto">
            <a:xfrm>
              <a:off x="919" y="29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4" name="Text Box 15"/>
            <p:cNvSpPr txBox="1">
              <a:spLocks noChangeArrowheads="1"/>
            </p:cNvSpPr>
            <p:nvPr/>
          </p:nvSpPr>
          <p:spPr bwMode="auto">
            <a:xfrm>
              <a:off x="2376" y="344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000" b="1">
                <a:latin typeface="Italic" panose="00000400000000000000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75" name="Text Box 16"/>
            <p:cNvSpPr txBox="1">
              <a:spLocks noChangeArrowheads="1"/>
            </p:cNvSpPr>
            <p:nvPr/>
          </p:nvSpPr>
          <p:spPr bwMode="auto">
            <a:xfrm>
              <a:off x="923" y="2482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19476" name="Text Box 17"/>
            <p:cNvSpPr txBox="1">
              <a:spLocks noChangeArrowheads="1"/>
            </p:cNvSpPr>
            <p:nvPr/>
          </p:nvSpPr>
          <p:spPr bwMode="auto">
            <a:xfrm>
              <a:off x="1457" y="2194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19477" name="Text Box 18"/>
            <p:cNvSpPr txBox="1">
              <a:spLocks noChangeArrowheads="1"/>
            </p:cNvSpPr>
            <p:nvPr/>
          </p:nvSpPr>
          <p:spPr bwMode="auto">
            <a:xfrm>
              <a:off x="1865" y="1714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19478" name="Rectangle 19"/>
            <p:cNvSpPr>
              <a:spLocks noChangeArrowheads="1"/>
            </p:cNvSpPr>
            <p:nvPr/>
          </p:nvSpPr>
          <p:spPr bwMode="auto">
            <a:xfrm>
              <a:off x="1607" y="2242"/>
              <a:ext cx="21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12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  <a:endParaRPr kumimoji="1" lang="en-US" altLang="zh-CN" sz="12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9" name="Line 20"/>
            <p:cNvSpPr>
              <a:spLocks noChangeShapeType="1"/>
            </p:cNvSpPr>
            <p:nvPr/>
          </p:nvSpPr>
          <p:spPr bwMode="auto">
            <a:xfrm>
              <a:off x="908" y="2818"/>
              <a:ext cx="16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0" name="Line 21"/>
            <p:cNvSpPr>
              <a:spLocks noChangeShapeType="1"/>
            </p:cNvSpPr>
            <p:nvPr/>
          </p:nvSpPr>
          <p:spPr bwMode="auto">
            <a:xfrm>
              <a:off x="1136" y="2662"/>
              <a:ext cx="0" cy="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1" name="Line 22"/>
            <p:cNvSpPr>
              <a:spLocks noChangeShapeType="1"/>
            </p:cNvSpPr>
            <p:nvPr/>
          </p:nvSpPr>
          <p:spPr bwMode="auto">
            <a:xfrm>
              <a:off x="1857" y="1906"/>
              <a:ext cx="0" cy="14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2" name="Text Box 23"/>
            <p:cNvSpPr txBox="1">
              <a:spLocks noChangeArrowheads="1"/>
            </p:cNvSpPr>
            <p:nvPr/>
          </p:nvSpPr>
          <p:spPr bwMode="auto">
            <a:xfrm>
              <a:off x="838" y="1858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3" name="Text Box 24"/>
            <p:cNvSpPr txBox="1">
              <a:spLocks noChangeArrowheads="1"/>
            </p:cNvSpPr>
            <p:nvPr/>
          </p:nvSpPr>
          <p:spPr bwMode="auto">
            <a:xfrm>
              <a:off x="2345" y="2194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</p:grpSp>
      <p:sp>
        <p:nvSpPr>
          <p:cNvPr id="70681" name="Line 25"/>
          <p:cNvSpPr>
            <a:spLocks noChangeShapeType="1"/>
          </p:cNvSpPr>
          <p:nvPr/>
        </p:nvSpPr>
        <p:spPr bwMode="auto">
          <a:xfrm>
            <a:off x="2727325" y="3692525"/>
            <a:ext cx="0" cy="159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403475" y="5122863"/>
            <a:ext cx="482600" cy="503237"/>
            <a:chOff x="4050" y="3487"/>
            <a:chExt cx="253" cy="205"/>
          </a:xfrm>
        </p:grpSpPr>
        <p:sp>
          <p:nvSpPr>
            <p:cNvPr id="19465" name="Text Box 27"/>
            <p:cNvSpPr txBox="1">
              <a:spLocks noChangeArrowheads="1"/>
            </p:cNvSpPr>
            <p:nvPr/>
          </p:nvSpPr>
          <p:spPr bwMode="auto">
            <a:xfrm>
              <a:off x="4050" y="3506"/>
              <a:ext cx="17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6" name="Rectangle 28"/>
            <p:cNvSpPr>
              <a:spLocks noChangeArrowheads="1"/>
            </p:cNvSpPr>
            <p:nvPr/>
          </p:nvSpPr>
          <p:spPr bwMode="auto">
            <a:xfrm>
              <a:off x="4126" y="3487"/>
              <a:ext cx="177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12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  <a:endParaRPr kumimoji="1" lang="en-US" altLang="zh-CN" sz="12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4716463" y="908050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利用平面的</a:t>
            </a:r>
            <a:r>
              <a:rPr kumimoji="1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积聚性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求解</a:t>
            </a:r>
          </a:p>
        </p:txBody>
      </p:sp>
    </p:spTree>
    <p:extLst>
      <p:ext uri="{BB962C8B-B14F-4D97-AF65-F5344CB8AC3E}">
        <p14:creationId xmlns:p14="http://schemas.microsoft.com/office/powerpoint/2010/main" val="136348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7068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89000" y="1128713"/>
            <a:ext cx="7893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先找出过此点而又在平面内的一条直线作为</a:t>
            </a:r>
            <a:r>
              <a:rPr kumimoji="1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辅助线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，然后再在该直线上确定点的位置。</a:t>
            </a:r>
          </a:p>
        </p:txBody>
      </p:sp>
      <p:sp>
        <p:nvSpPr>
          <p:cNvPr id="15384" name="Freeform 24"/>
          <p:cNvSpPr>
            <a:spLocks/>
          </p:cNvSpPr>
          <p:nvPr/>
        </p:nvSpPr>
        <p:spPr bwMode="auto">
          <a:xfrm>
            <a:off x="2851150" y="4911725"/>
            <a:ext cx="1149350" cy="242888"/>
          </a:xfrm>
          <a:custGeom>
            <a:avLst/>
            <a:gdLst>
              <a:gd name="T0" fmla="*/ 0 w 724"/>
              <a:gd name="T1" fmla="*/ 2147483646 h 153"/>
              <a:gd name="T2" fmla="*/ 2147483646 w 724"/>
              <a:gd name="T3" fmla="*/ 0 h 153"/>
              <a:gd name="T4" fmla="*/ 0 60000 65536"/>
              <a:gd name="T5" fmla="*/ 0 60000 65536"/>
              <a:gd name="T6" fmla="*/ 0 w 724"/>
              <a:gd name="T7" fmla="*/ 0 h 153"/>
              <a:gd name="T8" fmla="*/ 724 w 724"/>
              <a:gd name="T9" fmla="*/ 153 h 1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4" h="153">
                <a:moveTo>
                  <a:pt x="0" y="153"/>
                </a:moveTo>
                <a:lnTo>
                  <a:pt x="724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5" name="Freeform 25"/>
          <p:cNvSpPr>
            <a:spLocks/>
          </p:cNvSpPr>
          <p:nvPr/>
        </p:nvSpPr>
        <p:spPr bwMode="auto">
          <a:xfrm>
            <a:off x="2851150" y="3186113"/>
            <a:ext cx="1149350" cy="998537"/>
          </a:xfrm>
          <a:custGeom>
            <a:avLst/>
            <a:gdLst>
              <a:gd name="T0" fmla="*/ 0 w 724"/>
              <a:gd name="T1" fmla="*/ 2147483646 h 629"/>
              <a:gd name="T2" fmla="*/ 2147483646 w 724"/>
              <a:gd name="T3" fmla="*/ 0 h 629"/>
              <a:gd name="T4" fmla="*/ 0 60000 65536"/>
              <a:gd name="T5" fmla="*/ 0 60000 65536"/>
              <a:gd name="T6" fmla="*/ 0 w 724"/>
              <a:gd name="T7" fmla="*/ 0 h 629"/>
              <a:gd name="T8" fmla="*/ 724 w 724"/>
              <a:gd name="T9" fmla="*/ 629 h 6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4" h="629">
                <a:moveTo>
                  <a:pt x="0" y="629"/>
                </a:moveTo>
                <a:lnTo>
                  <a:pt x="724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3995738" y="2871788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4006850" y="4545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487" name="Group 60"/>
          <p:cNvGrpSpPr>
            <a:grpSpLocks/>
          </p:cNvGrpSpPr>
          <p:nvPr/>
        </p:nvGrpSpPr>
        <p:grpSpPr bwMode="auto">
          <a:xfrm>
            <a:off x="2411413" y="2635250"/>
            <a:ext cx="2613025" cy="3200400"/>
            <a:chOff x="3323" y="1702"/>
            <a:chExt cx="1646" cy="2016"/>
          </a:xfrm>
        </p:grpSpPr>
        <p:sp>
          <p:nvSpPr>
            <p:cNvPr id="20497" name="Text Box 36"/>
            <p:cNvSpPr txBox="1">
              <a:spLocks noChangeArrowheads="1"/>
            </p:cNvSpPr>
            <p:nvPr/>
          </p:nvSpPr>
          <p:spPr bwMode="auto">
            <a:xfrm>
              <a:off x="3421" y="175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8" name="Text Box 37"/>
            <p:cNvSpPr txBox="1">
              <a:spLocks noChangeArrowheads="1"/>
            </p:cNvSpPr>
            <p:nvPr/>
          </p:nvSpPr>
          <p:spPr bwMode="auto">
            <a:xfrm>
              <a:off x="3960" y="2187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1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  <a:endPara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9" name="Line 38"/>
            <p:cNvSpPr>
              <a:spLocks noChangeShapeType="1"/>
            </p:cNvSpPr>
            <p:nvPr/>
          </p:nvSpPr>
          <p:spPr bwMode="auto">
            <a:xfrm>
              <a:off x="3323" y="2806"/>
              <a:ext cx="16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Freeform 39"/>
            <p:cNvSpPr>
              <a:spLocks/>
            </p:cNvSpPr>
            <p:nvPr/>
          </p:nvSpPr>
          <p:spPr bwMode="auto">
            <a:xfrm>
              <a:off x="3585" y="2416"/>
              <a:ext cx="1144" cy="266"/>
            </a:xfrm>
            <a:custGeom>
              <a:avLst/>
              <a:gdLst>
                <a:gd name="T0" fmla="*/ 0 w 1144"/>
                <a:gd name="T1" fmla="*/ 266 h 266"/>
                <a:gd name="T2" fmla="*/ 1144 w 1144"/>
                <a:gd name="T3" fmla="*/ 0 h 266"/>
                <a:gd name="T4" fmla="*/ 0 60000 65536"/>
                <a:gd name="T5" fmla="*/ 0 60000 65536"/>
                <a:gd name="T6" fmla="*/ 0 w 1144"/>
                <a:gd name="T7" fmla="*/ 0 h 266"/>
                <a:gd name="T8" fmla="*/ 1144 w 1144"/>
                <a:gd name="T9" fmla="*/ 266 h 2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44" h="266">
                  <a:moveTo>
                    <a:pt x="0" y="266"/>
                  </a:moveTo>
                  <a:lnTo>
                    <a:pt x="1144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Freeform 40"/>
            <p:cNvSpPr>
              <a:spLocks/>
            </p:cNvSpPr>
            <p:nvPr/>
          </p:nvSpPr>
          <p:spPr bwMode="auto">
            <a:xfrm>
              <a:off x="3585" y="1947"/>
              <a:ext cx="624" cy="742"/>
            </a:xfrm>
            <a:custGeom>
              <a:avLst/>
              <a:gdLst>
                <a:gd name="T0" fmla="*/ 0 w 624"/>
                <a:gd name="T1" fmla="*/ 742 h 742"/>
                <a:gd name="T2" fmla="*/ 624 w 624"/>
                <a:gd name="T3" fmla="*/ 0 h 742"/>
                <a:gd name="T4" fmla="*/ 0 60000 65536"/>
                <a:gd name="T5" fmla="*/ 0 60000 65536"/>
                <a:gd name="T6" fmla="*/ 0 w 624"/>
                <a:gd name="T7" fmla="*/ 0 h 742"/>
                <a:gd name="T8" fmla="*/ 624 w 624"/>
                <a:gd name="T9" fmla="*/ 742 h 7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4" h="742">
                  <a:moveTo>
                    <a:pt x="0" y="742"/>
                  </a:moveTo>
                  <a:lnTo>
                    <a:pt x="624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Freeform 41"/>
            <p:cNvSpPr>
              <a:spLocks/>
            </p:cNvSpPr>
            <p:nvPr/>
          </p:nvSpPr>
          <p:spPr bwMode="auto">
            <a:xfrm>
              <a:off x="4209" y="1947"/>
              <a:ext cx="534" cy="474"/>
            </a:xfrm>
            <a:custGeom>
              <a:avLst/>
              <a:gdLst>
                <a:gd name="T0" fmla="*/ 0 w 534"/>
                <a:gd name="T1" fmla="*/ 0 h 474"/>
                <a:gd name="T2" fmla="*/ 534 w 534"/>
                <a:gd name="T3" fmla="*/ 474 h 474"/>
                <a:gd name="T4" fmla="*/ 0 60000 65536"/>
                <a:gd name="T5" fmla="*/ 0 60000 65536"/>
                <a:gd name="T6" fmla="*/ 0 w 534"/>
                <a:gd name="T7" fmla="*/ 0 h 474"/>
                <a:gd name="T8" fmla="*/ 534 w 534"/>
                <a:gd name="T9" fmla="*/ 474 h 4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4" h="474">
                  <a:moveTo>
                    <a:pt x="0" y="0"/>
                  </a:moveTo>
                  <a:lnTo>
                    <a:pt x="534" y="47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Line 42"/>
            <p:cNvSpPr>
              <a:spLocks noChangeShapeType="1"/>
            </p:cNvSpPr>
            <p:nvPr/>
          </p:nvSpPr>
          <p:spPr bwMode="auto">
            <a:xfrm>
              <a:off x="4209" y="1942"/>
              <a:ext cx="0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Line 43"/>
            <p:cNvSpPr>
              <a:spLocks noChangeShapeType="1"/>
            </p:cNvSpPr>
            <p:nvPr/>
          </p:nvSpPr>
          <p:spPr bwMode="auto">
            <a:xfrm>
              <a:off x="3585" y="2662"/>
              <a:ext cx="0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Line 44"/>
            <p:cNvSpPr>
              <a:spLocks noChangeShapeType="1"/>
            </p:cNvSpPr>
            <p:nvPr/>
          </p:nvSpPr>
          <p:spPr bwMode="auto">
            <a:xfrm flipV="1">
              <a:off x="3585" y="2998"/>
              <a:ext cx="62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Freeform 45"/>
            <p:cNvSpPr>
              <a:spLocks/>
            </p:cNvSpPr>
            <p:nvPr/>
          </p:nvSpPr>
          <p:spPr bwMode="auto">
            <a:xfrm>
              <a:off x="4209" y="2998"/>
              <a:ext cx="534" cy="533"/>
            </a:xfrm>
            <a:custGeom>
              <a:avLst/>
              <a:gdLst>
                <a:gd name="T0" fmla="*/ 0 w 534"/>
                <a:gd name="T1" fmla="*/ 0 h 533"/>
                <a:gd name="T2" fmla="*/ 534 w 534"/>
                <a:gd name="T3" fmla="*/ 533 h 533"/>
                <a:gd name="T4" fmla="*/ 0 60000 65536"/>
                <a:gd name="T5" fmla="*/ 0 60000 65536"/>
                <a:gd name="T6" fmla="*/ 0 w 534"/>
                <a:gd name="T7" fmla="*/ 0 h 533"/>
                <a:gd name="T8" fmla="*/ 534 w 534"/>
                <a:gd name="T9" fmla="*/ 533 h 53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4" h="533">
                  <a:moveTo>
                    <a:pt x="0" y="0"/>
                  </a:moveTo>
                  <a:lnTo>
                    <a:pt x="534" y="53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Line 46"/>
            <p:cNvSpPr>
              <a:spLocks noChangeShapeType="1"/>
            </p:cNvSpPr>
            <p:nvPr/>
          </p:nvSpPr>
          <p:spPr bwMode="auto">
            <a:xfrm flipH="1" flipV="1">
              <a:off x="3585" y="3286"/>
              <a:ext cx="115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Text Box 47"/>
            <p:cNvSpPr txBox="1">
              <a:spLocks noChangeArrowheads="1"/>
            </p:cNvSpPr>
            <p:nvPr/>
          </p:nvSpPr>
          <p:spPr bwMode="auto">
            <a:xfrm>
              <a:off x="3391" y="314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9" name="Text Box 48"/>
            <p:cNvSpPr txBox="1">
              <a:spLocks noChangeArrowheads="1"/>
            </p:cNvSpPr>
            <p:nvPr/>
          </p:nvSpPr>
          <p:spPr bwMode="auto">
            <a:xfrm>
              <a:off x="4036" y="277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10" name="Text Box 49"/>
            <p:cNvSpPr txBox="1">
              <a:spLocks noChangeArrowheads="1"/>
            </p:cNvSpPr>
            <p:nvPr/>
          </p:nvSpPr>
          <p:spPr bwMode="auto">
            <a:xfrm>
              <a:off x="4689" y="343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i="1">
                  <a:latin typeface="Dutch801 Rm BT" panose="020206030605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11" name="Text Box 50"/>
            <p:cNvSpPr txBox="1">
              <a:spLocks noChangeArrowheads="1"/>
            </p:cNvSpPr>
            <p:nvPr/>
          </p:nvSpPr>
          <p:spPr bwMode="auto">
            <a:xfrm>
              <a:off x="3379" y="2523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20512" name="Text Box 51"/>
            <p:cNvSpPr txBox="1">
              <a:spLocks noChangeArrowheads="1"/>
            </p:cNvSpPr>
            <p:nvPr/>
          </p:nvSpPr>
          <p:spPr bwMode="auto">
            <a:xfrm>
              <a:off x="4169" y="1702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20513" name="Text Box 52"/>
            <p:cNvSpPr txBox="1">
              <a:spLocks noChangeArrowheads="1"/>
            </p:cNvSpPr>
            <p:nvPr/>
          </p:nvSpPr>
          <p:spPr bwMode="auto">
            <a:xfrm>
              <a:off x="4008" y="2223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20514" name="Text Box 53"/>
            <p:cNvSpPr txBox="1">
              <a:spLocks noChangeArrowheads="1"/>
            </p:cNvSpPr>
            <p:nvPr/>
          </p:nvSpPr>
          <p:spPr bwMode="auto">
            <a:xfrm>
              <a:off x="4720" y="2283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20515" name="Line 54"/>
            <p:cNvSpPr>
              <a:spLocks noChangeShapeType="1"/>
            </p:cNvSpPr>
            <p:nvPr/>
          </p:nvSpPr>
          <p:spPr bwMode="auto">
            <a:xfrm>
              <a:off x="4739" y="2417"/>
              <a:ext cx="0" cy="11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415" name="Line 55"/>
          <p:cNvSpPr>
            <a:spLocks noChangeShapeType="1"/>
          </p:cNvSpPr>
          <p:nvPr/>
        </p:nvSpPr>
        <p:spPr bwMode="auto">
          <a:xfrm>
            <a:off x="4000500" y="3168650"/>
            <a:ext cx="0" cy="17430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416" name="Line 56"/>
          <p:cNvSpPr>
            <a:spLocks noChangeShapeType="1"/>
          </p:cNvSpPr>
          <p:nvPr/>
        </p:nvSpPr>
        <p:spPr bwMode="auto">
          <a:xfrm>
            <a:off x="3595688" y="3549650"/>
            <a:ext cx="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3429000" y="4846638"/>
            <a:ext cx="500063" cy="469900"/>
            <a:chOff x="3973" y="3113"/>
            <a:chExt cx="315" cy="296"/>
          </a:xfrm>
        </p:grpSpPr>
        <p:sp>
          <p:nvSpPr>
            <p:cNvPr id="20495" name="Text Box 58"/>
            <p:cNvSpPr txBox="1">
              <a:spLocks noChangeArrowheads="1"/>
            </p:cNvSpPr>
            <p:nvPr/>
          </p:nvSpPr>
          <p:spPr bwMode="auto">
            <a:xfrm>
              <a:off x="4076" y="312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6" name="Rectangle 59"/>
            <p:cNvSpPr>
              <a:spLocks noChangeArrowheads="1"/>
            </p:cNvSpPr>
            <p:nvPr/>
          </p:nvSpPr>
          <p:spPr bwMode="auto">
            <a:xfrm>
              <a:off x="3973" y="3113"/>
              <a:ext cx="21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1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</p:grpSp>
      <p:sp>
        <p:nvSpPr>
          <p:cNvPr id="16395" name="Text Box 63"/>
          <p:cNvSpPr txBox="1">
            <a:spLocks noChangeArrowheads="1"/>
          </p:cNvSpPr>
          <p:nvPr/>
        </p:nvSpPr>
        <p:spPr bwMode="auto">
          <a:xfrm>
            <a:off x="611188" y="404813"/>
            <a:ext cx="496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）无法利用积聚性时</a:t>
            </a:r>
          </a:p>
        </p:txBody>
      </p:sp>
      <p:sp>
        <p:nvSpPr>
          <p:cNvPr id="15424" name="Text Box 64"/>
          <p:cNvSpPr txBox="1">
            <a:spLocks noChangeArrowheads="1"/>
          </p:cNvSpPr>
          <p:nvPr/>
        </p:nvSpPr>
        <p:spPr bwMode="auto">
          <a:xfrm>
            <a:off x="4572000" y="476250"/>
            <a:ext cx="439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利用平面上的</a:t>
            </a:r>
            <a:r>
              <a:rPr kumimoji="1"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辅助线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求解</a:t>
            </a:r>
          </a:p>
        </p:txBody>
      </p:sp>
      <p:sp>
        <p:nvSpPr>
          <p:cNvPr id="20493" name="Text Box 65"/>
          <p:cNvSpPr txBox="1">
            <a:spLocks noChangeArrowheads="1"/>
          </p:cNvSpPr>
          <p:nvPr/>
        </p:nvSpPr>
        <p:spPr bwMode="auto">
          <a:xfrm>
            <a:off x="679450" y="2070100"/>
            <a:ext cx="8102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例：已知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点在平面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上，求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点的水平投影。</a:t>
            </a:r>
          </a:p>
        </p:txBody>
      </p:sp>
      <p:sp>
        <p:nvSpPr>
          <p:cNvPr id="16420" name="AutoShape 36"/>
          <p:cNvSpPr>
            <a:spLocks noChangeArrowheads="1"/>
          </p:cNvSpPr>
          <p:nvPr/>
        </p:nvSpPr>
        <p:spPr bwMode="auto">
          <a:xfrm>
            <a:off x="5314950" y="4999038"/>
            <a:ext cx="3530600" cy="682625"/>
          </a:xfrm>
          <a:prstGeom prst="cloudCallout">
            <a:avLst>
              <a:gd name="adj1" fmla="val -56565"/>
              <a:gd name="adj2" fmla="val -118139"/>
            </a:avLst>
          </a:prstGeom>
          <a:solidFill>
            <a:srgbClr val="99CCFF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首先面上取线</a:t>
            </a:r>
          </a:p>
        </p:txBody>
      </p:sp>
    </p:spTree>
    <p:extLst>
      <p:ext uri="{BB962C8B-B14F-4D97-AF65-F5344CB8AC3E}">
        <p14:creationId xmlns:p14="http://schemas.microsoft.com/office/powerpoint/2010/main" val="139996013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5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86" grpId="0" build="p" autoUpdateAnimBg="0"/>
      <p:bldP spid="15387" grpId="0" autoUpdateAnimBg="0"/>
      <p:bldP spid="16395" grpId="0"/>
      <p:bldP spid="15424" grpId="0" autoUpdateAnimBg="0"/>
      <p:bldP spid="1642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2"/>
          <p:cNvSpPr>
            <a:spLocks/>
          </p:cNvSpPr>
          <p:nvPr/>
        </p:nvSpPr>
        <p:spPr bwMode="auto">
          <a:xfrm>
            <a:off x="5122863" y="5029200"/>
            <a:ext cx="1989137" cy="627063"/>
          </a:xfrm>
          <a:custGeom>
            <a:avLst/>
            <a:gdLst>
              <a:gd name="T0" fmla="*/ 0 w 1262"/>
              <a:gd name="T1" fmla="*/ 0 h 387"/>
              <a:gd name="T2" fmla="*/ 2147483646 w 1262"/>
              <a:gd name="T3" fmla="*/ 2147483646 h 387"/>
              <a:gd name="T4" fmla="*/ 0 60000 65536"/>
              <a:gd name="T5" fmla="*/ 0 60000 65536"/>
              <a:gd name="T6" fmla="*/ 0 w 1262"/>
              <a:gd name="T7" fmla="*/ 0 h 387"/>
              <a:gd name="T8" fmla="*/ 1262 w 1262"/>
              <a:gd name="T9" fmla="*/ 387 h 38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62" h="387">
                <a:moveTo>
                  <a:pt x="0" y="0"/>
                </a:moveTo>
                <a:lnTo>
                  <a:pt x="1262" y="387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87" name="Freeform 3"/>
          <p:cNvSpPr>
            <a:spLocks/>
          </p:cNvSpPr>
          <p:nvPr/>
        </p:nvSpPr>
        <p:spPr bwMode="auto">
          <a:xfrm>
            <a:off x="6188075" y="4419600"/>
            <a:ext cx="947738" cy="1244600"/>
          </a:xfrm>
          <a:custGeom>
            <a:avLst/>
            <a:gdLst>
              <a:gd name="T0" fmla="*/ 0 w 597"/>
              <a:gd name="T1" fmla="*/ 0 h 784"/>
              <a:gd name="T2" fmla="*/ 2147483646 w 597"/>
              <a:gd name="T3" fmla="*/ 2147483646 h 784"/>
              <a:gd name="T4" fmla="*/ 0 60000 65536"/>
              <a:gd name="T5" fmla="*/ 0 60000 65536"/>
              <a:gd name="T6" fmla="*/ 0 w 597"/>
              <a:gd name="T7" fmla="*/ 0 h 784"/>
              <a:gd name="T8" fmla="*/ 597 w 597"/>
              <a:gd name="T9" fmla="*/ 784 h 7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97" h="784">
                <a:moveTo>
                  <a:pt x="0" y="0"/>
                </a:moveTo>
                <a:lnTo>
                  <a:pt x="597" y="784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286000" y="4419600"/>
            <a:ext cx="1981200" cy="6096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Freeform 5"/>
          <p:cNvSpPr>
            <a:spLocks/>
          </p:cNvSpPr>
          <p:nvPr/>
        </p:nvSpPr>
        <p:spPr bwMode="auto">
          <a:xfrm>
            <a:off x="3187700" y="5029200"/>
            <a:ext cx="1079500" cy="592138"/>
          </a:xfrm>
          <a:custGeom>
            <a:avLst/>
            <a:gdLst>
              <a:gd name="T0" fmla="*/ 0 w 672"/>
              <a:gd name="T1" fmla="*/ 2147483646 h 399"/>
              <a:gd name="T2" fmla="*/ 2147483646 w 672"/>
              <a:gd name="T3" fmla="*/ 0 h 399"/>
              <a:gd name="T4" fmla="*/ 0 60000 65536"/>
              <a:gd name="T5" fmla="*/ 0 60000 65536"/>
              <a:gd name="T6" fmla="*/ 0 w 672"/>
              <a:gd name="T7" fmla="*/ 0 h 399"/>
              <a:gd name="T8" fmla="*/ 672 w 672"/>
              <a:gd name="T9" fmla="*/ 399 h 39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72" h="399">
                <a:moveTo>
                  <a:pt x="0" y="399"/>
                </a:moveTo>
                <a:lnTo>
                  <a:pt x="672" y="0"/>
                </a:ln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1219200" y="5029200"/>
            <a:ext cx="1981200" cy="6096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200400" y="1600200"/>
            <a:ext cx="0" cy="403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016250" y="556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4267200" y="2590800"/>
            <a:ext cx="0" cy="2438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241800" y="47625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6645275" y="2667000"/>
            <a:ext cx="0" cy="2362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384925" y="495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1008063" y="3962400"/>
            <a:ext cx="3505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1236663" y="2743200"/>
            <a:ext cx="1066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1236663" y="1600200"/>
            <a:ext cx="1981200" cy="1143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2303463" y="2590800"/>
            <a:ext cx="1981200" cy="1143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3217863" y="1600200"/>
            <a:ext cx="1066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2303463" y="3733800"/>
            <a:ext cx="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1236663" y="2743200"/>
            <a:ext cx="0" cy="2286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4" name="Freeform 20"/>
          <p:cNvSpPr>
            <a:spLocks/>
          </p:cNvSpPr>
          <p:nvPr/>
        </p:nvSpPr>
        <p:spPr bwMode="auto">
          <a:xfrm>
            <a:off x="1236663" y="4395788"/>
            <a:ext cx="1066800" cy="633412"/>
          </a:xfrm>
          <a:custGeom>
            <a:avLst/>
            <a:gdLst>
              <a:gd name="T0" fmla="*/ 0 w 672"/>
              <a:gd name="T1" fmla="*/ 2147483646 h 399"/>
              <a:gd name="T2" fmla="*/ 2147483646 w 672"/>
              <a:gd name="T3" fmla="*/ 0 h 399"/>
              <a:gd name="T4" fmla="*/ 0 60000 65536"/>
              <a:gd name="T5" fmla="*/ 0 60000 65536"/>
              <a:gd name="T6" fmla="*/ 0 w 672"/>
              <a:gd name="T7" fmla="*/ 0 h 399"/>
              <a:gd name="T8" fmla="*/ 672 w 672"/>
              <a:gd name="T9" fmla="*/ 399 h 39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72" h="399">
                <a:moveTo>
                  <a:pt x="0" y="399"/>
                </a:moveTo>
                <a:lnTo>
                  <a:pt x="672" y="0"/>
                </a:ln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928688" y="4800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1982788" y="4095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en-US" altLang="zh-CN" sz="2400" i="1">
              <a:latin typeface="Dutch801 Rm BT" panose="020206030605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930275" y="24384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1879600" y="35814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3021013" y="12192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4240213" y="2362200"/>
            <a:ext cx="395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 flipV="1">
            <a:off x="5121275" y="2590800"/>
            <a:ext cx="304800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 flipH="1">
            <a:off x="6188075" y="1600200"/>
            <a:ext cx="914400" cy="2133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6373813" y="22860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16414" name="Freeform 30"/>
          <p:cNvSpPr>
            <a:spLocks/>
          </p:cNvSpPr>
          <p:nvPr/>
        </p:nvSpPr>
        <p:spPr bwMode="auto">
          <a:xfrm>
            <a:off x="7085013" y="5029200"/>
            <a:ext cx="1066800" cy="635000"/>
          </a:xfrm>
          <a:custGeom>
            <a:avLst/>
            <a:gdLst>
              <a:gd name="T0" fmla="*/ 0 w 672"/>
              <a:gd name="T1" fmla="*/ 2147483646 h 400"/>
              <a:gd name="T2" fmla="*/ 2147483646 w 672"/>
              <a:gd name="T3" fmla="*/ 0 h 400"/>
              <a:gd name="T4" fmla="*/ 0 60000 65536"/>
              <a:gd name="T5" fmla="*/ 0 60000 65536"/>
              <a:gd name="T6" fmla="*/ 0 w 672"/>
              <a:gd name="T7" fmla="*/ 0 h 400"/>
              <a:gd name="T8" fmla="*/ 672 w 672"/>
              <a:gd name="T9" fmla="*/ 400 h 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72" h="400">
                <a:moveTo>
                  <a:pt x="0" y="400"/>
                </a:moveTo>
                <a:lnTo>
                  <a:pt x="672" y="0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>
            <a:off x="7100888" y="1600200"/>
            <a:ext cx="0" cy="403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6934200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>
            <a:off x="6172200" y="4419600"/>
            <a:ext cx="1981200" cy="6096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>
            <a:off x="5106988" y="5043488"/>
            <a:ext cx="1981200" cy="6096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9" name="Freeform 35"/>
          <p:cNvSpPr>
            <a:spLocks/>
          </p:cNvSpPr>
          <p:nvPr/>
        </p:nvSpPr>
        <p:spPr bwMode="auto">
          <a:xfrm>
            <a:off x="7100888" y="5030788"/>
            <a:ext cx="1066800" cy="633412"/>
          </a:xfrm>
          <a:custGeom>
            <a:avLst/>
            <a:gdLst>
              <a:gd name="T0" fmla="*/ 0 w 672"/>
              <a:gd name="T1" fmla="*/ 2147483646 h 399"/>
              <a:gd name="T2" fmla="*/ 2147483646 w 672"/>
              <a:gd name="T3" fmla="*/ 0 h 399"/>
              <a:gd name="T4" fmla="*/ 0 60000 65536"/>
              <a:gd name="T5" fmla="*/ 0 60000 65536"/>
              <a:gd name="T6" fmla="*/ 0 w 672"/>
              <a:gd name="T7" fmla="*/ 0 h 399"/>
              <a:gd name="T8" fmla="*/ 672 w 672"/>
              <a:gd name="T9" fmla="*/ 399 h 39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72" h="399">
                <a:moveTo>
                  <a:pt x="0" y="399"/>
                </a:moveTo>
                <a:lnTo>
                  <a:pt x="672" y="0"/>
                </a:ln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685800" y="455613"/>
            <a:ext cx="7848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例：已知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AC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为正平线，补全平行四边形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ABCD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的水平投影。</a:t>
            </a: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611188" y="1293813"/>
            <a:ext cx="1708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解法一：</a:t>
            </a:r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4932363" y="1293813"/>
            <a:ext cx="1728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解法二：</a:t>
            </a:r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>
            <a:off x="1233488" y="5043488"/>
            <a:ext cx="3019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859338" y="1219200"/>
            <a:ext cx="3662362" cy="4038600"/>
            <a:chOff x="3061" y="768"/>
            <a:chExt cx="2307" cy="2544"/>
          </a:xfrm>
        </p:grpSpPr>
        <p:sp>
          <p:nvSpPr>
            <p:cNvPr id="21545" name="Line 41"/>
            <p:cNvSpPr>
              <a:spLocks noChangeShapeType="1"/>
            </p:cNvSpPr>
            <p:nvPr/>
          </p:nvSpPr>
          <p:spPr bwMode="auto">
            <a:xfrm>
              <a:off x="5136" y="1632"/>
              <a:ext cx="0" cy="15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Text Box 42"/>
            <p:cNvSpPr txBox="1">
              <a:spLocks noChangeArrowheads="1"/>
            </p:cNvSpPr>
            <p:nvPr/>
          </p:nvSpPr>
          <p:spPr bwMode="auto">
            <a:xfrm>
              <a:off x="5127" y="292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47" name="Line 43"/>
            <p:cNvSpPr>
              <a:spLocks noChangeShapeType="1"/>
            </p:cNvSpPr>
            <p:nvPr/>
          </p:nvSpPr>
          <p:spPr bwMode="auto">
            <a:xfrm>
              <a:off x="3229" y="3176"/>
              <a:ext cx="19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8" name="Line 44"/>
            <p:cNvSpPr>
              <a:spLocks noChangeShapeType="1"/>
            </p:cNvSpPr>
            <p:nvPr/>
          </p:nvSpPr>
          <p:spPr bwMode="auto">
            <a:xfrm>
              <a:off x="3083" y="2496"/>
              <a:ext cx="22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9" name="Line 45"/>
            <p:cNvSpPr>
              <a:spLocks noChangeShapeType="1"/>
            </p:cNvSpPr>
            <p:nvPr/>
          </p:nvSpPr>
          <p:spPr bwMode="auto">
            <a:xfrm>
              <a:off x="3227" y="1728"/>
              <a:ext cx="672" cy="6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0" name="Line 46"/>
            <p:cNvSpPr>
              <a:spLocks noChangeShapeType="1"/>
            </p:cNvSpPr>
            <p:nvPr/>
          </p:nvSpPr>
          <p:spPr bwMode="auto">
            <a:xfrm flipV="1">
              <a:off x="3227" y="1008"/>
              <a:ext cx="1248" cy="72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1" name="Line 47"/>
            <p:cNvSpPr>
              <a:spLocks noChangeShapeType="1"/>
            </p:cNvSpPr>
            <p:nvPr/>
          </p:nvSpPr>
          <p:spPr bwMode="auto">
            <a:xfrm flipV="1">
              <a:off x="3899" y="1632"/>
              <a:ext cx="1248" cy="72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2" name="Line 48"/>
            <p:cNvSpPr>
              <a:spLocks noChangeShapeType="1"/>
            </p:cNvSpPr>
            <p:nvPr/>
          </p:nvSpPr>
          <p:spPr bwMode="auto">
            <a:xfrm>
              <a:off x="4475" y="1008"/>
              <a:ext cx="672" cy="6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3" name="Line 49"/>
            <p:cNvSpPr>
              <a:spLocks noChangeShapeType="1"/>
            </p:cNvSpPr>
            <p:nvPr/>
          </p:nvSpPr>
          <p:spPr bwMode="auto">
            <a:xfrm>
              <a:off x="3899" y="2352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4" name="Line 50"/>
            <p:cNvSpPr>
              <a:spLocks noChangeShapeType="1"/>
            </p:cNvSpPr>
            <p:nvPr/>
          </p:nvSpPr>
          <p:spPr bwMode="auto">
            <a:xfrm>
              <a:off x="3227" y="1728"/>
              <a:ext cx="0" cy="14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5" name="Freeform 51"/>
            <p:cNvSpPr>
              <a:spLocks/>
            </p:cNvSpPr>
            <p:nvPr/>
          </p:nvSpPr>
          <p:spPr bwMode="auto">
            <a:xfrm>
              <a:off x="3227" y="2769"/>
              <a:ext cx="672" cy="399"/>
            </a:xfrm>
            <a:custGeom>
              <a:avLst/>
              <a:gdLst>
                <a:gd name="T0" fmla="*/ 0 w 672"/>
                <a:gd name="T1" fmla="*/ 399 h 399"/>
                <a:gd name="T2" fmla="*/ 672 w 672"/>
                <a:gd name="T3" fmla="*/ 0 h 399"/>
                <a:gd name="T4" fmla="*/ 0 60000 65536"/>
                <a:gd name="T5" fmla="*/ 0 60000 65536"/>
                <a:gd name="T6" fmla="*/ 0 w 672"/>
                <a:gd name="T7" fmla="*/ 0 h 399"/>
                <a:gd name="T8" fmla="*/ 672 w 672"/>
                <a:gd name="T9" fmla="*/ 399 h 39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2" h="399">
                  <a:moveTo>
                    <a:pt x="0" y="399"/>
                  </a:moveTo>
                  <a:lnTo>
                    <a:pt x="672" y="0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6" name="Text Box 52"/>
            <p:cNvSpPr txBox="1">
              <a:spLocks noChangeArrowheads="1"/>
            </p:cNvSpPr>
            <p:nvPr/>
          </p:nvSpPr>
          <p:spPr bwMode="auto">
            <a:xfrm>
              <a:off x="3069" y="30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57" name="Text Box 53"/>
            <p:cNvSpPr txBox="1">
              <a:spLocks noChangeArrowheads="1"/>
            </p:cNvSpPr>
            <p:nvPr/>
          </p:nvSpPr>
          <p:spPr bwMode="auto">
            <a:xfrm>
              <a:off x="3697" y="25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58" name="Text Box 54"/>
            <p:cNvSpPr txBox="1">
              <a:spLocks noChangeArrowheads="1"/>
            </p:cNvSpPr>
            <p:nvPr/>
          </p:nvSpPr>
          <p:spPr bwMode="auto">
            <a:xfrm>
              <a:off x="3061" y="1536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21559" name="Text Box 55"/>
            <p:cNvSpPr txBox="1">
              <a:spLocks noChangeArrowheads="1"/>
            </p:cNvSpPr>
            <p:nvPr/>
          </p:nvSpPr>
          <p:spPr bwMode="auto">
            <a:xfrm>
              <a:off x="3631" y="2256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21560" name="Text Box 56"/>
            <p:cNvSpPr txBox="1">
              <a:spLocks noChangeArrowheads="1"/>
            </p:cNvSpPr>
            <p:nvPr/>
          </p:nvSpPr>
          <p:spPr bwMode="auto">
            <a:xfrm>
              <a:off x="4351" y="768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21561" name="Text Box 57"/>
            <p:cNvSpPr txBox="1">
              <a:spLocks noChangeArrowheads="1"/>
            </p:cNvSpPr>
            <p:nvPr/>
          </p:nvSpPr>
          <p:spPr bwMode="auto">
            <a:xfrm>
              <a:off x="5119" y="1488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444601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75"/>
                                        <p:tgtEl>
                                          <p:spTgt spid="16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75"/>
                                        <p:tgtEl>
                                          <p:spTgt spid="1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75"/>
                                        <p:tgtEl>
                                          <p:spTgt spid="16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autoUpdateAnimBg="0"/>
      <p:bldP spid="16394" grpId="0" build="p" autoUpdateAnimBg="0" advAuto="0"/>
      <p:bldP spid="16396" grpId="0" build="p" autoUpdateAnimBg="0"/>
      <p:bldP spid="16413" grpId="0" build="p" autoUpdateAnimBg="0"/>
      <p:bldP spid="16416" grpId="0" build="p" autoUpdateAnimBg="0"/>
      <p:bldP spid="16421" grpId="0" autoUpdateAnimBg="0"/>
      <p:bldP spid="1642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4346575" y="2236788"/>
            <a:ext cx="0" cy="2784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 flipV="1">
            <a:off x="3560763" y="1843088"/>
            <a:ext cx="1690687" cy="714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322638" y="47196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en-US" altLang="zh-CN" sz="2400">
              <a:latin typeface="RomanS" panose="020004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334000" y="4643438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en-US" altLang="zh-CN" sz="2400">
              <a:latin typeface="RomanS" panose="02000400000000000000" pitchFamily="2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322638" y="2279650"/>
            <a:ext cx="257175" cy="2727325"/>
            <a:chOff x="1907" y="1584"/>
            <a:chExt cx="162" cy="1718"/>
          </a:xfrm>
        </p:grpSpPr>
        <p:sp>
          <p:nvSpPr>
            <p:cNvPr id="22574" name="Line 7"/>
            <p:cNvSpPr>
              <a:spLocks noChangeShapeType="1"/>
            </p:cNvSpPr>
            <p:nvPr/>
          </p:nvSpPr>
          <p:spPr bwMode="auto">
            <a:xfrm>
              <a:off x="2069" y="1759"/>
              <a:ext cx="0" cy="1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5" name="Rectangle 8"/>
            <p:cNvSpPr>
              <a:spLocks noChangeArrowheads="1"/>
            </p:cNvSpPr>
            <p:nvPr/>
          </p:nvSpPr>
          <p:spPr bwMode="auto">
            <a:xfrm>
              <a:off x="1907" y="1584"/>
              <a:ext cx="14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1" lang="en-US" altLang="zh-CN" sz="2400" i="1">
                  <a:solidFill>
                    <a:srgbClr val="000000"/>
                  </a:solidFill>
                  <a:latin typeface="Dutch801 Rm BT" panose="020206030605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kumimoji="1" lang="en-US" altLang="zh-CN" sz="2400" i="1">
                <a:solidFill>
                  <a:srgbClr val="000000"/>
                </a:solidFill>
                <a:latin typeface="Dutch801 Rm BT" panose="02020603060505020304" pitchFamily="18" charset="0"/>
                <a:ea typeface="宋体" panose="02010600030101010101" pitchFamily="2" charset="-122"/>
                <a:sym typeface="CommercialPi BT" panose="05020102010206080802" pitchFamily="18" charset="2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248275" y="1543050"/>
            <a:ext cx="520700" cy="3482975"/>
            <a:chOff x="3120" y="1120"/>
            <a:chExt cx="328" cy="2194"/>
          </a:xfrm>
        </p:grpSpPr>
        <p:sp>
          <p:nvSpPr>
            <p:cNvPr id="22572" name="Line 10"/>
            <p:cNvSpPr>
              <a:spLocks noChangeShapeType="1"/>
            </p:cNvSpPr>
            <p:nvPr/>
          </p:nvSpPr>
          <p:spPr bwMode="auto">
            <a:xfrm>
              <a:off x="3120" y="1301"/>
              <a:ext cx="2" cy="20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3" name="Rectangle 11"/>
            <p:cNvSpPr>
              <a:spLocks noChangeArrowheads="1"/>
            </p:cNvSpPr>
            <p:nvPr/>
          </p:nvSpPr>
          <p:spPr bwMode="auto">
            <a:xfrm>
              <a:off x="3190" y="1120"/>
              <a:ext cx="2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sz="2400" i="1">
                  <a:solidFill>
                    <a:srgbClr val="000000"/>
                  </a:solidFill>
                  <a:latin typeface="Dutch801 Rm BT" panose="020206030605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kumimoji="1" lang="en-US" altLang="zh-CN" sz="2400" i="1">
                <a:solidFill>
                  <a:srgbClr val="000000"/>
                </a:solidFill>
                <a:latin typeface="Dutch801 Rm BT" panose="02020603060505020304" pitchFamily="18" charset="0"/>
                <a:ea typeface="宋体" panose="02010600030101010101" pitchFamily="2" charset="-122"/>
                <a:sym typeface="CommercialPi BT" panose="05020102010206080802" pitchFamily="18" charset="2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36938" y="2236788"/>
            <a:ext cx="3668712" cy="1379537"/>
            <a:chOff x="1979" y="1557"/>
            <a:chExt cx="2311" cy="869"/>
          </a:xfrm>
        </p:grpSpPr>
        <p:sp>
          <p:nvSpPr>
            <p:cNvPr id="22569" name="Line 13"/>
            <p:cNvSpPr>
              <a:spLocks noChangeShapeType="1"/>
            </p:cNvSpPr>
            <p:nvPr/>
          </p:nvSpPr>
          <p:spPr bwMode="auto">
            <a:xfrm>
              <a:off x="1979" y="1557"/>
              <a:ext cx="23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0" name="Text Box 14"/>
            <p:cNvSpPr txBox="1">
              <a:spLocks noChangeArrowheads="1"/>
            </p:cNvSpPr>
            <p:nvPr/>
          </p:nvSpPr>
          <p:spPr bwMode="auto">
            <a:xfrm rot="-5400000">
              <a:off x="3905" y="1912"/>
              <a:ext cx="2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ISOCPEUR" panose="020B0604020202020204" pitchFamily="34" charset="0"/>
                  <a:ea typeface="宋体" panose="02010600030101010101" pitchFamily="2" charset="-122"/>
                </a:rPr>
                <a:t>10</a:t>
              </a:r>
              <a:endParaRPr kumimoji="1" lang="en-US" altLang="zh-CN" sz="2400" b="1">
                <a:latin typeface="ISOCPEUR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71" name="Line 15"/>
            <p:cNvSpPr>
              <a:spLocks noChangeShapeType="1"/>
            </p:cNvSpPr>
            <p:nvPr/>
          </p:nvSpPr>
          <p:spPr bwMode="auto">
            <a:xfrm>
              <a:off x="4168" y="1557"/>
              <a:ext cx="0" cy="8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560763" y="3616325"/>
            <a:ext cx="3544887" cy="1404938"/>
            <a:chOff x="2057" y="2426"/>
            <a:chExt cx="2233" cy="885"/>
          </a:xfrm>
        </p:grpSpPr>
        <p:sp>
          <p:nvSpPr>
            <p:cNvPr id="22566" name="Line 17"/>
            <p:cNvSpPr>
              <a:spLocks noChangeShapeType="1"/>
            </p:cNvSpPr>
            <p:nvPr/>
          </p:nvSpPr>
          <p:spPr bwMode="auto">
            <a:xfrm>
              <a:off x="2057" y="3300"/>
              <a:ext cx="22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7" name="Text Box 18"/>
            <p:cNvSpPr txBox="1">
              <a:spLocks noChangeArrowheads="1"/>
            </p:cNvSpPr>
            <p:nvPr/>
          </p:nvSpPr>
          <p:spPr bwMode="auto">
            <a:xfrm rot="-5400000">
              <a:off x="3901" y="2761"/>
              <a:ext cx="2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ISOCPEUR" panose="020B0604020202020204" pitchFamily="34" charset="0"/>
                  <a:ea typeface="宋体" panose="02010600030101010101" pitchFamily="2" charset="-122"/>
                </a:rPr>
                <a:t>10</a:t>
              </a:r>
              <a:endParaRPr kumimoji="1" lang="en-US" altLang="zh-CN" sz="2400" b="1">
                <a:latin typeface="ISOCPEUR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68" name="Line 19"/>
            <p:cNvSpPr>
              <a:spLocks noChangeShapeType="1"/>
            </p:cNvSpPr>
            <p:nvPr/>
          </p:nvSpPr>
          <p:spPr bwMode="auto">
            <a:xfrm>
              <a:off x="4168" y="2426"/>
              <a:ext cx="0" cy="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175125" y="1827213"/>
            <a:ext cx="331788" cy="517525"/>
            <a:chOff x="2444" y="1299"/>
            <a:chExt cx="209" cy="326"/>
          </a:xfrm>
        </p:grpSpPr>
        <p:sp>
          <p:nvSpPr>
            <p:cNvPr id="22564" name="Rectangle 21"/>
            <p:cNvSpPr>
              <a:spLocks noChangeArrowheads="1"/>
            </p:cNvSpPr>
            <p:nvPr/>
          </p:nvSpPr>
          <p:spPr bwMode="auto">
            <a:xfrm>
              <a:off x="2444" y="1299"/>
              <a:ext cx="1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 sz="2400" i="1">
                  <a:solidFill>
                    <a:srgbClr val="000000"/>
                  </a:solidFill>
                  <a:latin typeface="Dutch801 Rm BT" panose="020206030605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kumimoji="1" lang="en-US" altLang="zh-CN" sz="2400" i="1">
                <a:solidFill>
                  <a:srgbClr val="000000"/>
                </a:solidFill>
                <a:latin typeface="Dutch801 Rm BT" panose="02020603060505020304" pitchFamily="18" charset="0"/>
                <a:ea typeface="宋体" panose="02010600030101010101" pitchFamily="2" charset="-122"/>
                <a:sym typeface="CommercialPi BT" panose="05020102010206080802" pitchFamily="18" charset="2"/>
              </a:endParaRPr>
            </a:p>
          </p:txBody>
        </p:sp>
        <p:sp>
          <p:nvSpPr>
            <p:cNvPr id="22565" name="Text Box 22"/>
            <p:cNvSpPr txBox="1">
              <a:spLocks noChangeArrowheads="1"/>
            </p:cNvSpPr>
            <p:nvPr/>
          </p:nvSpPr>
          <p:spPr bwMode="auto">
            <a:xfrm>
              <a:off x="2457" y="1471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>
                  <a:solidFill>
                    <a:srgbClr val="C00000"/>
                  </a:solidFill>
                  <a:latin typeface="RomanS" panose="02000400000000000000" pitchFamily="2" charset="0"/>
                  <a:ea typeface="宋体" panose="02010600030101010101" pitchFamily="2" charset="-122"/>
                </a:rPr>
                <a:t>●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4178300" y="4875213"/>
            <a:ext cx="342900" cy="442912"/>
            <a:chOff x="2446" y="3219"/>
            <a:chExt cx="216" cy="279"/>
          </a:xfrm>
        </p:grpSpPr>
        <p:sp>
          <p:nvSpPr>
            <p:cNvPr id="22562" name="Rectangle 24"/>
            <p:cNvSpPr>
              <a:spLocks noChangeArrowheads="1"/>
            </p:cNvSpPr>
            <p:nvPr/>
          </p:nvSpPr>
          <p:spPr bwMode="auto">
            <a:xfrm>
              <a:off x="2446" y="3268"/>
              <a:ext cx="1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1" lang="en-US" altLang="zh-CN" sz="2400">
                <a:latin typeface="RomanS" panose="02000400000000000000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63" name="Text Box 25"/>
            <p:cNvSpPr txBox="1">
              <a:spLocks noChangeArrowheads="1"/>
            </p:cNvSpPr>
            <p:nvPr/>
          </p:nvSpPr>
          <p:spPr bwMode="auto">
            <a:xfrm>
              <a:off x="2466" y="3219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>
                  <a:solidFill>
                    <a:srgbClr val="C00000"/>
                  </a:solidFill>
                  <a:latin typeface="RomanS" panose="02000400000000000000" pitchFamily="2" charset="0"/>
                  <a:ea typeface="宋体" panose="02010600030101010101" pitchFamily="2" charset="-122"/>
                </a:rPr>
                <a:t>●</a:t>
              </a:r>
            </a:p>
          </p:txBody>
        </p:sp>
      </p:grpSp>
      <p:sp>
        <p:nvSpPr>
          <p:cNvPr id="22540" name="Text Box 26"/>
          <p:cNvSpPr txBox="1">
            <a:spLocks noChangeArrowheads="1"/>
          </p:cNvSpPr>
          <p:nvPr/>
        </p:nvSpPr>
        <p:spPr bwMode="auto">
          <a:xfrm>
            <a:off x="395288" y="161925"/>
            <a:ext cx="8562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例：在△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内取一点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M，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并使其到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面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面的距离均为10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mm。</a:t>
            </a:r>
          </a:p>
        </p:txBody>
      </p:sp>
      <p:grpSp>
        <p:nvGrpSpPr>
          <p:cNvPr id="22541" name="Group 27"/>
          <p:cNvGrpSpPr>
            <a:grpSpLocks/>
          </p:cNvGrpSpPr>
          <p:nvPr/>
        </p:nvGrpSpPr>
        <p:grpSpPr bwMode="auto">
          <a:xfrm>
            <a:off x="2395538" y="754063"/>
            <a:ext cx="5024437" cy="5400675"/>
            <a:chOff x="1323" y="623"/>
            <a:chExt cx="3165" cy="3402"/>
          </a:xfrm>
        </p:grpSpPr>
        <p:sp>
          <p:nvSpPr>
            <p:cNvPr id="22544" name="Line 28"/>
            <p:cNvSpPr>
              <a:spLocks noChangeShapeType="1"/>
            </p:cNvSpPr>
            <p:nvPr/>
          </p:nvSpPr>
          <p:spPr bwMode="auto">
            <a:xfrm>
              <a:off x="2778" y="2691"/>
              <a:ext cx="683" cy="1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5" name="Line 29"/>
            <p:cNvSpPr>
              <a:spLocks noChangeShapeType="1"/>
            </p:cNvSpPr>
            <p:nvPr/>
          </p:nvSpPr>
          <p:spPr bwMode="auto">
            <a:xfrm>
              <a:off x="1688" y="3631"/>
              <a:ext cx="1773" cy="3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6" name="Line 30"/>
            <p:cNvSpPr>
              <a:spLocks noChangeShapeType="1"/>
            </p:cNvSpPr>
            <p:nvPr/>
          </p:nvSpPr>
          <p:spPr bwMode="auto">
            <a:xfrm flipH="1">
              <a:off x="1688" y="2691"/>
              <a:ext cx="1090" cy="9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7" name="Line 31"/>
            <p:cNvSpPr>
              <a:spLocks noChangeShapeType="1"/>
            </p:cNvSpPr>
            <p:nvPr/>
          </p:nvSpPr>
          <p:spPr bwMode="auto">
            <a:xfrm>
              <a:off x="2778" y="820"/>
              <a:ext cx="683" cy="9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8" name="Line 32"/>
            <p:cNvSpPr>
              <a:spLocks noChangeShapeType="1"/>
            </p:cNvSpPr>
            <p:nvPr/>
          </p:nvSpPr>
          <p:spPr bwMode="auto">
            <a:xfrm flipV="1">
              <a:off x="1676" y="1759"/>
              <a:ext cx="1785" cy="4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9" name="Line 33"/>
            <p:cNvSpPr>
              <a:spLocks noChangeShapeType="1"/>
            </p:cNvSpPr>
            <p:nvPr/>
          </p:nvSpPr>
          <p:spPr bwMode="auto">
            <a:xfrm flipH="1">
              <a:off x="1676" y="820"/>
              <a:ext cx="1102" cy="14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0" name="Line 34"/>
            <p:cNvSpPr>
              <a:spLocks noChangeShapeType="1"/>
            </p:cNvSpPr>
            <p:nvPr/>
          </p:nvSpPr>
          <p:spPr bwMode="auto">
            <a:xfrm>
              <a:off x="3461" y="1759"/>
              <a:ext cx="0" cy="2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1" name="Line 35"/>
            <p:cNvSpPr>
              <a:spLocks noChangeShapeType="1"/>
            </p:cNvSpPr>
            <p:nvPr/>
          </p:nvSpPr>
          <p:spPr bwMode="auto">
            <a:xfrm>
              <a:off x="2778" y="820"/>
              <a:ext cx="0" cy="18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2" name="Line 36"/>
            <p:cNvSpPr>
              <a:spLocks noChangeShapeType="1"/>
            </p:cNvSpPr>
            <p:nvPr/>
          </p:nvSpPr>
          <p:spPr bwMode="auto">
            <a:xfrm>
              <a:off x="1688" y="2248"/>
              <a:ext cx="0" cy="1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3" name="Line 37"/>
            <p:cNvSpPr>
              <a:spLocks noChangeShapeType="1"/>
            </p:cNvSpPr>
            <p:nvPr/>
          </p:nvSpPr>
          <p:spPr bwMode="auto">
            <a:xfrm>
              <a:off x="1509" y="2426"/>
              <a:ext cx="2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4" name="Rectangle 38"/>
            <p:cNvSpPr>
              <a:spLocks noChangeArrowheads="1"/>
            </p:cNvSpPr>
            <p:nvPr/>
          </p:nvSpPr>
          <p:spPr bwMode="auto">
            <a:xfrm>
              <a:off x="1550" y="349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>
                <a:latin typeface="RomanS" panose="02000400000000000000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55" name="Rectangle 39"/>
            <p:cNvSpPr>
              <a:spLocks noChangeArrowheads="1"/>
            </p:cNvSpPr>
            <p:nvPr/>
          </p:nvSpPr>
          <p:spPr bwMode="auto">
            <a:xfrm>
              <a:off x="3530" y="3795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>
                <a:latin typeface="RomanS" panose="02000400000000000000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56" name="Rectangle 40"/>
            <p:cNvSpPr>
              <a:spLocks noChangeArrowheads="1"/>
            </p:cNvSpPr>
            <p:nvPr/>
          </p:nvSpPr>
          <p:spPr bwMode="auto">
            <a:xfrm>
              <a:off x="1323" y="2300"/>
              <a:ext cx="1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Trebuchet MS" panose="020B060302020202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2557" name="Rectangle 41"/>
            <p:cNvSpPr>
              <a:spLocks noChangeArrowheads="1"/>
            </p:cNvSpPr>
            <p:nvPr/>
          </p:nvSpPr>
          <p:spPr bwMode="auto">
            <a:xfrm>
              <a:off x="1509" y="2106"/>
              <a:ext cx="14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400" i="1">
                  <a:solidFill>
                    <a:srgbClr val="000000"/>
                  </a:solidFill>
                  <a:latin typeface="Dutch801 Rm BT" panose="020206030605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kumimoji="1" lang="en-US" altLang="zh-CN" sz="2400" i="1">
                <a:solidFill>
                  <a:srgbClr val="000000"/>
                </a:solidFill>
                <a:latin typeface="Dutch801 Rm BT" panose="02020603060505020304" pitchFamily="18" charset="0"/>
                <a:ea typeface="宋体" panose="02010600030101010101" pitchFamily="2" charset="-122"/>
                <a:sym typeface="CommercialPi BT" panose="05020102010206080802" pitchFamily="18" charset="2"/>
              </a:endParaRPr>
            </a:p>
          </p:txBody>
        </p:sp>
        <p:sp>
          <p:nvSpPr>
            <p:cNvPr id="22558" name="Rectangle 42"/>
            <p:cNvSpPr>
              <a:spLocks noChangeArrowheads="1"/>
            </p:cNvSpPr>
            <p:nvPr/>
          </p:nvSpPr>
          <p:spPr bwMode="auto">
            <a:xfrm>
              <a:off x="3512" y="1608"/>
              <a:ext cx="13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i="1">
                  <a:solidFill>
                    <a:srgbClr val="000000"/>
                  </a:solidFill>
                  <a:latin typeface="Dutch801 Rm BT" panose="020206030605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kumimoji="1" lang="en-US" altLang="zh-CN" sz="2400" i="1">
                <a:solidFill>
                  <a:srgbClr val="000000"/>
                </a:solidFill>
                <a:latin typeface="Dutch801 Rm BT" panose="02020603060505020304" pitchFamily="18" charset="0"/>
                <a:ea typeface="宋体" panose="02010600030101010101" pitchFamily="2" charset="-122"/>
                <a:sym typeface="CommercialPi BT" panose="05020102010206080802" pitchFamily="18" charset="2"/>
              </a:endParaRPr>
            </a:p>
          </p:txBody>
        </p:sp>
        <p:sp>
          <p:nvSpPr>
            <p:cNvPr id="22559" name="Rectangle 43"/>
            <p:cNvSpPr>
              <a:spLocks noChangeArrowheads="1"/>
            </p:cNvSpPr>
            <p:nvPr/>
          </p:nvSpPr>
          <p:spPr bwMode="auto">
            <a:xfrm>
              <a:off x="2836" y="252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>
                <a:latin typeface="RomanS" panose="02000400000000000000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60" name="Rectangle 44"/>
            <p:cNvSpPr>
              <a:spLocks noChangeArrowheads="1"/>
            </p:cNvSpPr>
            <p:nvPr/>
          </p:nvSpPr>
          <p:spPr bwMode="auto">
            <a:xfrm>
              <a:off x="2685" y="623"/>
              <a:ext cx="14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i="1">
                  <a:solidFill>
                    <a:srgbClr val="000000"/>
                  </a:solidFill>
                  <a:latin typeface="Dutch801 Rm BT" panose="020206030605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kumimoji="1" lang="en-US" altLang="zh-CN" sz="2400">
                <a:latin typeface="RomanS" panose="02000400000000000000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61" name="Rectangle 45"/>
            <p:cNvSpPr>
              <a:spLocks noChangeArrowheads="1"/>
            </p:cNvSpPr>
            <p:nvPr/>
          </p:nvSpPr>
          <p:spPr bwMode="auto">
            <a:xfrm>
              <a:off x="4358" y="2301"/>
              <a:ext cx="13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Trebuchet MS" panose="020B0603020202020204" pitchFamily="34" charset="0"/>
                  <a:ea typeface="宋体" panose="02010600030101010101" pitchFamily="2" charset="-122"/>
                </a:rPr>
                <a:t>O</a:t>
              </a:r>
            </a:p>
          </p:txBody>
        </p:sp>
      </p:grpSp>
      <p:sp>
        <p:nvSpPr>
          <p:cNvPr id="18479" name="Text Box 47"/>
          <p:cNvSpPr txBox="1">
            <a:spLocks noChangeArrowheads="1"/>
          </p:cNvSpPr>
          <p:nvPr/>
        </p:nvSpPr>
        <p:spPr bwMode="auto">
          <a:xfrm>
            <a:off x="7459663" y="2762250"/>
            <a:ext cx="1516062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Char char="•"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线上找点</a:t>
            </a:r>
          </a:p>
        </p:txBody>
      </p:sp>
      <p:sp>
        <p:nvSpPr>
          <p:cNvPr id="18480" name="Text Box 48"/>
          <p:cNvSpPr txBox="1">
            <a:spLocks noChangeArrowheads="1"/>
          </p:cNvSpPr>
          <p:nvPr/>
        </p:nvSpPr>
        <p:spPr bwMode="auto">
          <a:xfrm>
            <a:off x="7470775" y="2043113"/>
            <a:ext cx="151606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Char char="•"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面上画线</a:t>
            </a:r>
          </a:p>
        </p:txBody>
      </p:sp>
    </p:spTree>
    <p:extLst>
      <p:ext uri="{BB962C8B-B14F-4D97-AF65-F5344CB8AC3E}">
        <p14:creationId xmlns:p14="http://schemas.microsoft.com/office/powerpoint/2010/main" val="43537192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3" grpId="0" autoUpdateAnimBg="0"/>
      <p:bldP spid="18479" grpId="0" animBg="1" autoUpdateAnimBg="0"/>
      <p:bldP spid="1848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979613" y="169863"/>
            <a:ext cx="5461000" cy="64633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36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2.5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相对位置关系</a:t>
            </a: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/>
        </p:nvGraphicFramePr>
        <p:xfrm>
          <a:off x="468313" y="1989138"/>
          <a:ext cx="8137525" cy="2187575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2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直线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~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直线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直线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~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平面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平面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~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平面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平行问题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charset="0"/>
                        </a:rPr>
                        <a:t>已解决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charset="0"/>
                        </a:rPr>
                        <a:t>待解决</a:t>
                      </a:r>
                      <a:endParaRPr kumimoji="0" lang="zh-CN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charset="0"/>
                        </a:rPr>
                        <a:t>待解决</a:t>
                      </a:r>
                      <a:endParaRPr kumimoji="0" lang="zh-CN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相交问题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charset="0"/>
                        </a:rPr>
                        <a:t>已解决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charset="0"/>
                        </a:rPr>
                        <a:t>待解决</a:t>
                      </a:r>
                      <a:endParaRPr kumimoji="0" lang="zh-CN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charset="0"/>
                        </a:rPr>
                        <a:t>待解决</a:t>
                      </a:r>
                      <a:endParaRPr kumimoji="0" lang="zh-CN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垂直问题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charset="0"/>
                        </a:rPr>
                        <a:t>不要求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charset="0"/>
                        </a:rPr>
                        <a:t>不要求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charset="0"/>
                        </a:rPr>
                        <a:t>不要求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5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1"/>
          <p:cNvSpPr txBox="1">
            <a:spLocks noChangeArrowheads="1"/>
          </p:cNvSpPr>
          <p:nvPr/>
        </p:nvSpPr>
        <p:spPr bwMode="auto">
          <a:xfrm>
            <a:off x="250825" y="1484313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直线与平面平行</a:t>
            </a:r>
            <a:endParaRPr kumimoji="1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150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844675"/>
            <a:ext cx="2590800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6" name="Group 3"/>
          <p:cNvGrpSpPr>
            <a:grpSpLocks/>
          </p:cNvGrpSpPr>
          <p:nvPr/>
        </p:nvGrpSpPr>
        <p:grpSpPr bwMode="auto">
          <a:xfrm>
            <a:off x="257175" y="3992563"/>
            <a:ext cx="8686800" cy="1417637"/>
            <a:chOff x="384" y="2789"/>
            <a:chExt cx="4944" cy="139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sp>
          <p:nvSpPr>
            <p:cNvPr id="21510" name="AutoShape 4"/>
            <p:cNvSpPr>
              <a:spLocks noChangeArrowheads="1"/>
            </p:cNvSpPr>
            <p:nvPr/>
          </p:nvSpPr>
          <p:spPr bwMode="auto">
            <a:xfrm flipH="1">
              <a:off x="384" y="2789"/>
              <a:ext cx="4944" cy="1392"/>
            </a:xfrm>
            <a:prstGeom prst="horizontalScroll">
              <a:avLst>
                <a:gd name="adj" fmla="val 12500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758" y="3027"/>
              <a:ext cx="4330" cy="9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kumimoji="1" lang="zh-CN" altLang="en-US" sz="2800" b="1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若平面外的一直线平行于平面内的某一直线，则该直线与该平面平行。</a:t>
              </a:r>
            </a:p>
          </p:txBody>
        </p:sp>
      </p:grpSp>
      <p:sp>
        <p:nvSpPr>
          <p:cNvPr id="21509" name="Text Box 12"/>
          <p:cNvSpPr txBox="1">
            <a:spLocks noChangeArrowheads="1"/>
          </p:cNvSpPr>
          <p:nvPr/>
        </p:nvSpPr>
        <p:spPr bwMode="auto">
          <a:xfrm>
            <a:off x="257175" y="793750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ea typeface="黑体" panose="02010609060101010101" pitchFamily="49" charset="-122"/>
              </a:rPr>
              <a:t>一</a:t>
            </a:r>
            <a:r>
              <a:rPr lang="en-US" altLang="zh-CN" sz="2800" b="1">
                <a:ea typeface="黑体" panose="02010609060101010101" pitchFamily="49" charset="-122"/>
              </a:rPr>
              <a:t>.  </a:t>
            </a:r>
            <a:r>
              <a:rPr lang="zh-CN" altLang="en-US" sz="2800" b="1">
                <a:ea typeface="黑体" panose="02010609060101010101" pitchFamily="49" charset="-122"/>
              </a:rPr>
              <a:t>平行</a:t>
            </a:r>
          </a:p>
        </p:txBody>
      </p:sp>
    </p:spTree>
    <p:extLst>
      <p:ext uri="{BB962C8B-B14F-4D97-AF65-F5344CB8AC3E}">
        <p14:creationId xmlns:p14="http://schemas.microsoft.com/office/powerpoint/2010/main" val="323378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>
            <a:off x="4924425" y="2205038"/>
            <a:ext cx="0" cy="1935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795" name="Freeform 3"/>
          <p:cNvSpPr>
            <a:spLocks/>
          </p:cNvSpPr>
          <p:nvPr/>
        </p:nvSpPr>
        <p:spPr bwMode="auto">
          <a:xfrm>
            <a:off x="4910138" y="3627438"/>
            <a:ext cx="1536700" cy="503237"/>
          </a:xfrm>
          <a:custGeom>
            <a:avLst/>
            <a:gdLst>
              <a:gd name="T0" fmla="*/ 0 w 770"/>
              <a:gd name="T1" fmla="*/ 2147483646 h 252"/>
              <a:gd name="T2" fmla="*/ 2147483646 w 770"/>
              <a:gd name="T3" fmla="*/ 0 h 252"/>
              <a:gd name="T4" fmla="*/ 0 60000 65536"/>
              <a:gd name="T5" fmla="*/ 0 60000 65536"/>
              <a:gd name="T6" fmla="*/ 0 w 770"/>
              <a:gd name="T7" fmla="*/ 0 h 252"/>
              <a:gd name="T8" fmla="*/ 770 w 770"/>
              <a:gd name="T9" fmla="*/ 252 h 2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0" h="252">
                <a:moveTo>
                  <a:pt x="0" y="252"/>
                </a:moveTo>
                <a:lnTo>
                  <a:pt x="77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796" name="Freeform 4"/>
          <p:cNvSpPr>
            <a:spLocks/>
          </p:cNvSpPr>
          <p:nvPr/>
        </p:nvSpPr>
        <p:spPr bwMode="auto">
          <a:xfrm>
            <a:off x="2143125" y="1393825"/>
            <a:ext cx="1763713" cy="868363"/>
          </a:xfrm>
          <a:custGeom>
            <a:avLst/>
            <a:gdLst>
              <a:gd name="T0" fmla="*/ 0 w 884"/>
              <a:gd name="T1" fmla="*/ 2147483646 h 435"/>
              <a:gd name="T2" fmla="*/ 2147483646 w 884"/>
              <a:gd name="T3" fmla="*/ 0 h 435"/>
              <a:gd name="T4" fmla="*/ 0 60000 65536"/>
              <a:gd name="T5" fmla="*/ 0 60000 65536"/>
              <a:gd name="T6" fmla="*/ 0 w 884"/>
              <a:gd name="T7" fmla="*/ 0 h 435"/>
              <a:gd name="T8" fmla="*/ 884 w 884"/>
              <a:gd name="T9" fmla="*/ 435 h 4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4" h="435">
                <a:moveTo>
                  <a:pt x="0" y="435"/>
                </a:moveTo>
                <a:lnTo>
                  <a:pt x="884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Freeform 5"/>
          <p:cNvSpPr>
            <a:spLocks/>
          </p:cNvSpPr>
          <p:nvPr/>
        </p:nvSpPr>
        <p:spPr bwMode="auto">
          <a:xfrm>
            <a:off x="2143125" y="3648075"/>
            <a:ext cx="1763713" cy="530225"/>
          </a:xfrm>
          <a:custGeom>
            <a:avLst/>
            <a:gdLst>
              <a:gd name="T0" fmla="*/ 0 w 884"/>
              <a:gd name="T1" fmla="*/ 2147483646 h 266"/>
              <a:gd name="T2" fmla="*/ 2147483646 w 884"/>
              <a:gd name="T3" fmla="*/ 0 h 266"/>
              <a:gd name="T4" fmla="*/ 0 60000 65536"/>
              <a:gd name="T5" fmla="*/ 0 60000 65536"/>
              <a:gd name="T6" fmla="*/ 0 w 884"/>
              <a:gd name="T7" fmla="*/ 0 h 266"/>
              <a:gd name="T8" fmla="*/ 884 w 884"/>
              <a:gd name="T9" fmla="*/ 266 h 2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4" h="266">
                <a:moveTo>
                  <a:pt x="0" y="266"/>
                </a:moveTo>
                <a:lnTo>
                  <a:pt x="884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Freeform 6"/>
          <p:cNvSpPr>
            <a:spLocks/>
          </p:cNvSpPr>
          <p:nvPr/>
        </p:nvSpPr>
        <p:spPr bwMode="auto">
          <a:xfrm>
            <a:off x="4933950" y="3638550"/>
            <a:ext cx="1498600" cy="492125"/>
          </a:xfrm>
          <a:custGeom>
            <a:avLst/>
            <a:gdLst>
              <a:gd name="T0" fmla="*/ 0 w 751"/>
              <a:gd name="T1" fmla="*/ 2147483646 h 247"/>
              <a:gd name="T2" fmla="*/ 2147483646 w 751"/>
              <a:gd name="T3" fmla="*/ 0 h 247"/>
              <a:gd name="T4" fmla="*/ 0 60000 65536"/>
              <a:gd name="T5" fmla="*/ 0 60000 65536"/>
              <a:gd name="T6" fmla="*/ 0 w 751"/>
              <a:gd name="T7" fmla="*/ 0 h 247"/>
              <a:gd name="T8" fmla="*/ 751 w 751"/>
              <a:gd name="T9" fmla="*/ 247 h 2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1" h="247">
                <a:moveTo>
                  <a:pt x="0" y="247"/>
                </a:moveTo>
                <a:lnTo>
                  <a:pt x="751" y="0"/>
                </a:lnTo>
              </a:path>
            </a:pathLst>
          </a:custGeom>
          <a:noFill/>
          <a:ln w="381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10138" y="1123950"/>
            <a:ext cx="1844675" cy="1096963"/>
            <a:chOff x="4279" y="270"/>
            <a:chExt cx="924" cy="549"/>
          </a:xfrm>
        </p:grpSpPr>
        <p:sp>
          <p:nvSpPr>
            <p:cNvPr id="22574" name="Freeform 8"/>
            <p:cNvSpPr>
              <a:spLocks/>
            </p:cNvSpPr>
            <p:nvPr/>
          </p:nvSpPr>
          <p:spPr bwMode="auto">
            <a:xfrm>
              <a:off x="4279" y="466"/>
              <a:ext cx="762" cy="353"/>
            </a:xfrm>
            <a:custGeom>
              <a:avLst/>
              <a:gdLst>
                <a:gd name="T0" fmla="*/ 0 w 762"/>
                <a:gd name="T1" fmla="*/ 353 h 353"/>
                <a:gd name="T2" fmla="*/ 762 w 762"/>
                <a:gd name="T3" fmla="*/ 0 h 353"/>
                <a:gd name="T4" fmla="*/ 0 60000 65536"/>
                <a:gd name="T5" fmla="*/ 0 60000 65536"/>
                <a:gd name="T6" fmla="*/ 0 w 762"/>
                <a:gd name="T7" fmla="*/ 0 h 353"/>
                <a:gd name="T8" fmla="*/ 762 w 762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2" h="353">
                  <a:moveTo>
                    <a:pt x="0" y="353"/>
                  </a:moveTo>
                  <a:lnTo>
                    <a:pt x="762" y="0"/>
                  </a:lnTo>
                </a:path>
              </a:pathLst>
            </a:custGeom>
            <a:noFill/>
            <a:ln w="381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5" name="Text Box 9"/>
            <p:cNvSpPr txBox="1">
              <a:spLocks noChangeArrowheads="1"/>
            </p:cNvSpPr>
            <p:nvPr/>
          </p:nvSpPr>
          <p:spPr bwMode="auto">
            <a:xfrm>
              <a:off x="4987" y="270"/>
              <a:ext cx="21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</a:p>
          </p:txBody>
        </p:sp>
      </p:grpSp>
      <p:sp>
        <p:nvSpPr>
          <p:cNvPr id="22536" name="Line 10"/>
          <p:cNvSpPr>
            <a:spLocks noChangeShapeType="1"/>
          </p:cNvSpPr>
          <p:nvPr/>
        </p:nvSpPr>
        <p:spPr bwMode="auto">
          <a:xfrm flipV="1">
            <a:off x="2143125" y="920750"/>
            <a:ext cx="1339850" cy="1341438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Line 11"/>
          <p:cNvSpPr>
            <a:spLocks noChangeShapeType="1"/>
          </p:cNvSpPr>
          <p:nvPr/>
        </p:nvSpPr>
        <p:spPr bwMode="auto">
          <a:xfrm>
            <a:off x="3482975" y="920750"/>
            <a:ext cx="958850" cy="105410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8" name="Line 12"/>
          <p:cNvSpPr>
            <a:spLocks noChangeShapeType="1"/>
          </p:cNvSpPr>
          <p:nvPr/>
        </p:nvSpPr>
        <p:spPr bwMode="auto">
          <a:xfrm flipV="1">
            <a:off x="2143125" y="1974850"/>
            <a:ext cx="2298700" cy="287338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9" name="Line 13"/>
          <p:cNvSpPr>
            <a:spLocks noChangeShapeType="1"/>
          </p:cNvSpPr>
          <p:nvPr/>
        </p:nvSpPr>
        <p:spPr bwMode="auto">
          <a:xfrm>
            <a:off x="2143125" y="2262188"/>
            <a:ext cx="0" cy="19161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0" name="Line 14"/>
          <p:cNvSpPr>
            <a:spLocks noChangeShapeType="1"/>
          </p:cNvSpPr>
          <p:nvPr/>
        </p:nvSpPr>
        <p:spPr bwMode="auto">
          <a:xfrm>
            <a:off x="3482975" y="920750"/>
            <a:ext cx="0" cy="2108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1" name="Line 15"/>
          <p:cNvSpPr>
            <a:spLocks noChangeShapeType="1"/>
          </p:cNvSpPr>
          <p:nvPr/>
        </p:nvSpPr>
        <p:spPr bwMode="auto">
          <a:xfrm>
            <a:off x="4441825" y="1974850"/>
            <a:ext cx="0" cy="24907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2" name="Line 16"/>
          <p:cNvSpPr>
            <a:spLocks noChangeShapeType="1"/>
          </p:cNvSpPr>
          <p:nvPr/>
        </p:nvSpPr>
        <p:spPr bwMode="auto">
          <a:xfrm flipV="1">
            <a:off x="2143125" y="3028950"/>
            <a:ext cx="1339850" cy="114935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3" name="Line 17"/>
          <p:cNvSpPr>
            <a:spLocks noChangeShapeType="1"/>
          </p:cNvSpPr>
          <p:nvPr/>
        </p:nvSpPr>
        <p:spPr bwMode="auto">
          <a:xfrm>
            <a:off x="3482975" y="3028950"/>
            <a:ext cx="958850" cy="1436688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4" name="Line 18"/>
          <p:cNvSpPr>
            <a:spLocks noChangeShapeType="1"/>
          </p:cNvSpPr>
          <p:nvPr/>
        </p:nvSpPr>
        <p:spPr bwMode="auto">
          <a:xfrm>
            <a:off x="2143125" y="4178300"/>
            <a:ext cx="2298700" cy="287338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5" name="Line 19"/>
          <p:cNvSpPr>
            <a:spLocks noChangeShapeType="1"/>
          </p:cNvSpPr>
          <p:nvPr/>
        </p:nvSpPr>
        <p:spPr bwMode="auto">
          <a:xfrm>
            <a:off x="1855788" y="2836863"/>
            <a:ext cx="4884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6" name="Text Box 20"/>
          <p:cNvSpPr txBox="1">
            <a:spLocks noChangeArrowheads="1"/>
          </p:cNvSpPr>
          <p:nvPr/>
        </p:nvSpPr>
        <p:spPr bwMode="auto">
          <a:xfrm>
            <a:off x="4764088" y="2100263"/>
            <a:ext cx="3000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900" b="1">
                <a:solidFill>
                  <a:srgbClr val="1E483E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22547" name="Text Box 21"/>
          <p:cNvSpPr txBox="1">
            <a:spLocks noChangeArrowheads="1"/>
          </p:cNvSpPr>
          <p:nvPr/>
        </p:nvSpPr>
        <p:spPr bwMode="auto">
          <a:xfrm>
            <a:off x="4786313" y="4014788"/>
            <a:ext cx="277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900" b="1">
                <a:solidFill>
                  <a:srgbClr val="1E483E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22548" name="Text Box 22"/>
          <p:cNvSpPr txBox="1">
            <a:spLocks noChangeArrowheads="1"/>
          </p:cNvSpPr>
          <p:nvPr/>
        </p:nvSpPr>
        <p:spPr bwMode="auto">
          <a:xfrm>
            <a:off x="1803400" y="2035175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22549" name="Text Box 23"/>
          <p:cNvSpPr txBox="1">
            <a:spLocks noChangeArrowheads="1"/>
          </p:cNvSpPr>
          <p:nvPr/>
        </p:nvSpPr>
        <p:spPr bwMode="auto">
          <a:xfrm>
            <a:off x="4362450" y="1554163"/>
            <a:ext cx="395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22550" name="Text Box 24"/>
          <p:cNvSpPr txBox="1">
            <a:spLocks noChangeArrowheads="1"/>
          </p:cNvSpPr>
          <p:nvPr/>
        </p:nvSpPr>
        <p:spPr bwMode="auto">
          <a:xfrm>
            <a:off x="3192463" y="595313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22551" name="Text Box 25"/>
          <p:cNvSpPr txBox="1">
            <a:spLocks noChangeArrowheads="1"/>
          </p:cNvSpPr>
          <p:nvPr/>
        </p:nvSpPr>
        <p:spPr bwMode="auto">
          <a:xfrm>
            <a:off x="4537075" y="1747838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22552" name="Text Box 26"/>
          <p:cNvSpPr txBox="1">
            <a:spLocks noChangeArrowheads="1"/>
          </p:cNvSpPr>
          <p:nvPr/>
        </p:nvSpPr>
        <p:spPr bwMode="auto">
          <a:xfrm>
            <a:off x="1847850" y="3951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a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2553" name="Text Box 27"/>
          <p:cNvSpPr txBox="1">
            <a:spLocks noChangeArrowheads="1"/>
          </p:cNvSpPr>
          <p:nvPr/>
        </p:nvSpPr>
        <p:spPr bwMode="auto">
          <a:xfrm>
            <a:off x="3524250" y="27987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2554" name="Text Box 28"/>
          <p:cNvSpPr txBox="1">
            <a:spLocks noChangeArrowheads="1"/>
          </p:cNvSpPr>
          <p:nvPr/>
        </p:nvSpPr>
        <p:spPr bwMode="auto">
          <a:xfrm>
            <a:off x="4367213" y="4332288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c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2555" name="Text Box 29"/>
          <p:cNvSpPr txBox="1">
            <a:spLocks noChangeArrowheads="1"/>
          </p:cNvSpPr>
          <p:nvPr/>
        </p:nvSpPr>
        <p:spPr bwMode="auto">
          <a:xfrm>
            <a:off x="4829175" y="404495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6353175" y="34702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n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2557" name="Text Box 31"/>
          <p:cNvSpPr txBox="1">
            <a:spLocks noChangeArrowheads="1"/>
          </p:cNvSpPr>
          <p:nvPr/>
        </p:nvSpPr>
        <p:spPr bwMode="auto">
          <a:xfrm>
            <a:off x="304800" y="44450"/>
            <a:ext cx="81549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例：过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点作直线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MN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平行于平面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3824" name="AutoShape 32"/>
          <p:cNvSpPr>
            <a:spLocks noChangeArrowheads="1"/>
          </p:cNvSpPr>
          <p:nvPr/>
        </p:nvSpPr>
        <p:spPr bwMode="auto">
          <a:xfrm>
            <a:off x="5540375" y="5476875"/>
            <a:ext cx="2424113" cy="649288"/>
          </a:xfrm>
          <a:prstGeom prst="wedgeEllipseCallout">
            <a:avLst>
              <a:gd name="adj1" fmla="val -57926"/>
              <a:gd name="adj2" fmla="val -16618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有无数解</a:t>
            </a:r>
          </a:p>
        </p:txBody>
      </p:sp>
      <p:sp>
        <p:nvSpPr>
          <p:cNvPr id="22559" name="Line 33"/>
          <p:cNvSpPr>
            <a:spLocks noChangeShapeType="1"/>
          </p:cNvSpPr>
          <p:nvPr/>
        </p:nvSpPr>
        <p:spPr bwMode="auto">
          <a:xfrm>
            <a:off x="2286000" y="6324600"/>
            <a:ext cx="35814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457325" y="4622800"/>
            <a:ext cx="2281238" cy="1992313"/>
            <a:chOff x="498" y="960"/>
            <a:chExt cx="1551" cy="1354"/>
          </a:xfrm>
        </p:grpSpPr>
        <p:sp>
          <p:nvSpPr>
            <p:cNvPr id="22566" name="Text Box 35"/>
            <p:cNvSpPr txBox="1">
              <a:spLocks noChangeArrowheads="1"/>
            </p:cNvSpPr>
            <p:nvPr/>
          </p:nvSpPr>
          <p:spPr bwMode="auto">
            <a:xfrm>
              <a:off x="882" y="1045"/>
              <a:ext cx="1167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有多少解？</a:t>
              </a:r>
            </a:p>
          </p:txBody>
        </p:sp>
        <p:grpSp>
          <p:nvGrpSpPr>
            <p:cNvPr id="22567" name="Group 36"/>
            <p:cNvGrpSpPr>
              <a:grpSpLocks/>
            </p:cNvGrpSpPr>
            <p:nvPr/>
          </p:nvGrpSpPr>
          <p:grpSpPr bwMode="auto">
            <a:xfrm>
              <a:off x="498" y="960"/>
              <a:ext cx="591" cy="1354"/>
              <a:chOff x="498" y="960"/>
              <a:chExt cx="591" cy="1354"/>
            </a:xfrm>
          </p:grpSpPr>
          <p:sp>
            <p:nvSpPr>
              <p:cNvPr id="22568" name="Freeform 37"/>
              <p:cNvSpPr>
                <a:spLocks/>
              </p:cNvSpPr>
              <p:nvPr/>
            </p:nvSpPr>
            <p:spPr bwMode="auto">
              <a:xfrm>
                <a:off x="686" y="1036"/>
                <a:ext cx="232" cy="295"/>
              </a:xfrm>
              <a:custGeom>
                <a:avLst/>
                <a:gdLst>
                  <a:gd name="T0" fmla="*/ 1 w 457"/>
                  <a:gd name="T1" fmla="*/ 1 h 507"/>
                  <a:gd name="T2" fmla="*/ 1 w 457"/>
                  <a:gd name="T3" fmla="*/ 1 h 507"/>
                  <a:gd name="T4" fmla="*/ 1 w 457"/>
                  <a:gd name="T5" fmla="*/ 1 h 507"/>
                  <a:gd name="T6" fmla="*/ 1 w 457"/>
                  <a:gd name="T7" fmla="*/ 0 h 507"/>
                  <a:gd name="T8" fmla="*/ 1 w 457"/>
                  <a:gd name="T9" fmla="*/ 1 h 507"/>
                  <a:gd name="T10" fmla="*/ 1 w 457"/>
                  <a:gd name="T11" fmla="*/ 1 h 507"/>
                  <a:gd name="T12" fmla="*/ 0 w 457"/>
                  <a:gd name="T13" fmla="*/ 1 h 507"/>
                  <a:gd name="T14" fmla="*/ 1 w 457"/>
                  <a:gd name="T15" fmla="*/ 1 h 507"/>
                  <a:gd name="T16" fmla="*/ 1 w 457"/>
                  <a:gd name="T17" fmla="*/ 1 h 507"/>
                  <a:gd name="T18" fmla="*/ 1 w 457"/>
                  <a:gd name="T19" fmla="*/ 1 h 507"/>
                  <a:gd name="T20" fmla="*/ 1 w 457"/>
                  <a:gd name="T21" fmla="*/ 1 h 507"/>
                  <a:gd name="T22" fmla="*/ 1 w 457"/>
                  <a:gd name="T23" fmla="*/ 1 h 507"/>
                  <a:gd name="T24" fmla="*/ 1 w 457"/>
                  <a:gd name="T25" fmla="*/ 1 h 507"/>
                  <a:gd name="T26" fmla="*/ 1 w 457"/>
                  <a:gd name="T27" fmla="*/ 1 h 507"/>
                  <a:gd name="T28" fmla="*/ 1 w 457"/>
                  <a:gd name="T29" fmla="*/ 1 h 507"/>
                  <a:gd name="T30" fmla="*/ 1 w 457"/>
                  <a:gd name="T31" fmla="*/ 1 h 507"/>
                  <a:gd name="T32" fmla="*/ 1 w 457"/>
                  <a:gd name="T33" fmla="*/ 1 h 507"/>
                  <a:gd name="T34" fmla="*/ 1 w 457"/>
                  <a:gd name="T35" fmla="*/ 1 h 507"/>
                  <a:gd name="T36" fmla="*/ 1 w 457"/>
                  <a:gd name="T37" fmla="*/ 1 h 507"/>
                  <a:gd name="T38" fmla="*/ 1 w 457"/>
                  <a:gd name="T39" fmla="*/ 1 h 507"/>
                  <a:gd name="T40" fmla="*/ 1 w 457"/>
                  <a:gd name="T41" fmla="*/ 1 h 507"/>
                  <a:gd name="T42" fmla="*/ 1 w 457"/>
                  <a:gd name="T43" fmla="*/ 1 h 50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57"/>
                  <a:gd name="T67" fmla="*/ 0 h 507"/>
                  <a:gd name="T68" fmla="*/ 457 w 457"/>
                  <a:gd name="T69" fmla="*/ 507 h 50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57" h="507">
                    <a:moveTo>
                      <a:pt x="238" y="117"/>
                    </a:moveTo>
                    <a:lnTo>
                      <a:pt x="198" y="65"/>
                    </a:lnTo>
                    <a:lnTo>
                      <a:pt x="142" y="26"/>
                    </a:lnTo>
                    <a:lnTo>
                      <a:pt x="92" y="0"/>
                    </a:lnTo>
                    <a:lnTo>
                      <a:pt x="52" y="7"/>
                    </a:lnTo>
                    <a:lnTo>
                      <a:pt x="23" y="36"/>
                    </a:lnTo>
                    <a:lnTo>
                      <a:pt x="0" y="124"/>
                    </a:lnTo>
                    <a:lnTo>
                      <a:pt x="9" y="225"/>
                    </a:lnTo>
                    <a:lnTo>
                      <a:pt x="33" y="322"/>
                    </a:lnTo>
                    <a:lnTo>
                      <a:pt x="59" y="397"/>
                    </a:lnTo>
                    <a:lnTo>
                      <a:pt x="109" y="475"/>
                    </a:lnTo>
                    <a:lnTo>
                      <a:pt x="152" y="507"/>
                    </a:lnTo>
                    <a:lnTo>
                      <a:pt x="211" y="507"/>
                    </a:lnTo>
                    <a:lnTo>
                      <a:pt x="271" y="485"/>
                    </a:lnTo>
                    <a:lnTo>
                      <a:pt x="301" y="429"/>
                    </a:lnTo>
                    <a:lnTo>
                      <a:pt x="317" y="358"/>
                    </a:lnTo>
                    <a:lnTo>
                      <a:pt x="311" y="270"/>
                    </a:lnTo>
                    <a:lnTo>
                      <a:pt x="450" y="280"/>
                    </a:lnTo>
                    <a:lnTo>
                      <a:pt x="457" y="241"/>
                    </a:lnTo>
                    <a:lnTo>
                      <a:pt x="298" y="225"/>
                    </a:lnTo>
                    <a:lnTo>
                      <a:pt x="258" y="134"/>
                    </a:lnTo>
                    <a:lnTo>
                      <a:pt x="238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9" name="Freeform 38"/>
              <p:cNvSpPr>
                <a:spLocks/>
              </p:cNvSpPr>
              <p:nvPr/>
            </p:nvSpPr>
            <p:spPr bwMode="auto">
              <a:xfrm>
                <a:off x="498" y="960"/>
                <a:ext cx="266" cy="474"/>
              </a:xfrm>
              <a:custGeom>
                <a:avLst/>
                <a:gdLst>
                  <a:gd name="T0" fmla="*/ 1 w 526"/>
                  <a:gd name="T1" fmla="*/ 1 h 813"/>
                  <a:gd name="T2" fmla="*/ 1 w 526"/>
                  <a:gd name="T3" fmla="*/ 0 h 813"/>
                  <a:gd name="T4" fmla="*/ 1 w 526"/>
                  <a:gd name="T5" fmla="*/ 1 h 813"/>
                  <a:gd name="T6" fmla="*/ 1 w 526"/>
                  <a:gd name="T7" fmla="*/ 1 h 813"/>
                  <a:gd name="T8" fmla="*/ 1 w 526"/>
                  <a:gd name="T9" fmla="*/ 1 h 813"/>
                  <a:gd name="T10" fmla="*/ 1 w 526"/>
                  <a:gd name="T11" fmla="*/ 1 h 813"/>
                  <a:gd name="T12" fmla="*/ 1 w 526"/>
                  <a:gd name="T13" fmla="*/ 1 h 813"/>
                  <a:gd name="T14" fmla="*/ 1 w 526"/>
                  <a:gd name="T15" fmla="*/ 1 h 813"/>
                  <a:gd name="T16" fmla="*/ 1 w 526"/>
                  <a:gd name="T17" fmla="*/ 1 h 813"/>
                  <a:gd name="T18" fmla="*/ 1 w 526"/>
                  <a:gd name="T19" fmla="*/ 1 h 813"/>
                  <a:gd name="T20" fmla="*/ 1 w 526"/>
                  <a:gd name="T21" fmla="*/ 1 h 813"/>
                  <a:gd name="T22" fmla="*/ 1 w 526"/>
                  <a:gd name="T23" fmla="*/ 1 h 813"/>
                  <a:gd name="T24" fmla="*/ 1 w 526"/>
                  <a:gd name="T25" fmla="*/ 1 h 813"/>
                  <a:gd name="T26" fmla="*/ 1 w 526"/>
                  <a:gd name="T27" fmla="*/ 1 h 813"/>
                  <a:gd name="T28" fmla="*/ 1 w 526"/>
                  <a:gd name="T29" fmla="*/ 1 h 813"/>
                  <a:gd name="T30" fmla="*/ 1 w 526"/>
                  <a:gd name="T31" fmla="*/ 1 h 813"/>
                  <a:gd name="T32" fmla="*/ 1 w 526"/>
                  <a:gd name="T33" fmla="*/ 1 h 813"/>
                  <a:gd name="T34" fmla="*/ 1 w 526"/>
                  <a:gd name="T35" fmla="*/ 1 h 813"/>
                  <a:gd name="T36" fmla="*/ 1 w 526"/>
                  <a:gd name="T37" fmla="*/ 1 h 813"/>
                  <a:gd name="T38" fmla="*/ 1 w 526"/>
                  <a:gd name="T39" fmla="*/ 1 h 813"/>
                  <a:gd name="T40" fmla="*/ 1 w 526"/>
                  <a:gd name="T41" fmla="*/ 1 h 813"/>
                  <a:gd name="T42" fmla="*/ 1 w 526"/>
                  <a:gd name="T43" fmla="*/ 1 h 813"/>
                  <a:gd name="T44" fmla="*/ 1 w 526"/>
                  <a:gd name="T45" fmla="*/ 1 h 813"/>
                  <a:gd name="T46" fmla="*/ 1 w 526"/>
                  <a:gd name="T47" fmla="*/ 1 h 813"/>
                  <a:gd name="T48" fmla="*/ 1 w 526"/>
                  <a:gd name="T49" fmla="*/ 1 h 813"/>
                  <a:gd name="T50" fmla="*/ 1 w 526"/>
                  <a:gd name="T51" fmla="*/ 1 h 813"/>
                  <a:gd name="T52" fmla="*/ 1 w 526"/>
                  <a:gd name="T53" fmla="*/ 1 h 813"/>
                  <a:gd name="T54" fmla="*/ 1 w 526"/>
                  <a:gd name="T55" fmla="*/ 1 h 813"/>
                  <a:gd name="T56" fmla="*/ 1 w 526"/>
                  <a:gd name="T57" fmla="*/ 1 h 813"/>
                  <a:gd name="T58" fmla="*/ 1 w 526"/>
                  <a:gd name="T59" fmla="*/ 1 h 813"/>
                  <a:gd name="T60" fmla="*/ 1 w 526"/>
                  <a:gd name="T61" fmla="*/ 1 h 813"/>
                  <a:gd name="T62" fmla="*/ 1 w 526"/>
                  <a:gd name="T63" fmla="*/ 1 h 813"/>
                  <a:gd name="T64" fmla="*/ 1 w 526"/>
                  <a:gd name="T65" fmla="*/ 1 h 813"/>
                  <a:gd name="T66" fmla="*/ 1 w 526"/>
                  <a:gd name="T67" fmla="*/ 1 h 813"/>
                  <a:gd name="T68" fmla="*/ 1 w 526"/>
                  <a:gd name="T69" fmla="*/ 1 h 813"/>
                  <a:gd name="T70" fmla="*/ 1 w 526"/>
                  <a:gd name="T71" fmla="*/ 1 h 813"/>
                  <a:gd name="T72" fmla="*/ 1 w 526"/>
                  <a:gd name="T73" fmla="*/ 1 h 813"/>
                  <a:gd name="T74" fmla="*/ 0 w 526"/>
                  <a:gd name="T75" fmla="*/ 1 h 813"/>
                  <a:gd name="T76" fmla="*/ 1 w 526"/>
                  <a:gd name="T77" fmla="*/ 1 h 813"/>
                  <a:gd name="T78" fmla="*/ 1 w 526"/>
                  <a:gd name="T79" fmla="*/ 1 h 813"/>
                  <a:gd name="T80" fmla="*/ 1 w 526"/>
                  <a:gd name="T81" fmla="*/ 1 h 813"/>
                  <a:gd name="T82" fmla="*/ 1 w 526"/>
                  <a:gd name="T83" fmla="*/ 1 h 813"/>
                  <a:gd name="T84" fmla="*/ 1 w 526"/>
                  <a:gd name="T85" fmla="*/ 1 h 813"/>
                  <a:gd name="T86" fmla="*/ 1 w 526"/>
                  <a:gd name="T87" fmla="*/ 1 h 813"/>
                  <a:gd name="T88" fmla="*/ 1 w 526"/>
                  <a:gd name="T89" fmla="*/ 1 h 81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526"/>
                  <a:gd name="T136" fmla="*/ 0 h 813"/>
                  <a:gd name="T137" fmla="*/ 526 w 526"/>
                  <a:gd name="T138" fmla="*/ 813 h 81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526" h="813">
                    <a:moveTo>
                      <a:pt x="307" y="19"/>
                    </a:moveTo>
                    <a:lnTo>
                      <a:pt x="373" y="0"/>
                    </a:lnTo>
                    <a:lnTo>
                      <a:pt x="426" y="3"/>
                    </a:lnTo>
                    <a:lnTo>
                      <a:pt x="466" y="32"/>
                    </a:lnTo>
                    <a:lnTo>
                      <a:pt x="493" y="78"/>
                    </a:lnTo>
                    <a:lnTo>
                      <a:pt x="483" y="126"/>
                    </a:lnTo>
                    <a:lnTo>
                      <a:pt x="446" y="126"/>
                    </a:lnTo>
                    <a:lnTo>
                      <a:pt x="456" y="87"/>
                    </a:lnTo>
                    <a:lnTo>
                      <a:pt x="426" y="52"/>
                    </a:lnTo>
                    <a:lnTo>
                      <a:pt x="397" y="39"/>
                    </a:lnTo>
                    <a:lnTo>
                      <a:pt x="347" y="52"/>
                    </a:lnTo>
                    <a:lnTo>
                      <a:pt x="367" y="91"/>
                    </a:lnTo>
                    <a:lnTo>
                      <a:pt x="373" y="126"/>
                    </a:lnTo>
                    <a:lnTo>
                      <a:pt x="367" y="156"/>
                    </a:lnTo>
                    <a:lnTo>
                      <a:pt x="317" y="169"/>
                    </a:lnTo>
                    <a:lnTo>
                      <a:pt x="264" y="159"/>
                    </a:lnTo>
                    <a:lnTo>
                      <a:pt x="254" y="136"/>
                    </a:lnTo>
                    <a:lnTo>
                      <a:pt x="198" y="198"/>
                    </a:lnTo>
                    <a:lnTo>
                      <a:pt x="165" y="266"/>
                    </a:lnTo>
                    <a:lnTo>
                      <a:pt x="119" y="354"/>
                    </a:lnTo>
                    <a:lnTo>
                      <a:pt x="89" y="432"/>
                    </a:lnTo>
                    <a:lnTo>
                      <a:pt x="76" y="507"/>
                    </a:lnTo>
                    <a:lnTo>
                      <a:pt x="86" y="546"/>
                    </a:lnTo>
                    <a:lnTo>
                      <a:pt x="139" y="595"/>
                    </a:lnTo>
                    <a:lnTo>
                      <a:pt x="248" y="637"/>
                    </a:lnTo>
                    <a:lnTo>
                      <a:pt x="307" y="656"/>
                    </a:lnTo>
                    <a:lnTo>
                      <a:pt x="367" y="666"/>
                    </a:lnTo>
                    <a:lnTo>
                      <a:pt x="456" y="702"/>
                    </a:lnTo>
                    <a:lnTo>
                      <a:pt x="522" y="725"/>
                    </a:lnTo>
                    <a:lnTo>
                      <a:pt x="526" y="770"/>
                    </a:lnTo>
                    <a:lnTo>
                      <a:pt x="493" y="803"/>
                    </a:lnTo>
                    <a:lnTo>
                      <a:pt x="453" y="813"/>
                    </a:lnTo>
                    <a:lnTo>
                      <a:pt x="393" y="783"/>
                    </a:lnTo>
                    <a:lnTo>
                      <a:pt x="254" y="712"/>
                    </a:lnTo>
                    <a:lnTo>
                      <a:pt x="139" y="663"/>
                    </a:lnTo>
                    <a:lnTo>
                      <a:pt x="59" y="608"/>
                    </a:lnTo>
                    <a:lnTo>
                      <a:pt x="6" y="559"/>
                    </a:lnTo>
                    <a:lnTo>
                      <a:pt x="0" y="500"/>
                    </a:lnTo>
                    <a:lnTo>
                      <a:pt x="29" y="422"/>
                    </a:lnTo>
                    <a:lnTo>
                      <a:pt x="89" y="305"/>
                    </a:lnTo>
                    <a:lnTo>
                      <a:pt x="145" y="208"/>
                    </a:lnTo>
                    <a:lnTo>
                      <a:pt x="215" y="107"/>
                    </a:lnTo>
                    <a:lnTo>
                      <a:pt x="268" y="48"/>
                    </a:lnTo>
                    <a:lnTo>
                      <a:pt x="334" y="19"/>
                    </a:lnTo>
                    <a:lnTo>
                      <a:pt x="307" y="19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0" name="Freeform 39"/>
              <p:cNvSpPr>
                <a:spLocks/>
              </p:cNvSpPr>
              <p:nvPr/>
            </p:nvSpPr>
            <p:spPr bwMode="auto">
              <a:xfrm>
                <a:off x="814" y="1365"/>
                <a:ext cx="212" cy="342"/>
              </a:xfrm>
              <a:custGeom>
                <a:avLst/>
                <a:gdLst>
                  <a:gd name="T0" fmla="*/ 1 w 420"/>
                  <a:gd name="T1" fmla="*/ 0 h 586"/>
                  <a:gd name="T2" fmla="*/ 1 w 420"/>
                  <a:gd name="T3" fmla="*/ 1 h 586"/>
                  <a:gd name="T4" fmla="*/ 1 w 420"/>
                  <a:gd name="T5" fmla="*/ 1 h 586"/>
                  <a:gd name="T6" fmla="*/ 1 w 420"/>
                  <a:gd name="T7" fmla="*/ 1 h 586"/>
                  <a:gd name="T8" fmla="*/ 1 w 420"/>
                  <a:gd name="T9" fmla="*/ 1 h 586"/>
                  <a:gd name="T10" fmla="*/ 1 w 420"/>
                  <a:gd name="T11" fmla="*/ 1 h 586"/>
                  <a:gd name="T12" fmla="*/ 1 w 420"/>
                  <a:gd name="T13" fmla="*/ 1 h 586"/>
                  <a:gd name="T14" fmla="*/ 1 w 420"/>
                  <a:gd name="T15" fmla="*/ 1 h 586"/>
                  <a:gd name="T16" fmla="*/ 1 w 420"/>
                  <a:gd name="T17" fmla="*/ 1 h 586"/>
                  <a:gd name="T18" fmla="*/ 1 w 420"/>
                  <a:gd name="T19" fmla="*/ 1 h 586"/>
                  <a:gd name="T20" fmla="*/ 1 w 420"/>
                  <a:gd name="T21" fmla="*/ 1 h 586"/>
                  <a:gd name="T22" fmla="*/ 1 w 420"/>
                  <a:gd name="T23" fmla="*/ 1 h 586"/>
                  <a:gd name="T24" fmla="*/ 1 w 420"/>
                  <a:gd name="T25" fmla="*/ 1 h 586"/>
                  <a:gd name="T26" fmla="*/ 1 w 420"/>
                  <a:gd name="T27" fmla="*/ 1 h 586"/>
                  <a:gd name="T28" fmla="*/ 1 w 420"/>
                  <a:gd name="T29" fmla="*/ 1 h 586"/>
                  <a:gd name="T30" fmla="*/ 1 w 420"/>
                  <a:gd name="T31" fmla="*/ 1 h 586"/>
                  <a:gd name="T32" fmla="*/ 1 w 420"/>
                  <a:gd name="T33" fmla="*/ 1 h 586"/>
                  <a:gd name="T34" fmla="*/ 1 w 420"/>
                  <a:gd name="T35" fmla="*/ 1 h 586"/>
                  <a:gd name="T36" fmla="*/ 1 w 420"/>
                  <a:gd name="T37" fmla="*/ 1 h 586"/>
                  <a:gd name="T38" fmla="*/ 1 w 420"/>
                  <a:gd name="T39" fmla="*/ 1 h 586"/>
                  <a:gd name="T40" fmla="*/ 1 w 420"/>
                  <a:gd name="T41" fmla="*/ 1 h 586"/>
                  <a:gd name="T42" fmla="*/ 1 w 420"/>
                  <a:gd name="T43" fmla="*/ 1 h 586"/>
                  <a:gd name="T44" fmla="*/ 1 w 420"/>
                  <a:gd name="T45" fmla="*/ 1 h 586"/>
                  <a:gd name="T46" fmla="*/ 1 w 420"/>
                  <a:gd name="T47" fmla="*/ 1 h 586"/>
                  <a:gd name="T48" fmla="*/ 1 w 420"/>
                  <a:gd name="T49" fmla="*/ 1 h 586"/>
                  <a:gd name="T50" fmla="*/ 1 w 420"/>
                  <a:gd name="T51" fmla="*/ 1 h 586"/>
                  <a:gd name="T52" fmla="*/ 1 w 420"/>
                  <a:gd name="T53" fmla="*/ 1 h 586"/>
                  <a:gd name="T54" fmla="*/ 1 w 420"/>
                  <a:gd name="T55" fmla="*/ 1 h 586"/>
                  <a:gd name="T56" fmla="*/ 1 w 420"/>
                  <a:gd name="T57" fmla="*/ 1 h 586"/>
                  <a:gd name="T58" fmla="*/ 1 w 420"/>
                  <a:gd name="T59" fmla="*/ 1 h 586"/>
                  <a:gd name="T60" fmla="*/ 1 w 420"/>
                  <a:gd name="T61" fmla="*/ 1 h 586"/>
                  <a:gd name="T62" fmla="*/ 1 w 420"/>
                  <a:gd name="T63" fmla="*/ 1 h 586"/>
                  <a:gd name="T64" fmla="*/ 1 w 420"/>
                  <a:gd name="T65" fmla="*/ 1 h 586"/>
                  <a:gd name="T66" fmla="*/ 0 w 420"/>
                  <a:gd name="T67" fmla="*/ 1 h 586"/>
                  <a:gd name="T68" fmla="*/ 1 w 420"/>
                  <a:gd name="T69" fmla="*/ 0 h 58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20"/>
                  <a:gd name="T106" fmla="*/ 0 h 586"/>
                  <a:gd name="T107" fmla="*/ 420 w 420"/>
                  <a:gd name="T108" fmla="*/ 586 h 58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20" h="586">
                    <a:moveTo>
                      <a:pt x="23" y="0"/>
                    </a:moveTo>
                    <a:lnTo>
                      <a:pt x="109" y="10"/>
                    </a:lnTo>
                    <a:lnTo>
                      <a:pt x="198" y="26"/>
                    </a:lnTo>
                    <a:lnTo>
                      <a:pt x="291" y="78"/>
                    </a:lnTo>
                    <a:lnTo>
                      <a:pt x="357" y="117"/>
                    </a:lnTo>
                    <a:lnTo>
                      <a:pt x="400" y="173"/>
                    </a:lnTo>
                    <a:lnTo>
                      <a:pt x="420" y="205"/>
                    </a:lnTo>
                    <a:lnTo>
                      <a:pt x="380" y="300"/>
                    </a:lnTo>
                    <a:lnTo>
                      <a:pt x="317" y="358"/>
                    </a:lnTo>
                    <a:lnTo>
                      <a:pt x="241" y="400"/>
                    </a:lnTo>
                    <a:lnTo>
                      <a:pt x="201" y="426"/>
                    </a:lnTo>
                    <a:lnTo>
                      <a:pt x="132" y="439"/>
                    </a:lnTo>
                    <a:lnTo>
                      <a:pt x="129" y="465"/>
                    </a:lnTo>
                    <a:lnTo>
                      <a:pt x="182" y="488"/>
                    </a:lnTo>
                    <a:lnTo>
                      <a:pt x="258" y="508"/>
                    </a:lnTo>
                    <a:lnTo>
                      <a:pt x="330" y="547"/>
                    </a:lnTo>
                    <a:lnTo>
                      <a:pt x="301" y="576"/>
                    </a:lnTo>
                    <a:lnTo>
                      <a:pt x="271" y="586"/>
                    </a:lnTo>
                    <a:lnTo>
                      <a:pt x="228" y="543"/>
                    </a:lnTo>
                    <a:lnTo>
                      <a:pt x="162" y="517"/>
                    </a:lnTo>
                    <a:lnTo>
                      <a:pt x="109" y="498"/>
                    </a:lnTo>
                    <a:lnTo>
                      <a:pt x="109" y="459"/>
                    </a:lnTo>
                    <a:lnTo>
                      <a:pt x="119" y="417"/>
                    </a:lnTo>
                    <a:lnTo>
                      <a:pt x="152" y="400"/>
                    </a:lnTo>
                    <a:lnTo>
                      <a:pt x="258" y="358"/>
                    </a:lnTo>
                    <a:lnTo>
                      <a:pt x="317" y="293"/>
                    </a:lnTo>
                    <a:lnTo>
                      <a:pt x="360" y="225"/>
                    </a:lnTo>
                    <a:lnTo>
                      <a:pt x="350" y="192"/>
                    </a:lnTo>
                    <a:lnTo>
                      <a:pt x="317" y="153"/>
                    </a:lnTo>
                    <a:lnTo>
                      <a:pt x="238" y="98"/>
                    </a:lnTo>
                    <a:lnTo>
                      <a:pt x="142" y="78"/>
                    </a:lnTo>
                    <a:lnTo>
                      <a:pt x="79" y="75"/>
                    </a:lnTo>
                    <a:lnTo>
                      <a:pt x="23" y="75"/>
                    </a:lnTo>
                    <a:lnTo>
                      <a:pt x="0" y="39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1" name="Freeform 40"/>
              <p:cNvSpPr>
                <a:spLocks/>
              </p:cNvSpPr>
              <p:nvPr/>
            </p:nvSpPr>
            <p:spPr bwMode="auto">
              <a:xfrm>
                <a:off x="830" y="1752"/>
                <a:ext cx="259" cy="553"/>
              </a:xfrm>
              <a:custGeom>
                <a:avLst/>
                <a:gdLst>
                  <a:gd name="T0" fmla="*/ 1 w 511"/>
                  <a:gd name="T1" fmla="*/ 0 h 947"/>
                  <a:gd name="T2" fmla="*/ 1 w 511"/>
                  <a:gd name="T3" fmla="*/ 0 h 947"/>
                  <a:gd name="T4" fmla="*/ 0 w 511"/>
                  <a:gd name="T5" fmla="*/ 1 h 947"/>
                  <a:gd name="T6" fmla="*/ 1 w 511"/>
                  <a:gd name="T7" fmla="*/ 1 h 947"/>
                  <a:gd name="T8" fmla="*/ 1 w 511"/>
                  <a:gd name="T9" fmla="*/ 1 h 947"/>
                  <a:gd name="T10" fmla="*/ 1 w 511"/>
                  <a:gd name="T11" fmla="*/ 1 h 947"/>
                  <a:gd name="T12" fmla="*/ 1 w 511"/>
                  <a:gd name="T13" fmla="*/ 1 h 947"/>
                  <a:gd name="T14" fmla="*/ 1 w 511"/>
                  <a:gd name="T15" fmla="*/ 1 h 947"/>
                  <a:gd name="T16" fmla="*/ 1 w 511"/>
                  <a:gd name="T17" fmla="*/ 1 h 947"/>
                  <a:gd name="T18" fmla="*/ 1 w 511"/>
                  <a:gd name="T19" fmla="*/ 1 h 947"/>
                  <a:gd name="T20" fmla="*/ 1 w 511"/>
                  <a:gd name="T21" fmla="*/ 1 h 947"/>
                  <a:gd name="T22" fmla="*/ 1 w 511"/>
                  <a:gd name="T23" fmla="*/ 1 h 947"/>
                  <a:gd name="T24" fmla="*/ 1 w 511"/>
                  <a:gd name="T25" fmla="*/ 1 h 947"/>
                  <a:gd name="T26" fmla="*/ 1 w 511"/>
                  <a:gd name="T27" fmla="*/ 1 h 947"/>
                  <a:gd name="T28" fmla="*/ 1 w 511"/>
                  <a:gd name="T29" fmla="*/ 1 h 947"/>
                  <a:gd name="T30" fmla="*/ 1 w 511"/>
                  <a:gd name="T31" fmla="*/ 1 h 947"/>
                  <a:gd name="T32" fmla="*/ 1 w 511"/>
                  <a:gd name="T33" fmla="*/ 1 h 947"/>
                  <a:gd name="T34" fmla="*/ 1 w 511"/>
                  <a:gd name="T35" fmla="*/ 1 h 947"/>
                  <a:gd name="T36" fmla="*/ 1 w 511"/>
                  <a:gd name="T37" fmla="*/ 1 h 947"/>
                  <a:gd name="T38" fmla="*/ 1 w 511"/>
                  <a:gd name="T39" fmla="*/ 1 h 947"/>
                  <a:gd name="T40" fmla="*/ 1 w 511"/>
                  <a:gd name="T41" fmla="*/ 1 h 947"/>
                  <a:gd name="T42" fmla="*/ 1 w 511"/>
                  <a:gd name="T43" fmla="*/ 1 h 947"/>
                  <a:gd name="T44" fmla="*/ 1 w 511"/>
                  <a:gd name="T45" fmla="*/ 1 h 947"/>
                  <a:gd name="T46" fmla="*/ 1 w 511"/>
                  <a:gd name="T47" fmla="*/ 1 h 947"/>
                  <a:gd name="T48" fmla="*/ 1 w 511"/>
                  <a:gd name="T49" fmla="*/ 1 h 947"/>
                  <a:gd name="T50" fmla="*/ 1 w 511"/>
                  <a:gd name="T51" fmla="*/ 1 h 947"/>
                  <a:gd name="T52" fmla="*/ 1 w 511"/>
                  <a:gd name="T53" fmla="*/ 1 h 947"/>
                  <a:gd name="T54" fmla="*/ 1 w 511"/>
                  <a:gd name="T55" fmla="*/ 1 h 947"/>
                  <a:gd name="T56" fmla="*/ 1 w 511"/>
                  <a:gd name="T57" fmla="*/ 1 h 947"/>
                  <a:gd name="T58" fmla="*/ 1 w 511"/>
                  <a:gd name="T59" fmla="*/ 1 h 947"/>
                  <a:gd name="T60" fmla="*/ 1 w 511"/>
                  <a:gd name="T61" fmla="*/ 1 h 947"/>
                  <a:gd name="T62" fmla="*/ 1 w 511"/>
                  <a:gd name="T63" fmla="*/ 1 h 947"/>
                  <a:gd name="T64" fmla="*/ 1 w 511"/>
                  <a:gd name="T65" fmla="*/ 1 h 947"/>
                  <a:gd name="T66" fmla="*/ 1 w 511"/>
                  <a:gd name="T67" fmla="*/ 0 h 94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11"/>
                  <a:gd name="T103" fmla="*/ 0 h 947"/>
                  <a:gd name="T104" fmla="*/ 511 w 511"/>
                  <a:gd name="T105" fmla="*/ 947 h 94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11" h="947">
                    <a:moveTo>
                      <a:pt x="59" y="0"/>
                    </a:moveTo>
                    <a:lnTo>
                      <a:pt x="13" y="0"/>
                    </a:lnTo>
                    <a:lnTo>
                      <a:pt x="0" y="68"/>
                    </a:lnTo>
                    <a:lnTo>
                      <a:pt x="33" y="108"/>
                    </a:lnTo>
                    <a:lnTo>
                      <a:pt x="139" y="202"/>
                    </a:lnTo>
                    <a:lnTo>
                      <a:pt x="232" y="322"/>
                    </a:lnTo>
                    <a:lnTo>
                      <a:pt x="292" y="446"/>
                    </a:lnTo>
                    <a:lnTo>
                      <a:pt x="301" y="527"/>
                    </a:lnTo>
                    <a:lnTo>
                      <a:pt x="298" y="586"/>
                    </a:lnTo>
                    <a:lnTo>
                      <a:pt x="272" y="719"/>
                    </a:lnTo>
                    <a:lnTo>
                      <a:pt x="238" y="827"/>
                    </a:lnTo>
                    <a:lnTo>
                      <a:pt x="209" y="889"/>
                    </a:lnTo>
                    <a:lnTo>
                      <a:pt x="202" y="928"/>
                    </a:lnTo>
                    <a:lnTo>
                      <a:pt x="232" y="928"/>
                    </a:lnTo>
                    <a:lnTo>
                      <a:pt x="278" y="915"/>
                    </a:lnTo>
                    <a:lnTo>
                      <a:pt x="292" y="918"/>
                    </a:lnTo>
                    <a:lnTo>
                      <a:pt x="388" y="924"/>
                    </a:lnTo>
                    <a:lnTo>
                      <a:pt x="461" y="947"/>
                    </a:lnTo>
                    <a:lnTo>
                      <a:pt x="487" y="934"/>
                    </a:lnTo>
                    <a:lnTo>
                      <a:pt x="511" y="885"/>
                    </a:lnTo>
                    <a:lnTo>
                      <a:pt x="487" y="859"/>
                    </a:lnTo>
                    <a:lnTo>
                      <a:pt x="378" y="856"/>
                    </a:lnTo>
                    <a:lnTo>
                      <a:pt x="301" y="866"/>
                    </a:lnTo>
                    <a:lnTo>
                      <a:pt x="262" y="885"/>
                    </a:lnTo>
                    <a:lnTo>
                      <a:pt x="268" y="840"/>
                    </a:lnTo>
                    <a:lnTo>
                      <a:pt x="308" y="771"/>
                    </a:lnTo>
                    <a:lnTo>
                      <a:pt x="341" y="664"/>
                    </a:lnTo>
                    <a:lnTo>
                      <a:pt x="368" y="573"/>
                    </a:lnTo>
                    <a:lnTo>
                      <a:pt x="348" y="469"/>
                    </a:lnTo>
                    <a:lnTo>
                      <a:pt x="318" y="358"/>
                    </a:lnTo>
                    <a:lnTo>
                      <a:pt x="258" y="231"/>
                    </a:lnTo>
                    <a:lnTo>
                      <a:pt x="172" y="114"/>
                    </a:lnTo>
                    <a:lnTo>
                      <a:pt x="99" y="29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2" name="Freeform 41"/>
              <p:cNvSpPr>
                <a:spLocks/>
              </p:cNvSpPr>
              <p:nvPr/>
            </p:nvSpPr>
            <p:spPr bwMode="auto">
              <a:xfrm>
                <a:off x="668" y="1751"/>
                <a:ext cx="174" cy="563"/>
              </a:xfrm>
              <a:custGeom>
                <a:avLst/>
                <a:gdLst>
                  <a:gd name="T0" fmla="*/ 1 w 344"/>
                  <a:gd name="T1" fmla="*/ 0 h 965"/>
                  <a:gd name="T2" fmla="*/ 1 w 344"/>
                  <a:gd name="T3" fmla="*/ 1 h 965"/>
                  <a:gd name="T4" fmla="*/ 1 w 344"/>
                  <a:gd name="T5" fmla="*/ 1 h 965"/>
                  <a:gd name="T6" fmla="*/ 1 w 344"/>
                  <a:gd name="T7" fmla="*/ 1 h 965"/>
                  <a:gd name="T8" fmla="*/ 1 w 344"/>
                  <a:gd name="T9" fmla="*/ 1 h 965"/>
                  <a:gd name="T10" fmla="*/ 1 w 344"/>
                  <a:gd name="T11" fmla="*/ 1 h 965"/>
                  <a:gd name="T12" fmla="*/ 1 w 344"/>
                  <a:gd name="T13" fmla="*/ 1 h 965"/>
                  <a:gd name="T14" fmla="*/ 1 w 344"/>
                  <a:gd name="T15" fmla="*/ 1 h 965"/>
                  <a:gd name="T16" fmla="*/ 1 w 344"/>
                  <a:gd name="T17" fmla="*/ 1 h 965"/>
                  <a:gd name="T18" fmla="*/ 1 w 344"/>
                  <a:gd name="T19" fmla="*/ 1 h 965"/>
                  <a:gd name="T20" fmla="*/ 1 w 344"/>
                  <a:gd name="T21" fmla="*/ 1 h 965"/>
                  <a:gd name="T22" fmla="*/ 1 w 344"/>
                  <a:gd name="T23" fmla="*/ 1 h 965"/>
                  <a:gd name="T24" fmla="*/ 1 w 344"/>
                  <a:gd name="T25" fmla="*/ 1 h 965"/>
                  <a:gd name="T26" fmla="*/ 0 w 344"/>
                  <a:gd name="T27" fmla="*/ 1 h 965"/>
                  <a:gd name="T28" fmla="*/ 1 w 344"/>
                  <a:gd name="T29" fmla="*/ 1 h 965"/>
                  <a:gd name="T30" fmla="*/ 1 w 344"/>
                  <a:gd name="T31" fmla="*/ 1 h 965"/>
                  <a:gd name="T32" fmla="*/ 1 w 344"/>
                  <a:gd name="T33" fmla="*/ 1 h 965"/>
                  <a:gd name="T34" fmla="*/ 1 w 344"/>
                  <a:gd name="T35" fmla="*/ 1 h 965"/>
                  <a:gd name="T36" fmla="*/ 1 w 344"/>
                  <a:gd name="T37" fmla="*/ 1 h 965"/>
                  <a:gd name="T38" fmla="*/ 1 w 344"/>
                  <a:gd name="T39" fmla="*/ 1 h 965"/>
                  <a:gd name="T40" fmla="*/ 1 w 344"/>
                  <a:gd name="T41" fmla="*/ 1 h 965"/>
                  <a:gd name="T42" fmla="*/ 1 w 344"/>
                  <a:gd name="T43" fmla="*/ 1 h 965"/>
                  <a:gd name="T44" fmla="*/ 1 w 344"/>
                  <a:gd name="T45" fmla="*/ 1 h 965"/>
                  <a:gd name="T46" fmla="*/ 1 w 344"/>
                  <a:gd name="T47" fmla="*/ 1 h 965"/>
                  <a:gd name="T48" fmla="*/ 1 w 344"/>
                  <a:gd name="T49" fmla="*/ 1 h 965"/>
                  <a:gd name="T50" fmla="*/ 1 w 344"/>
                  <a:gd name="T51" fmla="*/ 1 h 965"/>
                  <a:gd name="T52" fmla="*/ 1 w 344"/>
                  <a:gd name="T53" fmla="*/ 1 h 965"/>
                  <a:gd name="T54" fmla="*/ 1 w 344"/>
                  <a:gd name="T55" fmla="*/ 1 h 965"/>
                  <a:gd name="T56" fmla="*/ 1 w 344"/>
                  <a:gd name="T57" fmla="*/ 1 h 965"/>
                  <a:gd name="T58" fmla="*/ 1 w 344"/>
                  <a:gd name="T59" fmla="*/ 1 h 965"/>
                  <a:gd name="T60" fmla="*/ 1 w 344"/>
                  <a:gd name="T61" fmla="*/ 0 h 965"/>
                  <a:gd name="T62" fmla="*/ 1 w 344"/>
                  <a:gd name="T63" fmla="*/ 0 h 96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44"/>
                  <a:gd name="T97" fmla="*/ 0 h 965"/>
                  <a:gd name="T98" fmla="*/ 344 w 344"/>
                  <a:gd name="T99" fmla="*/ 965 h 96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44" h="965">
                    <a:moveTo>
                      <a:pt x="238" y="0"/>
                    </a:moveTo>
                    <a:lnTo>
                      <a:pt x="195" y="91"/>
                    </a:lnTo>
                    <a:lnTo>
                      <a:pt x="165" y="224"/>
                    </a:lnTo>
                    <a:lnTo>
                      <a:pt x="129" y="371"/>
                    </a:lnTo>
                    <a:lnTo>
                      <a:pt x="96" y="520"/>
                    </a:lnTo>
                    <a:lnTo>
                      <a:pt x="96" y="575"/>
                    </a:lnTo>
                    <a:lnTo>
                      <a:pt x="129" y="673"/>
                    </a:lnTo>
                    <a:lnTo>
                      <a:pt x="175" y="725"/>
                    </a:lnTo>
                    <a:lnTo>
                      <a:pt x="218" y="790"/>
                    </a:lnTo>
                    <a:lnTo>
                      <a:pt x="248" y="838"/>
                    </a:lnTo>
                    <a:lnTo>
                      <a:pt x="235" y="861"/>
                    </a:lnTo>
                    <a:lnTo>
                      <a:pt x="159" y="871"/>
                    </a:lnTo>
                    <a:lnTo>
                      <a:pt x="36" y="890"/>
                    </a:lnTo>
                    <a:lnTo>
                      <a:pt x="0" y="920"/>
                    </a:lnTo>
                    <a:lnTo>
                      <a:pt x="30" y="946"/>
                    </a:lnTo>
                    <a:lnTo>
                      <a:pt x="99" y="965"/>
                    </a:lnTo>
                    <a:lnTo>
                      <a:pt x="179" y="926"/>
                    </a:lnTo>
                    <a:lnTo>
                      <a:pt x="238" y="900"/>
                    </a:lnTo>
                    <a:lnTo>
                      <a:pt x="314" y="890"/>
                    </a:lnTo>
                    <a:lnTo>
                      <a:pt x="344" y="881"/>
                    </a:lnTo>
                    <a:lnTo>
                      <a:pt x="334" y="848"/>
                    </a:lnTo>
                    <a:lnTo>
                      <a:pt x="248" y="764"/>
                    </a:lnTo>
                    <a:lnTo>
                      <a:pt x="198" y="676"/>
                    </a:lnTo>
                    <a:lnTo>
                      <a:pt x="155" y="617"/>
                    </a:lnTo>
                    <a:lnTo>
                      <a:pt x="149" y="559"/>
                    </a:lnTo>
                    <a:lnTo>
                      <a:pt x="169" y="462"/>
                    </a:lnTo>
                    <a:lnTo>
                      <a:pt x="215" y="361"/>
                    </a:lnTo>
                    <a:lnTo>
                      <a:pt x="265" y="189"/>
                    </a:lnTo>
                    <a:lnTo>
                      <a:pt x="308" y="88"/>
                    </a:lnTo>
                    <a:lnTo>
                      <a:pt x="304" y="29"/>
                    </a:lnTo>
                    <a:lnTo>
                      <a:pt x="265" y="0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3" name="Freeform 42" descr="棚架"/>
              <p:cNvSpPr>
                <a:spLocks/>
              </p:cNvSpPr>
              <p:nvPr/>
            </p:nvSpPr>
            <p:spPr bwMode="auto">
              <a:xfrm>
                <a:off x="749" y="1353"/>
                <a:ext cx="139" cy="445"/>
              </a:xfrm>
              <a:custGeom>
                <a:avLst/>
                <a:gdLst>
                  <a:gd name="T0" fmla="*/ 1 w 275"/>
                  <a:gd name="T1" fmla="*/ 1 h 763"/>
                  <a:gd name="T2" fmla="*/ 1 w 275"/>
                  <a:gd name="T3" fmla="*/ 1 h 763"/>
                  <a:gd name="T4" fmla="*/ 1 w 275"/>
                  <a:gd name="T5" fmla="*/ 0 h 763"/>
                  <a:gd name="T6" fmla="*/ 1 w 275"/>
                  <a:gd name="T7" fmla="*/ 0 h 763"/>
                  <a:gd name="T8" fmla="*/ 1 w 275"/>
                  <a:gd name="T9" fmla="*/ 1 h 763"/>
                  <a:gd name="T10" fmla="*/ 1 w 275"/>
                  <a:gd name="T11" fmla="*/ 1 h 763"/>
                  <a:gd name="T12" fmla="*/ 1 w 275"/>
                  <a:gd name="T13" fmla="*/ 1 h 763"/>
                  <a:gd name="T14" fmla="*/ 1 w 275"/>
                  <a:gd name="T15" fmla="*/ 1 h 763"/>
                  <a:gd name="T16" fmla="*/ 1 w 275"/>
                  <a:gd name="T17" fmla="*/ 1 h 763"/>
                  <a:gd name="T18" fmla="*/ 1 w 275"/>
                  <a:gd name="T19" fmla="*/ 1 h 763"/>
                  <a:gd name="T20" fmla="*/ 1 w 275"/>
                  <a:gd name="T21" fmla="*/ 1 h 763"/>
                  <a:gd name="T22" fmla="*/ 1 w 275"/>
                  <a:gd name="T23" fmla="*/ 1 h 763"/>
                  <a:gd name="T24" fmla="*/ 1 w 275"/>
                  <a:gd name="T25" fmla="*/ 1 h 763"/>
                  <a:gd name="T26" fmla="*/ 1 w 275"/>
                  <a:gd name="T27" fmla="*/ 1 h 763"/>
                  <a:gd name="T28" fmla="*/ 1 w 275"/>
                  <a:gd name="T29" fmla="*/ 1 h 763"/>
                  <a:gd name="T30" fmla="*/ 1 w 275"/>
                  <a:gd name="T31" fmla="*/ 1 h 763"/>
                  <a:gd name="T32" fmla="*/ 1 w 275"/>
                  <a:gd name="T33" fmla="*/ 1 h 763"/>
                  <a:gd name="T34" fmla="*/ 1 w 275"/>
                  <a:gd name="T35" fmla="*/ 1 h 763"/>
                  <a:gd name="T36" fmla="*/ 1 w 275"/>
                  <a:gd name="T37" fmla="*/ 1 h 763"/>
                  <a:gd name="T38" fmla="*/ 0 w 275"/>
                  <a:gd name="T39" fmla="*/ 1 h 763"/>
                  <a:gd name="T40" fmla="*/ 0 w 275"/>
                  <a:gd name="T41" fmla="*/ 1 h 763"/>
                  <a:gd name="T42" fmla="*/ 1 w 275"/>
                  <a:gd name="T43" fmla="*/ 1 h 763"/>
                  <a:gd name="T44" fmla="*/ 1 w 275"/>
                  <a:gd name="T45" fmla="*/ 1 h 7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75"/>
                  <a:gd name="T70" fmla="*/ 0 h 763"/>
                  <a:gd name="T71" fmla="*/ 275 w 275"/>
                  <a:gd name="T72" fmla="*/ 763 h 7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75" h="763">
                    <a:moveTo>
                      <a:pt x="17" y="59"/>
                    </a:moveTo>
                    <a:lnTo>
                      <a:pt x="27" y="20"/>
                    </a:lnTo>
                    <a:lnTo>
                      <a:pt x="70" y="0"/>
                    </a:lnTo>
                    <a:lnTo>
                      <a:pt x="109" y="0"/>
                    </a:lnTo>
                    <a:lnTo>
                      <a:pt x="159" y="29"/>
                    </a:lnTo>
                    <a:lnTo>
                      <a:pt x="206" y="98"/>
                    </a:lnTo>
                    <a:lnTo>
                      <a:pt x="239" y="169"/>
                    </a:lnTo>
                    <a:lnTo>
                      <a:pt x="255" y="266"/>
                    </a:lnTo>
                    <a:lnTo>
                      <a:pt x="269" y="380"/>
                    </a:lnTo>
                    <a:lnTo>
                      <a:pt x="275" y="490"/>
                    </a:lnTo>
                    <a:lnTo>
                      <a:pt x="275" y="633"/>
                    </a:lnTo>
                    <a:lnTo>
                      <a:pt x="255" y="721"/>
                    </a:lnTo>
                    <a:lnTo>
                      <a:pt x="219" y="753"/>
                    </a:lnTo>
                    <a:lnTo>
                      <a:pt x="156" y="763"/>
                    </a:lnTo>
                    <a:lnTo>
                      <a:pt x="90" y="760"/>
                    </a:lnTo>
                    <a:lnTo>
                      <a:pt x="56" y="721"/>
                    </a:lnTo>
                    <a:lnTo>
                      <a:pt x="37" y="653"/>
                    </a:lnTo>
                    <a:lnTo>
                      <a:pt x="20" y="585"/>
                    </a:lnTo>
                    <a:lnTo>
                      <a:pt x="7" y="461"/>
                    </a:lnTo>
                    <a:lnTo>
                      <a:pt x="0" y="322"/>
                    </a:lnTo>
                    <a:lnTo>
                      <a:pt x="0" y="159"/>
                    </a:lnTo>
                    <a:lnTo>
                      <a:pt x="17" y="88"/>
                    </a:lnTo>
                    <a:lnTo>
                      <a:pt x="17" y="59"/>
                    </a:lnTo>
                    <a:close/>
                  </a:path>
                </a:pathLst>
              </a:custGeom>
              <a:pattFill prst="trellis">
                <a:fgClr>
                  <a:srgbClr val="9900CC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3835" name="Line 43"/>
          <p:cNvSpPr>
            <a:spLocks noChangeShapeType="1"/>
          </p:cNvSpPr>
          <p:nvPr/>
        </p:nvSpPr>
        <p:spPr bwMode="auto">
          <a:xfrm>
            <a:off x="3906838" y="1393825"/>
            <a:ext cx="0" cy="2254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3895725" y="1077913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3905250" y="33702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3838" name="Line 46"/>
          <p:cNvSpPr>
            <a:spLocks noChangeShapeType="1"/>
          </p:cNvSpPr>
          <p:nvPr/>
        </p:nvSpPr>
        <p:spPr bwMode="auto">
          <a:xfrm>
            <a:off x="6437313" y="1516063"/>
            <a:ext cx="0" cy="2132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7286625" y="714375"/>
            <a:ext cx="1643063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依据：若平面外的一直线平行于平面内的某一直线，则该直线与该平面平行。</a:t>
            </a:r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61552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33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796" grpId="0" animBg="1"/>
      <p:bldP spid="33797" grpId="0" animBg="1"/>
      <p:bldP spid="33798" grpId="0" animBg="1"/>
      <p:bldP spid="33822" grpId="0" build="p" autoUpdateAnimBg="0" advAuto="0"/>
      <p:bldP spid="33824" grpId="0" animBg="1" autoUpdateAnimBg="0"/>
      <p:bldP spid="33835" grpId="0" animBg="1"/>
      <p:bldP spid="33836" grpId="0" autoUpdateAnimBg="0"/>
      <p:bldP spid="33837" grpId="0" autoUpdateAnimBg="0"/>
      <p:bldP spid="33838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reeform 2"/>
          <p:cNvSpPr>
            <a:spLocks/>
          </p:cNvSpPr>
          <p:nvPr/>
        </p:nvSpPr>
        <p:spPr bwMode="auto">
          <a:xfrm>
            <a:off x="8294688" y="3155950"/>
            <a:ext cx="522287" cy="811213"/>
          </a:xfrm>
          <a:custGeom>
            <a:avLst/>
            <a:gdLst>
              <a:gd name="T0" fmla="*/ 0 w 329"/>
              <a:gd name="T1" fmla="*/ 0 h 511"/>
              <a:gd name="T2" fmla="*/ 2147483646 w 329"/>
              <a:gd name="T3" fmla="*/ 2147483646 h 511"/>
              <a:gd name="T4" fmla="*/ 0 60000 65536"/>
              <a:gd name="T5" fmla="*/ 0 60000 65536"/>
              <a:gd name="T6" fmla="*/ 0 w 329"/>
              <a:gd name="T7" fmla="*/ 0 h 511"/>
              <a:gd name="T8" fmla="*/ 329 w 329"/>
              <a:gd name="T9" fmla="*/ 511 h 5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9" h="511">
                <a:moveTo>
                  <a:pt x="0" y="0"/>
                </a:moveTo>
                <a:lnTo>
                  <a:pt x="329" y="511"/>
                </a:lnTo>
              </a:path>
            </a:pathLst>
          </a:cu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1" name="Line 3"/>
          <p:cNvSpPr>
            <a:spLocks noChangeShapeType="1"/>
          </p:cNvSpPr>
          <p:nvPr/>
        </p:nvSpPr>
        <p:spPr bwMode="auto">
          <a:xfrm>
            <a:off x="4371975" y="3455988"/>
            <a:ext cx="1052513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2" name="Freeform 4"/>
          <p:cNvSpPr>
            <a:spLocks/>
          </p:cNvSpPr>
          <p:nvPr/>
        </p:nvSpPr>
        <p:spPr bwMode="auto">
          <a:xfrm>
            <a:off x="6096000" y="2290763"/>
            <a:ext cx="517525" cy="506412"/>
          </a:xfrm>
          <a:custGeom>
            <a:avLst/>
            <a:gdLst>
              <a:gd name="T0" fmla="*/ 0 w 326"/>
              <a:gd name="T1" fmla="*/ 0 h 319"/>
              <a:gd name="T2" fmla="*/ 2147483646 w 326"/>
              <a:gd name="T3" fmla="*/ 2147483646 h 319"/>
              <a:gd name="T4" fmla="*/ 0 60000 65536"/>
              <a:gd name="T5" fmla="*/ 0 60000 65536"/>
              <a:gd name="T6" fmla="*/ 0 w 326"/>
              <a:gd name="T7" fmla="*/ 0 h 319"/>
              <a:gd name="T8" fmla="*/ 326 w 326"/>
              <a:gd name="T9" fmla="*/ 319 h 3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6" h="319">
                <a:moveTo>
                  <a:pt x="0" y="0"/>
                </a:moveTo>
                <a:lnTo>
                  <a:pt x="326" y="319"/>
                </a:ln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5875" y="973138"/>
            <a:ext cx="3889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一、平面的表示法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74625" y="4654550"/>
            <a:ext cx="1628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不共线的三个点</a:t>
            </a:r>
          </a:p>
          <a:p>
            <a:pPr eaLnBrk="1" hangingPunct="1"/>
            <a:endParaRPr kumimoji="1"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376" name="Freeform 8"/>
          <p:cNvSpPr>
            <a:spLocks/>
          </p:cNvSpPr>
          <p:nvPr/>
        </p:nvSpPr>
        <p:spPr bwMode="auto">
          <a:xfrm>
            <a:off x="2084388" y="3940175"/>
            <a:ext cx="1054100" cy="358775"/>
          </a:xfrm>
          <a:custGeom>
            <a:avLst/>
            <a:gdLst>
              <a:gd name="T0" fmla="*/ 0 w 664"/>
              <a:gd name="T1" fmla="*/ 0 h 226"/>
              <a:gd name="T2" fmla="*/ 2147483646 w 664"/>
              <a:gd name="T3" fmla="*/ 2147483646 h 226"/>
              <a:gd name="T4" fmla="*/ 0 60000 65536"/>
              <a:gd name="T5" fmla="*/ 0 60000 65536"/>
              <a:gd name="T6" fmla="*/ 0 w 664"/>
              <a:gd name="T7" fmla="*/ 0 h 226"/>
              <a:gd name="T8" fmla="*/ 664 w 664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4" h="226">
                <a:moveTo>
                  <a:pt x="0" y="0"/>
                </a:moveTo>
                <a:lnTo>
                  <a:pt x="664" y="226"/>
                </a:lnTo>
              </a:path>
            </a:pathLst>
          </a:cu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7" name="Freeform 9"/>
          <p:cNvSpPr>
            <a:spLocks/>
          </p:cNvSpPr>
          <p:nvPr/>
        </p:nvSpPr>
        <p:spPr bwMode="auto">
          <a:xfrm>
            <a:off x="2079625" y="1944688"/>
            <a:ext cx="1081088" cy="422275"/>
          </a:xfrm>
          <a:custGeom>
            <a:avLst/>
            <a:gdLst>
              <a:gd name="T0" fmla="*/ 0 w 678"/>
              <a:gd name="T1" fmla="*/ 2147483646 h 240"/>
              <a:gd name="T2" fmla="*/ 2147483646 w 678"/>
              <a:gd name="T3" fmla="*/ 0 h 240"/>
              <a:gd name="T4" fmla="*/ 0 60000 65536"/>
              <a:gd name="T5" fmla="*/ 0 60000 65536"/>
              <a:gd name="T6" fmla="*/ 0 w 678"/>
              <a:gd name="T7" fmla="*/ 0 h 240"/>
              <a:gd name="T8" fmla="*/ 678 w 678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78" h="240">
                <a:moveTo>
                  <a:pt x="0" y="240"/>
                </a:moveTo>
                <a:lnTo>
                  <a:pt x="678" y="0"/>
                </a:lnTo>
              </a:path>
            </a:pathLst>
          </a:cu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1908175" y="4654550"/>
            <a:ext cx="15208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直线及线外一点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454400" y="1512888"/>
            <a:ext cx="2114550" cy="3130550"/>
            <a:chOff x="2184" y="959"/>
            <a:chExt cx="1332" cy="1972"/>
          </a:xfrm>
        </p:grpSpPr>
        <p:sp>
          <p:nvSpPr>
            <p:cNvPr id="4196" name="Line 12"/>
            <p:cNvSpPr>
              <a:spLocks noChangeShapeType="1"/>
            </p:cNvSpPr>
            <p:nvPr/>
          </p:nvSpPr>
          <p:spPr bwMode="auto">
            <a:xfrm>
              <a:off x="3077" y="1236"/>
              <a:ext cx="0" cy="14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7" name="Freeform 13"/>
            <p:cNvSpPr>
              <a:spLocks/>
            </p:cNvSpPr>
            <p:nvPr/>
          </p:nvSpPr>
          <p:spPr bwMode="auto">
            <a:xfrm>
              <a:off x="2400" y="1236"/>
              <a:ext cx="677" cy="255"/>
            </a:xfrm>
            <a:custGeom>
              <a:avLst/>
              <a:gdLst>
                <a:gd name="T0" fmla="*/ 0 w 677"/>
                <a:gd name="T1" fmla="*/ 255 h 255"/>
                <a:gd name="T2" fmla="*/ 677 w 677"/>
                <a:gd name="T3" fmla="*/ 0 h 255"/>
                <a:gd name="T4" fmla="*/ 0 60000 65536"/>
                <a:gd name="T5" fmla="*/ 0 60000 65536"/>
                <a:gd name="T6" fmla="*/ 0 w 677"/>
                <a:gd name="T7" fmla="*/ 0 h 255"/>
                <a:gd name="T8" fmla="*/ 677 w 677"/>
                <a:gd name="T9" fmla="*/ 255 h 2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7" h="255">
                  <a:moveTo>
                    <a:pt x="0" y="255"/>
                  </a:moveTo>
                  <a:lnTo>
                    <a:pt x="677" y="0"/>
                  </a:lnTo>
                </a:path>
              </a:pathLst>
            </a:cu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" name="Freeform 14"/>
            <p:cNvSpPr>
              <a:spLocks/>
            </p:cNvSpPr>
            <p:nvPr/>
          </p:nvSpPr>
          <p:spPr bwMode="auto">
            <a:xfrm>
              <a:off x="2412" y="2484"/>
              <a:ext cx="684" cy="240"/>
            </a:xfrm>
            <a:custGeom>
              <a:avLst/>
              <a:gdLst>
                <a:gd name="T0" fmla="*/ 0 w 684"/>
                <a:gd name="T1" fmla="*/ 0 h 240"/>
                <a:gd name="T2" fmla="*/ 684 w 684"/>
                <a:gd name="T3" fmla="*/ 240 h 240"/>
                <a:gd name="T4" fmla="*/ 0 60000 65536"/>
                <a:gd name="T5" fmla="*/ 0 60000 65536"/>
                <a:gd name="T6" fmla="*/ 0 w 684"/>
                <a:gd name="T7" fmla="*/ 0 h 240"/>
                <a:gd name="T8" fmla="*/ 684 w 684"/>
                <a:gd name="T9" fmla="*/ 240 h 2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4" h="240">
                  <a:moveTo>
                    <a:pt x="0" y="0"/>
                  </a:moveTo>
                  <a:lnTo>
                    <a:pt x="684" y="240"/>
                  </a:lnTo>
                </a:path>
              </a:pathLst>
            </a:cu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" name="Line 15"/>
            <p:cNvSpPr>
              <a:spLocks noChangeShapeType="1"/>
            </p:cNvSpPr>
            <p:nvPr/>
          </p:nvSpPr>
          <p:spPr bwMode="auto">
            <a:xfrm>
              <a:off x="2412" y="1483"/>
              <a:ext cx="0" cy="9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" name="Text Box 16"/>
            <p:cNvSpPr txBox="1">
              <a:spLocks noChangeArrowheads="1"/>
            </p:cNvSpPr>
            <p:nvPr/>
          </p:nvSpPr>
          <p:spPr bwMode="auto">
            <a:xfrm>
              <a:off x="2184" y="230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" name="Text Box 17"/>
            <p:cNvSpPr txBox="1">
              <a:spLocks noChangeArrowheads="1"/>
            </p:cNvSpPr>
            <p:nvPr/>
          </p:nvSpPr>
          <p:spPr bwMode="auto">
            <a:xfrm>
              <a:off x="2748" y="197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2" name="Text Box 18"/>
            <p:cNvSpPr txBox="1">
              <a:spLocks noChangeArrowheads="1"/>
            </p:cNvSpPr>
            <p:nvPr/>
          </p:nvSpPr>
          <p:spPr bwMode="auto">
            <a:xfrm>
              <a:off x="2988" y="2643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3" name="Text Box 19"/>
            <p:cNvSpPr txBox="1">
              <a:spLocks noChangeArrowheads="1"/>
            </p:cNvSpPr>
            <p:nvPr/>
          </p:nvSpPr>
          <p:spPr bwMode="auto">
            <a:xfrm>
              <a:off x="2184" y="1295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4204" name="Text Box 20"/>
            <p:cNvSpPr txBox="1">
              <a:spLocks noChangeArrowheads="1"/>
            </p:cNvSpPr>
            <p:nvPr/>
          </p:nvSpPr>
          <p:spPr bwMode="auto">
            <a:xfrm>
              <a:off x="2748" y="1727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4205" name="Text Box 21"/>
            <p:cNvSpPr txBox="1">
              <a:spLocks noChangeArrowheads="1"/>
            </p:cNvSpPr>
            <p:nvPr/>
          </p:nvSpPr>
          <p:spPr bwMode="auto">
            <a:xfrm>
              <a:off x="2988" y="959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4206" name="Line 22"/>
            <p:cNvSpPr>
              <a:spLocks noChangeShapeType="1"/>
            </p:cNvSpPr>
            <p:nvPr/>
          </p:nvSpPr>
          <p:spPr bwMode="auto">
            <a:xfrm>
              <a:off x="2268" y="1971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7" name="Line 23"/>
            <p:cNvSpPr>
              <a:spLocks noChangeShapeType="1"/>
            </p:cNvSpPr>
            <p:nvPr/>
          </p:nvSpPr>
          <p:spPr bwMode="auto">
            <a:xfrm>
              <a:off x="2741" y="1802"/>
              <a:ext cx="0" cy="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" name="Text Box 24"/>
            <p:cNvSpPr txBox="1">
              <a:spLocks noChangeArrowheads="1"/>
            </p:cNvSpPr>
            <p:nvPr/>
          </p:nvSpPr>
          <p:spPr bwMode="auto">
            <a:xfrm>
              <a:off x="2984" y="2633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9" name="Text Box 25"/>
            <p:cNvSpPr txBox="1">
              <a:spLocks noChangeArrowheads="1"/>
            </p:cNvSpPr>
            <p:nvPr/>
          </p:nvSpPr>
          <p:spPr bwMode="auto">
            <a:xfrm>
              <a:off x="2980" y="1155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4210" name="Text Box 26"/>
            <p:cNvSpPr txBox="1">
              <a:spLocks noChangeArrowheads="1"/>
            </p:cNvSpPr>
            <p:nvPr/>
          </p:nvSpPr>
          <p:spPr bwMode="auto">
            <a:xfrm>
              <a:off x="2648" y="2084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4211" name="Text Box 27"/>
            <p:cNvSpPr txBox="1">
              <a:spLocks noChangeArrowheads="1"/>
            </p:cNvSpPr>
            <p:nvPr/>
          </p:nvSpPr>
          <p:spPr bwMode="auto">
            <a:xfrm>
              <a:off x="2648" y="1722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4212" name="Text Box 28"/>
            <p:cNvSpPr txBox="1">
              <a:spLocks noChangeArrowheads="1"/>
            </p:cNvSpPr>
            <p:nvPr/>
          </p:nvSpPr>
          <p:spPr bwMode="auto">
            <a:xfrm>
              <a:off x="2308" y="2403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4213" name="Text Box 29"/>
            <p:cNvSpPr txBox="1">
              <a:spLocks noChangeArrowheads="1"/>
            </p:cNvSpPr>
            <p:nvPr/>
          </p:nvSpPr>
          <p:spPr bwMode="auto">
            <a:xfrm>
              <a:off x="2312" y="1403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</p:grpSp>
      <p:sp>
        <p:nvSpPr>
          <p:cNvPr id="58398" name="Line 30"/>
          <p:cNvSpPr>
            <a:spLocks noChangeShapeType="1"/>
          </p:cNvSpPr>
          <p:nvPr/>
        </p:nvSpPr>
        <p:spPr bwMode="auto">
          <a:xfrm flipV="1">
            <a:off x="5429250" y="2443163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9" name="Freeform 31"/>
          <p:cNvSpPr>
            <a:spLocks/>
          </p:cNvSpPr>
          <p:nvPr/>
        </p:nvSpPr>
        <p:spPr bwMode="auto">
          <a:xfrm>
            <a:off x="4371975" y="2482850"/>
            <a:ext cx="1052513" cy="377825"/>
          </a:xfrm>
          <a:custGeom>
            <a:avLst/>
            <a:gdLst>
              <a:gd name="T0" fmla="*/ 0 w 663"/>
              <a:gd name="T1" fmla="*/ 2147483646 h 226"/>
              <a:gd name="T2" fmla="*/ 2147483646 w 663"/>
              <a:gd name="T3" fmla="*/ 0 h 226"/>
              <a:gd name="T4" fmla="*/ 0 60000 65536"/>
              <a:gd name="T5" fmla="*/ 0 60000 65536"/>
              <a:gd name="T6" fmla="*/ 0 w 663"/>
              <a:gd name="T7" fmla="*/ 0 h 226"/>
              <a:gd name="T8" fmla="*/ 663 w 663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3" h="226">
                <a:moveTo>
                  <a:pt x="0" y="226"/>
                </a:moveTo>
                <a:lnTo>
                  <a:pt x="663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257800" y="3681413"/>
            <a:ext cx="412750" cy="533400"/>
            <a:chOff x="3312" y="2160"/>
            <a:chExt cx="260" cy="336"/>
          </a:xfrm>
        </p:grpSpPr>
        <p:sp>
          <p:nvSpPr>
            <p:cNvPr id="4194" name="Text Box 33"/>
            <p:cNvSpPr txBox="1">
              <a:spLocks noChangeArrowheads="1"/>
            </p:cNvSpPr>
            <p:nvPr/>
          </p:nvSpPr>
          <p:spPr bwMode="auto">
            <a:xfrm>
              <a:off x="3360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5" name="Text Box 34"/>
            <p:cNvSpPr txBox="1">
              <a:spLocks noChangeArrowheads="1"/>
            </p:cNvSpPr>
            <p:nvPr/>
          </p:nvSpPr>
          <p:spPr bwMode="auto">
            <a:xfrm>
              <a:off x="3312" y="2160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276850" y="2055813"/>
            <a:ext cx="488950" cy="539750"/>
            <a:chOff x="3324" y="1100"/>
            <a:chExt cx="308" cy="340"/>
          </a:xfrm>
        </p:grpSpPr>
        <p:sp>
          <p:nvSpPr>
            <p:cNvPr id="4192" name="Text Box 36"/>
            <p:cNvSpPr txBox="1">
              <a:spLocks noChangeArrowheads="1"/>
            </p:cNvSpPr>
            <p:nvPr/>
          </p:nvSpPr>
          <p:spPr bwMode="auto">
            <a:xfrm>
              <a:off x="3372" y="1100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4193" name="Rectangle 37"/>
            <p:cNvSpPr>
              <a:spLocks noChangeArrowheads="1"/>
            </p:cNvSpPr>
            <p:nvPr/>
          </p:nvSpPr>
          <p:spPr bwMode="auto">
            <a:xfrm>
              <a:off x="3324" y="1286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</p:grpSp>
      <p:sp>
        <p:nvSpPr>
          <p:cNvPr id="58406" name="Text Box 38"/>
          <p:cNvSpPr txBox="1">
            <a:spLocks noChangeArrowheads="1"/>
          </p:cNvSpPr>
          <p:nvPr/>
        </p:nvSpPr>
        <p:spPr bwMode="auto">
          <a:xfrm>
            <a:off x="3995738" y="4654550"/>
            <a:ext cx="12969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两平行直线</a:t>
            </a:r>
          </a:p>
        </p:txBody>
      </p:sp>
      <p:sp>
        <p:nvSpPr>
          <p:cNvPr id="58407" name="Freeform 39"/>
          <p:cNvSpPr>
            <a:spLocks/>
          </p:cNvSpPr>
          <p:nvPr/>
        </p:nvSpPr>
        <p:spPr bwMode="auto">
          <a:xfrm>
            <a:off x="6075363" y="3357563"/>
            <a:ext cx="554037" cy="492125"/>
          </a:xfrm>
          <a:custGeom>
            <a:avLst/>
            <a:gdLst>
              <a:gd name="T0" fmla="*/ 2147483646 w 349"/>
              <a:gd name="T1" fmla="*/ 0 h 310"/>
              <a:gd name="T2" fmla="*/ 0 w 349"/>
              <a:gd name="T3" fmla="*/ 2147483646 h 310"/>
              <a:gd name="T4" fmla="*/ 0 60000 65536"/>
              <a:gd name="T5" fmla="*/ 0 60000 65536"/>
              <a:gd name="T6" fmla="*/ 0 w 349"/>
              <a:gd name="T7" fmla="*/ 0 h 310"/>
              <a:gd name="T8" fmla="*/ 349 w 349"/>
              <a:gd name="T9" fmla="*/ 310 h 3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9" h="310">
                <a:moveTo>
                  <a:pt x="349" y="0"/>
                </a:moveTo>
                <a:lnTo>
                  <a:pt x="0" y="310"/>
                </a:ln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734050" y="1460500"/>
            <a:ext cx="1700213" cy="3130550"/>
            <a:chOff x="3603" y="911"/>
            <a:chExt cx="1071" cy="1972"/>
          </a:xfrm>
        </p:grpSpPr>
        <p:sp>
          <p:nvSpPr>
            <p:cNvPr id="4174" name="Line 41"/>
            <p:cNvSpPr>
              <a:spLocks noChangeShapeType="1"/>
            </p:cNvSpPr>
            <p:nvPr/>
          </p:nvSpPr>
          <p:spPr bwMode="auto">
            <a:xfrm>
              <a:off x="3831" y="1451"/>
              <a:ext cx="0" cy="99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75" name="Freeform 42"/>
            <p:cNvSpPr>
              <a:spLocks/>
            </p:cNvSpPr>
            <p:nvPr/>
          </p:nvSpPr>
          <p:spPr bwMode="auto">
            <a:xfrm>
              <a:off x="3849" y="1183"/>
              <a:ext cx="655" cy="260"/>
            </a:xfrm>
            <a:custGeom>
              <a:avLst/>
              <a:gdLst>
                <a:gd name="T0" fmla="*/ 0 w 655"/>
                <a:gd name="T1" fmla="*/ 260 h 260"/>
                <a:gd name="T2" fmla="*/ 655 w 655"/>
                <a:gd name="T3" fmla="*/ 0 h 260"/>
                <a:gd name="T4" fmla="*/ 0 60000 65536"/>
                <a:gd name="T5" fmla="*/ 0 60000 65536"/>
                <a:gd name="T6" fmla="*/ 0 w 655"/>
                <a:gd name="T7" fmla="*/ 0 h 260"/>
                <a:gd name="T8" fmla="*/ 655 w 655"/>
                <a:gd name="T9" fmla="*/ 260 h 2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5" h="260">
                  <a:moveTo>
                    <a:pt x="0" y="260"/>
                  </a:moveTo>
                  <a:lnTo>
                    <a:pt x="655" y="0"/>
                  </a:lnTo>
                </a:path>
              </a:pathLst>
            </a:cu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6" name="Freeform 43"/>
            <p:cNvSpPr>
              <a:spLocks/>
            </p:cNvSpPr>
            <p:nvPr/>
          </p:nvSpPr>
          <p:spPr bwMode="auto">
            <a:xfrm>
              <a:off x="3855" y="2439"/>
              <a:ext cx="638" cy="232"/>
            </a:xfrm>
            <a:custGeom>
              <a:avLst/>
              <a:gdLst>
                <a:gd name="T0" fmla="*/ 0 w 638"/>
                <a:gd name="T1" fmla="*/ 0 h 232"/>
                <a:gd name="T2" fmla="*/ 638 w 638"/>
                <a:gd name="T3" fmla="*/ 232 h 232"/>
                <a:gd name="T4" fmla="*/ 0 60000 65536"/>
                <a:gd name="T5" fmla="*/ 0 60000 65536"/>
                <a:gd name="T6" fmla="*/ 0 w 638"/>
                <a:gd name="T7" fmla="*/ 0 h 232"/>
                <a:gd name="T8" fmla="*/ 638 w 638"/>
                <a:gd name="T9" fmla="*/ 232 h 2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8" h="232">
                  <a:moveTo>
                    <a:pt x="0" y="0"/>
                  </a:moveTo>
                  <a:lnTo>
                    <a:pt x="638" y="232"/>
                  </a:lnTo>
                </a:path>
              </a:pathLst>
            </a:cu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7" name="Line 44"/>
            <p:cNvSpPr>
              <a:spLocks noChangeShapeType="1"/>
            </p:cNvSpPr>
            <p:nvPr/>
          </p:nvSpPr>
          <p:spPr bwMode="auto">
            <a:xfrm>
              <a:off x="4508" y="1195"/>
              <a:ext cx="0" cy="14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8" name="Text Box 45"/>
            <p:cNvSpPr txBox="1">
              <a:spLocks noChangeArrowheads="1"/>
            </p:cNvSpPr>
            <p:nvPr/>
          </p:nvSpPr>
          <p:spPr bwMode="auto">
            <a:xfrm>
              <a:off x="3603" y="225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79" name="Text Box 46"/>
            <p:cNvSpPr txBox="1">
              <a:spLocks noChangeArrowheads="1"/>
            </p:cNvSpPr>
            <p:nvPr/>
          </p:nvSpPr>
          <p:spPr bwMode="auto">
            <a:xfrm>
              <a:off x="4185" y="192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80" name="Text Box 47"/>
            <p:cNvSpPr txBox="1">
              <a:spLocks noChangeArrowheads="1"/>
            </p:cNvSpPr>
            <p:nvPr/>
          </p:nvSpPr>
          <p:spPr bwMode="auto">
            <a:xfrm>
              <a:off x="4425" y="2595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81" name="Text Box 48"/>
            <p:cNvSpPr txBox="1">
              <a:spLocks noChangeArrowheads="1"/>
            </p:cNvSpPr>
            <p:nvPr/>
          </p:nvSpPr>
          <p:spPr bwMode="auto">
            <a:xfrm>
              <a:off x="3612" y="1247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4182" name="Text Box 49"/>
            <p:cNvSpPr txBox="1">
              <a:spLocks noChangeArrowheads="1"/>
            </p:cNvSpPr>
            <p:nvPr/>
          </p:nvSpPr>
          <p:spPr bwMode="auto">
            <a:xfrm>
              <a:off x="4185" y="1679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4183" name="Text Box 50"/>
            <p:cNvSpPr txBox="1">
              <a:spLocks noChangeArrowheads="1"/>
            </p:cNvSpPr>
            <p:nvPr/>
          </p:nvSpPr>
          <p:spPr bwMode="auto">
            <a:xfrm>
              <a:off x="4425" y="911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4184" name="Line 51"/>
            <p:cNvSpPr>
              <a:spLocks noChangeShapeType="1"/>
            </p:cNvSpPr>
            <p:nvPr/>
          </p:nvSpPr>
          <p:spPr bwMode="auto">
            <a:xfrm>
              <a:off x="3696" y="1923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5" name="Line 52"/>
            <p:cNvSpPr>
              <a:spLocks noChangeShapeType="1"/>
            </p:cNvSpPr>
            <p:nvPr/>
          </p:nvSpPr>
          <p:spPr bwMode="auto">
            <a:xfrm>
              <a:off x="4169" y="1754"/>
              <a:ext cx="0" cy="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6" name="Text Box 53"/>
            <p:cNvSpPr txBox="1">
              <a:spLocks noChangeArrowheads="1"/>
            </p:cNvSpPr>
            <p:nvPr/>
          </p:nvSpPr>
          <p:spPr bwMode="auto">
            <a:xfrm>
              <a:off x="4406" y="2585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87" name="Text Box 54"/>
            <p:cNvSpPr txBox="1">
              <a:spLocks noChangeArrowheads="1"/>
            </p:cNvSpPr>
            <p:nvPr/>
          </p:nvSpPr>
          <p:spPr bwMode="auto">
            <a:xfrm>
              <a:off x="4402" y="1107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4188" name="Text Box 55"/>
            <p:cNvSpPr txBox="1">
              <a:spLocks noChangeArrowheads="1"/>
            </p:cNvSpPr>
            <p:nvPr/>
          </p:nvSpPr>
          <p:spPr bwMode="auto">
            <a:xfrm>
              <a:off x="4070" y="2036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4189" name="Text Box 56"/>
            <p:cNvSpPr txBox="1">
              <a:spLocks noChangeArrowheads="1"/>
            </p:cNvSpPr>
            <p:nvPr/>
          </p:nvSpPr>
          <p:spPr bwMode="auto">
            <a:xfrm>
              <a:off x="4070" y="1674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4190" name="Text Box 57"/>
            <p:cNvSpPr txBox="1">
              <a:spLocks noChangeArrowheads="1"/>
            </p:cNvSpPr>
            <p:nvPr/>
          </p:nvSpPr>
          <p:spPr bwMode="auto">
            <a:xfrm>
              <a:off x="3730" y="2355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4191" name="Text Box 58"/>
            <p:cNvSpPr txBox="1">
              <a:spLocks noChangeArrowheads="1"/>
            </p:cNvSpPr>
            <p:nvPr/>
          </p:nvSpPr>
          <p:spPr bwMode="auto">
            <a:xfrm>
              <a:off x="3734" y="1364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</p:grpSp>
      <p:sp>
        <p:nvSpPr>
          <p:cNvPr id="58427" name="Text Box 59"/>
          <p:cNvSpPr txBox="1">
            <a:spLocks noChangeArrowheads="1"/>
          </p:cNvSpPr>
          <p:nvPr/>
        </p:nvSpPr>
        <p:spPr bwMode="auto">
          <a:xfrm>
            <a:off x="6019800" y="4654550"/>
            <a:ext cx="1371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两相交直线</a:t>
            </a:r>
          </a:p>
        </p:txBody>
      </p:sp>
      <p:sp>
        <p:nvSpPr>
          <p:cNvPr id="58428" name="Freeform 60"/>
          <p:cNvSpPr>
            <a:spLocks/>
          </p:cNvSpPr>
          <p:nvPr/>
        </p:nvSpPr>
        <p:spPr bwMode="auto">
          <a:xfrm>
            <a:off x="8283575" y="1676400"/>
            <a:ext cx="547688" cy="842963"/>
          </a:xfrm>
          <a:custGeom>
            <a:avLst/>
            <a:gdLst>
              <a:gd name="T0" fmla="*/ 0 w 345"/>
              <a:gd name="T1" fmla="*/ 2147483646 h 531"/>
              <a:gd name="T2" fmla="*/ 2147483646 w 345"/>
              <a:gd name="T3" fmla="*/ 0 h 531"/>
              <a:gd name="T4" fmla="*/ 0 60000 65536"/>
              <a:gd name="T5" fmla="*/ 0 60000 65536"/>
              <a:gd name="T6" fmla="*/ 0 w 345"/>
              <a:gd name="T7" fmla="*/ 0 h 531"/>
              <a:gd name="T8" fmla="*/ 345 w 345"/>
              <a:gd name="T9" fmla="*/ 531 h 53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5" h="531">
                <a:moveTo>
                  <a:pt x="0" y="531"/>
                </a:moveTo>
                <a:lnTo>
                  <a:pt x="345" y="0"/>
                </a:lnTo>
              </a:path>
            </a:pathLst>
          </a:cu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29" name="Text Box 61"/>
          <p:cNvSpPr txBox="1">
            <a:spLocks noChangeArrowheads="1"/>
          </p:cNvSpPr>
          <p:nvPr/>
        </p:nvSpPr>
        <p:spPr bwMode="auto">
          <a:xfrm>
            <a:off x="7791450" y="4654550"/>
            <a:ext cx="9302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平面图形</a:t>
            </a:r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7410450" y="1217613"/>
            <a:ext cx="1685925" cy="3130550"/>
            <a:chOff x="4668" y="767"/>
            <a:chExt cx="1062" cy="1972"/>
          </a:xfrm>
        </p:grpSpPr>
        <p:sp>
          <p:nvSpPr>
            <p:cNvPr id="4154" name="Line 63"/>
            <p:cNvSpPr>
              <a:spLocks noChangeShapeType="1"/>
            </p:cNvSpPr>
            <p:nvPr/>
          </p:nvSpPr>
          <p:spPr bwMode="auto">
            <a:xfrm>
              <a:off x="4886" y="1282"/>
              <a:ext cx="0" cy="100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5" name="Line 64"/>
            <p:cNvSpPr>
              <a:spLocks noChangeShapeType="1"/>
            </p:cNvSpPr>
            <p:nvPr/>
          </p:nvSpPr>
          <p:spPr bwMode="auto">
            <a:xfrm>
              <a:off x="5564" y="1051"/>
              <a:ext cx="0" cy="14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6" name="Line 65"/>
            <p:cNvSpPr>
              <a:spLocks noChangeShapeType="1"/>
            </p:cNvSpPr>
            <p:nvPr/>
          </p:nvSpPr>
          <p:spPr bwMode="auto">
            <a:xfrm>
              <a:off x="4882" y="1299"/>
              <a:ext cx="336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7" name="Freeform 66"/>
            <p:cNvSpPr>
              <a:spLocks/>
            </p:cNvSpPr>
            <p:nvPr/>
          </p:nvSpPr>
          <p:spPr bwMode="auto">
            <a:xfrm>
              <a:off x="4886" y="1971"/>
              <a:ext cx="332" cy="327"/>
            </a:xfrm>
            <a:custGeom>
              <a:avLst/>
              <a:gdLst>
                <a:gd name="T0" fmla="*/ 332 w 332"/>
                <a:gd name="T1" fmla="*/ 0 h 327"/>
                <a:gd name="T2" fmla="*/ 0 w 332"/>
                <a:gd name="T3" fmla="*/ 327 h 327"/>
                <a:gd name="T4" fmla="*/ 0 60000 65536"/>
                <a:gd name="T5" fmla="*/ 0 60000 65536"/>
                <a:gd name="T6" fmla="*/ 0 w 332"/>
                <a:gd name="T7" fmla="*/ 0 h 327"/>
                <a:gd name="T8" fmla="*/ 332 w 332"/>
                <a:gd name="T9" fmla="*/ 327 h 3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2" h="327">
                  <a:moveTo>
                    <a:pt x="332" y="0"/>
                  </a:moveTo>
                  <a:lnTo>
                    <a:pt x="0" y="327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8" name="Freeform 67"/>
            <p:cNvSpPr>
              <a:spLocks/>
            </p:cNvSpPr>
            <p:nvPr/>
          </p:nvSpPr>
          <p:spPr bwMode="auto">
            <a:xfrm>
              <a:off x="4886" y="1056"/>
              <a:ext cx="677" cy="226"/>
            </a:xfrm>
            <a:custGeom>
              <a:avLst/>
              <a:gdLst>
                <a:gd name="T0" fmla="*/ 0 w 677"/>
                <a:gd name="T1" fmla="*/ 226 h 226"/>
                <a:gd name="T2" fmla="*/ 677 w 677"/>
                <a:gd name="T3" fmla="*/ 0 h 226"/>
                <a:gd name="T4" fmla="*/ 0 60000 65536"/>
                <a:gd name="T5" fmla="*/ 0 60000 65536"/>
                <a:gd name="T6" fmla="*/ 0 w 677"/>
                <a:gd name="T7" fmla="*/ 0 h 226"/>
                <a:gd name="T8" fmla="*/ 677 w 677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7" h="226">
                  <a:moveTo>
                    <a:pt x="0" y="226"/>
                  </a:moveTo>
                  <a:lnTo>
                    <a:pt x="677" y="0"/>
                  </a:lnTo>
                </a:path>
              </a:pathLst>
            </a:cu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9" name="Freeform 68"/>
            <p:cNvSpPr>
              <a:spLocks/>
            </p:cNvSpPr>
            <p:nvPr/>
          </p:nvSpPr>
          <p:spPr bwMode="auto">
            <a:xfrm>
              <a:off x="4900" y="2298"/>
              <a:ext cx="649" cy="229"/>
            </a:xfrm>
            <a:custGeom>
              <a:avLst/>
              <a:gdLst>
                <a:gd name="T0" fmla="*/ 0 w 649"/>
                <a:gd name="T1" fmla="*/ 0 h 229"/>
                <a:gd name="T2" fmla="*/ 649 w 649"/>
                <a:gd name="T3" fmla="*/ 229 h 229"/>
                <a:gd name="T4" fmla="*/ 0 60000 65536"/>
                <a:gd name="T5" fmla="*/ 0 60000 65536"/>
                <a:gd name="T6" fmla="*/ 0 w 649"/>
                <a:gd name="T7" fmla="*/ 0 h 229"/>
                <a:gd name="T8" fmla="*/ 649 w 649"/>
                <a:gd name="T9" fmla="*/ 229 h 2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9" h="229">
                  <a:moveTo>
                    <a:pt x="0" y="0"/>
                  </a:moveTo>
                  <a:lnTo>
                    <a:pt x="649" y="229"/>
                  </a:lnTo>
                </a:path>
              </a:pathLst>
            </a:cu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0" name="Text Box 69"/>
            <p:cNvSpPr txBox="1">
              <a:spLocks noChangeArrowheads="1"/>
            </p:cNvSpPr>
            <p:nvPr/>
          </p:nvSpPr>
          <p:spPr bwMode="auto">
            <a:xfrm>
              <a:off x="5481" y="767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4161" name="Line 70"/>
            <p:cNvSpPr>
              <a:spLocks noChangeShapeType="1"/>
            </p:cNvSpPr>
            <p:nvPr/>
          </p:nvSpPr>
          <p:spPr bwMode="auto">
            <a:xfrm>
              <a:off x="5216" y="1610"/>
              <a:ext cx="0" cy="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2" name="Text Box 71"/>
            <p:cNvSpPr txBox="1">
              <a:spLocks noChangeArrowheads="1"/>
            </p:cNvSpPr>
            <p:nvPr/>
          </p:nvSpPr>
          <p:spPr bwMode="auto">
            <a:xfrm>
              <a:off x="5462" y="2441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63" name="Text Box 72"/>
            <p:cNvSpPr txBox="1">
              <a:spLocks noChangeArrowheads="1"/>
            </p:cNvSpPr>
            <p:nvPr/>
          </p:nvSpPr>
          <p:spPr bwMode="auto">
            <a:xfrm>
              <a:off x="4786" y="2211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4164" name="Text Box 73"/>
            <p:cNvSpPr txBox="1">
              <a:spLocks noChangeArrowheads="1"/>
            </p:cNvSpPr>
            <p:nvPr/>
          </p:nvSpPr>
          <p:spPr bwMode="auto">
            <a:xfrm>
              <a:off x="4781" y="1211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4165" name="Text Box 74"/>
            <p:cNvSpPr txBox="1">
              <a:spLocks noChangeArrowheads="1"/>
            </p:cNvSpPr>
            <p:nvPr/>
          </p:nvSpPr>
          <p:spPr bwMode="auto">
            <a:xfrm>
              <a:off x="4668" y="211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66" name="Text Box 75"/>
            <p:cNvSpPr txBox="1">
              <a:spLocks noChangeArrowheads="1"/>
            </p:cNvSpPr>
            <p:nvPr/>
          </p:nvSpPr>
          <p:spPr bwMode="auto">
            <a:xfrm>
              <a:off x="5241" y="177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67" name="Text Box 76"/>
            <p:cNvSpPr txBox="1">
              <a:spLocks noChangeArrowheads="1"/>
            </p:cNvSpPr>
            <p:nvPr/>
          </p:nvSpPr>
          <p:spPr bwMode="auto">
            <a:xfrm>
              <a:off x="5481" y="2451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68" name="Text Box 77"/>
            <p:cNvSpPr txBox="1">
              <a:spLocks noChangeArrowheads="1"/>
            </p:cNvSpPr>
            <p:nvPr/>
          </p:nvSpPr>
          <p:spPr bwMode="auto">
            <a:xfrm>
              <a:off x="4668" y="1103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4169" name="Text Box 78"/>
            <p:cNvSpPr txBox="1">
              <a:spLocks noChangeArrowheads="1"/>
            </p:cNvSpPr>
            <p:nvPr/>
          </p:nvSpPr>
          <p:spPr bwMode="auto">
            <a:xfrm>
              <a:off x="5241" y="1537"/>
              <a:ext cx="2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Dutch801 Rm BT" panose="020206030605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4170" name="Line 79"/>
            <p:cNvSpPr>
              <a:spLocks noChangeShapeType="1"/>
            </p:cNvSpPr>
            <p:nvPr/>
          </p:nvSpPr>
          <p:spPr bwMode="auto">
            <a:xfrm>
              <a:off x="4752" y="1779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1" name="Text Box 80"/>
            <p:cNvSpPr txBox="1">
              <a:spLocks noChangeArrowheads="1"/>
            </p:cNvSpPr>
            <p:nvPr/>
          </p:nvSpPr>
          <p:spPr bwMode="auto">
            <a:xfrm>
              <a:off x="5452" y="975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4172" name="Text Box 81"/>
            <p:cNvSpPr txBox="1">
              <a:spLocks noChangeArrowheads="1"/>
            </p:cNvSpPr>
            <p:nvPr/>
          </p:nvSpPr>
          <p:spPr bwMode="auto">
            <a:xfrm>
              <a:off x="5120" y="1892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4173" name="Text Box 82"/>
            <p:cNvSpPr txBox="1">
              <a:spLocks noChangeArrowheads="1"/>
            </p:cNvSpPr>
            <p:nvPr/>
          </p:nvSpPr>
          <p:spPr bwMode="auto">
            <a:xfrm>
              <a:off x="5120" y="1512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</p:grp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131763" y="1598613"/>
            <a:ext cx="1671637" cy="3130550"/>
            <a:chOff x="83" y="1007"/>
            <a:chExt cx="1053" cy="1972"/>
          </a:xfrm>
        </p:grpSpPr>
        <p:sp>
          <p:nvSpPr>
            <p:cNvPr id="4138" name="Text Box 84"/>
            <p:cNvSpPr txBox="1">
              <a:spLocks noChangeArrowheads="1"/>
            </p:cNvSpPr>
            <p:nvPr/>
          </p:nvSpPr>
          <p:spPr bwMode="auto">
            <a:xfrm>
              <a:off x="887" y="2691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39" name="Line 85"/>
            <p:cNvSpPr>
              <a:spLocks noChangeShapeType="1"/>
            </p:cNvSpPr>
            <p:nvPr/>
          </p:nvSpPr>
          <p:spPr bwMode="auto">
            <a:xfrm>
              <a:off x="311" y="1531"/>
              <a:ext cx="0" cy="9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0" name="Line 86"/>
            <p:cNvSpPr>
              <a:spLocks noChangeShapeType="1"/>
            </p:cNvSpPr>
            <p:nvPr/>
          </p:nvSpPr>
          <p:spPr bwMode="auto">
            <a:xfrm>
              <a:off x="641" y="1850"/>
              <a:ext cx="0" cy="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1" name="Line 87"/>
            <p:cNvSpPr>
              <a:spLocks noChangeShapeType="1"/>
            </p:cNvSpPr>
            <p:nvPr/>
          </p:nvSpPr>
          <p:spPr bwMode="auto">
            <a:xfrm>
              <a:off x="970" y="1291"/>
              <a:ext cx="0" cy="14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2" name="Line 88"/>
            <p:cNvSpPr>
              <a:spLocks noChangeShapeType="1"/>
            </p:cNvSpPr>
            <p:nvPr/>
          </p:nvSpPr>
          <p:spPr bwMode="auto">
            <a:xfrm>
              <a:off x="167" y="2050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3" name="Text Box 89"/>
            <p:cNvSpPr txBox="1">
              <a:spLocks noChangeArrowheads="1"/>
            </p:cNvSpPr>
            <p:nvPr/>
          </p:nvSpPr>
          <p:spPr bwMode="auto">
            <a:xfrm>
              <a:off x="863" y="2681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4" name="Text Box 90"/>
            <p:cNvSpPr txBox="1">
              <a:spLocks noChangeArrowheads="1"/>
            </p:cNvSpPr>
            <p:nvPr/>
          </p:nvSpPr>
          <p:spPr bwMode="auto">
            <a:xfrm>
              <a:off x="871" y="1203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4145" name="Text Box 91"/>
            <p:cNvSpPr txBox="1">
              <a:spLocks noChangeArrowheads="1"/>
            </p:cNvSpPr>
            <p:nvPr/>
          </p:nvSpPr>
          <p:spPr bwMode="auto">
            <a:xfrm>
              <a:off x="551" y="2132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4146" name="Text Box 92"/>
            <p:cNvSpPr txBox="1">
              <a:spLocks noChangeArrowheads="1"/>
            </p:cNvSpPr>
            <p:nvPr/>
          </p:nvSpPr>
          <p:spPr bwMode="auto">
            <a:xfrm>
              <a:off x="551" y="1770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4147" name="Text Box 93"/>
            <p:cNvSpPr txBox="1">
              <a:spLocks noChangeArrowheads="1"/>
            </p:cNvSpPr>
            <p:nvPr/>
          </p:nvSpPr>
          <p:spPr bwMode="auto">
            <a:xfrm>
              <a:off x="211" y="2451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4148" name="Text Box 94"/>
            <p:cNvSpPr txBox="1">
              <a:spLocks noChangeArrowheads="1"/>
            </p:cNvSpPr>
            <p:nvPr/>
          </p:nvSpPr>
          <p:spPr bwMode="auto">
            <a:xfrm>
              <a:off x="206" y="1451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4149" name="Text Box 95"/>
            <p:cNvSpPr txBox="1">
              <a:spLocks noChangeArrowheads="1"/>
            </p:cNvSpPr>
            <p:nvPr/>
          </p:nvSpPr>
          <p:spPr bwMode="auto">
            <a:xfrm>
              <a:off x="83" y="235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50" name="Text Box 96"/>
            <p:cNvSpPr txBox="1">
              <a:spLocks noChangeArrowheads="1"/>
            </p:cNvSpPr>
            <p:nvPr/>
          </p:nvSpPr>
          <p:spPr bwMode="auto">
            <a:xfrm>
              <a:off x="647" y="201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51" name="Text Box 97"/>
            <p:cNvSpPr txBox="1">
              <a:spLocks noChangeArrowheads="1"/>
            </p:cNvSpPr>
            <p:nvPr/>
          </p:nvSpPr>
          <p:spPr bwMode="auto">
            <a:xfrm>
              <a:off x="83" y="1343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CommercialPi BT" panose="05020102010206080802" pitchFamily="18" charset="2"/>
              </a:endParaRPr>
            </a:p>
          </p:txBody>
        </p:sp>
        <p:sp>
          <p:nvSpPr>
            <p:cNvPr id="4152" name="Text Box 98"/>
            <p:cNvSpPr txBox="1">
              <a:spLocks noChangeArrowheads="1"/>
            </p:cNvSpPr>
            <p:nvPr/>
          </p:nvSpPr>
          <p:spPr bwMode="auto">
            <a:xfrm>
              <a:off x="647" y="1775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4153" name="Text Box 99"/>
            <p:cNvSpPr txBox="1">
              <a:spLocks noChangeArrowheads="1"/>
            </p:cNvSpPr>
            <p:nvPr/>
          </p:nvSpPr>
          <p:spPr bwMode="auto">
            <a:xfrm>
              <a:off x="887" y="1007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</p:grpSp>
      <p:grpSp>
        <p:nvGrpSpPr>
          <p:cNvPr id="8" name="Group 100"/>
          <p:cNvGrpSpPr>
            <a:grpSpLocks/>
          </p:cNvGrpSpPr>
          <p:nvPr/>
        </p:nvGrpSpPr>
        <p:grpSpPr bwMode="auto">
          <a:xfrm>
            <a:off x="1746250" y="1522413"/>
            <a:ext cx="1657350" cy="3130550"/>
            <a:chOff x="1100" y="959"/>
            <a:chExt cx="1044" cy="1972"/>
          </a:xfrm>
        </p:grpSpPr>
        <p:sp>
          <p:nvSpPr>
            <p:cNvPr id="4122" name="Line 101"/>
            <p:cNvSpPr>
              <a:spLocks noChangeShapeType="1"/>
            </p:cNvSpPr>
            <p:nvPr/>
          </p:nvSpPr>
          <p:spPr bwMode="auto">
            <a:xfrm>
              <a:off x="1990" y="1255"/>
              <a:ext cx="0" cy="14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3" name="Line 102"/>
            <p:cNvSpPr>
              <a:spLocks noChangeShapeType="1"/>
            </p:cNvSpPr>
            <p:nvPr/>
          </p:nvSpPr>
          <p:spPr bwMode="auto">
            <a:xfrm>
              <a:off x="1319" y="1503"/>
              <a:ext cx="0" cy="9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Line 103"/>
            <p:cNvSpPr>
              <a:spLocks noChangeShapeType="1"/>
            </p:cNvSpPr>
            <p:nvPr/>
          </p:nvSpPr>
          <p:spPr bwMode="auto">
            <a:xfrm>
              <a:off x="1175" y="2022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Text Box 104"/>
            <p:cNvSpPr txBox="1">
              <a:spLocks noChangeArrowheads="1"/>
            </p:cNvSpPr>
            <p:nvPr/>
          </p:nvSpPr>
          <p:spPr bwMode="auto">
            <a:xfrm>
              <a:off x="1655" y="199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26" name="Line 105"/>
            <p:cNvSpPr>
              <a:spLocks noChangeShapeType="1"/>
            </p:cNvSpPr>
            <p:nvPr/>
          </p:nvSpPr>
          <p:spPr bwMode="auto">
            <a:xfrm>
              <a:off x="1661" y="1822"/>
              <a:ext cx="0" cy="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Text Box 106"/>
            <p:cNvSpPr txBox="1">
              <a:spLocks noChangeArrowheads="1"/>
            </p:cNvSpPr>
            <p:nvPr/>
          </p:nvSpPr>
          <p:spPr bwMode="auto">
            <a:xfrm>
              <a:off x="1895" y="2633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28" name="Text Box 107"/>
            <p:cNvSpPr txBox="1">
              <a:spLocks noChangeArrowheads="1"/>
            </p:cNvSpPr>
            <p:nvPr/>
          </p:nvSpPr>
          <p:spPr bwMode="auto">
            <a:xfrm>
              <a:off x="1900" y="1155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4129" name="Text Box 108"/>
            <p:cNvSpPr txBox="1">
              <a:spLocks noChangeArrowheads="1"/>
            </p:cNvSpPr>
            <p:nvPr/>
          </p:nvSpPr>
          <p:spPr bwMode="auto">
            <a:xfrm>
              <a:off x="1559" y="2104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4130" name="Text Box 109"/>
            <p:cNvSpPr txBox="1">
              <a:spLocks noChangeArrowheads="1"/>
            </p:cNvSpPr>
            <p:nvPr/>
          </p:nvSpPr>
          <p:spPr bwMode="auto">
            <a:xfrm>
              <a:off x="1559" y="1742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4131" name="Text Box 110"/>
            <p:cNvSpPr txBox="1">
              <a:spLocks noChangeArrowheads="1"/>
            </p:cNvSpPr>
            <p:nvPr/>
          </p:nvSpPr>
          <p:spPr bwMode="auto">
            <a:xfrm>
              <a:off x="1219" y="2403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4132" name="Text Box 111"/>
            <p:cNvSpPr txBox="1">
              <a:spLocks noChangeArrowheads="1"/>
            </p:cNvSpPr>
            <p:nvPr/>
          </p:nvSpPr>
          <p:spPr bwMode="auto">
            <a:xfrm>
              <a:off x="1223" y="1403"/>
              <a:ext cx="1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10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  <p:sp>
          <p:nvSpPr>
            <p:cNvPr id="4133" name="Text Box 112"/>
            <p:cNvSpPr txBox="1">
              <a:spLocks noChangeArrowheads="1"/>
            </p:cNvSpPr>
            <p:nvPr/>
          </p:nvSpPr>
          <p:spPr bwMode="auto">
            <a:xfrm>
              <a:off x="1100" y="230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34" name="Text Box 113"/>
            <p:cNvSpPr txBox="1">
              <a:spLocks noChangeArrowheads="1"/>
            </p:cNvSpPr>
            <p:nvPr/>
          </p:nvSpPr>
          <p:spPr bwMode="auto">
            <a:xfrm>
              <a:off x="1895" y="2643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35" name="Text Box 114"/>
            <p:cNvSpPr txBox="1">
              <a:spLocks noChangeArrowheads="1"/>
            </p:cNvSpPr>
            <p:nvPr/>
          </p:nvSpPr>
          <p:spPr bwMode="auto">
            <a:xfrm>
              <a:off x="1100" y="1315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4136" name="Text Box 115"/>
            <p:cNvSpPr txBox="1">
              <a:spLocks noChangeArrowheads="1"/>
            </p:cNvSpPr>
            <p:nvPr/>
          </p:nvSpPr>
          <p:spPr bwMode="auto">
            <a:xfrm>
              <a:off x="1655" y="1747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4137" name="Text Box 116"/>
            <p:cNvSpPr txBox="1">
              <a:spLocks noChangeArrowheads="1"/>
            </p:cNvSpPr>
            <p:nvPr/>
          </p:nvSpPr>
          <p:spPr bwMode="auto">
            <a:xfrm>
              <a:off x="1895" y="959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454400" y="1052513"/>
            <a:ext cx="5641975" cy="4679950"/>
          </a:xfrm>
          <a:prstGeom prst="roundRect">
            <a:avLst/>
          </a:prstGeom>
          <a:noFill/>
          <a:ln cmpd="dbl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41513" y="188913"/>
            <a:ext cx="4533900" cy="6461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3600" dirty="0" smtClean="0">
                <a:ea typeface="宋体" panose="02010600030101010101" pitchFamily="2" charset="-122"/>
              </a:rPr>
              <a:t>2.4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平面的投影</a:t>
            </a:r>
          </a:p>
        </p:txBody>
      </p:sp>
    </p:spTree>
    <p:extLst>
      <p:ext uri="{BB962C8B-B14F-4D97-AF65-F5344CB8AC3E}">
        <p14:creationId xmlns:p14="http://schemas.microsoft.com/office/powerpoint/2010/main" val="3435890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5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autoUpdateAnimBg="0"/>
      <p:bldP spid="58375" grpId="0" build="p" autoUpdateAnimBg="0"/>
      <p:bldP spid="58378" grpId="0" autoUpdateAnimBg="0"/>
      <p:bldP spid="58406" grpId="0" autoUpdateAnimBg="0"/>
      <p:bldP spid="58427" grpId="0" autoUpdateAnimBg="0"/>
      <p:bldP spid="58429" grpId="0" autoUpdateAnimBg="0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760413" y="3300413"/>
            <a:ext cx="50180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577850" y="2747963"/>
            <a:ext cx="35814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577850" y="282575"/>
            <a:ext cx="777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例：过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点作直线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MN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平行于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1"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面和平面</a:t>
            </a: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ABC。</a:t>
            </a: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2220913" y="5364163"/>
            <a:ext cx="2098675" cy="563562"/>
          </a:xfrm>
          <a:prstGeom prst="wedgeEllipseCallout">
            <a:avLst>
              <a:gd name="adj1" fmla="val 75870"/>
              <a:gd name="adj2" fmla="val -15651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唯一解</a:t>
            </a:r>
          </a:p>
        </p:txBody>
      </p:sp>
      <p:sp>
        <p:nvSpPr>
          <p:cNvPr id="34823" name="Freeform 7"/>
          <p:cNvSpPr>
            <a:spLocks/>
          </p:cNvSpPr>
          <p:nvPr/>
        </p:nvSpPr>
        <p:spPr bwMode="auto">
          <a:xfrm>
            <a:off x="4256088" y="2557463"/>
            <a:ext cx="1139825" cy="271462"/>
          </a:xfrm>
          <a:custGeom>
            <a:avLst/>
            <a:gdLst>
              <a:gd name="T0" fmla="*/ 0 w 526"/>
              <a:gd name="T1" fmla="*/ 2147483646 h 125"/>
              <a:gd name="T2" fmla="*/ 2147483646 w 526"/>
              <a:gd name="T3" fmla="*/ 0 h 125"/>
              <a:gd name="T4" fmla="*/ 0 60000 65536"/>
              <a:gd name="T5" fmla="*/ 0 60000 65536"/>
              <a:gd name="T6" fmla="*/ 0 w 526"/>
              <a:gd name="T7" fmla="*/ 0 h 125"/>
              <a:gd name="T8" fmla="*/ 526 w 526"/>
              <a:gd name="T9" fmla="*/ 125 h 1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6" h="125">
                <a:moveTo>
                  <a:pt x="0" y="125"/>
                </a:moveTo>
                <a:lnTo>
                  <a:pt x="526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4" name="Freeform 8"/>
          <p:cNvSpPr>
            <a:spLocks/>
          </p:cNvSpPr>
          <p:nvPr/>
        </p:nvSpPr>
        <p:spPr bwMode="auto">
          <a:xfrm>
            <a:off x="1127125" y="2187575"/>
            <a:ext cx="2363788" cy="696913"/>
          </a:xfrm>
          <a:custGeom>
            <a:avLst/>
            <a:gdLst>
              <a:gd name="T0" fmla="*/ 0 w 1091"/>
              <a:gd name="T1" fmla="*/ 2147483646 h 322"/>
              <a:gd name="T2" fmla="*/ 2147483646 w 1091"/>
              <a:gd name="T3" fmla="*/ 0 h 322"/>
              <a:gd name="T4" fmla="*/ 0 60000 65536"/>
              <a:gd name="T5" fmla="*/ 0 60000 65536"/>
              <a:gd name="T6" fmla="*/ 0 w 1091"/>
              <a:gd name="T7" fmla="*/ 0 h 322"/>
              <a:gd name="T8" fmla="*/ 1091 w 1091"/>
              <a:gd name="T9" fmla="*/ 322 h 3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1" h="322">
                <a:moveTo>
                  <a:pt x="0" y="322"/>
                </a:moveTo>
                <a:lnTo>
                  <a:pt x="1091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5" name="Freeform 9"/>
          <p:cNvSpPr>
            <a:spLocks/>
          </p:cNvSpPr>
          <p:nvPr/>
        </p:nvSpPr>
        <p:spPr bwMode="auto">
          <a:xfrm>
            <a:off x="4264025" y="2551113"/>
            <a:ext cx="1139825" cy="269875"/>
          </a:xfrm>
          <a:custGeom>
            <a:avLst/>
            <a:gdLst>
              <a:gd name="T0" fmla="*/ 0 w 526"/>
              <a:gd name="T1" fmla="*/ 2147483646 h 125"/>
              <a:gd name="T2" fmla="*/ 2147483646 w 526"/>
              <a:gd name="T3" fmla="*/ 0 h 125"/>
              <a:gd name="T4" fmla="*/ 0 60000 65536"/>
              <a:gd name="T5" fmla="*/ 0 60000 65536"/>
              <a:gd name="T6" fmla="*/ 0 w 526"/>
              <a:gd name="T7" fmla="*/ 0 h 125"/>
              <a:gd name="T8" fmla="*/ 526 w 526"/>
              <a:gd name="T9" fmla="*/ 125 h 1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6" h="125">
                <a:moveTo>
                  <a:pt x="0" y="125"/>
                </a:moveTo>
                <a:lnTo>
                  <a:pt x="52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>
            <a:off x="4246563" y="2843213"/>
            <a:ext cx="0" cy="1663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3794125" y="2222500"/>
            <a:ext cx="395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 flipV="1">
            <a:off x="1127125" y="1325563"/>
            <a:ext cx="1560513" cy="1558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>
            <a:off x="2687638" y="1325563"/>
            <a:ext cx="1143000" cy="124777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 flipV="1">
            <a:off x="1127125" y="2573338"/>
            <a:ext cx="2703513" cy="31115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3830638" y="2573338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>
            <a:off x="1127125" y="2884488"/>
            <a:ext cx="0" cy="1262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>
            <a:off x="2687638" y="1325563"/>
            <a:ext cx="0" cy="3743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41" name="Line 18"/>
          <p:cNvSpPr>
            <a:spLocks noChangeShapeType="1"/>
          </p:cNvSpPr>
          <p:nvPr/>
        </p:nvSpPr>
        <p:spPr bwMode="auto">
          <a:xfrm flipV="1">
            <a:off x="1127125" y="3716338"/>
            <a:ext cx="2703513" cy="415925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1127125" y="4146550"/>
            <a:ext cx="1560513" cy="922338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43" name="Line 20"/>
          <p:cNvSpPr>
            <a:spLocks noChangeShapeType="1"/>
          </p:cNvSpPr>
          <p:nvPr/>
        </p:nvSpPr>
        <p:spPr bwMode="auto">
          <a:xfrm flipV="1">
            <a:off x="2687638" y="3716338"/>
            <a:ext cx="1143000" cy="135255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44" name="Text Box 21"/>
          <p:cNvSpPr txBox="1">
            <a:spLocks noChangeArrowheads="1"/>
          </p:cNvSpPr>
          <p:nvPr/>
        </p:nvSpPr>
        <p:spPr bwMode="auto">
          <a:xfrm>
            <a:off x="4090988" y="2717800"/>
            <a:ext cx="3000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900" b="1">
                <a:solidFill>
                  <a:srgbClr val="1E483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endParaRPr kumimoji="1" lang="en-US" altLang="zh-CN" sz="2400" b="1">
              <a:solidFill>
                <a:srgbClr val="1E483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45" name="Text Box 22"/>
          <p:cNvSpPr txBox="1">
            <a:spLocks noChangeArrowheads="1"/>
          </p:cNvSpPr>
          <p:nvPr/>
        </p:nvSpPr>
        <p:spPr bwMode="auto">
          <a:xfrm>
            <a:off x="4100513" y="4381500"/>
            <a:ext cx="3000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900" b="1">
                <a:solidFill>
                  <a:srgbClr val="1E483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  <a:endParaRPr kumimoji="1" lang="en-US" altLang="zh-CN" sz="2400" b="1">
              <a:solidFill>
                <a:srgbClr val="1E483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46" name="Text Box 23"/>
          <p:cNvSpPr txBox="1">
            <a:spLocks noChangeArrowheads="1"/>
          </p:cNvSpPr>
          <p:nvPr/>
        </p:nvSpPr>
        <p:spPr bwMode="auto">
          <a:xfrm>
            <a:off x="2473325" y="944563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26647" name="Text Box 24"/>
          <p:cNvSpPr txBox="1">
            <a:spLocks noChangeArrowheads="1"/>
          </p:cNvSpPr>
          <p:nvPr/>
        </p:nvSpPr>
        <p:spPr bwMode="auto">
          <a:xfrm>
            <a:off x="777875" y="2579688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26648" name="Text Box 25"/>
          <p:cNvSpPr txBox="1">
            <a:spLocks noChangeArrowheads="1"/>
          </p:cNvSpPr>
          <p:nvPr/>
        </p:nvSpPr>
        <p:spPr bwMode="auto">
          <a:xfrm>
            <a:off x="3892550" y="2389188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26649" name="Text Box 26"/>
          <p:cNvSpPr txBox="1">
            <a:spLocks noChangeArrowheads="1"/>
          </p:cNvSpPr>
          <p:nvPr/>
        </p:nvSpPr>
        <p:spPr bwMode="auto">
          <a:xfrm>
            <a:off x="823913" y="39036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50" name="Text Box 27"/>
          <p:cNvSpPr txBox="1">
            <a:spLocks noChangeArrowheads="1"/>
          </p:cNvSpPr>
          <p:nvPr/>
        </p:nvSpPr>
        <p:spPr bwMode="auto">
          <a:xfrm>
            <a:off x="2565400" y="49736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51" name="Text Box 28"/>
          <p:cNvSpPr txBox="1">
            <a:spLocks noChangeArrowheads="1"/>
          </p:cNvSpPr>
          <p:nvPr/>
        </p:nvSpPr>
        <p:spPr bwMode="auto">
          <a:xfrm>
            <a:off x="3789363" y="3589338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52" name="Text Box 29"/>
          <p:cNvSpPr txBox="1">
            <a:spLocks noChangeArrowheads="1"/>
          </p:cNvSpPr>
          <p:nvPr/>
        </p:nvSpPr>
        <p:spPr bwMode="auto">
          <a:xfrm>
            <a:off x="3890963" y="4379913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246563" y="4321175"/>
            <a:ext cx="1508125" cy="457200"/>
            <a:chOff x="4656" y="3639"/>
            <a:chExt cx="695" cy="211"/>
          </a:xfrm>
        </p:grpSpPr>
        <p:sp>
          <p:nvSpPr>
            <p:cNvPr id="26670" name="Line 31"/>
            <p:cNvSpPr>
              <a:spLocks noChangeShapeType="1"/>
            </p:cNvSpPr>
            <p:nvPr/>
          </p:nvSpPr>
          <p:spPr bwMode="auto">
            <a:xfrm>
              <a:off x="4656" y="3725"/>
              <a:ext cx="5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1" name="Text Box 32"/>
            <p:cNvSpPr txBox="1">
              <a:spLocks noChangeArrowheads="1"/>
            </p:cNvSpPr>
            <p:nvPr/>
          </p:nvSpPr>
          <p:spPr bwMode="auto">
            <a:xfrm>
              <a:off x="5188" y="3639"/>
              <a:ext cx="16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849" name="Line 33"/>
          <p:cNvSpPr>
            <a:spLocks noChangeShapeType="1"/>
          </p:cNvSpPr>
          <p:nvPr/>
        </p:nvSpPr>
        <p:spPr bwMode="auto">
          <a:xfrm>
            <a:off x="1144588" y="4146550"/>
            <a:ext cx="23463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3476625" y="2187575"/>
            <a:ext cx="0" cy="1944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 flipV="1">
            <a:off x="5395913" y="2557463"/>
            <a:ext cx="0" cy="1949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5199063" y="2322513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3475038" y="1884363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3475038" y="3975100"/>
            <a:ext cx="338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5334000" y="4733925"/>
            <a:ext cx="3584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kumimoji="1" lang="zh-CN" altLang="en-US" sz="20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解题步骤：</a:t>
            </a:r>
          </a:p>
          <a:p>
            <a:pPr eaLnBrk="1" hangingPunct="1">
              <a:defRPr/>
            </a:pPr>
            <a:r>
              <a:rPr kumimoji="1" lang="zh-CN" altLang="en-US" sz="2000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000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在面上任作一正平线 </a:t>
            </a:r>
            <a:r>
              <a:rPr lang="en-US" altLang="zh-CN" sz="2000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</a:t>
            </a:r>
            <a:r>
              <a:rPr kumimoji="1" lang="en-US" altLang="zh-CN" sz="2000" b="1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2570" name="Text Box 42"/>
          <p:cNvSpPr txBox="1">
            <a:spLocks noChangeArrowheads="1"/>
          </p:cNvSpPr>
          <p:nvPr/>
        </p:nvSpPr>
        <p:spPr bwMode="auto">
          <a:xfrm>
            <a:off x="5478463" y="5310188"/>
            <a:ext cx="3165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000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 </a:t>
            </a:r>
            <a:r>
              <a:rPr lang="en-US" altLang="zh-CN" sz="2000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MN∥AD </a:t>
            </a:r>
          </a:p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2000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zh-CN" altLang="en-US" sz="2000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正平线 </a:t>
            </a:r>
            <a:r>
              <a:rPr lang="en-US" altLang="zh-CN" sz="2000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MN ∥ </a:t>
            </a:r>
            <a:r>
              <a:rPr lang="zh-CN" altLang="en-US" sz="2000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</a:t>
            </a:r>
            <a:r>
              <a:rPr lang="en-US" altLang="zh-CN" sz="2000" dirty="0" smtClean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endParaRPr lang="zh-CN" altLang="en-US" sz="2000" dirty="0" smtClean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2573" name="Group 45"/>
          <p:cNvGrpSpPr>
            <a:grpSpLocks/>
          </p:cNvGrpSpPr>
          <p:nvPr/>
        </p:nvGrpSpPr>
        <p:grpSpPr bwMode="auto">
          <a:xfrm>
            <a:off x="6084888" y="908050"/>
            <a:ext cx="2951162" cy="617538"/>
            <a:chOff x="3833" y="572"/>
            <a:chExt cx="1859" cy="389"/>
          </a:xfrm>
        </p:grpSpPr>
        <p:sp>
          <p:nvSpPr>
            <p:cNvPr id="26668" name="Text Box 39"/>
            <p:cNvSpPr txBox="1">
              <a:spLocks noChangeArrowheads="1"/>
            </p:cNvSpPr>
            <p:nvPr/>
          </p:nvSpPr>
          <p:spPr bwMode="auto">
            <a:xfrm>
              <a:off x="4241" y="709"/>
              <a:ext cx="1451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MN</a:t>
              </a:r>
              <a:r>
                <a:rPr lang="zh-CN" altLang="en-US" sz="20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是什么位置直线？</a:t>
              </a:r>
            </a:p>
          </p:txBody>
        </p:sp>
        <p:pic>
          <p:nvPicPr>
            <p:cNvPr id="26669" name="Picture 44" descr="u=1872278188,3115016622&amp;fm=13&amp;gp=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FFE"/>
                </a:clrFrom>
                <a:clrTo>
                  <a:srgbClr val="F8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572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74" name="Oval 46"/>
          <p:cNvSpPr>
            <a:spLocks noChangeArrowheads="1"/>
          </p:cNvSpPr>
          <p:nvPr/>
        </p:nvSpPr>
        <p:spPr bwMode="auto">
          <a:xfrm>
            <a:off x="7415213" y="1589088"/>
            <a:ext cx="1728787" cy="6477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正平线</a:t>
            </a:r>
          </a:p>
        </p:txBody>
      </p:sp>
      <p:grpSp>
        <p:nvGrpSpPr>
          <p:cNvPr id="22576" name="Group 48"/>
          <p:cNvGrpSpPr>
            <a:grpSpLocks/>
          </p:cNvGrpSpPr>
          <p:nvPr/>
        </p:nvGrpSpPr>
        <p:grpSpPr bwMode="auto">
          <a:xfrm>
            <a:off x="6516688" y="2349500"/>
            <a:ext cx="2447925" cy="1139825"/>
            <a:chOff x="4105" y="1480"/>
            <a:chExt cx="1542" cy="718"/>
          </a:xfrm>
        </p:grpSpPr>
        <p:sp>
          <p:nvSpPr>
            <p:cNvPr id="26666" name="Text Box 39"/>
            <p:cNvSpPr txBox="1">
              <a:spLocks noChangeArrowheads="1"/>
            </p:cNvSpPr>
            <p:nvPr/>
          </p:nvSpPr>
          <p:spPr bwMode="auto">
            <a:xfrm>
              <a:off x="4377" y="1752"/>
              <a:ext cx="1270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MN</a:t>
              </a:r>
              <a:r>
                <a:rPr lang="zh-CN" altLang="en-US" sz="20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平行于</a:t>
              </a:r>
              <a:r>
                <a:rPr lang="en-US" altLang="zh-CN" sz="20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ABC</a:t>
              </a:r>
              <a:r>
                <a:rPr lang="zh-CN" altLang="en-US" sz="20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平面上的什么线？</a:t>
              </a:r>
            </a:p>
          </p:txBody>
        </p:sp>
        <p:pic>
          <p:nvPicPr>
            <p:cNvPr id="26667" name="Picture 47" descr="u=1872278188,3115016622&amp;fm=13&amp;gp=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6FFFF"/>
                </a:clrFrom>
                <a:clrTo>
                  <a:srgbClr val="F6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" y="1480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77" name="Oval 49"/>
          <p:cNvSpPr>
            <a:spLocks noChangeArrowheads="1"/>
          </p:cNvSpPr>
          <p:nvPr/>
        </p:nvSpPr>
        <p:spPr bwMode="auto">
          <a:xfrm>
            <a:off x="7415213" y="3522663"/>
            <a:ext cx="1728787" cy="6477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正平线</a:t>
            </a:r>
          </a:p>
        </p:txBody>
      </p:sp>
    </p:spTree>
    <p:extLst>
      <p:ext uri="{BB962C8B-B14F-4D97-AF65-F5344CB8AC3E}">
        <p14:creationId xmlns:p14="http://schemas.microsoft.com/office/powerpoint/2010/main" val="394532311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 autoUpdateAnimBg="0"/>
      <p:bldP spid="34852" grpId="0" autoUpdateAnimBg="0"/>
      <p:bldP spid="34853" grpId="0" autoUpdateAnimBg="0"/>
      <p:bldP spid="34854" grpId="0" autoUpdateAnimBg="0"/>
      <p:bldP spid="22569" grpId="0" autoUpdateAnimBg="0"/>
      <p:bldP spid="22570" grpId="0" autoUpdateAnimBg="0"/>
      <p:bldP spid="22574" grpId="0" animBg="1"/>
      <p:bldP spid="2257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837113" y="601663"/>
            <a:ext cx="3419475" cy="2854325"/>
            <a:chOff x="3047" y="379"/>
            <a:chExt cx="2154" cy="1798"/>
          </a:xfrm>
        </p:grpSpPr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3112" y="1315"/>
              <a:ext cx="19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 flipV="1">
              <a:off x="3268" y="677"/>
              <a:ext cx="398" cy="47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 flipV="1">
              <a:off x="3268" y="956"/>
              <a:ext cx="664" cy="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3268" y="1156"/>
              <a:ext cx="0" cy="6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3932" y="956"/>
              <a:ext cx="0" cy="5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 flipV="1">
              <a:off x="3268" y="1475"/>
              <a:ext cx="664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3666" y="677"/>
              <a:ext cx="0" cy="1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3268" y="1793"/>
              <a:ext cx="398" cy="16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4331" y="956"/>
              <a:ext cx="0" cy="8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2" name="Freeform 16"/>
            <p:cNvSpPr>
              <a:spLocks/>
            </p:cNvSpPr>
            <p:nvPr/>
          </p:nvSpPr>
          <p:spPr bwMode="auto">
            <a:xfrm>
              <a:off x="4331" y="579"/>
              <a:ext cx="319" cy="377"/>
            </a:xfrm>
            <a:custGeom>
              <a:avLst/>
              <a:gdLst>
                <a:gd name="T0" fmla="*/ 0 w 346"/>
                <a:gd name="T1" fmla="*/ 33 h 455"/>
                <a:gd name="T2" fmla="*/ 111 w 346"/>
                <a:gd name="T3" fmla="*/ 0 h 455"/>
                <a:gd name="T4" fmla="*/ 0 60000 65536"/>
                <a:gd name="T5" fmla="*/ 0 60000 65536"/>
                <a:gd name="T6" fmla="*/ 0 w 346"/>
                <a:gd name="T7" fmla="*/ 0 h 455"/>
                <a:gd name="T8" fmla="*/ 346 w 346"/>
                <a:gd name="T9" fmla="*/ 455 h 4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455">
                  <a:moveTo>
                    <a:pt x="0" y="455"/>
                  </a:moveTo>
                  <a:lnTo>
                    <a:pt x="346" y="0"/>
                  </a:lnTo>
                </a:path>
              </a:pathLst>
            </a:custGeom>
            <a:solidFill>
              <a:srgbClr val="0066FF"/>
            </a:solidFill>
            <a:ln w="38100">
              <a:solidFill>
                <a:srgbClr val="0033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331" y="1793"/>
              <a:ext cx="319" cy="122"/>
            </a:xfrm>
            <a:custGeom>
              <a:avLst/>
              <a:gdLst>
                <a:gd name="T0" fmla="*/ 0 w 346"/>
                <a:gd name="T1" fmla="*/ 0 h 147"/>
                <a:gd name="T2" fmla="*/ 111 w 346"/>
                <a:gd name="T3" fmla="*/ 10 h 147"/>
                <a:gd name="T4" fmla="*/ 0 60000 65536"/>
                <a:gd name="T5" fmla="*/ 0 60000 65536"/>
                <a:gd name="T6" fmla="*/ 0 w 346"/>
                <a:gd name="T7" fmla="*/ 0 h 147"/>
                <a:gd name="T8" fmla="*/ 346 w 346"/>
                <a:gd name="T9" fmla="*/ 147 h 1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147">
                  <a:moveTo>
                    <a:pt x="0" y="0"/>
                  </a:moveTo>
                  <a:lnTo>
                    <a:pt x="346" y="147"/>
                  </a:lnTo>
                </a:path>
              </a:pathLst>
            </a:cu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>
              <a:off x="4641" y="598"/>
              <a:ext cx="0" cy="1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 flipV="1">
              <a:off x="4331" y="757"/>
              <a:ext cx="664" cy="199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6" name="Freeform 20"/>
            <p:cNvSpPr>
              <a:spLocks/>
            </p:cNvSpPr>
            <p:nvPr/>
          </p:nvSpPr>
          <p:spPr bwMode="auto">
            <a:xfrm>
              <a:off x="4331" y="1470"/>
              <a:ext cx="670" cy="323"/>
            </a:xfrm>
            <a:custGeom>
              <a:avLst/>
              <a:gdLst>
                <a:gd name="T0" fmla="*/ 0 w 727"/>
                <a:gd name="T1" fmla="*/ 28 h 390"/>
                <a:gd name="T2" fmla="*/ 232 w 727"/>
                <a:gd name="T3" fmla="*/ 0 h 390"/>
                <a:gd name="T4" fmla="*/ 0 60000 65536"/>
                <a:gd name="T5" fmla="*/ 0 60000 65536"/>
                <a:gd name="T6" fmla="*/ 0 w 727"/>
                <a:gd name="T7" fmla="*/ 0 h 390"/>
                <a:gd name="T8" fmla="*/ 727 w 727"/>
                <a:gd name="T9" fmla="*/ 390 h 3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7" h="390">
                  <a:moveTo>
                    <a:pt x="0" y="390"/>
                  </a:moveTo>
                  <a:lnTo>
                    <a:pt x="727" y="0"/>
                  </a:lnTo>
                </a:path>
              </a:pathLst>
            </a:custGeom>
            <a:noFill/>
            <a:ln w="381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4995" y="757"/>
              <a:ext cx="0" cy="71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3907" y="773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4973" y="480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3498" y="474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4155" y="755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24602" name="Text Box 26"/>
            <p:cNvSpPr txBox="1">
              <a:spLocks noChangeArrowheads="1"/>
            </p:cNvSpPr>
            <p:nvPr/>
          </p:nvSpPr>
          <p:spPr bwMode="auto">
            <a:xfrm>
              <a:off x="4615" y="379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24603" name="Text Box 27"/>
            <p:cNvSpPr txBox="1">
              <a:spLocks noChangeArrowheads="1"/>
            </p:cNvSpPr>
            <p:nvPr/>
          </p:nvSpPr>
          <p:spPr bwMode="auto">
            <a:xfrm>
              <a:off x="3047" y="101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="1">
                  <a:latin typeface="Dutch801 Rm BT" panose="02020603060505020304" pitchFamily="18" charset="0"/>
                  <a:sym typeface="Symbol" panose="05050102010706020507" pitchFamily="18" charset="2"/>
                </a:rPr>
                <a:t></a:t>
              </a:r>
              <a:endPara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604" name="Text Box 28"/>
            <p:cNvSpPr txBox="1">
              <a:spLocks noChangeArrowheads="1"/>
            </p:cNvSpPr>
            <p:nvPr/>
          </p:nvSpPr>
          <p:spPr bwMode="auto">
            <a:xfrm>
              <a:off x="3104" y="169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4605" name="Text Box 29"/>
            <p:cNvSpPr txBox="1">
              <a:spLocks noChangeArrowheads="1"/>
            </p:cNvSpPr>
            <p:nvPr/>
          </p:nvSpPr>
          <p:spPr bwMode="auto">
            <a:xfrm>
              <a:off x="3641" y="188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4606" name="Text Box 30"/>
            <p:cNvSpPr txBox="1">
              <a:spLocks noChangeArrowheads="1"/>
            </p:cNvSpPr>
            <p:nvPr/>
          </p:nvSpPr>
          <p:spPr bwMode="auto">
            <a:xfrm>
              <a:off x="3872" y="137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4607" name="Text Box 31"/>
            <p:cNvSpPr txBox="1">
              <a:spLocks noChangeArrowheads="1"/>
            </p:cNvSpPr>
            <p:nvPr/>
          </p:nvSpPr>
          <p:spPr bwMode="auto">
            <a:xfrm>
              <a:off x="4145" y="164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d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4608" name="Text Box 32"/>
            <p:cNvSpPr txBox="1">
              <a:spLocks noChangeArrowheads="1"/>
            </p:cNvSpPr>
            <p:nvPr/>
          </p:nvSpPr>
          <p:spPr bwMode="auto">
            <a:xfrm>
              <a:off x="4608" y="1809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e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4609" name="Text Box 33"/>
            <p:cNvSpPr txBox="1">
              <a:spLocks noChangeArrowheads="1"/>
            </p:cNvSpPr>
            <p:nvPr/>
          </p:nvSpPr>
          <p:spPr bwMode="auto">
            <a:xfrm>
              <a:off x="4957" y="1391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f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4579" name="Text Box 64"/>
          <p:cNvSpPr txBox="1">
            <a:spLocks noChangeArrowheads="1"/>
          </p:cNvSpPr>
          <p:nvPr/>
        </p:nvSpPr>
        <p:spPr bwMode="auto">
          <a:xfrm>
            <a:off x="304800" y="4572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平面与平面平行</a:t>
            </a:r>
            <a:endParaRPr kumimoji="1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640" name="Group 3"/>
          <p:cNvGrpSpPr>
            <a:grpSpLocks/>
          </p:cNvGrpSpPr>
          <p:nvPr/>
        </p:nvGrpSpPr>
        <p:grpSpPr bwMode="auto">
          <a:xfrm>
            <a:off x="539750" y="3357563"/>
            <a:ext cx="6192838" cy="2089150"/>
            <a:chOff x="384" y="2789"/>
            <a:chExt cx="4944" cy="139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24581" name="AutoShape 4"/>
            <p:cNvSpPr>
              <a:spLocks noChangeArrowheads="1"/>
            </p:cNvSpPr>
            <p:nvPr/>
          </p:nvSpPr>
          <p:spPr bwMode="auto">
            <a:xfrm flipH="1">
              <a:off x="384" y="2789"/>
              <a:ext cx="4944" cy="1392"/>
            </a:xfrm>
            <a:prstGeom prst="horizontalScroll">
              <a:avLst>
                <a:gd name="adj" fmla="val 12500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758" y="3092"/>
              <a:ext cx="4330" cy="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 dirty="0">
                  <a:solidFill>
                    <a:srgbClr val="002060"/>
                  </a:solidFill>
                  <a:ea typeface="黑体" panose="02010609060101010101" pitchFamily="49" charset="-122"/>
                </a:rPr>
                <a:t>若一平面上的两相交直线分别平行于另一平面上的两相交直线，则这两平面相互平行。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54585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 flipV="1">
            <a:off x="4918075" y="4678363"/>
            <a:ext cx="871538" cy="8953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 flipV="1">
            <a:off x="3759200" y="4846638"/>
            <a:ext cx="760413" cy="78898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4918075" y="1779588"/>
            <a:ext cx="865188" cy="116681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759200" y="2206625"/>
            <a:ext cx="762000" cy="10287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3759200" y="2206625"/>
            <a:ext cx="1590675" cy="153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V="1">
            <a:off x="3759200" y="5127625"/>
            <a:ext cx="1590675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793750" y="3792538"/>
            <a:ext cx="5311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5783263" y="2946400"/>
            <a:ext cx="0" cy="1738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5349875" y="2360613"/>
            <a:ext cx="0" cy="2767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H="1">
            <a:off x="4918075" y="1779588"/>
            <a:ext cx="1588" cy="3794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4519613" y="3219450"/>
            <a:ext cx="0" cy="162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3759200" y="2206625"/>
            <a:ext cx="0" cy="3448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V="1">
            <a:off x="1096963" y="4268788"/>
            <a:ext cx="1031875" cy="1069975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1096963" y="1889125"/>
            <a:ext cx="1033462" cy="1398588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1096963" y="1889125"/>
            <a:ext cx="1195387" cy="120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1096963" y="5338763"/>
            <a:ext cx="1195387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3321050" y="3403600"/>
            <a:ext cx="0" cy="1185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2292350" y="2009775"/>
            <a:ext cx="0" cy="3644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2130425" y="3287713"/>
            <a:ext cx="0" cy="987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1096963" y="1889125"/>
            <a:ext cx="0" cy="3449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879475" y="51657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RomanS" panose="020004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105025" y="551815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>
              <a:latin typeface="RomanS" panose="020004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3554413" y="5530850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en-US" altLang="zh-CN" sz="2400">
              <a:latin typeface="RomanS" panose="020004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1919288" y="39814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RomanS" panose="020004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1760538" y="3219450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endParaRPr kumimoji="1" lang="en-US" altLang="zh-CN" sz="2400" b="1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CommercialPi BT" panose="05020102010206080802" pitchFamily="18" charset="2"/>
            </a:endParaRP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884238" y="1624013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2979738" y="3321050"/>
            <a:ext cx="550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endParaRPr kumimoji="1" lang="en-US" altLang="zh-CN" sz="2400" b="1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CommercialPi BT" panose="05020102010206080802" pitchFamily="18" charset="2"/>
            </a:endParaRP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3403600" y="431958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en-US" altLang="zh-CN" sz="2400">
              <a:latin typeface="RomanS" panose="020004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4619625" y="4495800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2287588" y="1666875"/>
            <a:ext cx="211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endParaRPr kumimoji="1" lang="en-US" altLang="zh-CN" sz="2400" b="1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CommercialPi BT" panose="05020102010206080802" pitchFamily="18" charset="2"/>
            </a:endParaRP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4240213" y="3155950"/>
            <a:ext cx="177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endParaRPr kumimoji="1" lang="en-US" altLang="zh-CN" sz="2400" b="1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CommercialPi BT" panose="05020102010206080802" pitchFamily="18" charset="2"/>
            </a:endParaRP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3582988" y="1905000"/>
            <a:ext cx="211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endParaRPr kumimoji="1" lang="en-US" altLang="zh-CN" sz="2400" b="1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CommercialPi BT" panose="05020102010206080802" pitchFamily="18" charset="2"/>
            </a:endParaRPr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367338" y="50419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5832475" y="4541838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en-US" altLang="zh-CN" sz="2400">
              <a:latin typeface="RomanS" panose="020004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449888" y="2119313"/>
            <a:ext cx="22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endParaRPr kumimoji="1" lang="en-US" altLang="zh-CN" sz="2400" b="1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CommercialPi BT" panose="05020102010206080802" pitchFamily="18" charset="2"/>
            </a:endParaRP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5867400" y="2767013"/>
            <a:ext cx="2460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endParaRPr kumimoji="1" lang="en-US" altLang="zh-CN" sz="2400" b="1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CommercialPi BT" panose="05020102010206080802" pitchFamily="18" charset="2"/>
            </a:endParaRP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6215063" y="3576638"/>
            <a:ext cx="206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i="1">
                <a:solidFill>
                  <a:srgbClr val="000000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525463" y="3546475"/>
            <a:ext cx="171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i="1">
                <a:solidFill>
                  <a:srgbClr val="000000"/>
                </a:solidFill>
                <a:latin typeface="Trebuchet MS" panose="020B0603020202020204" pitchFamily="34" charset="0"/>
                <a:ea typeface="宋体" panose="02010600030101010101" pitchFamily="2" charset="-122"/>
              </a:rPr>
              <a:t>X</a:t>
            </a:r>
            <a:endParaRPr kumimoji="1" lang="en-US" altLang="zh-CN" sz="2400" i="1">
              <a:latin typeface="Trebuchet MS" panose="020B06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4846638" y="1417638"/>
            <a:ext cx="312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endParaRPr kumimoji="1" lang="en-US" altLang="zh-CN" sz="2400" b="1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CommercialPi BT" panose="05020102010206080802" pitchFamily="18" charset="2"/>
            </a:endParaRP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4756150" y="5489575"/>
            <a:ext cx="2365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>
            <a:off x="2292350" y="2005013"/>
            <a:ext cx="1033463" cy="1398587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 flipV="1">
            <a:off x="2293938" y="4589463"/>
            <a:ext cx="1031875" cy="1069975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932" name="Text Box 44" descr="永恒"/>
          <p:cNvSpPr txBox="1">
            <a:spLocks noChangeArrowheads="1"/>
          </p:cNvSpPr>
          <p:nvPr/>
        </p:nvSpPr>
        <p:spPr bwMode="auto">
          <a:xfrm>
            <a:off x="5959475" y="1566863"/>
            <a:ext cx="2716213" cy="8921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>
            <a:pattFill prst="pct30">
              <a:fgClr>
                <a:srgbClr val="FFFFFF"/>
              </a:fgClr>
              <a:bgClr>
                <a:srgbClr val="FF6600"/>
              </a:bgClr>
            </a:patt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∵ </a:t>
            </a:r>
            <a:r>
              <a:rPr kumimoji="1" lang="en-US" altLang="zh-CN" sz="28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ek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不平行于</a:t>
            </a:r>
            <a:r>
              <a:rPr kumimoji="1" lang="en-US" altLang="zh-CN" sz="2800" b="1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</a:t>
            </a:r>
            <a:endParaRPr kumimoji="1"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∴ 两平面不平行</a:t>
            </a:r>
          </a:p>
        </p:txBody>
      </p:sp>
      <p:sp>
        <p:nvSpPr>
          <p:cNvPr id="28717" name="Text Box 45"/>
          <p:cNvSpPr txBox="1">
            <a:spLocks noChangeArrowheads="1"/>
          </p:cNvSpPr>
          <p:nvPr/>
        </p:nvSpPr>
        <p:spPr bwMode="auto">
          <a:xfrm>
            <a:off x="106363" y="544513"/>
            <a:ext cx="8713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例：已知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AB∥CD∥EF∥MH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，判断平面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ABDC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与平面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EFHM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是否平行。    </a:t>
            </a:r>
            <a:endParaRPr kumimoji="1"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Text Box 44" descr="永恒"/>
          <p:cNvSpPr txBox="1">
            <a:spLocks noChangeArrowheads="1"/>
          </p:cNvSpPr>
          <p:nvPr/>
        </p:nvSpPr>
        <p:spPr bwMode="auto">
          <a:xfrm>
            <a:off x="6588125" y="3914775"/>
            <a:ext cx="2447925" cy="1016000"/>
          </a:xfrm>
          <a:prstGeom prst="rect">
            <a:avLst/>
          </a:prstGeom>
          <a:gradFill rotWithShape="1">
            <a:gsLst>
              <a:gs pos="0">
                <a:srgbClr val="A0A000"/>
              </a:gs>
              <a:gs pos="50000">
                <a:srgbClr val="E6E600"/>
              </a:gs>
              <a:gs pos="100000">
                <a:srgbClr val="FFFF00"/>
              </a:gs>
            </a:gsLst>
            <a:lin ang="13500000" scaled="1"/>
          </a:gradFill>
          <a:ln w="57150">
            <a:pattFill prst="pct30">
              <a:fgClr>
                <a:srgbClr val="FFFFFF"/>
              </a:fgClr>
              <a:bgClr>
                <a:srgbClr val="FF6600"/>
              </a:bgClr>
            </a:patt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核心：将两平行线表示的平面，转化为两相交直线表示</a:t>
            </a:r>
          </a:p>
        </p:txBody>
      </p:sp>
    </p:spTree>
    <p:extLst>
      <p:ext uri="{BB962C8B-B14F-4D97-AF65-F5344CB8AC3E}">
        <p14:creationId xmlns:p14="http://schemas.microsoft.com/office/powerpoint/2010/main" val="10680348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2" grpId="0" autoUpdateAnimBg="0"/>
      <p:bldP spid="37924" grpId="0" autoUpdateAnimBg="0"/>
      <p:bldP spid="37932" grpId="0" animBg="1" autoUpdateAnimBg="0"/>
      <p:bldP spid="4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216025" y="1772816"/>
            <a:ext cx="6788150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直线与平面相交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交点为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共有点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762000" y="3429000"/>
            <a:ext cx="7696200" cy="9540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FFCC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求交问题的本质是求</a:t>
            </a:r>
            <a:r>
              <a:rPr kumimoji="1"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共有点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，并分析几何元素之间相互遮挡的关系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判断</a:t>
            </a:r>
            <a:r>
              <a:rPr kumimoji="1"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可见性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179388" y="476250"/>
            <a:ext cx="4968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ea typeface="黑体" panose="02010609060101010101" pitchFamily="49" charset="-122"/>
              </a:rPr>
              <a:t>二</a:t>
            </a:r>
            <a:r>
              <a:rPr lang="en-US" altLang="zh-CN" sz="2800" b="1">
                <a:ea typeface="黑体" panose="02010609060101010101" pitchFamily="49" charset="-122"/>
              </a:rPr>
              <a:t>. </a:t>
            </a:r>
            <a:r>
              <a:rPr lang="zh-CN" altLang="zh-CN" sz="2800" b="1">
                <a:ea typeface="黑体" panose="02010609060101010101" pitchFamily="49" charset="-122"/>
              </a:rPr>
              <a:t>直线与平面</a:t>
            </a:r>
            <a:r>
              <a:rPr lang="zh-CN" altLang="en-US" sz="2800" b="1">
                <a:ea typeface="黑体" panose="02010609060101010101" pitchFamily="49" charset="-122"/>
              </a:rPr>
              <a:t>相交</a:t>
            </a:r>
          </a:p>
        </p:txBody>
      </p:sp>
    </p:spTree>
    <p:extLst>
      <p:ext uri="{BB962C8B-B14F-4D97-AF65-F5344CB8AC3E}">
        <p14:creationId xmlns:p14="http://schemas.microsoft.com/office/powerpoint/2010/main" val="336914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  <p:bldP spid="358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932363" y="560388"/>
            <a:ext cx="2952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空间及投影分析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495800" y="1319213"/>
            <a:ext cx="46482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平面</a:t>
            </a:r>
            <a:r>
              <a:rPr lang="en-US" altLang="zh-CN" sz="2400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zh-CN" altLang="en-US" sz="2400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是一铅垂面，其水平投影积聚成一条直线，该直线与</a:t>
            </a:r>
            <a:r>
              <a:rPr lang="en-US" altLang="zh-CN" sz="2400" b="1" i="1" dirty="0" err="1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mn</a:t>
            </a:r>
            <a:r>
              <a:rPr lang="en-US" altLang="zh-CN" sz="2400" b="1" i="1" dirty="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交点即为交点</a:t>
            </a:r>
            <a:r>
              <a:rPr lang="en-US" altLang="zh-CN" sz="2400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的水平投影。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762500" y="3346450"/>
            <a:ext cx="197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求交点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4762500" y="3771900"/>
            <a:ext cx="2762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判别可见性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4592638" y="4344988"/>
            <a:ext cx="3789362" cy="12017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由水平投影可知，</a:t>
            </a:r>
            <a:r>
              <a:rPr lang="en-US" altLang="zh-CN" sz="2400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KN</a:t>
            </a:r>
            <a:r>
              <a:rPr lang="zh-CN" altLang="en-US" sz="2400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段在平面前，故正面投影</a:t>
            </a:r>
            <a:r>
              <a:rPr lang="zh-CN" altLang="en-US" sz="2400" b="1" dirty="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 </a:t>
            </a:r>
            <a:r>
              <a:rPr lang="en-US" altLang="zh-CN" sz="2400" b="1" i="1" dirty="0" err="1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400" b="1" i="1" dirty="0" err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</a:t>
            </a:r>
            <a:r>
              <a:rPr lang="en-US" altLang="zh-CN" sz="2400" b="1" i="1" dirty="0" err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b="1" i="1" dirty="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 </a:t>
            </a:r>
            <a:r>
              <a:rPr lang="zh-CN" altLang="en-US" sz="2400" b="1" dirty="0" smtClean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sz="2400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可见。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503238" y="5349875"/>
            <a:ext cx="5245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还可通过重影点别可见性。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5148263" y="2940050"/>
            <a:ext cx="1122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作图</a:t>
            </a:r>
          </a:p>
        </p:txBody>
      </p:sp>
      <p:sp>
        <p:nvSpPr>
          <p:cNvPr id="39946" name="Freeform 10"/>
          <p:cNvSpPr>
            <a:spLocks/>
          </p:cNvSpPr>
          <p:nvPr/>
        </p:nvSpPr>
        <p:spPr bwMode="auto">
          <a:xfrm>
            <a:off x="2533650" y="2436813"/>
            <a:ext cx="1588" cy="1993900"/>
          </a:xfrm>
          <a:custGeom>
            <a:avLst/>
            <a:gdLst>
              <a:gd name="T0" fmla="*/ 0 w 1"/>
              <a:gd name="T1" fmla="*/ 2147483646 h 1256"/>
              <a:gd name="T2" fmla="*/ 0 w 1"/>
              <a:gd name="T3" fmla="*/ 0 h 1256"/>
              <a:gd name="T4" fmla="*/ 0 60000 65536"/>
              <a:gd name="T5" fmla="*/ 0 60000 65536"/>
              <a:gd name="T6" fmla="*/ 0 w 1"/>
              <a:gd name="T7" fmla="*/ 0 h 1256"/>
              <a:gd name="T8" fmla="*/ 1 w 1"/>
              <a:gd name="T9" fmla="*/ 1256 h 12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256">
                <a:moveTo>
                  <a:pt x="0" y="1256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47" name="Freeform 11"/>
          <p:cNvSpPr>
            <a:spLocks/>
          </p:cNvSpPr>
          <p:nvPr/>
        </p:nvSpPr>
        <p:spPr bwMode="auto">
          <a:xfrm>
            <a:off x="1949450" y="2773363"/>
            <a:ext cx="1588" cy="1882775"/>
          </a:xfrm>
          <a:custGeom>
            <a:avLst/>
            <a:gdLst>
              <a:gd name="T0" fmla="*/ 0 w 1"/>
              <a:gd name="T1" fmla="*/ 0 h 1186"/>
              <a:gd name="T2" fmla="*/ 0 w 1"/>
              <a:gd name="T3" fmla="*/ 2147483646 h 1186"/>
              <a:gd name="T4" fmla="*/ 0 60000 65536"/>
              <a:gd name="T5" fmla="*/ 0 60000 65536"/>
              <a:gd name="T6" fmla="*/ 0 w 1"/>
              <a:gd name="T7" fmla="*/ 0 h 1186"/>
              <a:gd name="T8" fmla="*/ 1 w 1"/>
              <a:gd name="T9" fmla="*/ 1186 h 1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86">
                <a:moveTo>
                  <a:pt x="0" y="0"/>
                </a:moveTo>
                <a:lnTo>
                  <a:pt x="0" y="1186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0731" name="Group 13"/>
          <p:cNvGrpSpPr>
            <a:grpSpLocks/>
          </p:cNvGrpSpPr>
          <p:nvPr/>
        </p:nvGrpSpPr>
        <p:grpSpPr bwMode="auto">
          <a:xfrm>
            <a:off x="457200" y="641350"/>
            <a:ext cx="3962400" cy="4602163"/>
            <a:chOff x="288" y="404"/>
            <a:chExt cx="2496" cy="2899"/>
          </a:xfrm>
        </p:grpSpPr>
        <p:sp>
          <p:nvSpPr>
            <p:cNvPr id="30751" name="Text Box 14"/>
            <p:cNvSpPr txBox="1">
              <a:spLocks noChangeArrowheads="1"/>
            </p:cNvSpPr>
            <p:nvPr/>
          </p:nvSpPr>
          <p:spPr bwMode="auto">
            <a:xfrm>
              <a:off x="288" y="404"/>
              <a:ext cx="20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⑴ 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平面为特殊位置</a:t>
              </a:r>
              <a:endParaRPr lang="zh-CN" altLang="en-US" sz="2800" b="1" i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30752" name="Group 15"/>
            <p:cNvGrpSpPr>
              <a:grpSpLocks/>
            </p:cNvGrpSpPr>
            <p:nvPr/>
          </p:nvGrpSpPr>
          <p:grpSpPr bwMode="auto">
            <a:xfrm>
              <a:off x="384" y="951"/>
              <a:ext cx="2400" cy="2208"/>
              <a:chOff x="384" y="951"/>
              <a:chExt cx="2400" cy="2208"/>
            </a:xfrm>
          </p:grpSpPr>
          <p:sp>
            <p:nvSpPr>
              <p:cNvPr id="30763" name="Line 16"/>
              <p:cNvSpPr>
                <a:spLocks noChangeShapeType="1"/>
              </p:cNvSpPr>
              <p:nvPr/>
            </p:nvSpPr>
            <p:spPr bwMode="auto">
              <a:xfrm>
                <a:off x="384" y="2103"/>
                <a:ext cx="2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64" name="Line 17"/>
              <p:cNvSpPr>
                <a:spLocks noChangeShapeType="1"/>
              </p:cNvSpPr>
              <p:nvPr/>
            </p:nvSpPr>
            <p:spPr bwMode="auto">
              <a:xfrm>
                <a:off x="672" y="1671"/>
                <a:ext cx="1584" cy="240"/>
              </a:xfrm>
              <a:prstGeom prst="line">
                <a:avLst/>
              </a:prstGeom>
              <a:noFill/>
              <a:ln w="3810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65" name="Line 18"/>
              <p:cNvSpPr>
                <a:spLocks noChangeShapeType="1"/>
              </p:cNvSpPr>
              <p:nvPr/>
            </p:nvSpPr>
            <p:spPr bwMode="auto">
              <a:xfrm flipV="1">
                <a:off x="672" y="951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66" name="Line 19"/>
              <p:cNvSpPr>
                <a:spLocks noChangeShapeType="1"/>
              </p:cNvSpPr>
              <p:nvPr/>
            </p:nvSpPr>
            <p:spPr bwMode="auto">
              <a:xfrm>
                <a:off x="1392" y="951"/>
                <a:ext cx="864" cy="960"/>
              </a:xfrm>
              <a:prstGeom prst="line">
                <a:avLst/>
              </a:prstGeom>
              <a:noFill/>
              <a:ln w="3810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67" name="Line 20"/>
              <p:cNvSpPr>
                <a:spLocks noChangeShapeType="1"/>
              </p:cNvSpPr>
              <p:nvPr/>
            </p:nvSpPr>
            <p:spPr bwMode="auto">
              <a:xfrm>
                <a:off x="672" y="1671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68" name="Line 21"/>
              <p:cNvSpPr>
                <a:spLocks noChangeShapeType="1"/>
              </p:cNvSpPr>
              <p:nvPr/>
            </p:nvSpPr>
            <p:spPr bwMode="auto">
              <a:xfrm>
                <a:off x="2256" y="1911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69" name="Line 22"/>
              <p:cNvSpPr>
                <a:spLocks noChangeShapeType="1"/>
              </p:cNvSpPr>
              <p:nvPr/>
            </p:nvSpPr>
            <p:spPr bwMode="auto">
              <a:xfrm flipV="1">
                <a:off x="672" y="2535"/>
                <a:ext cx="1584" cy="576"/>
              </a:xfrm>
              <a:prstGeom prst="line">
                <a:avLst/>
              </a:prstGeom>
              <a:noFill/>
              <a:ln w="3810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70" name="Line 23"/>
              <p:cNvSpPr>
                <a:spLocks noChangeShapeType="1"/>
              </p:cNvSpPr>
              <p:nvPr/>
            </p:nvSpPr>
            <p:spPr bwMode="auto">
              <a:xfrm>
                <a:off x="1392" y="951"/>
                <a:ext cx="0" cy="19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71" name="Line 24"/>
              <p:cNvSpPr>
                <a:spLocks noChangeShapeType="1"/>
              </p:cNvSpPr>
              <p:nvPr/>
            </p:nvSpPr>
            <p:spPr bwMode="auto">
              <a:xfrm>
                <a:off x="912" y="2487"/>
                <a:ext cx="1584" cy="67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72" name="Line 25"/>
              <p:cNvSpPr>
                <a:spLocks noChangeShapeType="1"/>
              </p:cNvSpPr>
              <p:nvPr/>
            </p:nvSpPr>
            <p:spPr bwMode="auto">
              <a:xfrm flipV="1">
                <a:off x="912" y="1911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73" name="Line 26"/>
              <p:cNvSpPr>
                <a:spLocks noChangeShapeType="1"/>
              </p:cNvSpPr>
              <p:nvPr/>
            </p:nvSpPr>
            <p:spPr bwMode="auto">
              <a:xfrm flipV="1">
                <a:off x="2496" y="1047"/>
                <a:ext cx="0" cy="21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74" name="Line 27"/>
              <p:cNvSpPr>
                <a:spLocks noChangeShapeType="1"/>
              </p:cNvSpPr>
              <p:nvPr/>
            </p:nvSpPr>
            <p:spPr bwMode="auto">
              <a:xfrm flipV="1">
                <a:off x="912" y="1056"/>
                <a:ext cx="1584" cy="86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75" name="Freeform 28"/>
              <p:cNvSpPr>
                <a:spLocks/>
              </p:cNvSpPr>
              <p:nvPr/>
            </p:nvSpPr>
            <p:spPr bwMode="auto">
              <a:xfrm>
                <a:off x="1824" y="1047"/>
                <a:ext cx="672" cy="375"/>
              </a:xfrm>
              <a:custGeom>
                <a:avLst/>
                <a:gdLst>
                  <a:gd name="T0" fmla="*/ 0 w 672"/>
                  <a:gd name="T1" fmla="*/ 375 h 375"/>
                  <a:gd name="T2" fmla="*/ 672 w 672"/>
                  <a:gd name="T3" fmla="*/ 0 h 375"/>
                  <a:gd name="T4" fmla="*/ 0 60000 65536"/>
                  <a:gd name="T5" fmla="*/ 0 60000 65536"/>
                  <a:gd name="T6" fmla="*/ 0 w 672"/>
                  <a:gd name="T7" fmla="*/ 0 h 375"/>
                  <a:gd name="T8" fmla="*/ 672 w 672"/>
                  <a:gd name="T9" fmla="*/ 375 h 37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72" h="375">
                    <a:moveTo>
                      <a:pt x="0" y="375"/>
                    </a:moveTo>
                    <a:lnTo>
                      <a:pt x="672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76" name="Freeform 29"/>
              <p:cNvSpPr>
                <a:spLocks/>
              </p:cNvSpPr>
              <p:nvPr/>
            </p:nvSpPr>
            <p:spPr bwMode="auto">
              <a:xfrm>
                <a:off x="912" y="1747"/>
                <a:ext cx="319" cy="164"/>
              </a:xfrm>
              <a:custGeom>
                <a:avLst/>
                <a:gdLst>
                  <a:gd name="T0" fmla="*/ 0 w 319"/>
                  <a:gd name="T1" fmla="*/ 164 h 164"/>
                  <a:gd name="T2" fmla="*/ 319 w 319"/>
                  <a:gd name="T3" fmla="*/ 0 h 164"/>
                  <a:gd name="T4" fmla="*/ 0 60000 65536"/>
                  <a:gd name="T5" fmla="*/ 0 60000 65536"/>
                  <a:gd name="T6" fmla="*/ 0 w 319"/>
                  <a:gd name="T7" fmla="*/ 0 h 164"/>
                  <a:gd name="T8" fmla="*/ 319 w 319"/>
                  <a:gd name="T9" fmla="*/ 164 h 1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9" h="164">
                    <a:moveTo>
                      <a:pt x="0" y="164"/>
                    </a:moveTo>
                    <a:lnTo>
                      <a:pt x="319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753" name="Text Box 30"/>
            <p:cNvSpPr txBox="1">
              <a:spLocks noChangeArrowheads="1"/>
            </p:cNvSpPr>
            <p:nvPr/>
          </p:nvSpPr>
          <p:spPr bwMode="auto">
            <a:xfrm>
              <a:off x="496" y="296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i="1">
                <a:latin typeface="Dutch801 Rm BT" panose="020206030605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4" name="Text Box 31"/>
            <p:cNvSpPr txBox="1">
              <a:spLocks noChangeArrowheads="1"/>
            </p:cNvSpPr>
            <p:nvPr/>
          </p:nvSpPr>
          <p:spPr bwMode="auto">
            <a:xfrm>
              <a:off x="1296" y="282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5" name="Text Box 32"/>
            <p:cNvSpPr txBox="1">
              <a:spLocks noChangeArrowheads="1"/>
            </p:cNvSpPr>
            <p:nvPr/>
          </p:nvSpPr>
          <p:spPr bwMode="auto">
            <a:xfrm>
              <a:off x="2247" y="2391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6" name="Text Box 33"/>
            <p:cNvSpPr txBox="1">
              <a:spLocks noChangeArrowheads="1"/>
            </p:cNvSpPr>
            <p:nvPr/>
          </p:nvSpPr>
          <p:spPr bwMode="auto">
            <a:xfrm>
              <a:off x="720" y="239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7" name="Text Box 34"/>
            <p:cNvSpPr txBox="1">
              <a:spLocks noChangeArrowheads="1"/>
            </p:cNvSpPr>
            <p:nvPr/>
          </p:nvSpPr>
          <p:spPr bwMode="auto">
            <a:xfrm>
              <a:off x="2492" y="30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8" name="Text Box 35"/>
            <p:cNvSpPr txBox="1">
              <a:spLocks noChangeArrowheads="1"/>
            </p:cNvSpPr>
            <p:nvPr/>
          </p:nvSpPr>
          <p:spPr bwMode="auto">
            <a:xfrm>
              <a:off x="2239" y="1767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30759" name="Text Box 36"/>
            <p:cNvSpPr txBox="1">
              <a:spLocks noChangeArrowheads="1"/>
            </p:cNvSpPr>
            <p:nvPr/>
          </p:nvSpPr>
          <p:spPr bwMode="auto">
            <a:xfrm>
              <a:off x="2458" y="855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0760" name="Text Box 37"/>
            <p:cNvSpPr txBox="1">
              <a:spLocks noChangeArrowheads="1"/>
            </p:cNvSpPr>
            <p:nvPr/>
          </p:nvSpPr>
          <p:spPr bwMode="auto">
            <a:xfrm>
              <a:off x="1220" y="759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30761" name="Text Box 38"/>
            <p:cNvSpPr txBox="1">
              <a:spLocks noChangeArrowheads="1"/>
            </p:cNvSpPr>
            <p:nvPr/>
          </p:nvSpPr>
          <p:spPr bwMode="auto">
            <a:xfrm>
              <a:off x="448" y="1527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30762" name="Text Box 39"/>
            <p:cNvSpPr txBox="1">
              <a:spLocks noChangeArrowheads="1"/>
            </p:cNvSpPr>
            <p:nvPr/>
          </p:nvSpPr>
          <p:spPr bwMode="auto">
            <a:xfrm>
              <a:off x="639" y="1815"/>
              <a:ext cx="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</p:grpSp>
      <p:sp>
        <p:nvSpPr>
          <p:cNvPr id="39976" name="Freeform 40"/>
          <p:cNvSpPr>
            <a:spLocks/>
          </p:cNvSpPr>
          <p:nvPr/>
        </p:nvSpPr>
        <p:spPr bwMode="auto">
          <a:xfrm>
            <a:off x="1936750" y="2451100"/>
            <a:ext cx="584200" cy="336550"/>
          </a:xfrm>
          <a:custGeom>
            <a:avLst/>
            <a:gdLst>
              <a:gd name="T0" fmla="*/ 0 w 368"/>
              <a:gd name="T1" fmla="*/ 2147483646 h 212"/>
              <a:gd name="T2" fmla="*/ 2147483646 w 368"/>
              <a:gd name="T3" fmla="*/ 0 h 212"/>
              <a:gd name="T4" fmla="*/ 0 60000 65536"/>
              <a:gd name="T5" fmla="*/ 0 60000 65536"/>
              <a:gd name="T6" fmla="*/ 0 w 368"/>
              <a:gd name="T7" fmla="*/ 0 h 212"/>
              <a:gd name="T8" fmla="*/ 368 w 368"/>
              <a:gd name="T9" fmla="*/ 212 h 2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8" h="212">
                <a:moveTo>
                  <a:pt x="0" y="212"/>
                </a:moveTo>
                <a:lnTo>
                  <a:pt x="368" y="0"/>
                </a:lnTo>
              </a:path>
            </a:pathLst>
          </a:custGeom>
          <a:noFill/>
          <a:ln w="57150">
            <a:solidFill>
              <a:srgbClr val="E1F4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1709738" y="2033588"/>
            <a:ext cx="1660525" cy="527050"/>
            <a:chOff x="624" y="1968"/>
            <a:chExt cx="1968" cy="332"/>
          </a:xfrm>
        </p:grpSpPr>
        <p:sp>
          <p:nvSpPr>
            <p:cNvPr id="30749" name="Text Box 42"/>
            <p:cNvSpPr txBox="1">
              <a:spLocks noChangeArrowheads="1"/>
            </p:cNvSpPr>
            <p:nvPr/>
          </p:nvSpPr>
          <p:spPr bwMode="auto">
            <a:xfrm>
              <a:off x="1346" y="1968"/>
              <a:ext cx="4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i="1">
                  <a:latin typeface="Dutch801 Rm BT" panose="020206030605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30750" name="Text Box 43"/>
            <p:cNvSpPr txBox="1">
              <a:spLocks noChangeArrowheads="1"/>
            </p:cNvSpPr>
            <p:nvPr/>
          </p:nvSpPr>
          <p:spPr bwMode="auto">
            <a:xfrm>
              <a:off x="624" y="2146"/>
              <a:ext cx="196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000" b="1"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2025650" y="4303713"/>
            <a:ext cx="998538" cy="568325"/>
            <a:chOff x="768" y="3430"/>
            <a:chExt cx="1680" cy="283"/>
          </a:xfrm>
        </p:grpSpPr>
        <p:sp>
          <p:nvSpPr>
            <p:cNvPr id="30747" name="Text Box 45"/>
            <p:cNvSpPr txBox="1">
              <a:spLocks noChangeArrowheads="1"/>
            </p:cNvSpPr>
            <p:nvPr/>
          </p:nvSpPr>
          <p:spPr bwMode="auto">
            <a:xfrm>
              <a:off x="1334" y="3485"/>
              <a:ext cx="56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8" name="Text Box 46"/>
            <p:cNvSpPr txBox="1">
              <a:spLocks noChangeArrowheads="1"/>
            </p:cNvSpPr>
            <p:nvPr/>
          </p:nvSpPr>
          <p:spPr bwMode="auto">
            <a:xfrm flipV="1">
              <a:off x="768" y="3430"/>
              <a:ext cx="168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000" b="1"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</a:p>
          </p:txBody>
        </p:sp>
      </p:grpSp>
      <p:sp>
        <p:nvSpPr>
          <p:cNvPr id="39983" name="Freeform 47"/>
          <p:cNvSpPr>
            <a:spLocks/>
          </p:cNvSpPr>
          <p:nvPr/>
        </p:nvSpPr>
        <p:spPr bwMode="auto">
          <a:xfrm rot="220091">
            <a:off x="1882775" y="2476500"/>
            <a:ext cx="595313" cy="368300"/>
          </a:xfrm>
          <a:custGeom>
            <a:avLst/>
            <a:gdLst>
              <a:gd name="T0" fmla="*/ 0 w 375"/>
              <a:gd name="T1" fmla="*/ 2147483646 h 206"/>
              <a:gd name="T2" fmla="*/ 2147483646 w 375"/>
              <a:gd name="T3" fmla="*/ 0 h 206"/>
              <a:gd name="T4" fmla="*/ 0 60000 65536"/>
              <a:gd name="T5" fmla="*/ 0 60000 65536"/>
              <a:gd name="T6" fmla="*/ 0 w 375"/>
              <a:gd name="T7" fmla="*/ 0 h 206"/>
              <a:gd name="T8" fmla="*/ 375 w 375"/>
              <a:gd name="T9" fmla="*/ 206 h 20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5" h="206">
                <a:moveTo>
                  <a:pt x="0" y="206"/>
                </a:moveTo>
                <a:lnTo>
                  <a:pt x="375" y="0"/>
                </a:lnTo>
              </a:path>
            </a:pathLst>
          </a:cu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984" name="Text Box 48"/>
          <p:cNvSpPr txBox="1">
            <a:spLocks noChangeArrowheads="1"/>
          </p:cNvSpPr>
          <p:nvPr/>
        </p:nvSpPr>
        <p:spPr bwMode="auto">
          <a:xfrm>
            <a:off x="1260475" y="2335213"/>
            <a:ext cx="116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en-US" sz="2000" b="1">
                <a:latin typeface="ISOCPEUR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000" b="1">
                <a:latin typeface="ISOCPEUR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000" b="1">
                <a:latin typeface="ISOCPEUR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1" lang="en-US" altLang="en-US" sz="2000" b="1">
                <a:latin typeface="ISOCPEUR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000" b="1">
                <a:latin typeface="ISOCPEUR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000" b="1">
                <a:latin typeface="ISOCPEUR" panose="020B0604020202020204" pitchFamily="34" charset="0"/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784350" y="3821113"/>
            <a:ext cx="407988" cy="479425"/>
            <a:chOff x="1124" y="2407"/>
            <a:chExt cx="257" cy="302"/>
          </a:xfrm>
        </p:grpSpPr>
        <p:sp>
          <p:nvSpPr>
            <p:cNvPr id="30745" name="Text Box 50"/>
            <p:cNvSpPr txBox="1">
              <a:spLocks noChangeArrowheads="1"/>
            </p:cNvSpPr>
            <p:nvPr/>
          </p:nvSpPr>
          <p:spPr bwMode="auto">
            <a:xfrm>
              <a:off x="1193" y="2407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ISOCPEUR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latin typeface="ISOCPEUR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6" name="Text Box 51"/>
            <p:cNvSpPr txBox="1">
              <a:spLocks noChangeArrowheads="1"/>
            </p:cNvSpPr>
            <p:nvPr/>
          </p:nvSpPr>
          <p:spPr bwMode="auto">
            <a:xfrm>
              <a:off x="1124" y="253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1200">
                  <a:solidFill>
                    <a:srgbClr val="CC00CC"/>
                  </a:solidFill>
                  <a:latin typeface="ISOCPEUR" panose="020B0604020202020204" pitchFamily="34" charset="0"/>
                  <a:ea typeface="宋体" panose="02010600030101010101" pitchFamily="2" charset="-122"/>
                </a:rPr>
                <a:t>●</a:t>
              </a: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784350" y="4487863"/>
            <a:ext cx="336550" cy="496887"/>
            <a:chOff x="1124" y="2827"/>
            <a:chExt cx="212" cy="313"/>
          </a:xfrm>
        </p:grpSpPr>
        <p:sp>
          <p:nvSpPr>
            <p:cNvPr id="30743" name="Text Box 53"/>
            <p:cNvSpPr txBox="1">
              <a:spLocks noChangeArrowheads="1"/>
            </p:cNvSpPr>
            <p:nvPr/>
          </p:nvSpPr>
          <p:spPr bwMode="auto">
            <a:xfrm>
              <a:off x="1154" y="2890"/>
              <a:ext cx="1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ISOCPEUR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latin typeface="ISOCPEUR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4" name="Text Box 54"/>
            <p:cNvSpPr txBox="1">
              <a:spLocks noChangeArrowheads="1"/>
            </p:cNvSpPr>
            <p:nvPr/>
          </p:nvSpPr>
          <p:spPr bwMode="auto">
            <a:xfrm>
              <a:off x="1124" y="2827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1200">
                  <a:solidFill>
                    <a:srgbClr val="CC00CC"/>
                  </a:solidFill>
                  <a:latin typeface="ISOCPEUR" panose="020B0604020202020204" pitchFamily="34" charset="0"/>
                  <a:ea typeface="宋体" panose="02010600030101010101" pitchFamily="2" charset="-122"/>
                </a:rPr>
                <a:t>●</a:t>
              </a:r>
            </a:p>
          </p:txBody>
        </p:sp>
      </p:grpSp>
      <p:sp>
        <p:nvSpPr>
          <p:cNvPr id="39991" name="Text Box 55"/>
          <p:cNvSpPr txBox="1">
            <a:spLocks noChangeArrowheads="1"/>
          </p:cNvSpPr>
          <p:nvPr/>
        </p:nvSpPr>
        <p:spPr bwMode="auto">
          <a:xfrm>
            <a:off x="1784350" y="262890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120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</a:p>
        </p:txBody>
      </p:sp>
      <p:sp>
        <p:nvSpPr>
          <p:cNvPr id="39992" name="Freeform 56"/>
          <p:cNvSpPr>
            <a:spLocks/>
          </p:cNvSpPr>
          <p:nvPr/>
        </p:nvSpPr>
        <p:spPr bwMode="auto">
          <a:xfrm rot="-152494">
            <a:off x="2565400" y="2271713"/>
            <a:ext cx="336550" cy="179387"/>
          </a:xfrm>
          <a:custGeom>
            <a:avLst/>
            <a:gdLst>
              <a:gd name="T0" fmla="*/ 0 w 212"/>
              <a:gd name="T1" fmla="*/ 2147483646 h 113"/>
              <a:gd name="T2" fmla="*/ 2147483646 w 212"/>
              <a:gd name="T3" fmla="*/ 0 h 113"/>
              <a:gd name="T4" fmla="*/ 0 60000 65536"/>
              <a:gd name="T5" fmla="*/ 0 60000 65536"/>
              <a:gd name="T6" fmla="*/ 0 w 212"/>
              <a:gd name="T7" fmla="*/ 0 h 113"/>
              <a:gd name="T8" fmla="*/ 212 w 212"/>
              <a:gd name="T9" fmla="*/ 113 h 1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" h="113">
                <a:moveTo>
                  <a:pt x="0" y="113"/>
                </a:moveTo>
                <a:lnTo>
                  <a:pt x="212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41" name="Text Box 57"/>
          <p:cNvSpPr txBox="1">
            <a:spLocks noChangeArrowheads="1"/>
          </p:cNvSpPr>
          <p:nvPr/>
        </p:nvSpPr>
        <p:spPr bwMode="auto">
          <a:xfrm>
            <a:off x="3175" y="4603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直线与平面相交</a:t>
            </a:r>
            <a:endParaRPr kumimoji="1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线形标注 2(带边框和强调线) 1"/>
          <p:cNvSpPr>
            <a:spLocks/>
          </p:cNvSpPr>
          <p:nvPr/>
        </p:nvSpPr>
        <p:spPr bwMode="auto">
          <a:xfrm>
            <a:off x="7235825" y="2738438"/>
            <a:ext cx="1657350" cy="70802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gradFill rotWithShape="1">
            <a:gsLst>
              <a:gs pos="0">
                <a:srgbClr val="F3C78A"/>
              </a:gs>
              <a:gs pos="50000">
                <a:srgbClr val="F5DBB9"/>
              </a:gs>
              <a:gs pos="100000">
                <a:srgbClr val="FAEDDD"/>
              </a:gs>
            </a:gsLst>
            <a:lin ang="108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用“线上取点”法</a:t>
            </a:r>
          </a:p>
        </p:txBody>
      </p:sp>
    </p:spTree>
    <p:extLst>
      <p:ext uri="{BB962C8B-B14F-4D97-AF65-F5344CB8AC3E}">
        <p14:creationId xmlns:p14="http://schemas.microsoft.com/office/powerpoint/2010/main" val="247035092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75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3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"/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75"/>
                                        <p:tgtEl>
                                          <p:spTgt spid="3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utoUpdateAnimBg="0"/>
      <p:bldP spid="39940" grpId="0" animBg="1" autoUpdateAnimBg="0"/>
      <p:bldP spid="39941" grpId="0" autoUpdateAnimBg="0"/>
      <p:bldP spid="39942" grpId="0" autoUpdateAnimBg="0"/>
      <p:bldP spid="39943" grpId="0" build="p" autoUpdateAnimBg="0"/>
      <p:bldP spid="39944" grpId="0" build="p" autoUpdateAnimBg="0"/>
      <p:bldP spid="39945" grpId="0" build="p" autoUpdateAnimBg="0"/>
      <p:bldP spid="39984" grpId="0" build="p" autoUpdateAnimBg="0"/>
      <p:bldP spid="39991" grpId="0" build="p" autoUpdateAnimBg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3"/>
          <p:cNvSpPr>
            <a:spLocks noChangeShapeType="1"/>
          </p:cNvSpPr>
          <p:nvPr/>
        </p:nvSpPr>
        <p:spPr bwMode="auto">
          <a:xfrm>
            <a:off x="2362200" y="1189038"/>
            <a:ext cx="0" cy="2819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058988" y="36274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1447800" y="393223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flipV="1">
            <a:off x="1143000" y="3856038"/>
            <a:ext cx="1447800" cy="762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2362200" y="2484438"/>
            <a:ext cx="0" cy="1905000"/>
          </a:xfrm>
          <a:prstGeom prst="line">
            <a:avLst/>
          </a:prstGeom>
          <a:noFill/>
          <a:ln w="1905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1657350" y="31702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9" name="Freeform 9"/>
          <p:cNvSpPr>
            <a:spLocks/>
          </p:cNvSpPr>
          <p:nvPr/>
        </p:nvSpPr>
        <p:spPr bwMode="auto">
          <a:xfrm>
            <a:off x="1111250" y="1858963"/>
            <a:ext cx="1489075" cy="777875"/>
          </a:xfrm>
          <a:custGeom>
            <a:avLst/>
            <a:gdLst>
              <a:gd name="T0" fmla="*/ 0 w 938"/>
              <a:gd name="T1" fmla="*/ 2147483646 h 490"/>
              <a:gd name="T2" fmla="*/ 2147483646 w 938"/>
              <a:gd name="T3" fmla="*/ 2147483646 h 490"/>
              <a:gd name="T4" fmla="*/ 2147483646 w 938"/>
              <a:gd name="T5" fmla="*/ 0 h 490"/>
              <a:gd name="T6" fmla="*/ 0 60000 65536"/>
              <a:gd name="T7" fmla="*/ 0 60000 65536"/>
              <a:gd name="T8" fmla="*/ 0 60000 65536"/>
              <a:gd name="T9" fmla="*/ 0 w 938"/>
              <a:gd name="T10" fmla="*/ 0 h 490"/>
              <a:gd name="T11" fmla="*/ 938 w 938"/>
              <a:gd name="T12" fmla="*/ 490 h 4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8" h="490">
                <a:moveTo>
                  <a:pt x="0" y="490"/>
                </a:moveTo>
                <a:lnTo>
                  <a:pt x="785" y="77"/>
                </a:lnTo>
                <a:lnTo>
                  <a:pt x="938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70" name="Freeform 10"/>
          <p:cNvSpPr>
            <a:spLocks/>
          </p:cNvSpPr>
          <p:nvPr/>
        </p:nvSpPr>
        <p:spPr bwMode="auto">
          <a:xfrm>
            <a:off x="2590800" y="1858963"/>
            <a:ext cx="1588" cy="1997075"/>
          </a:xfrm>
          <a:custGeom>
            <a:avLst/>
            <a:gdLst>
              <a:gd name="T0" fmla="*/ 0 w 1"/>
              <a:gd name="T1" fmla="*/ 2147483646 h 1258"/>
              <a:gd name="T2" fmla="*/ 0 w 1"/>
              <a:gd name="T3" fmla="*/ 0 h 1258"/>
              <a:gd name="T4" fmla="*/ 0 60000 65536"/>
              <a:gd name="T5" fmla="*/ 0 60000 65536"/>
              <a:gd name="T6" fmla="*/ 0 w 1"/>
              <a:gd name="T7" fmla="*/ 0 h 1258"/>
              <a:gd name="T8" fmla="*/ 1 w 1"/>
              <a:gd name="T9" fmla="*/ 1258 h 1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258">
                <a:moveTo>
                  <a:pt x="0" y="1258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1981200" y="3475038"/>
            <a:ext cx="1219200" cy="76200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2211388" y="3879850"/>
            <a:ext cx="3000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9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</a:p>
        </p:txBody>
      </p:sp>
      <p:sp>
        <p:nvSpPr>
          <p:cNvPr id="31756" name="Freeform 13"/>
          <p:cNvSpPr>
            <a:spLocks/>
          </p:cNvSpPr>
          <p:nvPr/>
        </p:nvSpPr>
        <p:spPr bwMode="auto">
          <a:xfrm>
            <a:off x="784225" y="3249613"/>
            <a:ext cx="2779713" cy="1587"/>
          </a:xfrm>
          <a:custGeom>
            <a:avLst/>
            <a:gdLst>
              <a:gd name="T0" fmla="*/ 0 w 1751"/>
              <a:gd name="T1" fmla="*/ 0 h 1"/>
              <a:gd name="T2" fmla="*/ 2147483646 w 1751"/>
              <a:gd name="T3" fmla="*/ 0 h 1"/>
              <a:gd name="T4" fmla="*/ 0 60000 65536"/>
              <a:gd name="T5" fmla="*/ 0 60000 65536"/>
              <a:gd name="T6" fmla="*/ 0 w 1751"/>
              <a:gd name="T7" fmla="*/ 0 h 1"/>
              <a:gd name="T8" fmla="*/ 1751 w 175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51" h="1">
                <a:moveTo>
                  <a:pt x="0" y="0"/>
                </a:moveTo>
                <a:lnTo>
                  <a:pt x="1751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7" name="Line 14"/>
          <p:cNvSpPr>
            <a:spLocks noChangeShapeType="1"/>
          </p:cNvSpPr>
          <p:nvPr/>
        </p:nvSpPr>
        <p:spPr bwMode="auto">
          <a:xfrm flipV="1">
            <a:off x="1143000" y="2332038"/>
            <a:ext cx="2057400" cy="30480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 flipV="1">
            <a:off x="1143000" y="1341438"/>
            <a:ext cx="838200" cy="129540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9" name="Freeform 16"/>
          <p:cNvSpPr>
            <a:spLocks/>
          </p:cNvSpPr>
          <p:nvPr/>
        </p:nvSpPr>
        <p:spPr bwMode="auto">
          <a:xfrm>
            <a:off x="1981200" y="1341438"/>
            <a:ext cx="1211263" cy="1003300"/>
          </a:xfrm>
          <a:custGeom>
            <a:avLst/>
            <a:gdLst>
              <a:gd name="T0" fmla="*/ 0 w 763"/>
              <a:gd name="T1" fmla="*/ 0 h 632"/>
              <a:gd name="T2" fmla="*/ 2147483646 w 763"/>
              <a:gd name="T3" fmla="*/ 2147483646 h 632"/>
              <a:gd name="T4" fmla="*/ 0 60000 65536"/>
              <a:gd name="T5" fmla="*/ 0 60000 65536"/>
              <a:gd name="T6" fmla="*/ 0 w 763"/>
              <a:gd name="T7" fmla="*/ 0 h 632"/>
              <a:gd name="T8" fmla="*/ 763 w 763"/>
              <a:gd name="T9" fmla="*/ 632 h 6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3" h="632">
                <a:moveTo>
                  <a:pt x="0" y="0"/>
                </a:moveTo>
                <a:lnTo>
                  <a:pt x="763" y="632"/>
                </a:lnTo>
              </a:path>
            </a:pathLst>
          </a:cu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60" name="Line 17"/>
          <p:cNvSpPr>
            <a:spLocks noChangeShapeType="1"/>
          </p:cNvSpPr>
          <p:nvPr/>
        </p:nvSpPr>
        <p:spPr bwMode="auto">
          <a:xfrm>
            <a:off x="1143000" y="2636838"/>
            <a:ext cx="0" cy="1981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61" name="Line 18"/>
          <p:cNvSpPr>
            <a:spLocks noChangeShapeType="1"/>
          </p:cNvSpPr>
          <p:nvPr/>
        </p:nvSpPr>
        <p:spPr bwMode="auto">
          <a:xfrm>
            <a:off x="1981200" y="1341438"/>
            <a:ext cx="0" cy="2133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62" name="Line 19"/>
          <p:cNvSpPr>
            <a:spLocks noChangeShapeType="1"/>
          </p:cNvSpPr>
          <p:nvPr/>
        </p:nvSpPr>
        <p:spPr bwMode="auto">
          <a:xfrm>
            <a:off x="3200400" y="2332038"/>
            <a:ext cx="0" cy="1905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63" name="Line 20"/>
          <p:cNvSpPr>
            <a:spLocks noChangeShapeType="1"/>
          </p:cNvSpPr>
          <p:nvPr/>
        </p:nvSpPr>
        <p:spPr bwMode="auto">
          <a:xfrm flipV="1">
            <a:off x="1143000" y="3475038"/>
            <a:ext cx="838200" cy="114300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64" name="Line 21"/>
          <p:cNvSpPr>
            <a:spLocks noChangeShapeType="1"/>
          </p:cNvSpPr>
          <p:nvPr/>
        </p:nvSpPr>
        <p:spPr bwMode="auto">
          <a:xfrm flipV="1">
            <a:off x="1143000" y="4237038"/>
            <a:ext cx="2057400" cy="38100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65" name="Line 22"/>
          <p:cNvSpPr>
            <a:spLocks noChangeShapeType="1"/>
          </p:cNvSpPr>
          <p:nvPr/>
        </p:nvSpPr>
        <p:spPr bwMode="auto">
          <a:xfrm>
            <a:off x="2362200" y="1198563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66" name="Text Box 23"/>
          <p:cNvSpPr txBox="1">
            <a:spLocks noChangeArrowheads="1"/>
          </p:cNvSpPr>
          <p:nvPr/>
        </p:nvSpPr>
        <p:spPr bwMode="auto">
          <a:xfrm>
            <a:off x="2333625" y="808038"/>
            <a:ext cx="49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1767" name="Text Box 24"/>
          <p:cNvSpPr txBox="1">
            <a:spLocks noChangeArrowheads="1"/>
          </p:cNvSpPr>
          <p:nvPr/>
        </p:nvSpPr>
        <p:spPr bwMode="auto">
          <a:xfrm>
            <a:off x="1958975" y="2632075"/>
            <a:ext cx="43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31768" name="Text Box 25"/>
          <p:cNvSpPr txBox="1">
            <a:spLocks noChangeArrowheads="1"/>
          </p:cNvSpPr>
          <p:nvPr/>
        </p:nvSpPr>
        <p:spPr bwMode="auto">
          <a:xfrm>
            <a:off x="3175000" y="2027238"/>
            <a:ext cx="395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31769" name="Text Box 26"/>
          <p:cNvSpPr txBox="1">
            <a:spLocks noChangeArrowheads="1"/>
          </p:cNvSpPr>
          <p:nvPr/>
        </p:nvSpPr>
        <p:spPr bwMode="auto">
          <a:xfrm>
            <a:off x="1689100" y="1017588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31770" name="Text Box 27"/>
          <p:cNvSpPr txBox="1">
            <a:spLocks noChangeArrowheads="1"/>
          </p:cNvSpPr>
          <p:nvPr/>
        </p:nvSpPr>
        <p:spPr bwMode="auto">
          <a:xfrm>
            <a:off x="803275" y="2332038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31771" name="Text Box 28"/>
          <p:cNvSpPr txBox="1">
            <a:spLocks noChangeArrowheads="1"/>
          </p:cNvSpPr>
          <p:nvPr/>
        </p:nvSpPr>
        <p:spPr bwMode="auto">
          <a:xfrm>
            <a:off x="854075" y="43894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72" name="Text Box 29"/>
          <p:cNvSpPr txBox="1">
            <a:spLocks noChangeArrowheads="1"/>
          </p:cNvSpPr>
          <p:nvPr/>
        </p:nvSpPr>
        <p:spPr bwMode="auto">
          <a:xfrm>
            <a:off x="3175000" y="4008438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4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2362200" y="1646238"/>
            <a:ext cx="0" cy="323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991" name="Freeform 31"/>
          <p:cNvSpPr>
            <a:spLocks/>
          </p:cNvSpPr>
          <p:nvPr/>
        </p:nvSpPr>
        <p:spPr bwMode="auto">
          <a:xfrm>
            <a:off x="2354263" y="2027238"/>
            <a:ext cx="7937" cy="407987"/>
          </a:xfrm>
          <a:custGeom>
            <a:avLst/>
            <a:gdLst>
              <a:gd name="T0" fmla="*/ 2147483646 w 5"/>
              <a:gd name="T1" fmla="*/ 0 h 257"/>
              <a:gd name="T2" fmla="*/ 0 w 5"/>
              <a:gd name="T3" fmla="*/ 2147483646 h 257"/>
              <a:gd name="T4" fmla="*/ 0 60000 65536"/>
              <a:gd name="T5" fmla="*/ 0 60000 65536"/>
              <a:gd name="T6" fmla="*/ 0 w 5"/>
              <a:gd name="T7" fmla="*/ 0 h 257"/>
              <a:gd name="T8" fmla="*/ 5 w 5"/>
              <a:gd name="T9" fmla="*/ 257 h 25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" h="257">
                <a:moveTo>
                  <a:pt x="5" y="0"/>
                </a:moveTo>
                <a:lnTo>
                  <a:pt x="0" y="257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75" name="Text Box 32"/>
          <p:cNvSpPr txBox="1">
            <a:spLocks noChangeArrowheads="1"/>
          </p:cNvSpPr>
          <p:nvPr/>
        </p:nvSpPr>
        <p:spPr bwMode="auto">
          <a:xfrm>
            <a:off x="457200" y="30163"/>
            <a:ext cx="3827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⑵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直线为特殊位置</a:t>
            </a: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4402138" y="641350"/>
            <a:ext cx="2711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空间及投影分析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3810000" y="1103313"/>
            <a:ext cx="50292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直线</a:t>
            </a:r>
            <a:r>
              <a:rPr lang="en-US" altLang="zh-CN" sz="24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MN</a:t>
            </a:r>
            <a:r>
              <a:rPr lang="zh-CN" altLang="en-US" sz="24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为铅垂线，其水平投影积聚成一个点，故交点</a:t>
            </a:r>
            <a:r>
              <a:rPr lang="en-US" altLang="zh-CN" sz="24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的水平投影也积聚在该点上。</a:t>
            </a: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4179888" y="3279775"/>
            <a:ext cx="1577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求交点</a:t>
            </a: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4179888" y="3840163"/>
            <a:ext cx="2197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判别可见性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009775" y="1646238"/>
            <a:ext cx="501650" cy="457200"/>
            <a:chOff x="1269" y="1536"/>
            <a:chExt cx="316" cy="288"/>
          </a:xfrm>
        </p:grpSpPr>
        <p:sp>
          <p:nvSpPr>
            <p:cNvPr id="3" name="Text Box 39"/>
            <p:cNvSpPr txBox="1">
              <a:spLocks noChangeArrowheads="1"/>
            </p:cNvSpPr>
            <p:nvPr/>
          </p:nvSpPr>
          <p:spPr bwMode="auto">
            <a:xfrm>
              <a:off x="1269" y="1536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31787" name="Text Box 40"/>
            <p:cNvSpPr txBox="1">
              <a:spLocks noChangeArrowheads="1"/>
            </p:cNvSpPr>
            <p:nvPr/>
          </p:nvSpPr>
          <p:spPr bwMode="auto">
            <a:xfrm>
              <a:off x="1396" y="1680"/>
              <a:ext cx="18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9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●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001" name="Line 41"/>
          <p:cNvSpPr>
            <a:spLocks noChangeShapeType="1"/>
          </p:cNvSpPr>
          <p:nvPr/>
        </p:nvSpPr>
        <p:spPr bwMode="auto">
          <a:xfrm>
            <a:off x="2357438" y="2027238"/>
            <a:ext cx="0" cy="457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86" name="Text Box 48"/>
          <p:cNvSpPr txBox="1">
            <a:spLocks noChangeArrowheads="1"/>
          </p:cNvSpPr>
          <p:nvPr/>
        </p:nvSpPr>
        <p:spPr bwMode="auto">
          <a:xfrm>
            <a:off x="3903663" y="2822575"/>
            <a:ext cx="139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作图</a:t>
            </a:r>
          </a:p>
        </p:txBody>
      </p:sp>
      <p:sp>
        <p:nvSpPr>
          <p:cNvPr id="31783" name="Line 50"/>
          <p:cNvSpPr>
            <a:spLocks noChangeShapeType="1"/>
          </p:cNvSpPr>
          <p:nvPr/>
        </p:nvSpPr>
        <p:spPr bwMode="auto">
          <a:xfrm>
            <a:off x="2362200" y="2455863"/>
            <a:ext cx="0" cy="3571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011" name="Text Box 51"/>
          <p:cNvSpPr txBox="1">
            <a:spLocks noChangeArrowheads="1"/>
          </p:cNvSpPr>
          <p:nvPr/>
        </p:nvSpPr>
        <p:spPr bwMode="auto">
          <a:xfrm>
            <a:off x="2206625" y="2335213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100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●</a:t>
            </a:r>
          </a:p>
        </p:txBody>
      </p:sp>
      <p:sp>
        <p:nvSpPr>
          <p:cNvPr id="44" name="线形标注 2(带边框和强调线) 43"/>
          <p:cNvSpPr>
            <a:spLocks/>
          </p:cNvSpPr>
          <p:nvPr/>
        </p:nvSpPr>
        <p:spPr bwMode="auto">
          <a:xfrm>
            <a:off x="6735763" y="2619375"/>
            <a:ext cx="1655762" cy="70802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gradFill rotWithShape="1">
            <a:gsLst>
              <a:gs pos="0">
                <a:srgbClr val="F3C78A"/>
              </a:gs>
              <a:gs pos="50000">
                <a:srgbClr val="F5DBB9"/>
              </a:gs>
              <a:gs pos="100000">
                <a:srgbClr val="FAEDDD"/>
              </a:gs>
            </a:gsLst>
            <a:lin ang="108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用“面上取点”法</a:t>
            </a:r>
          </a:p>
        </p:txBody>
      </p:sp>
    </p:spTree>
    <p:extLst>
      <p:ext uri="{BB962C8B-B14F-4D97-AF65-F5344CB8AC3E}">
        <p14:creationId xmlns:p14="http://schemas.microsoft.com/office/powerpoint/2010/main" val="408153353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31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40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93" grpId="0" autoUpdateAnimBg="0"/>
      <p:bldP spid="40994" grpId="0" animBg="1" autoUpdateAnimBg="0"/>
      <p:bldP spid="40995" grpId="0" build="p" autoUpdateAnimBg="0"/>
      <p:bldP spid="40996" grpId="0" build="p" autoUpdateAnimBg="0"/>
      <p:bldP spid="31786" grpId="0" build="p" autoUpdateAnimBg="0"/>
      <p:bldP spid="41011" grpId="0" build="p" autoUpdateAnimBg="0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55" name="Text Box 47"/>
          <p:cNvSpPr txBox="1">
            <a:spLocks noChangeArrowheads="1"/>
          </p:cNvSpPr>
          <p:nvPr/>
        </p:nvSpPr>
        <p:spPr bwMode="auto">
          <a:xfrm>
            <a:off x="4557713" y="1490990"/>
            <a:ext cx="3398837" cy="52322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eaLnBrk="1" hangingPunct="1">
              <a:buFontTx/>
              <a:buNone/>
              <a:defRPr sz="2800" b="1" i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/>
            </a:lvl2pPr>
            <a:lvl3pPr marL="1143000" indent="-228600" eaLnBrk="0" hangingPunct="0">
              <a:spcBef>
                <a:spcPct val="20000"/>
              </a:spcBef>
              <a:buChar char="•"/>
              <a:defRPr sz="2400"/>
            </a:lvl3pPr>
            <a:lvl4pPr marL="1600200" indent="-228600" eaLnBrk="0" hangingPunct="0">
              <a:spcBef>
                <a:spcPct val="20000"/>
              </a:spcBef>
              <a:buChar char="–"/>
              <a:defRPr sz="2000"/>
            </a:lvl4pPr>
            <a:lvl5pPr marL="2057400" indent="-228600" eaLnBrk="0" hangingPunct="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>
              <a:defRPr/>
            </a:pPr>
            <a:r>
              <a:rPr lang="zh-CN" altLang="en-US" dirty="0" smtClean="0"/>
              <a:t>空间及投影分析</a:t>
            </a:r>
          </a:p>
        </p:txBody>
      </p:sp>
      <p:sp>
        <p:nvSpPr>
          <p:cNvPr id="43056" name="Text Box 48"/>
          <p:cNvSpPr txBox="1">
            <a:spLocks noChangeArrowheads="1"/>
          </p:cNvSpPr>
          <p:nvPr/>
        </p:nvSpPr>
        <p:spPr bwMode="auto">
          <a:xfrm>
            <a:off x="4260850" y="2096483"/>
            <a:ext cx="4883150" cy="156966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平面</a:t>
            </a:r>
            <a:r>
              <a:rPr lang="en-US" altLang="zh-CN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DEFH</a:t>
            </a: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是一铅垂面，它的水平投影有积聚性，其与</a:t>
            </a:r>
            <a:r>
              <a:rPr kumimoji="1" lang="en-US" altLang="zh-CN" sz="2400" i="1" dirty="0" err="1">
                <a:solidFill>
                  <a:srgbClr val="002060"/>
                </a:solidFill>
                <a:latin typeface="3ds" panose="02000503020000020004" pitchFamily="2" charset="0"/>
                <a:ea typeface="黑体" panose="02010609060101010101" pitchFamily="49" charset="-122"/>
              </a:rPr>
              <a:t>ac、</a:t>
            </a:r>
            <a:r>
              <a:rPr kumimoji="1" lang="en-US" altLang="zh-CN" sz="2400" b="1" i="1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</a:t>
            </a:r>
            <a:r>
              <a:rPr kumimoji="1" lang="en-US" altLang="zh-CN" sz="2400" b="1" i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的交点</a:t>
            </a:r>
            <a:r>
              <a:rPr kumimoji="1" lang="en-US" altLang="zh-CN" sz="2400" i="1" dirty="0" err="1">
                <a:solidFill>
                  <a:srgbClr val="002060"/>
                </a:solidFill>
                <a:latin typeface="3ds" panose="02000503020000020004" pitchFamily="2" charset="0"/>
                <a:ea typeface="黑体" panose="02010609060101010101" pitchFamily="49" charset="-122"/>
              </a:rPr>
              <a:t>m、n</a:t>
            </a:r>
            <a:r>
              <a:rPr kumimoji="1" lang="en-US" altLang="zh-CN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即为两个共有点的水平投影，</a:t>
            </a:r>
            <a:r>
              <a:rPr lang="zh-CN" altLang="en-US" sz="24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故 </a:t>
            </a:r>
            <a:r>
              <a:rPr kumimoji="1" lang="en-US" altLang="zh-CN" sz="2400" b="1" i="1" dirty="0" err="1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mn</a:t>
            </a:r>
            <a:r>
              <a:rPr kumimoji="1" lang="en-US" altLang="zh-CN" sz="2400" b="1" i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为交线</a:t>
            </a:r>
            <a:r>
              <a:rPr lang="en-US" altLang="zh-CN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MN</a:t>
            </a: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的水平投影。</a:t>
            </a:r>
          </a:p>
        </p:txBody>
      </p:sp>
      <p:sp>
        <p:nvSpPr>
          <p:cNvPr id="43057" name="Text Box 49"/>
          <p:cNvSpPr txBox="1">
            <a:spLocks noChangeArrowheads="1"/>
          </p:cNvSpPr>
          <p:nvPr/>
        </p:nvSpPr>
        <p:spPr bwMode="auto">
          <a:xfrm>
            <a:off x="4419600" y="4333875"/>
            <a:ext cx="209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求交线</a:t>
            </a:r>
          </a:p>
        </p:txBody>
      </p:sp>
      <p:sp>
        <p:nvSpPr>
          <p:cNvPr id="43058" name="Text Box 50"/>
          <p:cNvSpPr txBox="1">
            <a:spLocks noChangeArrowheads="1"/>
          </p:cNvSpPr>
          <p:nvPr/>
        </p:nvSpPr>
        <p:spPr bwMode="auto">
          <a:xfrm>
            <a:off x="4419600" y="4800600"/>
            <a:ext cx="2744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en-US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判别可见性</a:t>
            </a:r>
          </a:p>
        </p:txBody>
      </p:sp>
      <p:sp>
        <p:nvSpPr>
          <p:cNvPr id="43059" name="Text Box 51"/>
          <p:cNvSpPr txBox="1">
            <a:spLocks noChangeArrowheads="1"/>
          </p:cNvSpPr>
          <p:nvPr/>
        </p:nvSpPr>
        <p:spPr bwMode="auto">
          <a:xfrm>
            <a:off x="4281488" y="5308600"/>
            <a:ext cx="4862512" cy="83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en-US" altLang="zh-CN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Ⅰ</a:t>
            </a:r>
            <a:r>
              <a:rPr lang="zh-CN" altLang="en-US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MC</a:t>
            </a:r>
            <a:r>
              <a:rPr lang="zh-CN" altLang="en-US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上，点</a:t>
            </a:r>
            <a:r>
              <a:rPr lang="en-US" altLang="zh-CN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Ⅱ</a:t>
            </a:r>
            <a:r>
              <a:rPr lang="zh-CN" altLang="en-US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FH</a:t>
            </a:r>
            <a:r>
              <a:rPr lang="zh-CN" altLang="en-US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上，点</a:t>
            </a:r>
            <a:r>
              <a:rPr lang="en-US" altLang="zh-CN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Ⅰ</a:t>
            </a:r>
            <a:r>
              <a:rPr lang="zh-CN" altLang="en-US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在前，点</a:t>
            </a:r>
            <a:r>
              <a:rPr lang="en-US" altLang="zh-CN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Ⅱ</a:t>
            </a:r>
            <a:r>
              <a:rPr lang="zh-CN" altLang="en-US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在后，故</a:t>
            </a:r>
            <a:r>
              <a:rPr lang="en-US" altLang="zh-CN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ommercialPi BT" panose="05020102010206080802" pitchFamily="18" charset="2"/>
              </a:rPr>
              <a:t>c </a:t>
            </a:r>
            <a:r>
              <a:rPr lang="zh-CN" altLang="en-US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可见。</a:t>
            </a:r>
          </a:p>
        </p:txBody>
      </p:sp>
      <p:sp>
        <p:nvSpPr>
          <p:cNvPr id="29705" name="Text Box 89"/>
          <p:cNvSpPr txBox="1">
            <a:spLocks noChangeArrowheads="1"/>
          </p:cNvSpPr>
          <p:nvPr/>
        </p:nvSpPr>
        <p:spPr bwMode="auto">
          <a:xfrm>
            <a:off x="304800" y="1524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平面</a:t>
            </a:r>
            <a:r>
              <a:rPr kumimoji="1"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与平面相交</a:t>
            </a:r>
            <a:endParaRPr kumimoji="1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6" name="Text Box 90"/>
          <p:cNvSpPr txBox="1">
            <a:spLocks noChangeArrowheads="1"/>
          </p:cNvSpPr>
          <p:nvPr/>
        </p:nvSpPr>
        <p:spPr bwMode="auto">
          <a:xfrm>
            <a:off x="323850" y="720725"/>
            <a:ext cx="8299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只考虑至少有一个平面为特殊位置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利用积聚性</a:t>
            </a:r>
          </a:p>
        </p:txBody>
      </p:sp>
      <p:sp>
        <p:nvSpPr>
          <p:cNvPr id="43099" name="Line 91"/>
          <p:cNvSpPr>
            <a:spLocks noChangeShapeType="1"/>
          </p:cNvSpPr>
          <p:nvPr/>
        </p:nvSpPr>
        <p:spPr bwMode="auto">
          <a:xfrm flipV="1">
            <a:off x="1460500" y="3448050"/>
            <a:ext cx="0" cy="267970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100" name="Line 92"/>
          <p:cNvSpPr>
            <a:spLocks noChangeShapeType="1"/>
          </p:cNvSpPr>
          <p:nvPr/>
        </p:nvSpPr>
        <p:spPr bwMode="auto">
          <a:xfrm flipV="1">
            <a:off x="1462088" y="2759075"/>
            <a:ext cx="1090612" cy="688975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101" name="Line 93"/>
          <p:cNvSpPr>
            <a:spLocks noChangeShapeType="1"/>
          </p:cNvSpPr>
          <p:nvPr/>
        </p:nvSpPr>
        <p:spPr bwMode="auto">
          <a:xfrm flipV="1">
            <a:off x="2552700" y="2759075"/>
            <a:ext cx="0" cy="2881313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9710" name="Group 94"/>
          <p:cNvGrpSpPr>
            <a:grpSpLocks/>
          </p:cNvGrpSpPr>
          <p:nvPr/>
        </p:nvGrpSpPr>
        <p:grpSpPr bwMode="auto">
          <a:xfrm>
            <a:off x="254000" y="1465263"/>
            <a:ext cx="3841750" cy="5226050"/>
            <a:chOff x="544" y="575"/>
            <a:chExt cx="2420" cy="3292"/>
          </a:xfrm>
        </p:grpSpPr>
        <p:sp>
          <p:nvSpPr>
            <p:cNvPr id="29753" name="Line 95"/>
            <p:cNvSpPr>
              <a:spLocks noChangeShapeType="1"/>
            </p:cNvSpPr>
            <p:nvPr/>
          </p:nvSpPr>
          <p:spPr bwMode="auto">
            <a:xfrm flipH="1" flipV="1">
              <a:off x="1494" y="944"/>
              <a:ext cx="733" cy="6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4" name="Line 96"/>
            <p:cNvSpPr>
              <a:spLocks noChangeShapeType="1"/>
            </p:cNvSpPr>
            <p:nvPr/>
          </p:nvSpPr>
          <p:spPr bwMode="auto">
            <a:xfrm>
              <a:off x="1494" y="944"/>
              <a:ext cx="0" cy="1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5" name="Line 97"/>
            <p:cNvSpPr>
              <a:spLocks noChangeShapeType="1"/>
            </p:cNvSpPr>
            <p:nvPr/>
          </p:nvSpPr>
          <p:spPr bwMode="auto">
            <a:xfrm>
              <a:off x="2636" y="1967"/>
              <a:ext cx="0" cy="18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6" name="Line 98"/>
            <p:cNvSpPr>
              <a:spLocks noChangeShapeType="1"/>
            </p:cNvSpPr>
            <p:nvPr/>
          </p:nvSpPr>
          <p:spPr bwMode="auto">
            <a:xfrm>
              <a:off x="2230" y="2158"/>
              <a:ext cx="0" cy="9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7" name="Line 99"/>
            <p:cNvSpPr>
              <a:spLocks noChangeShapeType="1"/>
            </p:cNvSpPr>
            <p:nvPr/>
          </p:nvSpPr>
          <p:spPr bwMode="auto">
            <a:xfrm>
              <a:off x="1056" y="2158"/>
              <a:ext cx="0" cy="14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06" name="Line 100"/>
            <p:cNvSpPr>
              <a:spLocks noChangeShapeType="1"/>
            </p:cNvSpPr>
            <p:nvPr/>
          </p:nvSpPr>
          <p:spPr bwMode="auto">
            <a:xfrm>
              <a:off x="1494" y="2760"/>
              <a:ext cx="1141" cy="1021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707" name="Line 101"/>
            <p:cNvSpPr>
              <a:spLocks noChangeShapeType="1"/>
            </p:cNvSpPr>
            <p:nvPr/>
          </p:nvSpPr>
          <p:spPr bwMode="auto">
            <a:xfrm>
              <a:off x="734" y="3389"/>
              <a:ext cx="1901" cy="392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708" name="Line 102"/>
            <p:cNvSpPr>
              <a:spLocks noChangeShapeType="1"/>
            </p:cNvSpPr>
            <p:nvPr/>
          </p:nvSpPr>
          <p:spPr bwMode="auto">
            <a:xfrm flipV="1">
              <a:off x="734" y="2760"/>
              <a:ext cx="760" cy="638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761" name="Line 103"/>
            <p:cNvSpPr>
              <a:spLocks noChangeShapeType="1"/>
            </p:cNvSpPr>
            <p:nvPr/>
          </p:nvSpPr>
          <p:spPr bwMode="auto">
            <a:xfrm flipV="1">
              <a:off x="1056" y="3100"/>
              <a:ext cx="1183" cy="51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62" name="Line 104"/>
            <p:cNvSpPr>
              <a:spLocks noChangeShapeType="1"/>
            </p:cNvSpPr>
            <p:nvPr/>
          </p:nvSpPr>
          <p:spPr bwMode="auto">
            <a:xfrm>
              <a:off x="1056" y="1791"/>
              <a:ext cx="1171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1" name="Line 105"/>
            <p:cNvSpPr>
              <a:spLocks noChangeShapeType="1"/>
            </p:cNvSpPr>
            <p:nvPr/>
          </p:nvSpPr>
          <p:spPr bwMode="auto">
            <a:xfrm>
              <a:off x="711" y="1752"/>
              <a:ext cx="345" cy="46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712" name="Line 106"/>
            <p:cNvSpPr>
              <a:spLocks noChangeShapeType="1"/>
            </p:cNvSpPr>
            <p:nvPr/>
          </p:nvSpPr>
          <p:spPr bwMode="auto">
            <a:xfrm flipH="1">
              <a:off x="734" y="1416"/>
              <a:ext cx="322" cy="336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765" name="Line 107"/>
            <p:cNvSpPr>
              <a:spLocks noChangeShapeType="1"/>
            </p:cNvSpPr>
            <p:nvPr/>
          </p:nvSpPr>
          <p:spPr bwMode="auto">
            <a:xfrm>
              <a:off x="2227" y="1924"/>
              <a:ext cx="0" cy="23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66" name="Line 108"/>
            <p:cNvSpPr>
              <a:spLocks noChangeShapeType="1"/>
            </p:cNvSpPr>
            <p:nvPr/>
          </p:nvSpPr>
          <p:spPr bwMode="auto">
            <a:xfrm>
              <a:off x="1056" y="2158"/>
              <a:ext cx="1171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67" name="Line 109"/>
            <p:cNvSpPr>
              <a:spLocks noChangeShapeType="1"/>
            </p:cNvSpPr>
            <p:nvPr/>
          </p:nvSpPr>
          <p:spPr bwMode="auto">
            <a:xfrm>
              <a:off x="1056" y="769"/>
              <a:ext cx="0" cy="65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68" name="Line 110"/>
            <p:cNvSpPr>
              <a:spLocks noChangeShapeType="1"/>
            </p:cNvSpPr>
            <p:nvPr/>
          </p:nvSpPr>
          <p:spPr bwMode="auto">
            <a:xfrm>
              <a:off x="734" y="1752"/>
              <a:ext cx="0" cy="16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69" name="Rectangle 111"/>
            <p:cNvSpPr>
              <a:spLocks noChangeArrowheads="1"/>
            </p:cNvSpPr>
            <p:nvPr/>
          </p:nvSpPr>
          <p:spPr bwMode="auto">
            <a:xfrm>
              <a:off x="1551" y="786"/>
              <a:ext cx="29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′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29770" name="Rectangle 112"/>
            <p:cNvSpPr>
              <a:spLocks noChangeArrowheads="1"/>
            </p:cNvSpPr>
            <p:nvPr/>
          </p:nvSpPr>
          <p:spPr bwMode="auto">
            <a:xfrm>
              <a:off x="1558" y="2563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 </a:t>
              </a:r>
              <a:r>
                <a:rPr kumimoji="1" lang="en-US" altLang="zh-CN" sz="2400" i="1">
                  <a:solidFill>
                    <a:srgbClr val="000000"/>
                  </a:solidFill>
                  <a:latin typeface="Dutch801 Rm BT" panose="02020603060505020304" pitchFamily="18" charset="0"/>
                </a:rPr>
                <a:t> 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29771" name="Rectangle 113"/>
            <p:cNvSpPr>
              <a:spLocks noChangeArrowheads="1"/>
            </p:cNvSpPr>
            <p:nvPr/>
          </p:nvSpPr>
          <p:spPr bwMode="auto">
            <a:xfrm>
              <a:off x="597" y="32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29772" name="Rectangle 114"/>
            <p:cNvSpPr>
              <a:spLocks noChangeArrowheads="1"/>
            </p:cNvSpPr>
            <p:nvPr/>
          </p:nvSpPr>
          <p:spPr bwMode="auto">
            <a:xfrm>
              <a:off x="931" y="3602"/>
              <a:ext cx="3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400" b="1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400" b="1">
                  <a:solidFill>
                    <a:srgbClr val="000000"/>
                  </a:solidFill>
                  <a:latin typeface="宋体" panose="02010600030101010101" pitchFamily="2" charset="-122"/>
                </a:rPr>
                <a:t>)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29773" name="Rectangle 115"/>
            <p:cNvSpPr>
              <a:spLocks noChangeArrowheads="1"/>
            </p:cNvSpPr>
            <p:nvPr/>
          </p:nvSpPr>
          <p:spPr bwMode="auto">
            <a:xfrm>
              <a:off x="818" y="2110"/>
              <a:ext cx="27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′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29774" name="Rectangle 116"/>
            <p:cNvSpPr>
              <a:spLocks noChangeArrowheads="1"/>
            </p:cNvSpPr>
            <p:nvPr/>
          </p:nvSpPr>
          <p:spPr bwMode="auto">
            <a:xfrm>
              <a:off x="544" y="1621"/>
              <a:ext cx="29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′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29775" name="Rectangle 117"/>
            <p:cNvSpPr>
              <a:spLocks noChangeArrowheads="1"/>
            </p:cNvSpPr>
            <p:nvPr/>
          </p:nvSpPr>
          <p:spPr bwMode="auto">
            <a:xfrm>
              <a:off x="908" y="575"/>
              <a:ext cx="29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′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29776" name="Rectangle 118"/>
            <p:cNvSpPr>
              <a:spLocks noChangeArrowheads="1"/>
            </p:cNvSpPr>
            <p:nvPr/>
          </p:nvSpPr>
          <p:spPr bwMode="auto">
            <a:xfrm>
              <a:off x="2291" y="2964"/>
              <a:ext cx="36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400" b="1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400" b="1">
                  <a:solidFill>
                    <a:srgbClr val="000000"/>
                  </a:solidFill>
                  <a:latin typeface="宋体" panose="02010600030101010101" pitchFamily="2" charset="-122"/>
                </a:rPr>
                <a:t>)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29777" name="Rectangle 119"/>
            <p:cNvSpPr>
              <a:spLocks noChangeArrowheads="1"/>
            </p:cNvSpPr>
            <p:nvPr/>
          </p:nvSpPr>
          <p:spPr bwMode="auto">
            <a:xfrm>
              <a:off x="2697" y="3637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29778" name="Rectangle 120"/>
            <p:cNvSpPr>
              <a:spLocks noChangeArrowheads="1"/>
            </p:cNvSpPr>
            <p:nvPr/>
          </p:nvSpPr>
          <p:spPr bwMode="auto">
            <a:xfrm>
              <a:off x="2296" y="2025"/>
              <a:ext cx="2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′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29779" name="Rectangle 121"/>
            <p:cNvSpPr>
              <a:spLocks noChangeArrowheads="1"/>
            </p:cNvSpPr>
            <p:nvPr/>
          </p:nvSpPr>
          <p:spPr bwMode="auto">
            <a:xfrm>
              <a:off x="2678" y="1805"/>
              <a:ext cx="2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′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29780" name="Rectangle 122"/>
            <p:cNvSpPr>
              <a:spLocks noChangeArrowheads="1"/>
            </p:cNvSpPr>
            <p:nvPr/>
          </p:nvSpPr>
          <p:spPr bwMode="auto">
            <a:xfrm>
              <a:off x="2281" y="594"/>
              <a:ext cx="3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′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29781" name="Line 123"/>
            <p:cNvSpPr>
              <a:spLocks noChangeShapeType="1"/>
            </p:cNvSpPr>
            <p:nvPr/>
          </p:nvSpPr>
          <p:spPr bwMode="auto">
            <a:xfrm>
              <a:off x="597" y="2494"/>
              <a:ext cx="2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82" name="Line 124"/>
            <p:cNvSpPr>
              <a:spLocks noChangeShapeType="1"/>
            </p:cNvSpPr>
            <p:nvPr/>
          </p:nvSpPr>
          <p:spPr bwMode="auto">
            <a:xfrm>
              <a:off x="1056" y="769"/>
              <a:ext cx="1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83" name="Line 125"/>
            <p:cNvSpPr>
              <a:spLocks noChangeShapeType="1"/>
            </p:cNvSpPr>
            <p:nvPr/>
          </p:nvSpPr>
          <p:spPr bwMode="auto">
            <a:xfrm>
              <a:off x="2227" y="769"/>
              <a:ext cx="0" cy="8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84" name="Line 126"/>
            <p:cNvSpPr>
              <a:spLocks noChangeShapeType="1"/>
            </p:cNvSpPr>
            <p:nvPr/>
          </p:nvSpPr>
          <p:spPr bwMode="auto">
            <a:xfrm flipV="1">
              <a:off x="1056" y="1791"/>
              <a:ext cx="0" cy="36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85" name="Line 127"/>
            <p:cNvSpPr>
              <a:spLocks noChangeShapeType="1"/>
            </p:cNvSpPr>
            <p:nvPr/>
          </p:nvSpPr>
          <p:spPr bwMode="auto">
            <a:xfrm flipH="1">
              <a:off x="1057" y="944"/>
              <a:ext cx="437" cy="4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34" name="Line 128"/>
            <p:cNvSpPr>
              <a:spLocks noChangeShapeType="1"/>
            </p:cNvSpPr>
            <p:nvPr/>
          </p:nvSpPr>
          <p:spPr bwMode="auto">
            <a:xfrm>
              <a:off x="2239" y="1924"/>
              <a:ext cx="396" cy="43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735" name="Line 129"/>
            <p:cNvSpPr>
              <a:spLocks noChangeShapeType="1"/>
            </p:cNvSpPr>
            <p:nvPr/>
          </p:nvSpPr>
          <p:spPr bwMode="auto">
            <a:xfrm>
              <a:off x="2226" y="1617"/>
              <a:ext cx="400" cy="35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788" name="Line 130"/>
            <p:cNvSpPr>
              <a:spLocks noChangeShapeType="1"/>
            </p:cNvSpPr>
            <p:nvPr/>
          </p:nvSpPr>
          <p:spPr bwMode="auto">
            <a:xfrm flipV="1">
              <a:off x="1056" y="141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89" name="Line 131"/>
            <p:cNvSpPr>
              <a:spLocks noChangeShapeType="1"/>
            </p:cNvSpPr>
            <p:nvPr/>
          </p:nvSpPr>
          <p:spPr bwMode="auto">
            <a:xfrm>
              <a:off x="2230" y="1594"/>
              <a:ext cx="0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32"/>
          <p:cNvGrpSpPr>
            <a:grpSpLocks/>
          </p:cNvGrpSpPr>
          <p:nvPr/>
        </p:nvGrpSpPr>
        <p:grpSpPr bwMode="auto">
          <a:xfrm>
            <a:off x="2959100" y="2832100"/>
            <a:ext cx="854075" cy="469900"/>
            <a:chOff x="2296" y="1390"/>
            <a:chExt cx="538" cy="296"/>
          </a:xfrm>
        </p:grpSpPr>
        <p:sp>
          <p:nvSpPr>
            <p:cNvPr id="29750" name="Rectangle 133"/>
            <p:cNvSpPr>
              <a:spLocks noChangeArrowheads="1"/>
            </p:cNvSpPr>
            <p:nvPr/>
          </p:nvSpPr>
          <p:spPr bwMode="auto">
            <a:xfrm>
              <a:off x="2312" y="1426"/>
              <a:ext cx="4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ISOCPEUR" panose="020B0604020202020204" pitchFamily="34" charset="0"/>
                </a:rPr>
                <a:t>1</a:t>
              </a:r>
              <a:r>
                <a:rPr kumimoji="1" lang="en-US" altLang="zh-CN" sz="2400" b="1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en-US" altLang="zh-CN" sz="2400" b="1">
                  <a:solidFill>
                    <a:srgbClr val="000000"/>
                  </a:solidFill>
                  <a:latin typeface="ISOCPEUR" panose="020B0604020202020204" pitchFamily="34" charset="0"/>
                </a:rPr>
                <a:t>2</a:t>
              </a:r>
              <a:r>
                <a:rPr kumimoji="1" lang="en-US" altLang="zh-CN" sz="2400" b="1">
                  <a:solidFill>
                    <a:srgbClr val="000000"/>
                  </a:solidFill>
                  <a:latin typeface="宋体" panose="02010600030101010101" pitchFamily="2" charset="-122"/>
                </a:rPr>
                <a:t> )</a:t>
              </a:r>
              <a:endParaRPr kumimoji="1" lang="en-US" altLang="zh-CN" sz="2400" b="1">
                <a:latin typeface="宋体" panose="02010600030101010101" pitchFamily="2" charset="-122"/>
              </a:endParaRPr>
            </a:p>
          </p:txBody>
        </p:sp>
        <p:sp>
          <p:nvSpPr>
            <p:cNvPr id="29751" name="Text Box 134"/>
            <p:cNvSpPr txBox="1">
              <a:spLocks noChangeArrowheads="1"/>
            </p:cNvSpPr>
            <p:nvPr/>
          </p:nvSpPr>
          <p:spPr bwMode="auto">
            <a:xfrm>
              <a:off x="2524" y="1390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RomanS" panose="02000400000000000000" pitchFamily="2" charset="0"/>
                </a:rPr>
                <a:t>′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29752" name="Text Box 135"/>
            <p:cNvSpPr txBox="1">
              <a:spLocks noChangeArrowheads="1"/>
            </p:cNvSpPr>
            <p:nvPr/>
          </p:nvSpPr>
          <p:spPr bwMode="auto">
            <a:xfrm>
              <a:off x="2296" y="1398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RomanS" panose="02000400000000000000" pitchFamily="2" charset="0"/>
                </a:rPr>
                <a:t>′</a:t>
              </a:r>
            </a:p>
          </p:txBody>
        </p:sp>
      </p:grpSp>
      <p:sp>
        <p:nvSpPr>
          <p:cNvPr id="43144" name="Freeform 136"/>
          <p:cNvSpPr>
            <a:spLocks/>
          </p:cNvSpPr>
          <p:nvPr/>
        </p:nvSpPr>
        <p:spPr bwMode="auto">
          <a:xfrm>
            <a:off x="2921000" y="3144838"/>
            <a:ext cx="1588" cy="2822575"/>
          </a:xfrm>
          <a:custGeom>
            <a:avLst/>
            <a:gdLst>
              <a:gd name="T0" fmla="*/ 0 w 1"/>
              <a:gd name="T1" fmla="*/ 0 h 1778"/>
              <a:gd name="T2" fmla="*/ 0 w 1"/>
              <a:gd name="T3" fmla="*/ 2147483646 h 1778"/>
              <a:gd name="T4" fmla="*/ 0 60000 65536"/>
              <a:gd name="T5" fmla="*/ 0 60000 65536"/>
              <a:gd name="T6" fmla="*/ 0 w 1"/>
              <a:gd name="T7" fmla="*/ 0 h 1778"/>
              <a:gd name="T8" fmla="*/ 1 w 1"/>
              <a:gd name="T9" fmla="*/ 1778 h 177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778">
                <a:moveTo>
                  <a:pt x="0" y="0"/>
                </a:moveTo>
                <a:lnTo>
                  <a:pt x="0" y="1778"/>
                </a:lnTo>
              </a:path>
            </a:pathLst>
          </a:cu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Group 137"/>
          <p:cNvGrpSpPr>
            <a:grpSpLocks/>
          </p:cNvGrpSpPr>
          <p:nvPr/>
        </p:nvGrpSpPr>
        <p:grpSpPr bwMode="auto">
          <a:xfrm>
            <a:off x="2703513" y="5116513"/>
            <a:ext cx="363537" cy="487362"/>
            <a:chOff x="1817" y="2875"/>
            <a:chExt cx="229" cy="307"/>
          </a:xfrm>
        </p:grpSpPr>
        <p:sp>
          <p:nvSpPr>
            <p:cNvPr id="29748" name="Rectangle 138"/>
            <p:cNvSpPr>
              <a:spLocks noChangeArrowheads="1"/>
            </p:cNvSpPr>
            <p:nvPr/>
          </p:nvSpPr>
          <p:spPr bwMode="auto">
            <a:xfrm>
              <a:off x="1817" y="2875"/>
              <a:ext cx="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ISOCPEUR" panose="020B0604020202020204" pitchFamily="34" charset="0"/>
                </a:rPr>
                <a:t>2</a:t>
              </a:r>
              <a:endParaRPr kumimoji="1" lang="en-US" altLang="zh-CN" sz="2400" b="1">
                <a:latin typeface="ISOCPEUR" panose="020B0604020202020204" pitchFamily="34" charset="0"/>
              </a:endParaRPr>
            </a:p>
          </p:txBody>
        </p:sp>
        <p:sp>
          <p:nvSpPr>
            <p:cNvPr id="29749" name="Text Box 139"/>
            <p:cNvSpPr txBox="1">
              <a:spLocks noChangeArrowheads="1"/>
            </p:cNvSpPr>
            <p:nvPr/>
          </p:nvSpPr>
          <p:spPr bwMode="auto">
            <a:xfrm>
              <a:off x="1858" y="3038"/>
              <a:ext cx="1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>
                  <a:solidFill>
                    <a:srgbClr val="CC0000"/>
                  </a:solidFill>
                  <a:latin typeface="RomanS" panose="02000400000000000000" pitchFamily="2" charset="0"/>
                </a:rPr>
                <a:t>●</a:t>
              </a:r>
              <a:endParaRPr kumimoji="1" lang="en-US" altLang="zh-CN" sz="1200">
                <a:solidFill>
                  <a:srgbClr val="CC0000"/>
                </a:solidFill>
                <a:latin typeface="RomanS" panose="02000400000000000000" pitchFamily="2" charset="0"/>
              </a:endParaRPr>
            </a:p>
          </p:txBody>
        </p:sp>
      </p:grpSp>
      <p:grpSp>
        <p:nvGrpSpPr>
          <p:cNvPr id="5" name="Group 140"/>
          <p:cNvGrpSpPr>
            <a:grpSpLocks/>
          </p:cNvGrpSpPr>
          <p:nvPr/>
        </p:nvGrpSpPr>
        <p:grpSpPr bwMode="auto">
          <a:xfrm>
            <a:off x="2781300" y="5703888"/>
            <a:ext cx="401638" cy="384175"/>
            <a:chOff x="1858" y="3237"/>
            <a:chExt cx="253" cy="242"/>
          </a:xfrm>
        </p:grpSpPr>
        <p:sp>
          <p:nvSpPr>
            <p:cNvPr id="29746" name="Rectangle 141"/>
            <p:cNvSpPr>
              <a:spLocks noChangeArrowheads="1"/>
            </p:cNvSpPr>
            <p:nvPr/>
          </p:nvSpPr>
          <p:spPr bwMode="auto">
            <a:xfrm>
              <a:off x="1975" y="3237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ISOCPEUR" panose="020B0604020202020204" pitchFamily="34" charset="0"/>
                </a:rPr>
                <a:t>1 </a:t>
              </a:r>
              <a:endParaRPr kumimoji="1" lang="en-US" altLang="zh-CN" sz="2400" b="1">
                <a:latin typeface="ISOCPEUR" panose="020B0604020202020204" pitchFamily="34" charset="0"/>
              </a:endParaRPr>
            </a:p>
          </p:txBody>
        </p:sp>
        <p:sp>
          <p:nvSpPr>
            <p:cNvPr id="29747" name="Text Box 142"/>
            <p:cNvSpPr txBox="1">
              <a:spLocks noChangeArrowheads="1"/>
            </p:cNvSpPr>
            <p:nvPr/>
          </p:nvSpPr>
          <p:spPr bwMode="auto">
            <a:xfrm>
              <a:off x="1858" y="3335"/>
              <a:ext cx="1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>
                  <a:solidFill>
                    <a:srgbClr val="CC0000"/>
                  </a:solidFill>
                  <a:latin typeface="ISOCPEUR" panose="020B0604020202020204" pitchFamily="34" charset="0"/>
                </a:rPr>
                <a:t>●</a:t>
              </a:r>
              <a:endParaRPr kumimoji="1" lang="en-US" altLang="zh-CN" sz="1200">
                <a:solidFill>
                  <a:srgbClr val="CC0000"/>
                </a:solidFill>
                <a:latin typeface="ISOCPEUR" panose="020B0604020202020204" pitchFamily="34" charset="0"/>
              </a:endParaRPr>
            </a:p>
          </p:txBody>
        </p:sp>
      </p:grpSp>
      <p:grpSp>
        <p:nvGrpSpPr>
          <p:cNvPr id="6" name="Group 143"/>
          <p:cNvGrpSpPr>
            <a:grpSpLocks/>
          </p:cNvGrpSpPr>
          <p:nvPr/>
        </p:nvGrpSpPr>
        <p:grpSpPr bwMode="auto">
          <a:xfrm>
            <a:off x="1066800" y="2743200"/>
            <a:ext cx="1878013" cy="863600"/>
            <a:chOff x="777" y="1380"/>
            <a:chExt cx="1183" cy="544"/>
          </a:xfrm>
        </p:grpSpPr>
        <p:sp>
          <p:nvSpPr>
            <p:cNvPr id="27691" name="Line 144"/>
            <p:cNvSpPr>
              <a:spLocks noChangeShapeType="1"/>
            </p:cNvSpPr>
            <p:nvPr/>
          </p:nvSpPr>
          <p:spPr bwMode="auto">
            <a:xfrm>
              <a:off x="1026" y="1824"/>
              <a:ext cx="925" cy="100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744" name="Line 145"/>
            <p:cNvSpPr>
              <a:spLocks noChangeShapeType="1"/>
            </p:cNvSpPr>
            <p:nvPr/>
          </p:nvSpPr>
          <p:spPr bwMode="auto">
            <a:xfrm>
              <a:off x="777" y="1380"/>
              <a:ext cx="0" cy="418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3" name="Line 146"/>
            <p:cNvSpPr>
              <a:spLocks noChangeShapeType="1"/>
            </p:cNvSpPr>
            <p:nvPr/>
          </p:nvSpPr>
          <p:spPr bwMode="auto">
            <a:xfrm>
              <a:off x="1713" y="1398"/>
              <a:ext cx="247" cy="228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7" name="Group 147"/>
          <p:cNvGrpSpPr>
            <a:grpSpLocks/>
          </p:cNvGrpSpPr>
          <p:nvPr/>
        </p:nvGrpSpPr>
        <p:grpSpPr bwMode="auto">
          <a:xfrm>
            <a:off x="2390775" y="2382838"/>
            <a:ext cx="587375" cy="495300"/>
            <a:chOff x="1901" y="1153"/>
            <a:chExt cx="370" cy="312"/>
          </a:xfrm>
        </p:grpSpPr>
        <p:sp>
          <p:nvSpPr>
            <p:cNvPr id="29741" name="Rectangle 148"/>
            <p:cNvSpPr>
              <a:spLocks noChangeArrowheads="1"/>
            </p:cNvSpPr>
            <p:nvPr/>
          </p:nvSpPr>
          <p:spPr bwMode="auto">
            <a:xfrm>
              <a:off x="1928" y="1153"/>
              <a:ext cx="34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′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29742" name="Text Box 149"/>
            <p:cNvSpPr txBox="1">
              <a:spLocks noChangeArrowheads="1"/>
            </p:cNvSpPr>
            <p:nvPr/>
          </p:nvSpPr>
          <p:spPr bwMode="auto">
            <a:xfrm>
              <a:off x="1901" y="1321"/>
              <a:ext cx="1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>
                  <a:solidFill>
                    <a:srgbClr val="CC0000"/>
                  </a:solidFill>
                  <a:latin typeface="RomanS" panose="02000400000000000000" pitchFamily="2" charset="0"/>
                </a:rPr>
                <a:t>●</a:t>
              </a:r>
              <a:endParaRPr kumimoji="1" lang="en-US" altLang="zh-CN" sz="1200">
                <a:solidFill>
                  <a:srgbClr val="CC0000"/>
                </a:solidFill>
                <a:latin typeface="RomanS" panose="02000400000000000000" pitchFamily="2" charset="0"/>
              </a:endParaRPr>
            </a:p>
          </p:txBody>
        </p:sp>
      </p:grpSp>
      <p:grpSp>
        <p:nvGrpSpPr>
          <p:cNvPr id="8" name="Group 150"/>
          <p:cNvGrpSpPr>
            <a:grpSpLocks/>
          </p:cNvGrpSpPr>
          <p:nvPr/>
        </p:nvGrpSpPr>
        <p:grpSpPr bwMode="auto">
          <a:xfrm>
            <a:off x="2403475" y="5511800"/>
            <a:ext cx="311150" cy="446088"/>
            <a:chOff x="1619" y="3141"/>
            <a:chExt cx="196" cy="281"/>
          </a:xfrm>
        </p:grpSpPr>
        <p:sp>
          <p:nvSpPr>
            <p:cNvPr id="29739" name="Rectangle 151"/>
            <p:cNvSpPr>
              <a:spLocks noChangeArrowheads="1"/>
            </p:cNvSpPr>
            <p:nvPr/>
          </p:nvSpPr>
          <p:spPr bwMode="auto">
            <a:xfrm>
              <a:off x="1622" y="3192"/>
              <a:ext cx="1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29740" name="Text Box 152"/>
            <p:cNvSpPr txBox="1">
              <a:spLocks noChangeArrowheads="1"/>
            </p:cNvSpPr>
            <p:nvPr/>
          </p:nvSpPr>
          <p:spPr bwMode="auto">
            <a:xfrm>
              <a:off x="1619" y="3141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000">
                  <a:solidFill>
                    <a:srgbClr val="CC0000"/>
                  </a:solidFill>
                  <a:latin typeface="RomanS" panose="02000400000000000000" pitchFamily="2" charset="0"/>
                </a:rPr>
                <a:t>●</a:t>
              </a:r>
              <a:endParaRPr kumimoji="1" lang="en-US" altLang="zh-CN" sz="1400">
                <a:solidFill>
                  <a:srgbClr val="CC0000"/>
                </a:solidFill>
                <a:latin typeface="RomanS" panose="02000400000000000000" pitchFamily="2" charset="0"/>
              </a:endParaRPr>
            </a:p>
          </p:txBody>
        </p:sp>
      </p:grpSp>
      <p:grpSp>
        <p:nvGrpSpPr>
          <p:cNvPr id="9" name="Group 153"/>
          <p:cNvGrpSpPr>
            <a:grpSpLocks/>
          </p:cNvGrpSpPr>
          <p:nvPr/>
        </p:nvGrpSpPr>
        <p:grpSpPr bwMode="auto">
          <a:xfrm>
            <a:off x="1219200" y="5746750"/>
            <a:ext cx="400050" cy="495300"/>
            <a:chOff x="873" y="3264"/>
            <a:chExt cx="252" cy="312"/>
          </a:xfrm>
        </p:grpSpPr>
        <p:sp>
          <p:nvSpPr>
            <p:cNvPr id="29737" name="Rectangle 154"/>
            <p:cNvSpPr>
              <a:spLocks noChangeArrowheads="1"/>
            </p:cNvSpPr>
            <p:nvPr/>
          </p:nvSpPr>
          <p:spPr bwMode="auto">
            <a:xfrm>
              <a:off x="873" y="3264"/>
              <a:ext cx="1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Dutch801 Rm BT" panose="02020603060505020304" pitchFamily="18" charset="0"/>
                </a:rPr>
                <a:t>n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29738" name="Text Box 155"/>
            <p:cNvSpPr txBox="1">
              <a:spLocks noChangeArrowheads="1"/>
            </p:cNvSpPr>
            <p:nvPr/>
          </p:nvSpPr>
          <p:spPr bwMode="auto">
            <a:xfrm>
              <a:off x="929" y="3422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000">
                  <a:solidFill>
                    <a:srgbClr val="CC0000"/>
                  </a:solidFill>
                  <a:latin typeface="RomanS" panose="02000400000000000000" pitchFamily="2" charset="0"/>
                </a:rPr>
                <a:t>●</a:t>
              </a:r>
              <a:endParaRPr kumimoji="1" lang="en-US" altLang="zh-CN" sz="1400">
                <a:solidFill>
                  <a:srgbClr val="CC0000"/>
                </a:solidFill>
                <a:latin typeface="RomanS" panose="02000400000000000000" pitchFamily="2" charset="0"/>
              </a:endParaRPr>
            </a:p>
          </p:txBody>
        </p:sp>
      </p:grpSp>
      <p:grpSp>
        <p:nvGrpSpPr>
          <p:cNvPr id="10" name="Group 257"/>
          <p:cNvGrpSpPr>
            <a:grpSpLocks/>
          </p:cNvGrpSpPr>
          <p:nvPr/>
        </p:nvGrpSpPr>
        <p:grpSpPr bwMode="auto">
          <a:xfrm>
            <a:off x="1042988" y="2051050"/>
            <a:ext cx="1873250" cy="1555750"/>
            <a:chOff x="657" y="1292"/>
            <a:chExt cx="1180" cy="980"/>
          </a:xfrm>
        </p:grpSpPr>
        <p:grpSp>
          <p:nvGrpSpPr>
            <p:cNvPr id="29727" name="Group 157"/>
            <p:cNvGrpSpPr>
              <a:grpSpLocks/>
            </p:cNvGrpSpPr>
            <p:nvPr/>
          </p:nvGrpSpPr>
          <p:grpSpPr bwMode="auto">
            <a:xfrm>
              <a:off x="658" y="1292"/>
              <a:ext cx="1178" cy="980"/>
              <a:chOff x="778" y="944"/>
              <a:chExt cx="1178" cy="980"/>
            </a:xfrm>
          </p:grpSpPr>
          <p:sp>
            <p:nvSpPr>
              <p:cNvPr id="29734" name="Line 158"/>
              <p:cNvSpPr>
                <a:spLocks noChangeShapeType="1"/>
              </p:cNvSpPr>
              <p:nvPr/>
            </p:nvSpPr>
            <p:spPr bwMode="auto">
              <a:xfrm flipH="1">
                <a:off x="778" y="944"/>
                <a:ext cx="437" cy="473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35" name="Line 159"/>
              <p:cNvSpPr>
                <a:spLocks noChangeShapeType="1"/>
              </p:cNvSpPr>
              <p:nvPr/>
            </p:nvSpPr>
            <p:spPr bwMode="auto">
              <a:xfrm>
                <a:off x="1215" y="944"/>
                <a:ext cx="498" cy="44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36" name="Line 160"/>
              <p:cNvSpPr>
                <a:spLocks noChangeShapeType="1"/>
              </p:cNvSpPr>
              <p:nvPr/>
            </p:nvSpPr>
            <p:spPr bwMode="auto">
              <a:xfrm>
                <a:off x="1956" y="1617"/>
                <a:ext cx="0" cy="307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8" name="Group 161"/>
            <p:cNvGrpSpPr>
              <a:grpSpLocks/>
            </p:cNvGrpSpPr>
            <p:nvPr/>
          </p:nvGrpSpPr>
          <p:grpSpPr bwMode="auto">
            <a:xfrm>
              <a:off x="667" y="1299"/>
              <a:ext cx="1170" cy="973"/>
              <a:chOff x="777" y="951"/>
              <a:chExt cx="1170" cy="973"/>
            </a:xfrm>
          </p:grpSpPr>
          <p:sp>
            <p:nvSpPr>
              <p:cNvPr id="27679" name="Freeform 162"/>
              <p:cNvSpPr>
                <a:spLocks/>
              </p:cNvSpPr>
              <p:nvPr/>
            </p:nvSpPr>
            <p:spPr bwMode="auto">
              <a:xfrm>
                <a:off x="777" y="969"/>
                <a:ext cx="427" cy="457"/>
              </a:xfrm>
              <a:custGeom>
                <a:avLst/>
                <a:gdLst>
                  <a:gd name="T0" fmla="*/ 0 w 427"/>
                  <a:gd name="T1" fmla="*/ 457 h 457"/>
                  <a:gd name="T2" fmla="*/ 427 w 427"/>
                  <a:gd name="T3" fmla="*/ 0 h 457"/>
                  <a:gd name="T4" fmla="*/ 0 60000 65536"/>
                  <a:gd name="T5" fmla="*/ 0 60000 65536"/>
                  <a:gd name="T6" fmla="*/ 0 w 427"/>
                  <a:gd name="T7" fmla="*/ 0 h 457"/>
                  <a:gd name="T8" fmla="*/ 427 w 427"/>
                  <a:gd name="T9" fmla="*/ 457 h 4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7" h="457">
                    <a:moveTo>
                      <a:pt x="0" y="457"/>
                    </a:moveTo>
                    <a:lnTo>
                      <a:pt x="427" y="0"/>
                    </a:lnTo>
                  </a:path>
                </a:pathLst>
              </a:custGeom>
              <a:noFill/>
              <a:ln w="19050">
                <a:solidFill>
                  <a:schemeClr val="accent2">
                    <a:lumMod val="75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7680" name="Freeform 163"/>
              <p:cNvSpPr>
                <a:spLocks/>
              </p:cNvSpPr>
              <p:nvPr/>
            </p:nvSpPr>
            <p:spPr bwMode="auto">
              <a:xfrm>
                <a:off x="1213" y="951"/>
                <a:ext cx="496" cy="439"/>
              </a:xfrm>
              <a:custGeom>
                <a:avLst/>
                <a:gdLst>
                  <a:gd name="T0" fmla="*/ 496 w 496"/>
                  <a:gd name="T1" fmla="*/ 439 h 439"/>
                  <a:gd name="T2" fmla="*/ 0 w 496"/>
                  <a:gd name="T3" fmla="*/ 0 h 439"/>
                  <a:gd name="T4" fmla="*/ 0 60000 65536"/>
                  <a:gd name="T5" fmla="*/ 0 60000 65536"/>
                  <a:gd name="T6" fmla="*/ 0 w 496"/>
                  <a:gd name="T7" fmla="*/ 0 h 439"/>
                  <a:gd name="T8" fmla="*/ 496 w 496"/>
                  <a:gd name="T9" fmla="*/ 439 h 43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96" h="439">
                    <a:moveTo>
                      <a:pt x="496" y="439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accent2">
                    <a:lumMod val="7500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9733" name="Line 164"/>
              <p:cNvSpPr>
                <a:spLocks noChangeShapeType="1"/>
              </p:cNvSpPr>
              <p:nvPr/>
            </p:nvSpPr>
            <p:spPr bwMode="auto">
              <a:xfrm>
                <a:off x="1947" y="1617"/>
                <a:ext cx="0" cy="307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729" name="Line 165"/>
            <p:cNvSpPr>
              <a:spLocks noChangeShapeType="1"/>
            </p:cNvSpPr>
            <p:nvPr/>
          </p:nvSpPr>
          <p:spPr bwMode="auto">
            <a:xfrm>
              <a:off x="658" y="2148"/>
              <a:ext cx="226" cy="1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8" name="Line 166"/>
            <p:cNvSpPr>
              <a:spLocks noChangeShapeType="1"/>
            </p:cNvSpPr>
            <p:nvPr/>
          </p:nvSpPr>
          <p:spPr bwMode="auto">
            <a:xfrm>
              <a:off x="657" y="2144"/>
              <a:ext cx="226" cy="16"/>
            </a:xfrm>
            <a:prstGeom prst="lin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43175" name="Text Box 167"/>
          <p:cNvSpPr txBox="1">
            <a:spLocks noChangeArrowheads="1"/>
          </p:cNvSpPr>
          <p:nvPr/>
        </p:nvSpPr>
        <p:spPr bwMode="auto">
          <a:xfrm>
            <a:off x="2776538" y="3009900"/>
            <a:ext cx="298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900">
                <a:solidFill>
                  <a:srgbClr val="CC0000"/>
                </a:solidFill>
                <a:latin typeface="RomanS" panose="02000400000000000000" pitchFamily="2" charset="0"/>
              </a:rPr>
              <a:t>●</a:t>
            </a:r>
            <a:endParaRPr kumimoji="1" lang="en-US" altLang="zh-CN" sz="1200">
              <a:solidFill>
                <a:srgbClr val="CC0000"/>
              </a:solidFill>
              <a:latin typeface="RomanS" panose="02000400000000000000" pitchFamily="2" charset="0"/>
            </a:endParaRPr>
          </a:p>
        </p:txBody>
      </p:sp>
      <p:grpSp>
        <p:nvGrpSpPr>
          <p:cNvPr id="13" name="Group 168"/>
          <p:cNvGrpSpPr>
            <a:grpSpLocks/>
          </p:cNvGrpSpPr>
          <p:nvPr/>
        </p:nvGrpSpPr>
        <p:grpSpPr bwMode="auto">
          <a:xfrm>
            <a:off x="1306513" y="3028950"/>
            <a:ext cx="477837" cy="539750"/>
            <a:chOff x="1216" y="1561"/>
            <a:chExt cx="301" cy="340"/>
          </a:xfrm>
        </p:grpSpPr>
        <p:sp>
          <p:nvSpPr>
            <p:cNvPr id="29725" name="Rectangle 169"/>
            <p:cNvSpPr>
              <a:spLocks noChangeArrowheads="1"/>
            </p:cNvSpPr>
            <p:nvPr/>
          </p:nvSpPr>
          <p:spPr bwMode="auto">
            <a:xfrm>
              <a:off x="1216" y="1561"/>
              <a:ext cx="3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′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29726" name="Text Box 170"/>
            <p:cNvSpPr txBox="1">
              <a:spLocks noChangeArrowheads="1"/>
            </p:cNvSpPr>
            <p:nvPr/>
          </p:nvSpPr>
          <p:spPr bwMode="auto">
            <a:xfrm>
              <a:off x="1221" y="1757"/>
              <a:ext cx="1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>
                  <a:solidFill>
                    <a:srgbClr val="CC0000"/>
                  </a:solidFill>
                  <a:latin typeface="RomanS" panose="02000400000000000000" pitchFamily="2" charset="0"/>
                </a:rPr>
                <a:t>●</a:t>
              </a:r>
              <a:endParaRPr kumimoji="1" lang="en-US" altLang="zh-CN" sz="1200">
                <a:solidFill>
                  <a:srgbClr val="CC0000"/>
                </a:solidFill>
                <a:latin typeface="RomanS" panose="02000400000000000000" pitchFamily="2" charset="0"/>
              </a:endParaRPr>
            </a:p>
          </p:txBody>
        </p:sp>
      </p:grpSp>
      <p:sp>
        <p:nvSpPr>
          <p:cNvPr id="90" name="Text Box 3"/>
          <p:cNvSpPr txBox="1">
            <a:spLocks noChangeArrowheads="1"/>
          </p:cNvSpPr>
          <p:nvPr/>
        </p:nvSpPr>
        <p:spPr bwMode="auto">
          <a:xfrm>
            <a:off x="4331359" y="3767138"/>
            <a:ext cx="1138237" cy="519113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作图</a:t>
            </a:r>
          </a:p>
        </p:txBody>
      </p:sp>
    </p:spTree>
    <p:extLst>
      <p:ext uri="{BB962C8B-B14F-4D97-AF65-F5344CB8AC3E}">
        <p14:creationId xmlns:p14="http://schemas.microsoft.com/office/powerpoint/2010/main" val="69171195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4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75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6" grpId="0" animBg="1" autoUpdateAnimBg="0"/>
      <p:bldP spid="43057" grpId="0" autoUpdateAnimBg="0"/>
      <p:bldP spid="43058" grpId="0" autoUpdateAnimBg="0"/>
      <p:bldP spid="43059" grpId="0" animBg="1" autoUpdateAnimBg="0"/>
      <p:bldP spid="43099" grpId="0" animBg="1"/>
      <p:bldP spid="43100" grpId="0" animBg="1"/>
      <p:bldP spid="43101" grpId="0" animBg="1"/>
      <p:bldP spid="43144" grpId="0" animBg="1"/>
      <p:bldP spid="4317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90"/>
          <p:cNvSpPr txBox="1">
            <a:spLocks noChangeArrowheads="1"/>
          </p:cNvSpPr>
          <p:nvPr/>
        </p:nvSpPr>
        <p:spPr bwMode="auto">
          <a:xfrm>
            <a:off x="323850" y="720725"/>
            <a:ext cx="8299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只考虑至少有一个平面为特殊位置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利用积聚性</a:t>
            </a:r>
          </a:p>
        </p:txBody>
      </p:sp>
      <p:sp>
        <p:nvSpPr>
          <p:cNvPr id="30723" name="Line 91"/>
          <p:cNvSpPr>
            <a:spLocks noChangeShapeType="1"/>
          </p:cNvSpPr>
          <p:nvPr/>
        </p:nvSpPr>
        <p:spPr bwMode="auto">
          <a:xfrm flipV="1">
            <a:off x="1460500" y="3448050"/>
            <a:ext cx="0" cy="2679700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4" name="Line 92"/>
          <p:cNvSpPr>
            <a:spLocks noChangeShapeType="1"/>
          </p:cNvSpPr>
          <p:nvPr/>
        </p:nvSpPr>
        <p:spPr bwMode="auto">
          <a:xfrm flipV="1">
            <a:off x="1462088" y="2759075"/>
            <a:ext cx="1090612" cy="688975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5" name="Line 93"/>
          <p:cNvSpPr>
            <a:spLocks noChangeShapeType="1"/>
          </p:cNvSpPr>
          <p:nvPr/>
        </p:nvSpPr>
        <p:spPr bwMode="auto">
          <a:xfrm flipV="1">
            <a:off x="2552700" y="2759075"/>
            <a:ext cx="0" cy="2881313"/>
          </a:xfrm>
          <a:prstGeom prst="line">
            <a:avLst/>
          </a:pr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0726" name="Group 94"/>
          <p:cNvGrpSpPr>
            <a:grpSpLocks/>
          </p:cNvGrpSpPr>
          <p:nvPr/>
        </p:nvGrpSpPr>
        <p:grpSpPr bwMode="auto">
          <a:xfrm>
            <a:off x="254000" y="1465263"/>
            <a:ext cx="3841750" cy="5226050"/>
            <a:chOff x="544" y="575"/>
            <a:chExt cx="2420" cy="3292"/>
          </a:xfrm>
        </p:grpSpPr>
        <p:sp>
          <p:nvSpPr>
            <p:cNvPr id="30821" name="Line 95"/>
            <p:cNvSpPr>
              <a:spLocks noChangeShapeType="1"/>
            </p:cNvSpPr>
            <p:nvPr/>
          </p:nvSpPr>
          <p:spPr bwMode="auto">
            <a:xfrm flipH="1" flipV="1">
              <a:off x="1494" y="944"/>
              <a:ext cx="733" cy="6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2" name="Line 96"/>
            <p:cNvSpPr>
              <a:spLocks noChangeShapeType="1"/>
            </p:cNvSpPr>
            <p:nvPr/>
          </p:nvSpPr>
          <p:spPr bwMode="auto">
            <a:xfrm>
              <a:off x="1494" y="944"/>
              <a:ext cx="0" cy="1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3" name="Line 97"/>
            <p:cNvSpPr>
              <a:spLocks noChangeShapeType="1"/>
            </p:cNvSpPr>
            <p:nvPr/>
          </p:nvSpPr>
          <p:spPr bwMode="auto">
            <a:xfrm>
              <a:off x="2636" y="1967"/>
              <a:ext cx="0" cy="18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4" name="Line 98"/>
            <p:cNvSpPr>
              <a:spLocks noChangeShapeType="1"/>
            </p:cNvSpPr>
            <p:nvPr/>
          </p:nvSpPr>
          <p:spPr bwMode="auto">
            <a:xfrm>
              <a:off x="2230" y="2158"/>
              <a:ext cx="0" cy="9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5" name="Line 99"/>
            <p:cNvSpPr>
              <a:spLocks noChangeShapeType="1"/>
            </p:cNvSpPr>
            <p:nvPr/>
          </p:nvSpPr>
          <p:spPr bwMode="auto">
            <a:xfrm>
              <a:off x="1056" y="2158"/>
              <a:ext cx="0" cy="14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6" name="Line 100"/>
            <p:cNvSpPr>
              <a:spLocks noChangeShapeType="1"/>
            </p:cNvSpPr>
            <p:nvPr/>
          </p:nvSpPr>
          <p:spPr bwMode="auto">
            <a:xfrm>
              <a:off x="1494" y="2760"/>
              <a:ext cx="1141" cy="102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7" name="Line 101"/>
            <p:cNvSpPr>
              <a:spLocks noChangeShapeType="1"/>
            </p:cNvSpPr>
            <p:nvPr/>
          </p:nvSpPr>
          <p:spPr bwMode="auto">
            <a:xfrm>
              <a:off x="734" y="3389"/>
              <a:ext cx="1901" cy="3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8" name="Line 102"/>
            <p:cNvSpPr>
              <a:spLocks noChangeShapeType="1"/>
            </p:cNvSpPr>
            <p:nvPr/>
          </p:nvSpPr>
          <p:spPr bwMode="auto">
            <a:xfrm flipV="1">
              <a:off x="734" y="2760"/>
              <a:ext cx="760" cy="63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9" name="Line 103"/>
            <p:cNvSpPr>
              <a:spLocks noChangeShapeType="1"/>
            </p:cNvSpPr>
            <p:nvPr/>
          </p:nvSpPr>
          <p:spPr bwMode="auto">
            <a:xfrm flipV="1">
              <a:off x="1056" y="3100"/>
              <a:ext cx="1183" cy="51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30" name="Line 104"/>
            <p:cNvSpPr>
              <a:spLocks noChangeShapeType="1"/>
            </p:cNvSpPr>
            <p:nvPr/>
          </p:nvSpPr>
          <p:spPr bwMode="auto">
            <a:xfrm>
              <a:off x="1056" y="1791"/>
              <a:ext cx="1171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31" name="Line 105"/>
            <p:cNvSpPr>
              <a:spLocks noChangeShapeType="1"/>
            </p:cNvSpPr>
            <p:nvPr/>
          </p:nvSpPr>
          <p:spPr bwMode="auto">
            <a:xfrm>
              <a:off x="711" y="1752"/>
              <a:ext cx="345" cy="4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32" name="Line 106"/>
            <p:cNvSpPr>
              <a:spLocks noChangeShapeType="1"/>
            </p:cNvSpPr>
            <p:nvPr/>
          </p:nvSpPr>
          <p:spPr bwMode="auto">
            <a:xfrm flipH="1">
              <a:off x="734" y="1416"/>
              <a:ext cx="322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33" name="Line 107"/>
            <p:cNvSpPr>
              <a:spLocks noChangeShapeType="1"/>
            </p:cNvSpPr>
            <p:nvPr/>
          </p:nvSpPr>
          <p:spPr bwMode="auto">
            <a:xfrm>
              <a:off x="2227" y="1924"/>
              <a:ext cx="0" cy="23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34" name="Line 108"/>
            <p:cNvSpPr>
              <a:spLocks noChangeShapeType="1"/>
            </p:cNvSpPr>
            <p:nvPr/>
          </p:nvSpPr>
          <p:spPr bwMode="auto">
            <a:xfrm>
              <a:off x="1056" y="2158"/>
              <a:ext cx="1171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35" name="Line 109"/>
            <p:cNvSpPr>
              <a:spLocks noChangeShapeType="1"/>
            </p:cNvSpPr>
            <p:nvPr/>
          </p:nvSpPr>
          <p:spPr bwMode="auto">
            <a:xfrm>
              <a:off x="1056" y="769"/>
              <a:ext cx="0" cy="65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36" name="Line 110"/>
            <p:cNvSpPr>
              <a:spLocks noChangeShapeType="1"/>
            </p:cNvSpPr>
            <p:nvPr/>
          </p:nvSpPr>
          <p:spPr bwMode="auto">
            <a:xfrm>
              <a:off x="734" y="1752"/>
              <a:ext cx="0" cy="16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37" name="Rectangle 111"/>
            <p:cNvSpPr>
              <a:spLocks noChangeArrowheads="1"/>
            </p:cNvSpPr>
            <p:nvPr/>
          </p:nvSpPr>
          <p:spPr bwMode="auto">
            <a:xfrm>
              <a:off x="1551" y="786"/>
              <a:ext cx="29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′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30838" name="Rectangle 112"/>
            <p:cNvSpPr>
              <a:spLocks noChangeArrowheads="1"/>
            </p:cNvSpPr>
            <p:nvPr/>
          </p:nvSpPr>
          <p:spPr bwMode="auto">
            <a:xfrm>
              <a:off x="1558" y="2563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 </a:t>
              </a:r>
              <a:r>
                <a:rPr kumimoji="1" lang="en-US" altLang="zh-CN" sz="2400" i="1">
                  <a:solidFill>
                    <a:srgbClr val="000000"/>
                  </a:solidFill>
                  <a:latin typeface="Dutch801 Rm BT" panose="02020603060505020304" pitchFamily="18" charset="0"/>
                </a:rPr>
                <a:t> 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30839" name="Rectangle 113"/>
            <p:cNvSpPr>
              <a:spLocks noChangeArrowheads="1"/>
            </p:cNvSpPr>
            <p:nvPr/>
          </p:nvSpPr>
          <p:spPr bwMode="auto">
            <a:xfrm>
              <a:off x="597" y="32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30840" name="Rectangle 114"/>
            <p:cNvSpPr>
              <a:spLocks noChangeArrowheads="1"/>
            </p:cNvSpPr>
            <p:nvPr/>
          </p:nvSpPr>
          <p:spPr bwMode="auto">
            <a:xfrm>
              <a:off x="931" y="3602"/>
              <a:ext cx="3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400" b="1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400" b="1">
                  <a:solidFill>
                    <a:srgbClr val="000000"/>
                  </a:solidFill>
                  <a:latin typeface="宋体" panose="02010600030101010101" pitchFamily="2" charset="-122"/>
                </a:rPr>
                <a:t>)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30841" name="Rectangle 115"/>
            <p:cNvSpPr>
              <a:spLocks noChangeArrowheads="1"/>
            </p:cNvSpPr>
            <p:nvPr/>
          </p:nvSpPr>
          <p:spPr bwMode="auto">
            <a:xfrm>
              <a:off x="868" y="2025"/>
              <a:ext cx="27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′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30842" name="Rectangle 116"/>
            <p:cNvSpPr>
              <a:spLocks noChangeArrowheads="1"/>
            </p:cNvSpPr>
            <p:nvPr/>
          </p:nvSpPr>
          <p:spPr bwMode="auto">
            <a:xfrm>
              <a:off x="544" y="1621"/>
              <a:ext cx="29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′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30843" name="Rectangle 117"/>
            <p:cNvSpPr>
              <a:spLocks noChangeArrowheads="1"/>
            </p:cNvSpPr>
            <p:nvPr/>
          </p:nvSpPr>
          <p:spPr bwMode="auto">
            <a:xfrm>
              <a:off x="908" y="575"/>
              <a:ext cx="29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′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30844" name="Rectangle 118"/>
            <p:cNvSpPr>
              <a:spLocks noChangeArrowheads="1"/>
            </p:cNvSpPr>
            <p:nvPr/>
          </p:nvSpPr>
          <p:spPr bwMode="auto">
            <a:xfrm>
              <a:off x="2291" y="2964"/>
              <a:ext cx="36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400" b="1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400" b="1">
                  <a:solidFill>
                    <a:srgbClr val="000000"/>
                  </a:solidFill>
                  <a:latin typeface="宋体" panose="02010600030101010101" pitchFamily="2" charset="-122"/>
                </a:rPr>
                <a:t>)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30845" name="Rectangle 119"/>
            <p:cNvSpPr>
              <a:spLocks noChangeArrowheads="1"/>
            </p:cNvSpPr>
            <p:nvPr/>
          </p:nvSpPr>
          <p:spPr bwMode="auto">
            <a:xfrm>
              <a:off x="2697" y="3637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30846" name="Rectangle 120"/>
            <p:cNvSpPr>
              <a:spLocks noChangeArrowheads="1"/>
            </p:cNvSpPr>
            <p:nvPr/>
          </p:nvSpPr>
          <p:spPr bwMode="auto">
            <a:xfrm>
              <a:off x="2296" y="2025"/>
              <a:ext cx="2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′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30847" name="Rectangle 121"/>
            <p:cNvSpPr>
              <a:spLocks noChangeArrowheads="1"/>
            </p:cNvSpPr>
            <p:nvPr/>
          </p:nvSpPr>
          <p:spPr bwMode="auto">
            <a:xfrm>
              <a:off x="2678" y="1805"/>
              <a:ext cx="2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′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30848" name="Rectangle 122"/>
            <p:cNvSpPr>
              <a:spLocks noChangeArrowheads="1"/>
            </p:cNvSpPr>
            <p:nvPr/>
          </p:nvSpPr>
          <p:spPr bwMode="auto">
            <a:xfrm>
              <a:off x="2281" y="594"/>
              <a:ext cx="3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′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30849" name="Line 123"/>
            <p:cNvSpPr>
              <a:spLocks noChangeShapeType="1"/>
            </p:cNvSpPr>
            <p:nvPr/>
          </p:nvSpPr>
          <p:spPr bwMode="auto">
            <a:xfrm>
              <a:off x="597" y="2494"/>
              <a:ext cx="2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50" name="Line 124"/>
            <p:cNvSpPr>
              <a:spLocks noChangeShapeType="1"/>
            </p:cNvSpPr>
            <p:nvPr/>
          </p:nvSpPr>
          <p:spPr bwMode="auto">
            <a:xfrm>
              <a:off x="1056" y="769"/>
              <a:ext cx="1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51" name="Line 125"/>
            <p:cNvSpPr>
              <a:spLocks noChangeShapeType="1"/>
            </p:cNvSpPr>
            <p:nvPr/>
          </p:nvSpPr>
          <p:spPr bwMode="auto">
            <a:xfrm>
              <a:off x="2227" y="769"/>
              <a:ext cx="0" cy="8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52" name="Line 126"/>
            <p:cNvSpPr>
              <a:spLocks noChangeShapeType="1"/>
            </p:cNvSpPr>
            <p:nvPr/>
          </p:nvSpPr>
          <p:spPr bwMode="auto">
            <a:xfrm flipV="1">
              <a:off x="1056" y="1791"/>
              <a:ext cx="0" cy="36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53" name="Line 127"/>
            <p:cNvSpPr>
              <a:spLocks noChangeShapeType="1"/>
            </p:cNvSpPr>
            <p:nvPr/>
          </p:nvSpPr>
          <p:spPr bwMode="auto">
            <a:xfrm flipH="1">
              <a:off x="1057" y="944"/>
              <a:ext cx="437" cy="4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54" name="Line 128"/>
            <p:cNvSpPr>
              <a:spLocks noChangeShapeType="1"/>
            </p:cNvSpPr>
            <p:nvPr/>
          </p:nvSpPr>
          <p:spPr bwMode="auto">
            <a:xfrm>
              <a:off x="2239" y="1924"/>
              <a:ext cx="396" cy="4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55" name="Line 129"/>
            <p:cNvSpPr>
              <a:spLocks noChangeShapeType="1"/>
            </p:cNvSpPr>
            <p:nvPr/>
          </p:nvSpPr>
          <p:spPr bwMode="auto">
            <a:xfrm>
              <a:off x="2226" y="1617"/>
              <a:ext cx="400" cy="35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56" name="Line 130"/>
            <p:cNvSpPr>
              <a:spLocks noChangeShapeType="1"/>
            </p:cNvSpPr>
            <p:nvPr/>
          </p:nvSpPr>
          <p:spPr bwMode="auto">
            <a:xfrm flipV="1">
              <a:off x="1056" y="141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57" name="Line 131"/>
            <p:cNvSpPr>
              <a:spLocks noChangeShapeType="1"/>
            </p:cNvSpPr>
            <p:nvPr/>
          </p:nvSpPr>
          <p:spPr bwMode="auto">
            <a:xfrm>
              <a:off x="2230" y="1594"/>
              <a:ext cx="0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727" name="Group 132"/>
          <p:cNvGrpSpPr>
            <a:grpSpLocks/>
          </p:cNvGrpSpPr>
          <p:nvPr/>
        </p:nvGrpSpPr>
        <p:grpSpPr bwMode="auto">
          <a:xfrm>
            <a:off x="2959100" y="2832100"/>
            <a:ext cx="854075" cy="469900"/>
            <a:chOff x="2296" y="1390"/>
            <a:chExt cx="538" cy="296"/>
          </a:xfrm>
        </p:grpSpPr>
        <p:sp>
          <p:nvSpPr>
            <p:cNvPr id="30818" name="Rectangle 133"/>
            <p:cNvSpPr>
              <a:spLocks noChangeArrowheads="1"/>
            </p:cNvSpPr>
            <p:nvPr/>
          </p:nvSpPr>
          <p:spPr bwMode="auto">
            <a:xfrm>
              <a:off x="2312" y="1426"/>
              <a:ext cx="4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ISOCPEUR" panose="020B0604020202020204" pitchFamily="34" charset="0"/>
                </a:rPr>
                <a:t>1</a:t>
              </a:r>
              <a:r>
                <a:rPr kumimoji="1" lang="en-US" altLang="zh-CN" sz="2400" b="1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en-US" altLang="zh-CN" sz="2400" b="1">
                  <a:solidFill>
                    <a:srgbClr val="000000"/>
                  </a:solidFill>
                  <a:latin typeface="ISOCPEUR" panose="020B0604020202020204" pitchFamily="34" charset="0"/>
                </a:rPr>
                <a:t>2</a:t>
              </a:r>
              <a:r>
                <a:rPr kumimoji="1" lang="en-US" altLang="zh-CN" sz="2400" b="1">
                  <a:solidFill>
                    <a:srgbClr val="000000"/>
                  </a:solidFill>
                  <a:latin typeface="宋体" panose="02010600030101010101" pitchFamily="2" charset="-122"/>
                </a:rPr>
                <a:t> )</a:t>
              </a:r>
              <a:endParaRPr kumimoji="1" lang="en-US" altLang="zh-CN" sz="2400" b="1">
                <a:latin typeface="宋体" panose="02010600030101010101" pitchFamily="2" charset="-122"/>
              </a:endParaRPr>
            </a:p>
          </p:txBody>
        </p:sp>
        <p:sp>
          <p:nvSpPr>
            <p:cNvPr id="30819" name="Text Box 134"/>
            <p:cNvSpPr txBox="1">
              <a:spLocks noChangeArrowheads="1"/>
            </p:cNvSpPr>
            <p:nvPr/>
          </p:nvSpPr>
          <p:spPr bwMode="auto">
            <a:xfrm>
              <a:off x="2524" y="1390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RomanS" panose="02000400000000000000" pitchFamily="2" charset="0"/>
                </a:rPr>
                <a:t>′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30820" name="Text Box 135"/>
            <p:cNvSpPr txBox="1">
              <a:spLocks noChangeArrowheads="1"/>
            </p:cNvSpPr>
            <p:nvPr/>
          </p:nvSpPr>
          <p:spPr bwMode="auto">
            <a:xfrm>
              <a:off x="2296" y="1398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RomanS" panose="02000400000000000000" pitchFamily="2" charset="0"/>
                </a:rPr>
                <a:t>′</a:t>
              </a:r>
            </a:p>
          </p:txBody>
        </p:sp>
      </p:grpSp>
      <p:sp>
        <p:nvSpPr>
          <p:cNvPr id="30728" name="Freeform 136"/>
          <p:cNvSpPr>
            <a:spLocks/>
          </p:cNvSpPr>
          <p:nvPr/>
        </p:nvSpPr>
        <p:spPr bwMode="auto">
          <a:xfrm>
            <a:off x="2921000" y="3144838"/>
            <a:ext cx="1588" cy="2822575"/>
          </a:xfrm>
          <a:custGeom>
            <a:avLst/>
            <a:gdLst>
              <a:gd name="T0" fmla="*/ 0 w 1"/>
              <a:gd name="T1" fmla="*/ 0 h 1778"/>
              <a:gd name="T2" fmla="*/ 0 w 1"/>
              <a:gd name="T3" fmla="*/ 2147483646 h 1778"/>
              <a:gd name="T4" fmla="*/ 0 60000 65536"/>
              <a:gd name="T5" fmla="*/ 0 60000 65536"/>
              <a:gd name="T6" fmla="*/ 0 w 1"/>
              <a:gd name="T7" fmla="*/ 0 h 1778"/>
              <a:gd name="T8" fmla="*/ 1 w 1"/>
              <a:gd name="T9" fmla="*/ 1778 h 177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778">
                <a:moveTo>
                  <a:pt x="0" y="0"/>
                </a:moveTo>
                <a:lnTo>
                  <a:pt x="0" y="1778"/>
                </a:lnTo>
              </a:path>
            </a:pathLst>
          </a:custGeom>
          <a:noFill/>
          <a:ln w="1905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0729" name="Group 137"/>
          <p:cNvGrpSpPr>
            <a:grpSpLocks/>
          </p:cNvGrpSpPr>
          <p:nvPr/>
        </p:nvGrpSpPr>
        <p:grpSpPr bwMode="auto">
          <a:xfrm>
            <a:off x="2703513" y="5116513"/>
            <a:ext cx="363537" cy="487362"/>
            <a:chOff x="1817" y="2875"/>
            <a:chExt cx="229" cy="307"/>
          </a:xfrm>
        </p:grpSpPr>
        <p:sp>
          <p:nvSpPr>
            <p:cNvPr id="30816" name="Rectangle 138"/>
            <p:cNvSpPr>
              <a:spLocks noChangeArrowheads="1"/>
            </p:cNvSpPr>
            <p:nvPr/>
          </p:nvSpPr>
          <p:spPr bwMode="auto">
            <a:xfrm>
              <a:off x="1817" y="2875"/>
              <a:ext cx="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ISOCPEUR" panose="020B0604020202020204" pitchFamily="34" charset="0"/>
                </a:rPr>
                <a:t>2</a:t>
              </a:r>
              <a:endParaRPr kumimoji="1" lang="en-US" altLang="zh-CN" sz="2400" b="1">
                <a:latin typeface="ISOCPEUR" panose="020B0604020202020204" pitchFamily="34" charset="0"/>
              </a:endParaRPr>
            </a:p>
          </p:txBody>
        </p:sp>
        <p:sp>
          <p:nvSpPr>
            <p:cNvPr id="30817" name="Text Box 139"/>
            <p:cNvSpPr txBox="1">
              <a:spLocks noChangeArrowheads="1"/>
            </p:cNvSpPr>
            <p:nvPr/>
          </p:nvSpPr>
          <p:spPr bwMode="auto">
            <a:xfrm>
              <a:off x="1858" y="3038"/>
              <a:ext cx="1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>
                  <a:solidFill>
                    <a:srgbClr val="CC0000"/>
                  </a:solidFill>
                  <a:latin typeface="RomanS" panose="02000400000000000000" pitchFamily="2" charset="0"/>
                </a:rPr>
                <a:t>●</a:t>
              </a:r>
              <a:endParaRPr kumimoji="1" lang="en-US" altLang="zh-CN" sz="1200">
                <a:solidFill>
                  <a:srgbClr val="CC0000"/>
                </a:solidFill>
                <a:latin typeface="RomanS" panose="02000400000000000000" pitchFamily="2" charset="0"/>
              </a:endParaRPr>
            </a:p>
          </p:txBody>
        </p:sp>
      </p:grpSp>
      <p:grpSp>
        <p:nvGrpSpPr>
          <p:cNvPr id="30730" name="Group 140"/>
          <p:cNvGrpSpPr>
            <a:grpSpLocks/>
          </p:cNvGrpSpPr>
          <p:nvPr/>
        </p:nvGrpSpPr>
        <p:grpSpPr bwMode="auto">
          <a:xfrm>
            <a:off x="2781300" y="5703888"/>
            <a:ext cx="401638" cy="384175"/>
            <a:chOff x="1858" y="3237"/>
            <a:chExt cx="253" cy="242"/>
          </a:xfrm>
        </p:grpSpPr>
        <p:sp>
          <p:nvSpPr>
            <p:cNvPr id="30814" name="Rectangle 141"/>
            <p:cNvSpPr>
              <a:spLocks noChangeArrowheads="1"/>
            </p:cNvSpPr>
            <p:nvPr/>
          </p:nvSpPr>
          <p:spPr bwMode="auto">
            <a:xfrm>
              <a:off x="1975" y="3237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ISOCPEUR" panose="020B0604020202020204" pitchFamily="34" charset="0"/>
                </a:rPr>
                <a:t>1 </a:t>
              </a:r>
              <a:endParaRPr kumimoji="1" lang="en-US" altLang="zh-CN" sz="2400" b="1">
                <a:latin typeface="ISOCPEUR" panose="020B0604020202020204" pitchFamily="34" charset="0"/>
              </a:endParaRPr>
            </a:p>
          </p:txBody>
        </p:sp>
        <p:sp>
          <p:nvSpPr>
            <p:cNvPr id="30815" name="Text Box 142"/>
            <p:cNvSpPr txBox="1">
              <a:spLocks noChangeArrowheads="1"/>
            </p:cNvSpPr>
            <p:nvPr/>
          </p:nvSpPr>
          <p:spPr bwMode="auto">
            <a:xfrm>
              <a:off x="1858" y="3335"/>
              <a:ext cx="1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>
                  <a:solidFill>
                    <a:srgbClr val="CC0000"/>
                  </a:solidFill>
                  <a:latin typeface="ISOCPEUR" panose="020B0604020202020204" pitchFamily="34" charset="0"/>
                </a:rPr>
                <a:t>●</a:t>
              </a:r>
              <a:endParaRPr kumimoji="1" lang="en-US" altLang="zh-CN" sz="1200">
                <a:solidFill>
                  <a:srgbClr val="CC0000"/>
                </a:solidFill>
                <a:latin typeface="ISOCPEUR" panose="020B0604020202020204" pitchFamily="34" charset="0"/>
              </a:endParaRPr>
            </a:p>
          </p:txBody>
        </p:sp>
      </p:grpSp>
      <p:grpSp>
        <p:nvGrpSpPr>
          <p:cNvPr id="30731" name="Group 143"/>
          <p:cNvGrpSpPr>
            <a:grpSpLocks/>
          </p:cNvGrpSpPr>
          <p:nvPr/>
        </p:nvGrpSpPr>
        <p:grpSpPr bwMode="auto">
          <a:xfrm>
            <a:off x="1066800" y="2743200"/>
            <a:ext cx="1878013" cy="863600"/>
            <a:chOff x="777" y="1380"/>
            <a:chExt cx="1183" cy="544"/>
          </a:xfrm>
        </p:grpSpPr>
        <p:sp>
          <p:nvSpPr>
            <p:cNvPr id="30811" name="Line 144"/>
            <p:cNvSpPr>
              <a:spLocks noChangeShapeType="1"/>
            </p:cNvSpPr>
            <p:nvPr/>
          </p:nvSpPr>
          <p:spPr bwMode="auto">
            <a:xfrm>
              <a:off x="1026" y="1824"/>
              <a:ext cx="925" cy="1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12" name="Line 145"/>
            <p:cNvSpPr>
              <a:spLocks noChangeShapeType="1"/>
            </p:cNvSpPr>
            <p:nvPr/>
          </p:nvSpPr>
          <p:spPr bwMode="auto">
            <a:xfrm>
              <a:off x="777" y="1380"/>
              <a:ext cx="0" cy="41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13" name="Line 146"/>
            <p:cNvSpPr>
              <a:spLocks noChangeShapeType="1"/>
            </p:cNvSpPr>
            <p:nvPr/>
          </p:nvSpPr>
          <p:spPr bwMode="auto">
            <a:xfrm>
              <a:off x="1713" y="1398"/>
              <a:ext cx="247" cy="2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732" name="Group 147"/>
          <p:cNvGrpSpPr>
            <a:grpSpLocks/>
          </p:cNvGrpSpPr>
          <p:nvPr/>
        </p:nvGrpSpPr>
        <p:grpSpPr bwMode="auto">
          <a:xfrm>
            <a:off x="2390775" y="2392363"/>
            <a:ext cx="687388" cy="485775"/>
            <a:chOff x="1901" y="1159"/>
            <a:chExt cx="433" cy="306"/>
          </a:xfrm>
        </p:grpSpPr>
        <p:sp>
          <p:nvSpPr>
            <p:cNvPr id="30809" name="Rectangle 148"/>
            <p:cNvSpPr>
              <a:spLocks noChangeArrowheads="1"/>
            </p:cNvSpPr>
            <p:nvPr/>
          </p:nvSpPr>
          <p:spPr bwMode="auto">
            <a:xfrm>
              <a:off x="1991" y="1159"/>
              <a:ext cx="34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′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30810" name="Text Box 149"/>
            <p:cNvSpPr txBox="1">
              <a:spLocks noChangeArrowheads="1"/>
            </p:cNvSpPr>
            <p:nvPr/>
          </p:nvSpPr>
          <p:spPr bwMode="auto">
            <a:xfrm>
              <a:off x="1901" y="1321"/>
              <a:ext cx="1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>
                  <a:solidFill>
                    <a:srgbClr val="CC0000"/>
                  </a:solidFill>
                  <a:latin typeface="RomanS" panose="02000400000000000000" pitchFamily="2" charset="0"/>
                </a:rPr>
                <a:t>●</a:t>
              </a:r>
              <a:endParaRPr kumimoji="1" lang="en-US" altLang="zh-CN" sz="1200">
                <a:solidFill>
                  <a:srgbClr val="CC0000"/>
                </a:solidFill>
                <a:latin typeface="RomanS" panose="02000400000000000000" pitchFamily="2" charset="0"/>
              </a:endParaRPr>
            </a:p>
          </p:txBody>
        </p:sp>
      </p:grpSp>
      <p:grpSp>
        <p:nvGrpSpPr>
          <p:cNvPr id="30733" name="Group 150"/>
          <p:cNvGrpSpPr>
            <a:grpSpLocks/>
          </p:cNvGrpSpPr>
          <p:nvPr/>
        </p:nvGrpSpPr>
        <p:grpSpPr bwMode="auto">
          <a:xfrm>
            <a:off x="2403475" y="5511800"/>
            <a:ext cx="311150" cy="446088"/>
            <a:chOff x="1619" y="3141"/>
            <a:chExt cx="196" cy="281"/>
          </a:xfrm>
        </p:grpSpPr>
        <p:sp>
          <p:nvSpPr>
            <p:cNvPr id="30807" name="Rectangle 151"/>
            <p:cNvSpPr>
              <a:spLocks noChangeArrowheads="1"/>
            </p:cNvSpPr>
            <p:nvPr/>
          </p:nvSpPr>
          <p:spPr bwMode="auto">
            <a:xfrm>
              <a:off x="1622" y="3192"/>
              <a:ext cx="1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30808" name="Text Box 152"/>
            <p:cNvSpPr txBox="1">
              <a:spLocks noChangeArrowheads="1"/>
            </p:cNvSpPr>
            <p:nvPr/>
          </p:nvSpPr>
          <p:spPr bwMode="auto">
            <a:xfrm>
              <a:off x="1619" y="3141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000">
                  <a:solidFill>
                    <a:srgbClr val="CC0000"/>
                  </a:solidFill>
                  <a:latin typeface="RomanS" panose="02000400000000000000" pitchFamily="2" charset="0"/>
                </a:rPr>
                <a:t>●</a:t>
              </a:r>
              <a:endParaRPr kumimoji="1" lang="en-US" altLang="zh-CN" sz="1400">
                <a:solidFill>
                  <a:srgbClr val="CC0000"/>
                </a:solidFill>
                <a:latin typeface="RomanS" panose="02000400000000000000" pitchFamily="2" charset="0"/>
              </a:endParaRPr>
            </a:p>
          </p:txBody>
        </p:sp>
      </p:grpSp>
      <p:grpSp>
        <p:nvGrpSpPr>
          <p:cNvPr id="30734" name="Group 153"/>
          <p:cNvGrpSpPr>
            <a:grpSpLocks/>
          </p:cNvGrpSpPr>
          <p:nvPr/>
        </p:nvGrpSpPr>
        <p:grpSpPr bwMode="auto">
          <a:xfrm>
            <a:off x="1219200" y="5746750"/>
            <a:ext cx="400050" cy="495300"/>
            <a:chOff x="873" y="3264"/>
            <a:chExt cx="252" cy="312"/>
          </a:xfrm>
        </p:grpSpPr>
        <p:sp>
          <p:nvSpPr>
            <p:cNvPr id="30805" name="Rectangle 154"/>
            <p:cNvSpPr>
              <a:spLocks noChangeArrowheads="1"/>
            </p:cNvSpPr>
            <p:nvPr/>
          </p:nvSpPr>
          <p:spPr bwMode="auto">
            <a:xfrm>
              <a:off x="873" y="3264"/>
              <a:ext cx="1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Dutch801 Rm BT" panose="02020603060505020304" pitchFamily="18" charset="0"/>
                </a:rPr>
                <a:t>n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30806" name="Text Box 155"/>
            <p:cNvSpPr txBox="1">
              <a:spLocks noChangeArrowheads="1"/>
            </p:cNvSpPr>
            <p:nvPr/>
          </p:nvSpPr>
          <p:spPr bwMode="auto">
            <a:xfrm>
              <a:off x="929" y="3422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000">
                  <a:solidFill>
                    <a:srgbClr val="CC0000"/>
                  </a:solidFill>
                  <a:latin typeface="RomanS" panose="02000400000000000000" pitchFamily="2" charset="0"/>
                </a:rPr>
                <a:t>●</a:t>
              </a:r>
              <a:endParaRPr kumimoji="1" lang="en-US" altLang="zh-CN" sz="1400">
                <a:solidFill>
                  <a:srgbClr val="CC0000"/>
                </a:solidFill>
                <a:latin typeface="RomanS" panose="02000400000000000000" pitchFamily="2" charset="0"/>
              </a:endParaRPr>
            </a:p>
          </p:txBody>
        </p:sp>
      </p:grpSp>
      <p:grpSp>
        <p:nvGrpSpPr>
          <p:cNvPr id="30735" name="Group 257"/>
          <p:cNvGrpSpPr>
            <a:grpSpLocks/>
          </p:cNvGrpSpPr>
          <p:nvPr/>
        </p:nvGrpSpPr>
        <p:grpSpPr bwMode="auto">
          <a:xfrm>
            <a:off x="1042988" y="2051050"/>
            <a:ext cx="1873250" cy="1555750"/>
            <a:chOff x="657" y="1292"/>
            <a:chExt cx="1180" cy="980"/>
          </a:xfrm>
        </p:grpSpPr>
        <p:grpSp>
          <p:nvGrpSpPr>
            <p:cNvPr id="30795" name="Group 157"/>
            <p:cNvGrpSpPr>
              <a:grpSpLocks/>
            </p:cNvGrpSpPr>
            <p:nvPr/>
          </p:nvGrpSpPr>
          <p:grpSpPr bwMode="auto">
            <a:xfrm>
              <a:off x="658" y="1292"/>
              <a:ext cx="1178" cy="980"/>
              <a:chOff x="778" y="944"/>
              <a:chExt cx="1178" cy="980"/>
            </a:xfrm>
          </p:grpSpPr>
          <p:sp>
            <p:nvSpPr>
              <p:cNvPr id="30802" name="Line 158"/>
              <p:cNvSpPr>
                <a:spLocks noChangeShapeType="1"/>
              </p:cNvSpPr>
              <p:nvPr/>
            </p:nvSpPr>
            <p:spPr bwMode="auto">
              <a:xfrm flipH="1">
                <a:off x="778" y="944"/>
                <a:ext cx="437" cy="473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803" name="Line 159"/>
              <p:cNvSpPr>
                <a:spLocks noChangeShapeType="1"/>
              </p:cNvSpPr>
              <p:nvPr/>
            </p:nvSpPr>
            <p:spPr bwMode="auto">
              <a:xfrm>
                <a:off x="1215" y="944"/>
                <a:ext cx="498" cy="445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804" name="Line 160"/>
              <p:cNvSpPr>
                <a:spLocks noChangeShapeType="1"/>
              </p:cNvSpPr>
              <p:nvPr/>
            </p:nvSpPr>
            <p:spPr bwMode="auto">
              <a:xfrm>
                <a:off x="1956" y="1617"/>
                <a:ext cx="0" cy="307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0796" name="Group 161"/>
            <p:cNvGrpSpPr>
              <a:grpSpLocks/>
            </p:cNvGrpSpPr>
            <p:nvPr/>
          </p:nvGrpSpPr>
          <p:grpSpPr bwMode="auto">
            <a:xfrm>
              <a:off x="667" y="1299"/>
              <a:ext cx="1170" cy="973"/>
              <a:chOff x="777" y="951"/>
              <a:chExt cx="1170" cy="973"/>
            </a:xfrm>
          </p:grpSpPr>
          <p:sp>
            <p:nvSpPr>
              <p:cNvPr id="30799" name="Freeform 162"/>
              <p:cNvSpPr>
                <a:spLocks/>
              </p:cNvSpPr>
              <p:nvPr/>
            </p:nvSpPr>
            <p:spPr bwMode="auto">
              <a:xfrm>
                <a:off x="777" y="969"/>
                <a:ext cx="427" cy="457"/>
              </a:xfrm>
              <a:custGeom>
                <a:avLst/>
                <a:gdLst>
                  <a:gd name="T0" fmla="*/ 0 w 427"/>
                  <a:gd name="T1" fmla="*/ 457 h 457"/>
                  <a:gd name="T2" fmla="*/ 427 w 427"/>
                  <a:gd name="T3" fmla="*/ 0 h 457"/>
                  <a:gd name="T4" fmla="*/ 0 60000 65536"/>
                  <a:gd name="T5" fmla="*/ 0 60000 65536"/>
                  <a:gd name="T6" fmla="*/ 0 w 427"/>
                  <a:gd name="T7" fmla="*/ 0 h 457"/>
                  <a:gd name="T8" fmla="*/ 427 w 427"/>
                  <a:gd name="T9" fmla="*/ 457 h 4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7" h="457">
                    <a:moveTo>
                      <a:pt x="0" y="457"/>
                    </a:moveTo>
                    <a:lnTo>
                      <a:pt x="427" y="0"/>
                    </a:lnTo>
                  </a:path>
                </a:pathLst>
              </a:custGeom>
              <a:noFill/>
              <a:ln w="19050">
                <a:solidFill>
                  <a:srgbClr val="003399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800" name="Freeform 163"/>
              <p:cNvSpPr>
                <a:spLocks/>
              </p:cNvSpPr>
              <p:nvPr/>
            </p:nvSpPr>
            <p:spPr bwMode="auto">
              <a:xfrm>
                <a:off x="1213" y="951"/>
                <a:ext cx="496" cy="439"/>
              </a:xfrm>
              <a:custGeom>
                <a:avLst/>
                <a:gdLst>
                  <a:gd name="T0" fmla="*/ 496 w 496"/>
                  <a:gd name="T1" fmla="*/ 439 h 439"/>
                  <a:gd name="T2" fmla="*/ 0 w 496"/>
                  <a:gd name="T3" fmla="*/ 0 h 439"/>
                  <a:gd name="T4" fmla="*/ 0 60000 65536"/>
                  <a:gd name="T5" fmla="*/ 0 60000 65536"/>
                  <a:gd name="T6" fmla="*/ 0 w 496"/>
                  <a:gd name="T7" fmla="*/ 0 h 439"/>
                  <a:gd name="T8" fmla="*/ 496 w 496"/>
                  <a:gd name="T9" fmla="*/ 439 h 43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96" h="439">
                    <a:moveTo>
                      <a:pt x="496" y="439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3399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801" name="Line 164"/>
              <p:cNvSpPr>
                <a:spLocks noChangeShapeType="1"/>
              </p:cNvSpPr>
              <p:nvPr/>
            </p:nvSpPr>
            <p:spPr bwMode="auto">
              <a:xfrm>
                <a:off x="1947" y="1617"/>
                <a:ext cx="0" cy="307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797" name="Line 165"/>
            <p:cNvSpPr>
              <a:spLocks noChangeShapeType="1"/>
            </p:cNvSpPr>
            <p:nvPr/>
          </p:nvSpPr>
          <p:spPr bwMode="auto">
            <a:xfrm>
              <a:off x="658" y="2148"/>
              <a:ext cx="226" cy="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98" name="Line 166"/>
            <p:cNvSpPr>
              <a:spLocks noChangeShapeType="1"/>
            </p:cNvSpPr>
            <p:nvPr/>
          </p:nvSpPr>
          <p:spPr bwMode="auto">
            <a:xfrm>
              <a:off x="657" y="2144"/>
              <a:ext cx="226" cy="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736" name="Text Box 167"/>
          <p:cNvSpPr txBox="1">
            <a:spLocks noChangeArrowheads="1"/>
          </p:cNvSpPr>
          <p:nvPr/>
        </p:nvSpPr>
        <p:spPr bwMode="auto">
          <a:xfrm>
            <a:off x="2776538" y="3009900"/>
            <a:ext cx="298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900">
                <a:solidFill>
                  <a:srgbClr val="CC0000"/>
                </a:solidFill>
                <a:latin typeface="RomanS" panose="02000400000000000000" pitchFamily="2" charset="0"/>
              </a:rPr>
              <a:t>●</a:t>
            </a:r>
            <a:endParaRPr kumimoji="1" lang="en-US" altLang="zh-CN" sz="1200">
              <a:solidFill>
                <a:srgbClr val="CC0000"/>
              </a:solidFill>
              <a:latin typeface="RomanS" panose="02000400000000000000" pitchFamily="2" charset="0"/>
            </a:endParaRPr>
          </a:p>
        </p:txBody>
      </p:sp>
      <p:grpSp>
        <p:nvGrpSpPr>
          <p:cNvPr id="30737" name="Group 168"/>
          <p:cNvGrpSpPr>
            <a:grpSpLocks/>
          </p:cNvGrpSpPr>
          <p:nvPr/>
        </p:nvGrpSpPr>
        <p:grpSpPr bwMode="auto">
          <a:xfrm>
            <a:off x="1306513" y="3028950"/>
            <a:ext cx="477837" cy="539750"/>
            <a:chOff x="1216" y="1561"/>
            <a:chExt cx="301" cy="340"/>
          </a:xfrm>
        </p:grpSpPr>
        <p:sp>
          <p:nvSpPr>
            <p:cNvPr id="30793" name="Rectangle 169"/>
            <p:cNvSpPr>
              <a:spLocks noChangeArrowheads="1"/>
            </p:cNvSpPr>
            <p:nvPr/>
          </p:nvSpPr>
          <p:spPr bwMode="auto">
            <a:xfrm>
              <a:off x="1216" y="1561"/>
              <a:ext cx="3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′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30794" name="Text Box 170"/>
            <p:cNvSpPr txBox="1">
              <a:spLocks noChangeArrowheads="1"/>
            </p:cNvSpPr>
            <p:nvPr/>
          </p:nvSpPr>
          <p:spPr bwMode="auto">
            <a:xfrm>
              <a:off x="1221" y="1757"/>
              <a:ext cx="1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900">
                  <a:solidFill>
                    <a:srgbClr val="CC0000"/>
                  </a:solidFill>
                  <a:latin typeface="RomanS" panose="02000400000000000000" pitchFamily="2" charset="0"/>
                </a:rPr>
                <a:t>●</a:t>
              </a:r>
              <a:endParaRPr kumimoji="1" lang="en-US" altLang="zh-CN" sz="1200">
                <a:solidFill>
                  <a:srgbClr val="CC0000"/>
                </a:solidFill>
                <a:latin typeface="RomanS" panose="02000400000000000000" pitchFamily="2" charset="0"/>
              </a:endParaRPr>
            </a:p>
          </p:txBody>
        </p:sp>
      </p:grpSp>
      <p:sp>
        <p:nvSpPr>
          <p:cNvPr id="30738" name="Rectangle 213"/>
          <p:cNvSpPr>
            <a:spLocks noChangeArrowheads="1"/>
          </p:cNvSpPr>
          <p:nvPr/>
        </p:nvSpPr>
        <p:spPr bwMode="auto">
          <a:xfrm>
            <a:off x="0" y="1295400"/>
            <a:ext cx="4267200" cy="556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pSp>
        <p:nvGrpSpPr>
          <p:cNvPr id="30739" name="Group 256"/>
          <p:cNvGrpSpPr>
            <a:grpSpLocks/>
          </p:cNvGrpSpPr>
          <p:nvPr/>
        </p:nvGrpSpPr>
        <p:grpSpPr bwMode="auto">
          <a:xfrm>
            <a:off x="323850" y="1341438"/>
            <a:ext cx="3757613" cy="5257800"/>
            <a:chOff x="257" y="903"/>
            <a:chExt cx="2367" cy="3312"/>
          </a:xfrm>
        </p:grpSpPr>
        <p:sp>
          <p:nvSpPr>
            <p:cNvPr id="30751" name="Freeform 214"/>
            <p:cNvSpPr>
              <a:spLocks/>
            </p:cNvSpPr>
            <p:nvPr/>
          </p:nvSpPr>
          <p:spPr bwMode="auto">
            <a:xfrm>
              <a:off x="393" y="1751"/>
              <a:ext cx="305" cy="384"/>
            </a:xfrm>
            <a:custGeom>
              <a:avLst/>
              <a:gdLst>
                <a:gd name="T0" fmla="*/ 305 w 305"/>
                <a:gd name="T1" fmla="*/ 0 h 384"/>
                <a:gd name="T2" fmla="*/ 305 w 305"/>
                <a:gd name="T3" fmla="*/ 384 h 384"/>
                <a:gd name="T4" fmla="*/ 0 w 305"/>
                <a:gd name="T5" fmla="*/ 340 h 384"/>
                <a:gd name="T6" fmla="*/ 305 w 305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5"/>
                <a:gd name="T13" fmla="*/ 0 h 384"/>
                <a:gd name="T14" fmla="*/ 305 w 305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5" h="384">
                  <a:moveTo>
                    <a:pt x="305" y="0"/>
                  </a:moveTo>
                  <a:lnTo>
                    <a:pt x="305" y="384"/>
                  </a:lnTo>
                  <a:lnTo>
                    <a:pt x="0" y="340"/>
                  </a:lnTo>
                  <a:lnTo>
                    <a:pt x="30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2" name="Freeform 215"/>
            <p:cNvSpPr>
              <a:spLocks/>
            </p:cNvSpPr>
            <p:nvPr/>
          </p:nvSpPr>
          <p:spPr bwMode="auto">
            <a:xfrm>
              <a:off x="698" y="1088"/>
              <a:ext cx="1196" cy="1404"/>
            </a:xfrm>
            <a:custGeom>
              <a:avLst/>
              <a:gdLst>
                <a:gd name="T0" fmla="*/ 1048 w 1187"/>
                <a:gd name="T1" fmla="*/ 735 h 1387"/>
                <a:gd name="T2" fmla="*/ 1319 w 1187"/>
                <a:gd name="T3" fmla="*/ 1014 h 1387"/>
                <a:gd name="T4" fmla="*/ 1319 w 1187"/>
                <a:gd name="T5" fmla="*/ 0 h 1387"/>
                <a:gd name="T6" fmla="*/ 0 w 1187"/>
                <a:gd name="T7" fmla="*/ 0 h 1387"/>
                <a:gd name="T8" fmla="*/ 0 w 1187"/>
                <a:gd name="T9" fmla="*/ 1645 h 1387"/>
                <a:gd name="T10" fmla="*/ 1319 w 1187"/>
                <a:gd name="T11" fmla="*/ 1645 h 1387"/>
                <a:gd name="T12" fmla="*/ 1319 w 1187"/>
                <a:gd name="T13" fmla="*/ 1366 h 1387"/>
                <a:gd name="T14" fmla="*/ 308 w 1187"/>
                <a:gd name="T15" fmla="*/ 1241 h 1387"/>
                <a:gd name="T16" fmla="*/ 1048 w 1187"/>
                <a:gd name="T17" fmla="*/ 735 h 13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87"/>
                <a:gd name="T28" fmla="*/ 0 h 1387"/>
                <a:gd name="T29" fmla="*/ 1187 w 1187"/>
                <a:gd name="T30" fmla="*/ 1387 h 13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87" h="1387">
                  <a:moveTo>
                    <a:pt x="943" y="619"/>
                  </a:moveTo>
                  <a:lnTo>
                    <a:pt x="1187" y="855"/>
                  </a:lnTo>
                  <a:lnTo>
                    <a:pt x="1187" y="0"/>
                  </a:lnTo>
                  <a:lnTo>
                    <a:pt x="0" y="0"/>
                  </a:lnTo>
                  <a:lnTo>
                    <a:pt x="0" y="1387"/>
                  </a:lnTo>
                  <a:lnTo>
                    <a:pt x="1187" y="1387"/>
                  </a:lnTo>
                  <a:lnTo>
                    <a:pt x="1187" y="1152"/>
                  </a:lnTo>
                  <a:lnTo>
                    <a:pt x="280" y="1047"/>
                  </a:lnTo>
                  <a:lnTo>
                    <a:pt x="943" y="61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3300">
                    <a:shade val="30000"/>
                    <a:satMod val="115000"/>
                    <a:alpha val="34000"/>
                  </a:srgbClr>
                </a:gs>
                <a:gs pos="50000">
                  <a:srgbClr val="FF3300">
                    <a:shade val="67500"/>
                    <a:satMod val="115000"/>
                  </a:srgbClr>
                </a:gs>
                <a:gs pos="100000">
                  <a:srgbClr val="FF330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3" name="Line 216"/>
            <p:cNvSpPr>
              <a:spLocks noChangeShapeType="1"/>
            </p:cNvSpPr>
            <p:nvPr/>
          </p:nvSpPr>
          <p:spPr bwMode="auto">
            <a:xfrm>
              <a:off x="1886" y="2473"/>
              <a:ext cx="0" cy="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4" name="Line 217"/>
            <p:cNvSpPr>
              <a:spLocks noChangeShapeType="1"/>
            </p:cNvSpPr>
            <p:nvPr/>
          </p:nvSpPr>
          <p:spPr bwMode="auto">
            <a:xfrm>
              <a:off x="1154" y="2485"/>
              <a:ext cx="0" cy="6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5" name="Line 218"/>
            <p:cNvSpPr>
              <a:spLocks noChangeShapeType="1"/>
            </p:cNvSpPr>
            <p:nvPr/>
          </p:nvSpPr>
          <p:spPr bwMode="auto">
            <a:xfrm flipV="1">
              <a:off x="964" y="2152"/>
              <a:ext cx="0" cy="1688"/>
            </a:xfrm>
            <a:prstGeom prst="line">
              <a:avLst/>
            </a:prstGeom>
            <a:noFill/>
            <a:ln w="1905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6" name="Line 219"/>
            <p:cNvSpPr>
              <a:spLocks noChangeShapeType="1"/>
            </p:cNvSpPr>
            <p:nvPr/>
          </p:nvSpPr>
          <p:spPr bwMode="auto">
            <a:xfrm>
              <a:off x="2296" y="2295"/>
              <a:ext cx="0" cy="18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7" name="Line 220"/>
            <p:cNvSpPr>
              <a:spLocks noChangeShapeType="1"/>
            </p:cNvSpPr>
            <p:nvPr/>
          </p:nvSpPr>
          <p:spPr bwMode="auto">
            <a:xfrm>
              <a:off x="716" y="2486"/>
              <a:ext cx="0" cy="14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8" name="Line 221"/>
            <p:cNvSpPr>
              <a:spLocks noChangeShapeType="1"/>
            </p:cNvSpPr>
            <p:nvPr/>
          </p:nvSpPr>
          <p:spPr bwMode="auto">
            <a:xfrm>
              <a:off x="1154" y="3088"/>
              <a:ext cx="1141" cy="102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9" name="Line 222"/>
            <p:cNvSpPr>
              <a:spLocks noChangeShapeType="1"/>
            </p:cNvSpPr>
            <p:nvPr/>
          </p:nvSpPr>
          <p:spPr bwMode="auto">
            <a:xfrm>
              <a:off x="394" y="3717"/>
              <a:ext cx="1901" cy="3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0" name="Line 223"/>
            <p:cNvSpPr>
              <a:spLocks noChangeShapeType="1"/>
            </p:cNvSpPr>
            <p:nvPr/>
          </p:nvSpPr>
          <p:spPr bwMode="auto">
            <a:xfrm flipV="1">
              <a:off x="394" y="3088"/>
              <a:ext cx="760" cy="63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1" name="Line 224"/>
            <p:cNvSpPr>
              <a:spLocks noChangeShapeType="1"/>
            </p:cNvSpPr>
            <p:nvPr/>
          </p:nvSpPr>
          <p:spPr bwMode="auto">
            <a:xfrm flipV="1">
              <a:off x="716" y="3428"/>
              <a:ext cx="1183" cy="51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2" name="Line 225"/>
            <p:cNvSpPr>
              <a:spLocks noChangeShapeType="1"/>
            </p:cNvSpPr>
            <p:nvPr/>
          </p:nvSpPr>
          <p:spPr bwMode="auto">
            <a:xfrm>
              <a:off x="1887" y="2252"/>
              <a:ext cx="0" cy="23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3" name="Line 226"/>
            <p:cNvSpPr>
              <a:spLocks noChangeShapeType="1"/>
            </p:cNvSpPr>
            <p:nvPr/>
          </p:nvSpPr>
          <p:spPr bwMode="auto">
            <a:xfrm>
              <a:off x="716" y="2486"/>
              <a:ext cx="1171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4" name="Line 227"/>
            <p:cNvSpPr>
              <a:spLocks noChangeShapeType="1"/>
            </p:cNvSpPr>
            <p:nvPr/>
          </p:nvSpPr>
          <p:spPr bwMode="auto">
            <a:xfrm>
              <a:off x="394" y="2080"/>
              <a:ext cx="0" cy="16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65" name="Rectangle 228"/>
            <p:cNvSpPr>
              <a:spLocks noChangeArrowheads="1"/>
            </p:cNvSpPr>
            <p:nvPr/>
          </p:nvSpPr>
          <p:spPr bwMode="auto">
            <a:xfrm>
              <a:off x="1211" y="291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30766" name="Rectangle 229"/>
            <p:cNvSpPr>
              <a:spLocks noChangeArrowheads="1"/>
            </p:cNvSpPr>
            <p:nvPr/>
          </p:nvSpPr>
          <p:spPr bwMode="auto">
            <a:xfrm>
              <a:off x="268" y="361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>
                <a:latin typeface="RomanS" panose="02000400000000000000" pitchFamily="2" charset="0"/>
              </a:endParaRPr>
            </a:p>
          </p:txBody>
        </p:sp>
        <p:sp>
          <p:nvSpPr>
            <p:cNvPr id="30767" name="Rectangle 230"/>
            <p:cNvSpPr>
              <a:spLocks noChangeArrowheads="1"/>
            </p:cNvSpPr>
            <p:nvPr/>
          </p:nvSpPr>
          <p:spPr bwMode="auto">
            <a:xfrm>
              <a:off x="590" y="3930"/>
              <a:ext cx="3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400" b="1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400" b="1">
                  <a:solidFill>
                    <a:srgbClr val="000000"/>
                  </a:solidFill>
                  <a:latin typeface="宋体" panose="02010600030101010101" pitchFamily="2" charset="-122"/>
                </a:rPr>
                <a:t>)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0768" name="Rectangle 231"/>
            <p:cNvSpPr>
              <a:spLocks noChangeArrowheads="1"/>
            </p:cNvSpPr>
            <p:nvPr/>
          </p:nvSpPr>
          <p:spPr bwMode="auto">
            <a:xfrm>
              <a:off x="504" y="2385"/>
              <a:ext cx="27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′</a:t>
              </a:r>
            </a:p>
          </p:txBody>
        </p:sp>
        <p:sp>
          <p:nvSpPr>
            <p:cNvPr id="30769" name="Rectangle 232"/>
            <p:cNvSpPr>
              <a:spLocks noChangeArrowheads="1"/>
            </p:cNvSpPr>
            <p:nvPr/>
          </p:nvSpPr>
          <p:spPr bwMode="auto">
            <a:xfrm>
              <a:off x="259" y="1949"/>
              <a:ext cx="29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′</a:t>
              </a:r>
              <a:endParaRPr kumimoji="1"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30770" name="Rectangle 233"/>
            <p:cNvSpPr>
              <a:spLocks noChangeArrowheads="1"/>
            </p:cNvSpPr>
            <p:nvPr/>
          </p:nvSpPr>
          <p:spPr bwMode="auto">
            <a:xfrm>
              <a:off x="590" y="903"/>
              <a:ext cx="29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400" b="1">
                  <a:latin typeface="RomanS" panose="02000400000000000000" pitchFamily="2" charset="0"/>
                </a:rPr>
                <a:t>′</a:t>
              </a:r>
              <a:endParaRPr kumimoji="1" lang="en-US" altLang="zh-CN" sz="1800">
                <a:latin typeface="RomanS" panose="02000400000000000000" pitchFamily="2" charset="0"/>
              </a:endParaRPr>
            </a:p>
          </p:txBody>
        </p:sp>
        <p:sp>
          <p:nvSpPr>
            <p:cNvPr id="30771" name="Rectangle 234"/>
            <p:cNvSpPr>
              <a:spLocks noChangeArrowheads="1"/>
            </p:cNvSpPr>
            <p:nvPr/>
          </p:nvSpPr>
          <p:spPr bwMode="auto">
            <a:xfrm>
              <a:off x="1941" y="3292"/>
              <a:ext cx="36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宋体" panose="02010600030101010101" pitchFamily="2" charset="-122"/>
                </a:rPr>
                <a:t>)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0772" name="Rectangle 235"/>
            <p:cNvSpPr>
              <a:spLocks noChangeArrowheads="1"/>
            </p:cNvSpPr>
            <p:nvPr/>
          </p:nvSpPr>
          <p:spPr bwMode="auto">
            <a:xfrm>
              <a:off x="2332" y="3965"/>
              <a:ext cx="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0773" name="Rectangle 236"/>
            <p:cNvSpPr>
              <a:spLocks noChangeArrowheads="1"/>
            </p:cNvSpPr>
            <p:nvPr/>
          </p:nvSpPr>
          <p:spPr bwMode="auto">
            <a:xfrm>
              <a:off x="1956" y="2353"/>
              <a:ext cx="2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′</a:t>
              </a:r>
            </a:p>
          </p:txBody>
        </p:sp>
        <p:sp>
          <p:nvSpPr>
            <p:cNvPr id="30774" name="Rectangle 237"/>
            <p:cNvSpPr>
              <a:spLocks noChangeArrowheads="1"/>
            </p:cNvSpPr>
            <p:nvPr/>
          </p:nvSpPr>
          <p:spPr bwMode="auto">
            <a:xfrm>
              <a:off x="2338" y="2133"/>
              <a:ext cx="2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′</a:t>
              </a:r>
              <a:endParaRPr kumimoji="1"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30775" name="Rectangle 238"/>
            <p:cNvSpPr>
              <a:spLocks noChangeArrowheads="1"/>
            </p:cNvSpPr>
            <p:nvPr/>
          </p:nvSpPr>
          <p:spPr bwMode="auto">
            <a:xfrm>
              <a:off x="1930" y="922"/>
              <a:ext cx="3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′</a:t>
              </a:r>
              <a:endParaRPr kumimoji="1"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76" name="Line 239"/>
            <p:cNvSpPr>
              <a:spLocks noChangeShapeType="1"/>
            </p:cNvSpPr>
            <p:nvPr/>
          </p:nvSpPr>
          <p:spPr bwMode="auto">
            <a:xfrm>
              <a:off x="257" y="2822"/>
              <a:ext cx="2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7" name="Line 240"/>
            <p:cNvSpPr>
              <a:spLocks noChangeShapeType="1"/>
            </p:cNvSpPr>
            <p:nvPr/>
          </p:nvSpPr>
          <p:spPr bwMode="auto">
            <a:xfrm flipV="1">
              <a:off x="716" y="2119"/>
              <a:ext cx="0" cy="36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0778" name="Group 241"/>
            <p:cNvGrpSpPr>
              <a:grpSpLocks/>
            </p:cNvGrpSpPr>
            <p:nvPr/>
          </p:nvGrpSpPr>
          <p:grpSpPr bwMode="auto">
            <a:xfrm>
              <a:off x="1557" y="3460"/>
              <a:ext cx="197" cy="281"/>
              <a:chOff x="1618" y="3141"/>
              <a:chExt cx="197" cy="281"/>
            </a:xfrm>
          </p:grpSpPr>
          <p:sp>
            <p:nvSpPr>
              <p:cNvPr id="30791" name="Rectangle 242"/>
              <p:cNvSpPr>
                <a:spLocks noChangeArrowheads="1"/>
              </p:cNvSpPr>
              <p:nvPr/>
            </p:nvSpPr>
            <p:spPr bwMode="auto">
              <a:xfrm>
                <a:off x="1618" y="3192"/>
                <a:ext cx="15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Dutch801 Rm BT" panose="02020603060505020304" pitchFamily="18" charset="0"/>
                  </a:rPr>
                  <a:t>m</a:t>
                </a:r>
                <a:endParaRPr kumimoji="1" lang="en-US" altLang="zh-CN" sz="2400">
                  <a:latin typeface="RomanS" panose="02000400000000000000" pitchFamily="2" charset="0"/>
                </a:endParaRPr>
              </a:p>
            </p:txBody>
          </p:sp>
          <p:sp>
            <p:nvSpPr>
              <p:cNvPr id="30792" name="Text Box 243"/>
              <p:cNvSpPr txBox="1">
                <a:spLocks noChangeArrowheads="1"/>
              </p:cNvSpPr>
              <p:nvPr/>
            </p:nvSpPr>
            <p:spPr bwMode="auto">
              <a:xfrm>
                <a:off x="1619" y="3141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000">
                    <a:solidFill>
                      <a:srgbClr val="CC0000"/>
                    </a:solidFill>
                    <a:latin typeface="RomanS" panose="02000400000000000000" pitchFamily="2" charset="0"/>
                  </a:rPr>
                  <a:t>●</a:t>
                </a:r>
                <a:endParaRPr kumimoji="1" lang="en-US" altLang="zh-CN" sz="1400">
                  <a:solidFill>
                    <a:srgbClr val="CC0000"/>
                  </a:solidFill>
                  <a:latin typeface="RomanS" panose="02000400000000000000" pitchFamily="2" charset="0"/>
                </a:endParaRPr>
              </a:p>
            </p:txBody>
          </p:sp>
        </p:grpSp>
        <p:grpSp>
          <p:nvGrpSpPr>
            <p:cNvPr id="30779" name="Group 244"/>
            <p:cNvGrpSpPr>
              <a:grpSpLocks/>
            </p:cNvGrpSpPr>
            <p:nvPr/>
          </p:nvGrpSpPr>
          <p:grpSpPr bwMode="auto">
            <a:xfrm>
              <a:off x="812" y="3592"/>
              <a:ext cx="252" cy="312"/>
              <a:chOff x="873" y="3264"/>
              <a:chExt cx="252" cy="312"/>
            </a:xfrm>
          </p:grpSpPr>
          <p:sp>
            <p:nvSpPr>
              <p:cNvPr id="30789" name="Rectangle 245"/>
              <p:cNvSpPr>
                <a:spLocks noChangeArrowheads="1"/>
              </p:cNvSpPr>
              <p:nvPr/>
            </p:nvSpPr>
            <p:spPr bwMode="auto">
              <a:xfrm>
                <a:off x="873" y="3264"/>
                <a:ext cx="10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Dutch801 Rm BT" panose="02020603060505020304" pitchFamily="18" charset="0"/>
                  </a:rPr>
                  <a:t>n</a:t>
                </a:r>
                <a:endParaRPr kumimoji="1" lang="en-US" altLang="zh-CN" sz="2400">
                  <a:latin typeface="RomanS" panose="02000400000000000000" pitchFamily="2" charset="0"/>
                </a:endParaRPr>
              </a:p>
            </p:txBody>
          </p:sp>
          <p:sp>
            <p:nvSpPr>
              <p:cNvPr id="30790" name="Text Box 246"/>
              <p:cNvSpPr txBox="1">
                <a:spLocks noChangeArrowheads="1"/>
              </p:cNvSpPr>
              <p:nvPr/>
            </p:nvSpPr>
            <p:spPr bwMode="auto">
              <a:xfrm>
                <a:off x="929" y="342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000">
                    <a:solidFill>
                      <a:srgbClr val="CC0000"/>
                    </a:solidFill>
                    <a:latin typeface="RomanS" panose="02000400000000000000" pitchFamily="2" charset="0"/>
                  </a:rPr>
                  <a:t>●</a:t>
                </a:r>
                <a:endParaRPr kumimoji="1" lang="en-US" altLang="zh-CN" sz="1400">
                  <a:solidFill>
                    <a:srgbClr val="CC0000"/>
                  </a:solidFill>
                  <a:latin typeface="RomanS" panose="02000400000000000000" pitchFamily="2" charset="0"/>
                </a:endParaRPr>
              </a:p>
            </p:txBody>
          </p:sp>
        </p:grpSp>
        <p:sp>
          <p:nvSpPr>
            <p:cNvPr id="30780" name="Line 247"/>
            <p:cNvSpPr>
              <a:spLocks noChangeShapeType="1"/>
            </p:cNvSpPr>
            <p:nvPr/>
          </p:nvSpPr>
          <p:spPr bwMode="auto">
            <a:xfrm flipV="1">
              <a:off x="1652" y="1718"/>
              <a:ext cx="0" cy="1815"/>
            </a:xfrm>
            <a:prstGeom prst="line">
              <a:avLst/>
            </a:prstGeom>
            <a:noFill/>
            <a:ln w="19050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81" name="Freeform 248"/>
            <p:cNvSpPr>
              <a:spLocks/>
            </p:cNvSpPr>
            <p:nvPr/>
          </p:nvSpPr>
          <p:spPr bwMode="auto">
            <a:xfrm>
              <a:off x="960" y="1728"/>
              <a:ext cx="1344" cy="564"/>
            </a:xfrm>
            <a:custGeom>
              <a:avLst/>
              <a:gdLst>
                <a:gd name="T0" fmla="*/ 701 w 1344"/>
                <a:gd name="T1" fmla="*/ 0 h 564"/>
                <a:gd name="T2" fmla="*/ 0 w 1344"/>
                <a:gd name="T3" fmla="*/ 441 h 564"/>
                <a:gd name="T4" fmla="*/ 1344 w 1344"/>
                <a:gd name="T5" fmla="*/ 564 h 564"/>
                <a:gd name="T6" fmla="*/ 701 w 134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4"/>
                <a:gd name="T13" fmla="*/ 0 h 564"/>
                <a:gd name="T14" fmla="*/ 1344 w 1344"/>
                <a:gd name="T15" fmla="*/ 564 h 5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4" h="564">
                  <a:moveTo>
                    <a:pt x="701" y="0"/>
                  </a:moveTo>
                  <a:lnTo>
                    <a:pt x="0" y="441"/>
                  </a:lnTo>
                  <a:lnTo>
                    <a:pt x="1344" y="564"/>
                  </a:lnTo>
                  <a:lnTo>
                    <a:pt x="70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82" name="Line 249"/>
            <p:cNvSpPr>
              <a:spLocks noChangeShapeType="1"/>
            </p:cNvSpPr>
            <p:nvPr/>
          </p:nvSpPr>
          <p:spPr bwMode="auto">
            <a:xfrm flipV="1">
              <a:off x="965" y="1716"/>
              <a:ext cx="687" cy="43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0783" name="Group 250"/>
            <p:cNvGrpSpPr>
              <a:grpSpLocks/>
            </p:cNvGrpSpPr>
            <p:nvPr/>
          </p:nvGrpSpPr>
          <p:grpSpPr bwMode="auto">
            <a:xfrm>
              <a:off x="867" y="1880"/>
              <a:ext cx="301" cy="345"/>
              <a:chOff x="1216" y="1561"/>
              <a:chExt cx="301" cy="345"/>
            </a:xfrm>
          </p:grpSpPr>
          <p:sp>
            <p:nvSpPr>
              <p:cNvPr id="30787" name="Rectangle 251"/>
              <p:cNvSpPr>
                <a:spLocks noChangeArrowheads="1"/>
              </p:cNvSpPr>
              <p:nvPr/>
            </p:nvSpPr>
            <p:spPr bwMode="auto">
              <a:xfrm>
                <a:off x="1216" y="1561"/>
                <a:ext cx="30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kumimoji="1" lang="en-US" altLang="zh-CN" sz="2400" b="1">
                    <a:solidFill>
                      <a:srgbClr val="FFFF00"/>
                    </a:solidFill>
                    <a:latin typeface="RomanS" panose="02000400000000000000" pitchFamily="2" charset="0"/>
                  </a:rPr>
                  <a:t>′</a:t>
                </a:r>
                <a:endParaRPr kumimoji="1" lang="en-US" altLang="zh-CN" sz="1800">
                  <a:solidFill>
                    <a:srgbClr val="FFFF00"/>
                  </a:solidFill>
                  <a:latin typeface="RomanS" panose="02000400000000000000" pitchFamily="2" charset="0"/>
                </a:endParaRPr>
              </a:p>
            </p:txBody>
          </p:sp>
          <p:sp>
            <p:nvSpPr>
              <p:cNvPr id="30788" name="Text Box 252"/>
              <p:cNvSpPr txBox="1">
                <a:spLocks noChangeArrowheads="1"/>
              </p:cNvSpPr>
              <p:nvPr/>
            </p:nvSpPr>
            <p:spPr bwMode="auto">
              <a:xfrm>
                <a:off x="1217" y="175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000">
                    <a:solidFill>
                      <a:srgbClr val="FFFF00"/>
                    </a:solidFill>
                    <a:latin typeface="RomanS" panose="02000400000000000000" pitchFamily="2" charset="0"/>
                  </a:rPr>
                  <a:t>●</a:t>
                </a:r>
                <a:endParaRPr kumimoji="1" lang="en-US" altLang="zh-CN" sz="1200">
                  <a:solidFill>
                    <a:srgbClr val="FFFF00"/>
                  </a:solidFill>
                  <a:latin typeface="RomanS" panose="02000400000000000000" pitchFamily="2" charset="0"/>
                </a:endParaRPr>
              </a:p>
            </p:txBody>
          </p:sp>
        </p:grpSp>
        <p:grpSp>
          <p:nvGrpSpPr>
            <p:cNvPr id="30784" name="Group 253"/>
            <p:cNvGrpSpPr>
              <a:grpSpLocks/>
            </p:cNvGrpSpPr>
            <p:nvPr/>
          </p:nvGrpSpPr>
          <p:grpSpPr bwMode="auto">
            <a:xfrm>
              <a:off x="1557" y="1487"/>
              <a:ext cx="437" cy="311"/>
              <a:chOff x="1897" y="1159"/>
              <a:chExt cx="437" cy="311"/>
            </a:xfrm>
          </p:grpSpPr>
          <p:sp>
            <p:nvSpPr>
              <p:cNvPr id="30785" name="Rectangle 254"/>
              <p:cNvSpPr>
                <a:spLocks noChangeArrowheads="1"/>
              </p:cNvSpPr>
              <p:nvPr/>
            </p:nvSpPr>
            <p:spPr bwMode="auto">
              <a:xfrm>
                <a:off x="1991" y="1159"/>
                <a:ext cx="34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m</a:t>
                </a:r>
                <a:r>
                  <a:rPr kumimoji="1" lang="en-US" altLang="zh-CN" sz="2400" b="1">
                    <a:solidFill>
                      <a:srgbClr val="FFFF00"/>
                    </a:solidFill>
                    <a:latin typeface="RomanS" panose="02000400000000000000" pitchFamily="2" charset="0"/>
                  </a:rPr>
                  <a:t>′</a:t>
                </a:r>
                <a:endParaRPr kumimoji="1" lang="en-US" altLang="zh-CN" sz="1800">
                  <a:solidFill>
                    <a:srgbClr val="FFFF00"/>
                  </a:solidFill>
                  <a:latin typeface="RomanS" panose="02000400000000000000" pitchFamily="2" charset="0"/>
                </a:endParaRPr>
              </a:p>
            </p:txBody>
          </p:sp>
          <p:sp>
            <p:nvSpPr>
              <p:cNvPr id="30786" name="Text Box 255"/>
              <p:cNvSpPr txBox="1">
                <a:spLocks noChangeArrowheads="1"/>
              </p:cNvSpPr>
              <p:nvPr/>
            </p:nvSpPr>
            <p:spPr bwMode="auto">
              <a:xfrm>
                <a:off x="1897" y="1316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000">
                    <a:solidFill>
                      <a:srgbClr val="FFFF00"/>
                    </a:solidFill>
                    <a:latin typeface="RomanS" panose="02000400000000000000" pitchFamily="2" charset="0"/>
                  </a:rPr>
                  <a:t>●</a:t>
                </a:r>
                <a:endParaRPr kumimoji="1" lang="en-US" altLang="zh-CN" sz="1200">
                  <a:solidFill>
                    <a:srgbClr val="FFFF00"/>
                  </a:solidFill>
                  <a:latin typeface="RomanS" panose="02000400000000000000" pitchFamily="2" charset="0"/>
                </a:endParaRPr>
              </a:p>
            </p:txBody>
          </p:sp>
        </p:grpSp>
      </p:grpSp>
      <p:sp>
        <p:nvSpPr>
          <p:cNvPr id="30740" name="Text Box 89"/>
          <p:cNvSpPr txBox="1">
            <a:spLocks noChangeArrowheads="1"/>
          </p:cNvSpPr>
          <p:nvPr/>
        </p:nvSpPr>
        <p:spPr bwMode="auto">
          <a:xfrm>
            <a:off x="304800" y="1524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平面</a:t>
            </a:r>
            <a:r>
              <a:rPr kumimoji="1"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与平面相交</a:t>
            </a:r>
            <a:endParaRPr kumimoji="1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4" name="Text Box 47"/>
          <p:cNvSpPr txBox="1">
            <a:spLocks noChangeArrowheads="1"/>
          </p:cNvSpPr>
          <p:nvPr/>
        </p:nvSpPr>
        <p:spPr bwMode="auto">
          <a:xfrm>
            <a:off x="4557713" y="1490990"/>
            <a:ext cx="3398837" cy="52322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eaLnBrk="1" hangingPunct="1">
              <a:buFontTx/>
              <a:buNone/>
              <a:defRPr sz="2800" b="1" i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/>
            </a:lvl2pPr>
            <a:lvl3pPr marL="1143000" indent="-228600" eaLnBrk="0" hangingPunct="0">
              <a:spcBef>
                <a:spcPct val="20000"/>
              </a:spcBef>
              <a:buChar char="•"/>
              <a:defRPr sz="2400"/>
            </a:lvl3pPr>
            <a:lvl4pPr marL="1600200" indent="-228600" eaLnBrk="0" hangingPunct="0">
              <a:spcBef>
                <a:spcPct val="20000"/>
              </a:spcBef>
              <a:buChar char="–"/>
              <a:defRPr sz="2000"/>
            </a:lvl4pPr>
            <a:lvl5pPr marL="2057400" indent="-228600" eaLnBrk="0" hangingPunct="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>
              <a:defRPr/>
            </a:pPr>
            <a:r>
              <a:rPr lang="zh-CN" altLang="en-US" dirty="0" smtClean="0"/>
              <a:t>空间及投影分析</a:t>
            </a:r>
          </a:p>
        </p:txBody>
      </p:sp>
      <p:sp>
        <p:nvSpPr>
          <p:cNvPr id="30745" name="Text Box 49"/>
          <p:cNvSpPr txBox="1">
            <a:spLocks noChangeArrowheads="1"/>
          </p:cNvSpPr>
          <p:nvPr/>
        </p:nvSpPr>
        <p:spPr bwMode="auto">
          <a:xfrm>
            <a:off x="4419600" y="4333875"/>
            <a:ext cx="209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求交线</a:t>
            </a:r>
          </a:p>
        </p:txBody>
      </p:sp>
      <p:sp>
        <p:nvSpPr>
          <p:cNvPr id="30746" name="Text Box 50"/>
          <p:cNvSpPr txBox="1">
            <a:spLocks noChangeArrowheads="1"/>
          </p:cNvSpPr>
          <p:nvPr/>
        </p:nvSpPr>
        <p:spPr bwMode="auto">
          <a:xfrm>
            <a:off x="4419600" y="4800600"/>
            <a:ext cx="2744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en-US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判别可见性</a:t>
            </a:r>
          </a:p>
        </p:txBody>
      </p:sp>
      <p:sp>
        <p:nvSpPr>
          <p:cNvPr id="139" name="Text Box 3"/>
          <p:cNvSpPr txBox="1">
            <a:spLocks noChangeArrowheads="1"/>
          </p:cNvSpPr>
          <p:nvPr/>
        </p:nvSpPr>
        <p:spPr bwMode="auto">
          <a:xfrm>
            <a:off x="4331359" y="3767138"/>
            <a:ext cx="1138237" cy="519113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作图</a:t>
            </a:r>
          </a:p>
        </p:txBody>
      </p:sp>
      <p:sp>
        <p:nvSpPr>
          <p:cNvPr id="135" name="Text Box 48"/>
          <p:cNvSpPr txBox="1">
            <a:spLocks noChangeArrowheads="1"/>
          </p:cNvSpPr>
          <p:nvPr/>
        </p:nvSpPr>
        <p:spPr bwMode="auto">
          <a:xfrm>
            <a:off x="4260850" y="2096483"/>
            <a:ext cx="4883150" cy="156966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平面</a:t>
            </a:r>
            <a:r>
              <a:rPr lang="en-US" altLang="zh-CN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DEFH</a:t>
            </a: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是一铅垂面，它的水平投影有积聚性，其与</a:t>
            </a:r>
            <a:r>
              <a:rPr kumimoji="1" lang="en-US" altLang="zh-CN" sz="2400" i="1" dirty="0" err="1">
                <a:solidFill>
                  <a:srgbClr val="002060"/>
                </a:solidFill>
                <a:latin typeface="3ds" panose="02000503020000020004" pitchFamily="2" charset="0"/>
                <a:ea typeface="黑体" panose="02010609060101010101" pitchFamily="49" charset="-122"/>
              </a:rPr>
              <a:t>ac、</a:t>
            </a:r>
            <a:r>
              <a:rPr kumimoji="1" lang="en-US" altLang="zh-CN" sz="2400" b="1" i="1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</a:t>
            </a:r>
            <a:r>
              <a:rPr kumimoji="1" lang="en-US" altLang="zh-CN" sz="2400" b="1" i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的交点</a:t>
            </a:r>
            <a:r>
              <a:rPr kumimoji="1" lang="en-US" altLang="zh-CN" sz="2400" i="1" dirty="0" err="1">
                <a:solidFill>
                  <a:srgbClr val="002060"/>
                </a:solidFill>
                <a:latin typeface="3ds" panose="02000503020000020004" pitchFamily="2" charset="0"/>
                <a:ea typeface="黑体" panose="02010609060101010101" pitchFamily="49" charset="-122"/>
              </a:rPr>
              <a:t>m、n</a:t>
            </a:r>
            <a:r>
              <a:rPr kumimoji="1" lang="en-US" altLang="zh-CN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即为两个共有点的水平投影，</a:t>
            </a:r>
            <a:r>
              <a:rPr lang="zh-CN" altLang="en-US" sz="24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故 </a:t>
            </a:r>
            <a:r>
              <a:rPr kumimoji="1" lang="en-US" altLang="zh-CN" sz="2400" b="1" i="1" dirty="0" err="1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mn</a:t>
            </a:r>
            <a:r>
              <a:rPr kumimoji="1" lang="en-US" altLang="zh-CN" sz="2400" b="1" i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为交线</a:t>
            </a:r>
            <a:r>
              <a:rPr lang="en-US" altLang="zh-CN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MN</a:t>
            </a: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的水平投影。</a:t>
            </a:r>
          </a:p>
        </p:txBody>
      </p:sp>
      <p:sp>
        <p:nvSpPr>
          <p:cNvPr id="136" name="Text Box 51"/>
          <p:cNvSpPr txBox="1">
            <a:spLocks noChangeArrowheads="1"/>
          </p:cNvSpPr>
          <p:nvPr/>
        </p:nvSpPr>
        <p:spPr bwMode="auto">
          <a:xfrm>
            <a:off x="4281488" y="5308600"/>
            <a:ext cx="4862512" cy="83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en-US" altLang="zh-CN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Ⅰ</a:t>
            </a:r>
            <a:r>
              <a:rPr lang="zh-CN" altLang="en-US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MC</a:t>
            </a:r>
            <a:r>
              <a:rPr lang="zh-CN" altLang="en-US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上，点</a:t>
            </a:r>
            <a:r>
              <a:rPr lang="en-US" altLang="zh-CN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Ⅱ</a:t>
            </a:r>
            <a:r>
              <a:rPr lang="zh-CN" altLang="en-US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FH</a:t>
            </a:r>
            <a:r>
              <a:rPr lang="zh-CN" altLang="en-US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上，点</a:t>
            </a:r>
            <a:r>
              <a:rPr lang="en-US" altLang="zh-CN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Ⅰ</a:t>
            </a:r>
            <a:r>
              <a:rPr lang="zh-CN" altLang="en-US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在前，点</a:t>
            </a:r>
            <a:r>
              <a:rPr lang="en-US" altLang="zh-CN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Ⅱ</a:t>
            </a:r>
            <a:r>
              <a:rPr lang="zh-CN" altLang="en-US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在后，故</a:t>
            </a:r>
            <a:r>
              <a:rPr lang="en-US" altLang="zh-CN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ommercialPi BT" panose="05020102010206080802" pitchFamily="18" charset="2"/>
              </a:rPr>
              <a:t>c </a:t>
            </a:r>
            <a:r>
              <a:rPr lang="zh-CN" altLang="en-US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可见。</a:t>
            </a:r>
          </a:p>
        </p:txBody>
      </p:sp>
    </p:spTree>
    <p:extLst>
      <p:ext uri="{BB962C8B-B14F-4D97-AF65-F5344CB8AC3E}">
        <p14:creationId xmlns:p14="http://schemas.microsoft.com/office/powerpoint/2010/main" val="299883220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3"/>
          <p:cNvSpPr txBox="1">
            <a:spLocks noChangeArrowheads="1"/>
          </p:cNvSpPr>
          <p:nvPr/>
        </p:nvSpPr>
        <p:spPr bwMode="auto">
          <a:xfrm>
            <a:off x="3518942" y="403514"/>
            <a:ext cx="2212652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b="1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小 结</a:t>
            </a:r>
            <a:endParaRPr lang="zh-CN" altLang="en-US" b="1" dirty="0">
              <a:solidFill>
                <a:srgbClr val="002060"/>
              </a:solidFill>
              <a:latin typeface="黑体" pitchFamily="2" charset="-122"/>
              <a:ea typeface="黑体" pitchFamily="2" charset="-122"/>
              <a:sym typeface="Monotype Sorts"/>
            </a:endParaRPr>
          </a:p>
        </p:txBody>
      </p:sp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508000" y="1141413"/>
            <a:ext cx="1416050" cy="461962"/>
          </a:xfrm>
          <a:prstGeom prst="rect">
            <a:avLst/>
          </a:prstGeom>
          <a:noFill/>
          <a:ln w="57150" cmpd="thinThick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重要基础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49275" y="1846263"/>
            <a:ext cx="3459163" cy="110331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14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0025" y="2085975"/>
            <a:ext cx="669925" cy="66833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01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1752" name="文本框 5"/>
          <p:cNvSpPr txBox="1">
            <a:spLocks noChangeArrowheads="1"/>
          </p:cNvSpPr>
          <p:nvPr/>
        </p:nvSpPr>
        <p:spPr bwMode="auto">
          <a:xfrm>
            <a:off x="954088" y="1992313"/>
            <a:ext cx="29083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平面（尤其是特殊位置平面）的投影特性</a:t>
            </a:r>
            <a:endParaRPr lang="en-US" altLang="zh-CN" sz="180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95825" y="1846263"/>
            <a:ext cx="3459163" cy="110331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14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357688" y="2085975"/>
            <a:ext cx="676275" cy="67468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02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1755" name="文本框 8"/>
          <p:cNvSpPr txBox="1">
            <a:spLocks noChangeArrowheads="1"/>
          </p:cNvSpPr>
          <p:nvPr/>
        </p:nvSpPr>
        <p:spPr bwMode="auto">
          <a:xfrm>
            <a:off x="5159375" y="1992313"/>
            <a:ext cx="3014663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面上取点、面上取线的方法</a:t>
            </a:r>
          </a:p>
        </p:txBody>
      </p:sp>
      <p:sp>
        <p:nvSpPr>
          <p:cNvPr id="10" name="圆角矩形 9"/>
          <p:cNvSpPr/>
          <p:nvPr/>
        </p:nvSpPr>
        <p:spPr>
          <a:xfrm flipH="1">
            <a:off x="4787900" y="3842643"/>
            <a:ext cx="3459163" cy="110331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sz="14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7" name="文本框 10"/>
          <p:cNvSpPr txBox="1">
            <a:spLocks noChangeArrowheads="1"/>
          </p:cNvSpPr>
          <p:nvPr/>
        </p:nvSpPr>
        <p:spPr bwMode="auto">
          <a:xfrm flipH="1">
            <a:off x="5229225" y="4004568"/>
            <a:ext cx="2798763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直线与平面（至少有一个为特殊位置）交点的求法</a:t>
            </a:r>
          </a:p>
        </p:txBody>
      </p:sp>
      <p:sp>
        <p:nvSpPr>
          <p:cNvPr id="12" name="圆角矩形 11"/>
          <p:cNvSpPr/>
          <p:nvPr/>
        </p:nvSpPr>
        <p:spPr>
          <a:xfrm flipH="1">
            <a:off x="539750" y="3842643"/>
            <a:ext cx="3459163" cy="110331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14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9" name="文本框 12"/>
          <p:cNvSpPr txBox="1">
            <a:spLocks noChangeArrowheads="1"/>
          </p:cNvSpPr>
          <p:nvPr/>
        </p:nvSpPr>
        <p:spPr bwMode="auto">
          <a:xfrm flipH="1">
            <a:off x="984250" y="4004568"/>
            <a:ext cx="279876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直线</a:t>
            </a:r>
            <a:r>
              <a:rPr lang="en-US" altLang="zh-CN" sz="18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平面，平面</a:t>
            </a:r>
            <a:r>
              <a:rPr lang="en-US" altLang="zh-CN" sz="18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平面的做法</a:t>
            </a:r>
            <a:endParaRPr lang="en-US" altLang="zh-CN" sz="180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422775" y="4029968"/>
            <a:ext cx="676275" cy="676275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02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23838" y="4029968"/>
            <a:ext cx="676275" cy="676275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01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527050" y="3140968"/>
            <a:ext cx="1416050" cy="461962"/>
          </a:xfrm>
          <a:prstGeom prst="rect">
            <a:avLst/>
          </a:prstGeom>
          <a:noFill/>
          <a:ln w="57150" cmpd="thinThick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掌握做法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 flipH="1">
            <a:off x="539400" y="5199859"/>
            <a:ext cx="3459163" cy="110331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sz="14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0"/>
          <p:cNvSpPr txBox="1">
            <a:spLocks noChangeArrowheads="1"/>
          </p:cNvSpPr>
          <p:nvPr/>
        </p:nvSpPr>
        <p:spPr bwMode="auto">
          <a:xfrm flipH="1">
            <a:off x="980725" y="5361784"/>
            <a:ext cx="2798763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平面与</a:t>
            </a:r>
            <a:r>
              <a:rPr lang="zh-CN" altLang="en-US" sz="1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平面（至少有一个为特殊位置）交点的求法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74275" y="5387184"/>
            <a:ext cx="676275" cy="676275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03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258888" y="765175"/>
            <a:ext cx="4465240" cy="3182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作  业</a:t>
            </a:r>
          </a:p>
          <a:p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P10. 2-21</a:t>
            </a:r>
            <a:r>
              <a:rPr kumimoji="1"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2-22</a:t>
            </a:r>
            <a:endParaRPr kumimoji="1" lang="zh-CN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P11. 2-23</a:t>
            </a:r>
            <a:endParaRPr kumimoji="1" lang="zh-CN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P12. 2-25</a:t>
            </a:r>
            <a:r>
              <a:rPr kumimoji="1"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2-26</a:t>
            </a:r>
            <a:endParaRPr kumimoji="1" lang="zh-CN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P13. 2-29</a:t>
            </a:r>
            <a:r>
              <a:rPr kumimoji="1"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2-30</a:t>
            </a:r>
            <a:endParaRPr kumimoji="1" lang="zh-CN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P14. 2-33</a:t>
            </a:r>
            <a:r>
              <a:rPr kumimoji="1"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2-34</a:t>
            </a:r>
            <a:r>
              <a:rPr kumimoji="1"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2-36</a:t>
            </a:r>
          </a:p>
        </p:txBody>
      </p:sp>
    </p:spTree>
    <p:extLst>
      <p:ext uri="{BB962C8B-B14F-4D97-AF65-F5344CB8AC3E}">
        <p14:creationId xmlns:p14="http://schemas.microsoft.com/office/powerpoint/2010/main" val="2956490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-31750" y="92075"/>
            <a:ext cx="4625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二、平面的投影特性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00425" y="1420813"/>
            <a:ext cx="2582863" cy="2371725"/>
            <a:chOff x="2160" y="816"/>
            <a:chExt cx="1584" cy="1494"/>
          </a:xfrm>
        </p:grpSpPr>
        <p:sp>
          <p:nvSpPr>
            <p:cNvPr id="5161" name="AutoShape 4"/>
            <p:cNvSpPr>
              <a:spLocks noChangeArrowheads="1"/>
            </p:cNvSpPr>
            <p:nvPr/>
          </p:nvSpPr>
          <p:spPr bwMode="auto">
            <a:xfrm>
              <a:off x="2160" y="1347"/>
              <a:ext cx="1584" cy="695"/>
            </a:xfrm>
            <a:prstGeom prst="parallelogram">
              <a:avLst>
                <a:gd name="adj" fmla="val 56978"/>
              </a:avLst>
            </a:prstGeom>
            <a:gradFill rotWithShape="1">
              <a:gsLst>
                <a:gs pos="0">
                  <a:srgbClr val="8FDEA0"/>
                </a:gs>
                <a:gs pos="50000">
                  <a:srgbClr val="BCE9C5"/>
                </a:gs>
                <a:gs pos="100000">
                  <a:srgbClr val="DFF3E3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62" name="Freeform 5"/>
            <p:cNvSpPr>
              <a:spLocks/>
            </p:cNvSpPr>
            <p:nvPr/>
          </p:nvSpPr>
          <p:spPr bwMode="auto">
            <a:xfrm>
              <a:off x="2686" y="1061"/>
              <a:ext cx="706" cy="164"/>
            </a:xfrm>
            <a:custGeom>
              <a:avLst/>
              <a:gdLst>
                <a:gd name="T0" fmla="*/ 96 w 770"/>
                <a:gd name="T1" fmla="*/ 4 h 192"/>
                <a:gd name="T2" fmla="*/ 0 w 770"/>
                <a:gd name="T3" fmla="*/ 0 h 192"/>
                <a:gd name="T4" fmla="*/ 0 60000 65536"/>
                <a:gd name="T5" fmla="*/ 0 60000 65536"/>
                <a:gd name="T6" fmla="*/ 0 w 770"/>
                <a:gd name="T7" fmla="*/ 0 h 192"/>
                <a:gd name="T8" fmla="*/ 770 w 770"/>
                <a:gd name="T9" fmla="*/ 192 h 19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0" h="192">
                  <a:moveTo>
                    <a:pt x="770" y="192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3" name="Line 6"/>
            <p:cNvSpPr>
              <a:spLocks noChangeShapeType="1"/>
            </p:cNvSpPr>
            <p:nvPr/>
          </p:nvSpPr>
          <p:spPr bwMode="auto">
            <a:xfrm flipV="1">
              <a:off x="2688" y="816"/>
              <a:ext cx="528" cy="245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4" name="Line 7"/>
            <p:cNvSpPr>
              <a:spLocks noChangeShapeType="1"/>
            </p:cNvSpPr>
            <p:nvPr/>
          </p:nvSpPr>
          <p:spPr bwMode="auto">
            <a:xfrm>
              <a:off x="3216" y="816"/>
              <a:ext cx="176" cy="40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5" name="Line 8"/>
            <p:cNvSpPr>
              <a:spLocks noChangeShapeType="1"/>
            </p:cNvSpPr>
            <p:nvPr/>
          </p:nvSpPr>
          <p:spPr bwMode="auto">
            <a:xfrm>
              <a:off x="2688" y="1061"/>
              <a:ext cx="0" cy="7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6" name="Line 9"/>
            <p:cNvSpPr>
              <a:spLocks noChangeShapeType="1"/>
            </p:cNvSpPr>
            <p:nvPr/>
          </p:nvSpPr>
          <p:spPr bwMode="auto">
            <a:xfrm>
              <a:off x="3392" y="1225"/>
              <a:ext cx="0" cy="3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7" name="Freeform 10"/>
            <p:cNvSpPr>
              <a:spLocks/>
            </p:cNvSpPr>
            <p:nvPr/>
          </p:nvSpPr>
          <p:spPr bwMode="auto">
            <a:xfrm>
              <a:off x="2688" y="1542"/>
              <a:ext cx="710" cy="296"/>
            </a:xfrm>
            <a:custGeom>
              <a:avLst/>
              <a:gdLst>
                <a:gd name="T0" fmla="*/ 0 w 774"/>
                <a:gd name="T1" fmla="*/ 8 h 348"/>
                <a:gd name="T2" fmla="*/ 97 w 774"/>
                <a:gd name="T3" fmla="*/ 0 h 348"/>
                <a:gd name="T4" fmla="*/ 0 60000 65536"/>
                <a:gd name="T5" fmla="*/ 0 60000 65536"/>
                <a:gd name="T6" fmla="*/ 0 w 774"/>
                <a:gd name="T7" fmla="*/ 0 h 348"/>
                <a:gd name="T8" fmla="*/ 774 w 774"/>
                <a:gd name="T9" fmla="*/ 348 h 3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4" h="348">
                  <a:moveTo>
                    <a:pt x="0" y="348"/>
                  </a:moveTo>
                  <a:lnTo>
                    <a:pt x="774" y="0"/>
                  </a:lnTo>
                </a:path>
              </a:pathLst>
            </a:cu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8" name="Line 11"/>
            <p:cNvSpPr>
              <a:spLocks noChangeShapeType="1"/>
            </p:cNvSpPr>
            <p:nvPr/>
          </p:nvSpPr>
          <p:spPr bwMode="auto">
            <a:xfrm>
              <a:off x="3216" y="816"/>
              <a:ext cx="0" cy="8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9" name="Text Box 12"/>
            <p:cNvSpPr txBox="1">
              <a:spLocks noChangeArrowheads="1"/>
            </p:cNvSpPr>
            <p:nvPr/>
          </p:nvSpPr>
          <p:spPr bwMode="auto">
            <a:xfrm>
              <a:off x="2582" y="2019"/>
              <a:ext cx="6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垂直</a:t>
              </a:r>
              <a:endParaRPr kumimoji="1"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143625" y="1344613"/>
            <a:ext cx="2432050" cy="2405062"/>
            <a:chOff x="3888" y="768"/>
            <a:chExt cx="1488" cy="1515"/>
          </a:xfrm>
        </p:grpSpPr>
        <p:grpSp>
          <p:nvGrpSpPr>
            <p:cNvPr id="5149" name="Group 14"/>
            <p:cNvGrpSpPr>
              <a:grpSpLocks/>
            </p:cNvGrpSpPr>
            <p:nvPr/>
          </p:nvGrpSpPr>
          <p:grpSpPr bwMode="auto">
            <a:xfrm>
              <a:off x="3888" y="768"/>
              <a:ext cx="1488" cy="1247"/>
              <a:chOff x="3888" y="768"/>
              <a:chExt cx="1488" cy="1247"/>
            </a:xfrm>
          </p:grpSpPr>
          <p:sp>
            <p:nvSpPr>
              <p:cNvPr id="5151" name="AutoShape 15"/>
              <p:cNvSpPr>
                <a:spLocks noChangeArrowheads="1"/>
              </p:cNvSpPr>
              <p:nvPr/>
            </p:nvSpPr>
            <p:spPr bwMode="auto">
              <a:xfrm>
                <a:off x="3888" y="1331"/>
                <a:ext cx="1488" cy="684"/>
              </a:xfrm>
              <a:prstGeom prst="parallelogram">
                <a:avLst>
                  <a:gd name="adj" fmla="val 54386"/>
                </a:avLst>
              </a:prstGeom>
              <a:gradFill rotWithShape="1">
                <a:gsLst>
                  <a:gs pos="0">
                    <a:srgbClr val="8FDEA0"/>
                  </a:gs>
                  <a:gs pos="50000">
                    <a:srgbClr val="BCE9C5"/>
                  </a:gs>
                  <a:gs pos="100000">
                    <a:srgbClr val="DFF3E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152" name="Line 16"/>
              <p:cNvSpPr>
                <a:spLocks noChangeShapeType="1"/>
              </p:cNvSpPr>
              <p:nvPr/>
            </p:nvSpPr>
            <p:spPr bwMode="auto">
              <a:xfrm>
                <a:off x="4136" y="929"/>
                <a:ext cx="537" cy="483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3" name="Line 17"/>
              <p:cNvSpPr>
                <a:spLocks noChangeShapeType="1"/>
              </p:cNvSpPr>
              <p:nvPr/>
            </p:nvSpPr>
            <p:spPr bwMode="auto">
              <a:xfrm flipV="1">
                <a:off x="4673" y="768"/>
                <a:ext cx="496" cy="644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4" name="Freeform 18"/>
              <p:cNvSpPr>
                <a:spLocks/>
              </p:cNvSpPr>
              <p:nvPr/>
            </p:nvSpPr>
            <p:spPr bwMode="auto">
              <a:xfrm>
                <a:off x="4132" y="768"/>
                <a:ext cx="1037" cy="153"/>
              </a:xfrm>
              <a:custGeom>
                <a:avLst/>
                <a:gdLst>
                  <a:gd name="T0" fmla="*/ 34 w 1205"/>
                  <a:gd name="T1" fmla="*/ 0 h 183"/>
                  <a:gd name="T2" fmla="*/ 0 w 1205"/>
                  <a:gd name="T3" fmla="*/ 3 h 183"/>
                  <a:gd name="T4" fmla="*/ 0 60000 65536"/>
                  <a:gd name="T5" fmla="*/ 0 60000 65536"/>
                  <a:gd name="T6" fmla="*/ 0 w 1205"/>
                  <a:gd name="T7" fmla="*/ 0 h 183"/>
                  <a:gd name="T8" fmla="*/ 1205 w 1205"/>
                  <a:gd name="T9" fmla="*/ 183 h 18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5" h="183">
                    <a:moveTo>
                      <a:pt x="1205" y="0"/>
                    </a:moveTo>
                    <a:lnTo>
                      <a:pt x="0" y="183"/>
                    </a:lnTo>
                  </a:path>
                </a:pathLst>
              </a:cu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5" name="Line 19"/>
              <p:cNvSpPr>
                <a:spLocks noChangeShapeType="1"/>
              </p:cNvSpPr>
              <p:nvPr/>
            </p:nvSpPr>
            <p:spPr bwMode="auto">
              <a:xfrm>
                <a:off x="4136" y="929"/>
                <a:ext cx="0" cy="7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6" name="Line 20"/>
              <p:cNvSpPr>
                <a:spLocks noChangeShapeType="1"/>
              </p:cNvSpPr>
              <p:nvPr/>
            </p:nvSpPr>
            <p:spPr bwMode="auto">
              <a:xfrm>
                <a:off x="4673" y="1412"/>
                <a:ext cx="0" cy="52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7" name="Line 21"/>
              <p:cNvSpPr>
                <a:spLocks noChangeShapeType="1"/>
              </p:cNvSpPr>
              <p:nvPr/>
            </p:nvSpPr>
            <p:spPr bwMode="auto">
              <a:xfrm>
                <a:off x="5169" y="768"/>
                <a:ext cx="0" cy="84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8" name="Line 22"/>
              <p:cNvSpPr>
                <a:spLocks noChangeShapeType="1"/>
              </p:cNvSpPr>
              <p:nvPr/>
            </p:nvSpPr>
            <p:spPr bwMode="auto">
              <a:xfrm flipV="1">
                <a:off x="4136" y="1613"/>
                <a:ext cx="1033" cy="8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9" name="Line 23"/>
              <p:cNvSpPr>
                <a:spLocks noChangeShapeType="1"/>
              </p:cNvSpPr>
              <p:nvPr/>
            </p:nvSpPr>
            <p:spPr bwMode="auto">
              <a:xfrm flipH="1">
                <a:off x="4673" y="1613"/>
                <a:ext cx="496" cy="322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0" name="Line 24"/>
              <p:cNvSpPr>
                <a:spLocks noChangeShapeType="1"/>
              </p:cNvSpPr>
              <p:nvPr/>
            </p:nvSpPr>
            <p:spPr bwMode="auto">
              <a:xfrm>
                <a:off x="4136" y="1693"/>
                <a:ext cx="537" cy="242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50" name="Text Box 25"/>
            <p:cNvSpPr txBox="1">
              <a:spLocks noChangeArrowheads="1"/>
            </p:cNvSpPr>
            <p:nvPr/>
          </p:nvSpPr>
          <p:spPr bwMode="auto">
            <a:xfrm>
              <a:off x="4336" y="1992"/>
              <a:ext cx="4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倾斜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339850" y="3876675"/>
            <a:ext cx="5943600" cy="2297113"/>
            <a:chOff x="349" y="2304"/>
            <a:chExt cx="4154" cy="1536"/>
          </a:xfrm>
        </p:grpSpPr>
        <p:sp>
          <p:nvSpPr>
            <p:cNvPr id="5144" name="Rectangle 27"/>
            <p:cNvSpPr>
              <a:spLocks noChangeArrowheads="1"/>
            </p:cNvSpPr>
            <p:nvPr/>
          </p:nvSpPr>
          <p:spPr bwMode="auto">
            <a:xfrm>
              <a:off x="349" y="2304"/>
              <a:ext cx="4154" cy="1536"/>
            </a:xfrm>
            <a:prstGeom prst="rect">
              <a:avLst/>
            </a:prstGeom>
            <a:solidFill>
              <a:srgbClr val="FFFF99">
                <a:alpha val="41960"/>
              </a:srgbClr>
            </a:solidFill>
            <a:ln w="38100">
              <a:pattFill prst="smCheck">
                <a:fgClr>
                  <a:srgbClr val="FF3300"/>
                </a:fgClr>
                <a:bgClr>
                  <a:srgbClr val="FFFF00"/>
                </a:bgClr>
              </a:patt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45" name="Text Box 28"/>
            <p:cNvSpPr txBox="1">
              <a:spLocks noChangeArrowheads="1"/>
            </p:cNvSpPr>
            <p:nvPr/>
          </p:nvSpPr>
          <p:spPr bwMode="auto">
            <a:xfrm>
              <a:off x="1571" y="2328"/>
              <a:ext cx="172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投 影 特 性</a:t>
              </a:r>
            </a:p>
          </p:txBody>
        </p:sp>
        <p:sp>
          <p:nvSpPr>
            <p:cNvPr id="5146" name="Text Box 29"/>
            <p:cNvSpPr txBox="1">
              <a:spLocks noChangeArrowheads="1"/>
            </p:cNvSpPr>
            <p:nvPr/>
          </p:nvSpPr>
          <p:spPr bwMode="auto">
            <a:xfrm>
              <a:off x="445" y="2667"/>
              <a:ext cx="338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★</a:t>
              </a:r>
              <a:r>
                <a:rPr kumimoji="1" lang="zh-CN" altLang="en-US" sz="24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平面平行投影面</a:t>
              </a:r>
              <a:r>
                <a:rPr kumimoji="1" lang="en-US" altLang="zh-CN" sz="2400" b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——</a:t>
              </a:r>
              <a:r>
                <a:rPr kumimoji="1" lang="zh-CN" altLang="en-US" sz="24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投影就把实形现</a:t>
              </a:r>
              <a:endParaRPr kumimoji="1" lang="zh-CN" altLang="en-US" sz="2400" b="1" i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47" name="Text Box 30"/>
            <p:cNvSpPr txBox="1">
              <a:spLocks noChangeArrowheads="1"/>
            </p:cNvSpPr>
            <p:nvPr/>
          </p:nvSpPr>
          <p:spPr bwMode="auto">
            <a:xfrm>
              <a:off x="445" y="3051"/>
              <a:ext cx="33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★</a:t>
              </a:r>
              <a:r>
                <a:rPr kumimoji="1" lang="zh-CN" altLang="en-US" sz="24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平面垂直投影面</a:t>
              </a:r>
              <a:r>
                <a:rPr kumimoji="1" lang="en-US" altLang="zh-CN" sz="2400" b="1">
                  <a:solidFill>
                    <a:srgbClr val="002060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——</a:t>
              </a:r>
              <a:r>
                <a:rPr kumimoji="1" lang="zh-CN" altLang="en-US" sz="24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投影积聚成直线</a:t>
              </a:r>
            </a:p>
          </p:txBody>
        </p:sp>
        <p:sp>
          <p:nvSpPr>
            <p:cNvPr id="5148" name="Text Box 31"/>
            <p:cNvSpPr txBox="1">
              <a:spLocks noChangeArrowheads="1"/>
            </p:cNvSpPr>
            <p:nvPr/>
          </p:nvSpPr>
          <p:spPr bwMode="auto">
            <a:xfrm>
              <a:off x="445" y="3435"/>
              <a:ext cx="33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★</a:t>
              </a:r>
              <a:r>
                <a:rPr kumimoji="1" lang="zh-CN" altLang="en-US" sz="24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平面倾斜投影面</a:t>
              </a:r>
              <a:r>
                <a:rPr kumimoji="1" lang="en-US" altLang="zh-CN" sz="2400" b="1">
                  <a:solidFill>
                    <a:srgbClr val="002060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——</a:t>
              </a:r>
              <a:r>
                <a:rPr kumimoji="1" lang="zh-CN" altLang="en-US" sz="2400" b="1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投影类似原平面</a:t>
              </a:r>
            </a:p>
          </p:txBody>
        </p:sp>
      </p:grpSp>
      <p:sp>
        <p:nvSpPr>
          <p:cNvPr id="60448" name="AutoShape 32"/>
          <p:cNvSpPr>
            <a:spLocks noChangeArrowheads="1"/>
          </p:cNvSpPr>
          <p:nvPr/>
        </p:nvSpPr>
        <p:spPr bwMode="auto">
          <a:xfrm>
            <a:off x="7551738" y="3873500"/>
            <a:ext cx="1300162" cy="533400"/>
          </a:xfrm>
          <a:prstGeom prst="wedgeRoundRectCallout">
            <a:avLst>
              <a:gd name="adj1" fmla="val -98032"/>
              <a:gd name="adj2" fmla="val 86606"/>
              <a:gd name="adj3" fmla="val 16667"/>
            </a:avLst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实形性</a:t>
            </a:r>
          </a:p>
        </p:txBody>
      </p:sp>
      <p:sp>
        <p:nvSpPr>
          <p:cNvPr id="60449" name="AutoShape 33"/>
          <p:cNvSpPr>
            <a:spLocks noChangeArrowheads="1"/>
          </p:cNvSpPr>
          <p:nvPr/>
        </p:nvSpPr>
        <p:spPr bwMode="auto">
          <a:xfrm>
            <a:off x="7573963" y="5321300"/>
            <a:ext cx="1277937" cy="533400"/>
          </a:xfrm>
          <a:prstGeom prst="wedgeRoundRectCallout">
            <a:avLst>
              <a:gd name="adj1" fmla="val -97884"/>
              <a:gd name="adj2" fmla="val 56250"/>
              <a:gd name="adj3" fmla="val 16667"/>
            </a:avLst>
          </a:prstGeom>
          <a:solidFill>
            <a:srgbClr val="99CCFF">
              <a:alpha val="5098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类似性</a:t>
            </a:r>
          </a:p>
        </p:txBody>
      </p:sp>
      <p:sp>
        <p:nvSpPr>
          <p:cNvPr id="60450" name="AutoShape 34"/>
          <p:cNvSpPr>
            <a:spLocks noChangeArrowheads="1"/>
          </p:cNvSpPr>
          <p:nvPr/>
        </p:nvSpPr>
        <p:spPr bwMode="auto">
          <a:xfrm>
            <a:off x="7573963" y="4559300"/>
            <a:ext cx="1277937" cy="533400"/>
          </a:xfrm>
          <a:prstGeom prst="wedgeRoundRectCallout">
            <a:avLst>
              <a:gd name="adj1" fmla="val -100185"/>
              <a:gd name="adj2" fmla="val 77380"/>
              <a:gd name="adj3" fmla="val 16667"/>
            </a:avLst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积聚性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0" y="836613"/>
            <a:ext cx="6334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⒈ 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平面对一个投影面的投影特性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885825" y="1492250"/>
            <a:ext cx="2362200" cy="2293938"/>
            <a:chOff x="576" y="861"/>
            <a:chExt cx="1488" cy="1445"/>
          </a:xfrm>
        </p:grpSpPr>
        <p:sp>
          <p:nvSpPr>
            <p:cNvPr id="5131" name="AutoShape 37"/>
            <p:cNvSpPr>
              <a:spLocks noChangeArrowheads="1"/>
            </p:cNvSpPr>
            <p:nvPr/>
          </p:nvSpPr>
          <p:spPr bwMode="auto">
            <a:xfrm>
              <a:off x="576" y="1365"/>
              <a:ext cx="1488" cy="642"/>
            </a:xfrm>
            <a:prstGeom prst="parallelogram">
              <a:avLst>
                <a:gd name="adj" fmla="val 57944"/>
              </a:avLst>
            </a:prstGeom>
            <a:gradFill rotWithShape="1">
              <a:gsLst>
                <a:gs pos="0">
                  <a:srgbClr val="8FDEA0"/>
                </a:gs>
                <a:gs pos="50000">
                  <a:srgbClr val="BCE9C5"/>
                </a:gs>
                <a:gs pos="100000">
                  <a:srgbClr val="DFF3E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5132" name="Group 38"/>
            <p:cNvGrpSpPr>
              <a:grpSpLocks/>
            </p:cNvGrpSpPr>
            <p:nvPr/>
          </p:nvGrpSpPr>
          <p:grpSpPr bwMode="auto">
            <a:xfrm>
              <a:off x="948" y="861"/>
              <a:ext cx="723" cy="428"/>
              <a:chOff x="1144" y="704"/>
              <a:chExt cx="840" cy="544"/>
            </a:xfrm>
          </p:grpSpPr>
          <p:sp>
            <p:nvSpPr>
              <p:cNvPr id="5141" name="Freeform 39"/>
              <p:cNvSpPr>
                <a:spLocks/>
              </p:cNvSpPr>
              <p:nvPr/>
            </p:nvSpPr>
            <p:spPr bwMode="auto">
              <a:xfrm>
                <a:off x="1144" y="704"/>
                <a:ext cx="536" cy="312"/>
              </a:xfrm>
              <a:custGeom>
                <a:avLst/>
                <a:gdLst>
                  <a:gd name="T0" fmla="*/ 0 w 536"/>
                  <a:gd name="T1" fmla="*/ 312 h 312"/>
                  <a:gd name="T2" fmla="*/ 536 w 536"/>
                  <a:gd name="T3" fmla="*/ 0 h 312"/>
                  <a:gd name="T4" fmla="*/ 0 60000 65536"/>
                  <a:gd name="T5" fmla="*/ 0 60000 65536"/>
                  <a:gd name="T6" fmla="*/ 0 w 536"/>
                  <a:gd name="T7" fmla="*/ 0 h 312"/>
                  <a:gd name="T8" fmla="*/ 536 w 536"/>
                  <a:gd name="T9" fmla="*/ 312 h 3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36" h="312">
                    <a:moveTo>
                      <a:pt x="0" y="312"/>
                    </a:moveTo>
                    <a:lnTo>
                      <a:pt x="536" y="0"/>
                    </a:lnTo>
                  </a:path>
                </a:pathLst>
              </a:cu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2" name="Line 40"/>
              <p:cNvSpPr>
                <a:spLocks noChangeShapeType="1"/>
              </p:cNvSpPr>
              <p:nvPr/>
            </p:nvSpPr>
            <p:spPr bwMode="auto">
              <a:xfrm>
                <a:off x="1680" y="720"/>
                <a:ext cx="304" cy="52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3" name="Freeform 41"/>
              <p:cNvSpPr>
                <a:spLocks/>
              </p:cNvSpPr>
              <p:nvPr/>
            </p:nvSpPr>
            <p:spPr bwMode="auto">
              <a:xfrm>
                <a:off x="1144" y="1016"/>
                <a:ext cx="833" cy="226"/>
              </a:xfrm>
              <a:custGeom>
                <a:avLst/>
                <a:gdLst>
                  <a:gd name="T0" fmla="*/ 833 w 833"/>
                  <a:gd name="T1" fmla="*/ 226 h 226"/>
                  <a:gd name="T2" fmla="*/ 0 w 833"/>
                  <a:gd name="T3" fmla="*/ 0 h 226"/>
                  <a:gd name="T4" fmla="*/ 0 60000 65536"/>
                  <a:gd name="T5" fmla="*/ 0 60000 65536"/>
                  <a:gd name="T6" fmla="*/ 0 w 833"/>
                  <a:gd name="T7" fmla="*/ 0 h 226"/>
                  <a:gd name="T8" fmla="*/ 833 w 833"/>
                  <a:gd name="T9" fmla="*/ 226 h 22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33" h="226">
                    <a:moveTo>
                      <a:pt x="833" y="226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33" name="Group 42"/>
            <p:cNvGrpSpPr>
              <a:grpSpLocks/>
            </p:cNvGrpSpPr>
            <p:nvPr/>
          </p:nvGrpSpPr>
          <p:grpSpPr bwMode="auto">
            <a:xfrm>
              <a:off x="941" y="1466"/>
              <a:ext cx="723" cy="428"/>
              <a:chOff x="1144" y="704"/>
              <a:chExt cx="840" cy="544"/>
            </a:xfrm>
          </p:grpSpPr>
          <p:sp>
            <p:nvSpPr>
              <p:cNvPr id="5138" name="Freeform 43"/>
              <p:cNvSpPr>
                <a:spLocks/>
              </p:cNvSpPr>
              <p:nvPr/>
            </p:nvSpPr>
            <p:spPr bwMode="auto">
              <a:xfrm>
                <a:off x="1144" y="704"/>
                <a:ext cx="536" cy="312"/>
              </a:xfrm>
              <a:custGeom>
                <a:avLst/>
                <a:gdLst>
                  <a:gd name="T0" fmla="*/ 0 w 536"/>
                  <a:gd name="T1" fmla="*/ 312 h 312"/>
                  <a:gd name="T2" fmla="*/ 536 w 536"/>
                  <a:gd name="T3" fmla="*/ 0 h 312"/>
                  <a:gd name="T4" fmla="*/ 0 60000 65536"/>
                  <a:gd name="T5" fmla="*/ 0 60000 65536"/>
                  <a:gd name="T6" fmla="*/ 0 w 536"/>
                  <a:gd name="T7" fmla="*/ 0 h 312"/>
                  <a:gd name="T8" fmla="*/ 536 w 536"/>
                  <a:gd name="T9" fmla="*/ 312 h 3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36" h="312">
                    <a:moveTo>
                      <a:pt x="0" y="312"/>
                    </a:moveTo>
                    <a:lnTo>
                      <a:pt x="536" y="0"/>
                    </a:lnTo>
                  </a:path>
                </a:pathLst>
              </a:cu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9" name="Line 44"/>
              <p:cNvSpPr>
                <a:spLocks noChangeShapeType="1"/>
              </p:cNvSpPr>
              <p:nvPr/>
            </p:nvSpPr>
            <p:spPr bwMode="auto">
              <a:xfrm>
                <a:off x="1680" y="720"/>
                <a:ext cx="304" cy="52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0" name="Freeform 45"/>
              <p:cNvSpPr>
                <a:spLocks/>
              </p:cNvSpPr>
              <p:nvPr/>
            </p:nvSpPr>
            <p:spPr bwMode="auto">
              <a:xfrm>
                <a:off x="1144" y="1016"/>
                <a:ext cx="833" cy="226"/>
              </a:xfrm>
              <a:custGeom>
                <a:avLst/>
                <a:gdLst>
                  <a:gd name="T0" fmla="*/ 833 w 833"/>
                  <a:gd name="T1" fmla="*/ 226 h 226"/>
                  <a:gd name="T2" fmla="*/ 0 w 833"/>
                  <a:gd name="T3" fmla="*/ 0 h 226"/>
                  <a:gd name="T4" fmla="*/ 0 60000 65536"/>
                  <a:gd name="T5" fmla="*/ 0 60000 65536"/>
                  <a:gd name="T6" fmla="*/ 0 w 833"/>
                  <a:gd name="T7" fmla="*/ 0 h 226"/>
                  <a:gd name="T8" fmla="*/ 833 w 833"/>
                  <a:gd name="T9" fmla="*/ 226 h 22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33" h="226">
                    <a:moveTo>
                      <a:pt x="833" y="226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34" name="Line 46"/>
            <p:cNvSpPr>
              <a:spLocks noChangeShapeType="1"/>
            </p:cNvSpPr>
            <p:nvPr/>
          </p:nvSpPr>
          <p:spPr bwMode="auto">
            <a:xfrm>
              <a:off x="948" y="1100"/>
              <a:ext cx="0" cy="6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Line 47"/>
            <p:cNvSpPr>
              <a:spLocks noChangeShapeType="1"/>
            </p:cNvSpPr>
            <p:nvPr/>
          </p:nvSpPr>
          <p:spPr bwMode="auto">
            <a:xfrm>
              <a:off x="1394" y="874"/>
              <a:ext cx="0" cy="6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Text Box 48"/>
            <p:cNvSpPr txBox="1">
              <a:spLocks noChangeArrowheads="1"/>
            </p:cNvSpPr>
            <p:nvPr/>
          </p:nvSpPr>
          <p:spPr bwMode="auto">
            <a:xfrm>
              <a:off x="848" y="2015"/>
              <a:ext cx="7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平行</a:t>
              </a:r>
              <a:endParaRPr kumimoji="1"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137" name="Line 49"/>
            <p:cNvSpPr>
              <a:spLocks noChangeShapeType="1"/>
            </p:cNvSpPr>
            <p:nvPr/>
          </p:nvSpPr>
          <p:spPr bwMode="auto">
            <a:xfrm>
              <a:off x="1664" y="1284"/>
              <a:ext cx="0" cy="6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9354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 autoUpdateAnimBg="0"/>
      <p:bldP spid="60449" grpId="0" animBg="1" autoUpdateAnimBg="0"/>
      <p:bldP spid="60450" grpId="0" animBg="1" autoUpdateAnimBg="0"/>
      <p:bldP spid="604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平行四边形 59"/>
          <p:cNvSpPr/>
          <p:nvPr/>
        </p:nvSpPr>
        <p:spPr>
          <a:xfrm>
            <a:off x="355600" y="5278438"/>
            <a:ext cx="1951038" cy="742950"/>
          </a:xfrm>
          <a:prstGeom prst="parallelogram">
            <a:avLst>
              <a:gd name="adj" fmla="val 44035"/>
            </a:avLst>
          </a:prstGeom>
          <a:gradFill flip="none" rotWithShape="1">
            <a:gsLst>
              <a:gs pos="0">
                <a:srgbClr val="3E7735">
                  <a:tint val="66000"/>
                  <a:satMod val="160000"/>
                </a:srgbClr>
              </a:gs>
              <a:gs pos="50000">
                <a:srgbClr val="3E7735">
                  <a:tint val="44500"/>
                  <a:satMod val="160000"/>
                </a:srgbClr>
              </a:gs>
              <a:gs pos="100000">
                <a:srgbClr val="3E7735">
                  <a:tint val="23500"/>
                  <a:satMod val="160000"/>
                </a:srgbClr>
              </a:gs>
            </a:gsLst>
            <a:lin ang="18900000" scaled="1"/>
            <a:tileRect/>
          </a:gra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9" name="平行四边形 58"/>
          <p:cNvSpPr/>
          <p:nvPr/>
        </p:nvSpPr>
        <p:spPr>
          <a:xfrm>
            <a:off x="514350" y="2924175"/>
            <a:ext cx="1951038" cy="742950"/>
          </a:xfrm>
          <a:prstGeom prst="parallelogram">
            <a:avLst>
              <a:gd name="adj" fmla="val 44035"/>
            </a:avLst>
          </a:prstGeom>
          <a:gradFill flip="none" rotWithShape="1">
            <a:gsLst>
              <a:gs pos="0">
                <a:srgbClr val="3E7735">
                  <a:tint val="66000"/>
                  <a:satMod val="160000"/>
                </a:srgbClr>
              </a:gs>
              <a:gs pos="50000">
                <a:srgbClr val="3E7735">
                  <a:tint val="44500"/>
                  <a:satMod val="160000"/>
                </a:srgbClr>
              </a:gs>
              <a:gs pos="100000">
                <a:srgbClr val="3E7735">
                  <a:tint val="23500"/>
                  <a:satMod val="160000"/>
                </a:srgbClr>
              </a:gs>
            </a:gsLst>
            <a:lin ang="18900000" scaled="1"/>
            <a:tileRect/>
          </a:gra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404813" y="941388"/>
            <a:ext cx="1951037" cy="742950"/>
          </a:xfrm>
          <a:prstGeom prst="parallelogram">
            <a:avLst>
              <a:gd name="adj" fmla="val 44035"/>
            </a:avLst>
          </a:prstGeom>
          <a:gradFill flip="none" rotWithShape="1">
            <a:gsLst>
              <a:gs pos="0">
                <a:srgbClr val="3E7735">
                  <a:tint val="66000"/>
                  <a:satMod val="160000"/>
                </a:srgbClr>
              </a:gs>
              <a:gs pos="50000">
                <a:srgbClr val="3E7735">
                  <a:tint val="44500"/>
                  <a:satMod val="160000"/>
                </a:srgbClr>
              </a:gs>
              <a:gs pos="100000">
                <a:srgbClr val="3E7735">
                  <a:tint val="23500"/>
                  <a:satMod val="160000"/>
                </a:srgbClr>
              </a:gs>
            </a:gsLst>
            <a:lin ang="18900000" scaled="1"/>
            <a:tileRect/>
          </a:gra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915988" y="2184400"/>
            <a:ext cx="1112837" cy="1925638"/>
            <a:chOff x="2582" y="816"/>
            <a:chExt cx="816" cy="1534"/>
          </a:xfrm>
        </p:grpSpPr>
        <p:sp>
          <p:nvSpPr>
            <p:cNvPr id="6193" name="Freeform 6"/>
            <p:cNvSpPr>
              <a:spLocks/>
            </p:cNvSpPr>
            <p:nvPr/>
          </p:nvSpPr>
          <p:spPr bwMode="auto">
            <a:xfrm>
              <a:off x="2686" y="1061"/>
              <a:ext cx="706" cy="164"/>
            </a:xfrm>
            <a:custGeom>
              <a:avLst/>
              <a:gdLst>
                <a:gd name="T0" fmla="*/ 96 w 770"/>
                <a:gd name="T1" fmla="*/ 4 h 192"/>
                <a:gd name="T2" fmla="*/ 0 w 770"/>
                <a:gd name="T3" fmla="*/ 0 h 192"/>
                <a:gd name="T4" fmla="*/ 0 60000 65536"/>
                <a:gd name="T5" fmla="*/ 0 60000 65536"/>
                <a:gd name="T6" fmla="*/ 0 w 770"/>
                <a:gd name="T7" fmla="*/ 0 h 192"/>
                <a:gd name="T8" fmla="*/ 770 w 770"/>
                <a:gd name="T9" fmla="*/ 192 h 19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0" h="192">
                  <a:moveTo>
                    <a:pt x="770" y="192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4" name="Line 7"/>
            <p:cNvSpPr>
              <a:spLocks noChangeShapeType="1"/>
            </p:cNvSpPr>
            <p:nvPr/>
          </p:nvSpPr>
          <p:spPr bwMode="auto">
            <a:xfrm flipV="1">
              <a:off x="2688" y="816"/>
              <a:ext cx="528" cy="245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" name="Line 8"/>
            <p:cNvSpPr>
              <a:spLocks noChangeShapeType="1"/>
            </p:cNvSpPr>
            <p:nvPr/>
          </p:nvSpPr>
          <p:spPr bwMode="auto">
            <a:xfrm>
              <a:off x="3216" y="816"/>
              <a:ext cx="176" cy="40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6" name="Line 9"/>
            <p:cNvSpPr>
              <a:spLocks noChangeShapeType="1"/>
            </p:cNvSpPr>
            <p:nvPr/>
          </p:nvSpPr>
          <p:spPr bwMode="auto">
            <a:xfrm>
              <a:off x="2688" y="1061"/>
              <a:ext cx="0" cy="7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7" name="Line 10"/>
            <p:cNvSpPr>
              <a:spLocks noChangeShapeType="1"/>
            </p:cNvSpPr>
            <p:nvPr/>
          </p:nvSpPr>
          <p:spPr bwMode="auto">
            <a:xfrm>
              <a:off x="3392" y="1225"/>
              <a:ext cx="0" cy="3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8" name="Freeform 11"/>
            <p:cNvSpPr>
              <a:spLocks/>
            </p:cNvSpPr>
            <p:nvPr/>
          </p:nvSpPr>
          <p:spPr bwMode="auto">
            <a:xfrm>
              <a:off x="2688" y="1542"/>
              <a:ext cx="710" cy="296"/>
            </a:xfrm>
            <a:custGeom>
              <a:avLst/>
              <a:gdLst>
                <a:gd name="T0" fmla="*/ 0 w 774"/>
                <a:gd name="T1" fmla="*/ 8 h 348"/>
                <a:gd name="T2" fmla="*/ 97 w 774"/>
                <a:gd name="T3" fmla="*/ 0 h 348"/>
                <a:gd name="T4" fmla="*/ 0 60000 65536"/>
                <a:gd name="T5" fmla="*/ 0 60000 65536"/>
                <a:gd name="T6" fmla="*/ 0 w 774"/>
                <a:gd name="T7" fmla="*/ 0 h 348"/>
                <a:gd name="T8" fmla="*/ 774 w 774"/>
                <a:gd name="T9" fmla="*/ 348 h 3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4" h="348">
                  <a:moveTo>
                    <a:pt x="0" y="348"/>
                  </a:moveTo>
                  <a:lnTo>
                    <a:pt x="774" y="0"/>
                  </a:lnTo>
                </a:path>
              </a:pathLst>
            </a:cu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9" name="Line 12"/>
            <p:cNvSpPr>
              <a:spLocks noChangeShapeType="1"/>
            </p:cNvSpPr>
            <p:nvPr/>
          </p:nvSpPr>
          <p:spPr bwMode="auto">
            <a:xfrm>
              <a:off x="3216" y="816"/>
              <a:ext cx="0" cy="8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0" name="Text Box 13"/>
            <p:cNvSpPr txBox="1">
              <a:spLocks noChangeArrowheads="1"/>
            </p:cNvSpPr>
            <p:nvPr/>
          </p:nvSpPr>
          <p:spPr bwMode="auto">
            <a:xfrm>
              <a:off x="2582" y="1982"/>
              <a:ext cx="69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垂直</a:t>
              </a:r>
              <a:endPara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150" name="Group 14"/>
          <p:cNvGrpSpPr>
            <a:grpSpLocks/>
          </p:cNvGrpSpPr>
          <p:nvPr/>
        </p:nvGrpSpPr>
        <p:grpSpPr bwMode="auto">
          <a:xfrm>
            <a:off x="731838" y="4416425"/>
            <a:ext cx="1354137" cy="2038350"/>
            <a:chOff x="4132" y="768"/>
            <a:chExt cx="1037" cy="1682"/>
          </a:xfrm>
        </p:grpSpPr>
        <p:grpSp>
          <p:nvGrpSpPr>
            <p:cNvPr id="6182" name="Group 15"/>
            <p:cNvGrpSpPr>
              <a:grpSpLocks/>
            </p:cNvGrpSpPr>
            <p:nvPr/>
          </p:nvGrpSpPr>
          <p:grpSpPr bwMode="auto">
            <a:xfrm>
              <a:off x="4132" y="768"/>
              <a:ext cx="1037" cy="1167"/>
              <a:chOff x="4132" y="768"/>
              <a:chExt cx="1037" cy="1167"/>
            </a:xfrm>
          </p:grpSpPr>
          <p:sp>
            <p:nvSpPr>
              <p:cNvPr id="6184" name="Line 17"/>
              <p:cNvSpPr>
                <a:spLocks noChangeShapeType="1"/>
              </p:cNvSpPr>
              <p:nvPr/>
            </p:nvSpPr>
            <p:spPr bwMode="auto">
              <a:xfrm>
                <a:off x="4136" y="929"/>
                <a:ext cx="537" cy="483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5" name="Line 18"/>
              <p:cNvSpPr>
                <a:spLocks noChangeShapeType="1"/>
              </p:cNvSpPr>
              <p:nvPr/>
            </p:nvSpPr>
            <p:spPr bwMode="auto">
              <a:xfrm flipV="1">
                <a:off x="4673" y="768"/>
                <a:ext cx="496" cy="644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6" name="Freeform 19"/>
              <p:cNvSpPr>
                <a:spLocks/>
              </p:cNvSpPr>
              <p:nvPr/>
            </p:nvSpPr>
            <p:spPr bwMode="auto">
              <a:xfrm>
                <a:off x="4132" y="768"/>
                <a:ext cx="1037" cy="153"/>
              </a:xfrm>
              <a:custGeom>
                <a:avLst/>
                <a:gdLst>
                  <a:gd name="T0" fmla="*/ 34 w 1205"/>
                  <a:gd name="T1" fmla="*/ 0 h 183"/>
                  <a:gd name="T2" fmla="*/ 0 w 1205"/>
                  <a:gd name="T3" fmla="*/ 3 h 183"/>
                  <a:gd name="T4" fmla="*/ 0 60000 65536"/>
                  <a:gd name="T5" fmla="*/ 0 60000 65536"/>
                  <a:gd name="T6" fmla="*/ 0 w 1205"/>
                  <a:gd name="T7" fmla="*/ 0 h 183"/>
                  <a:gd name="T8" fmla="*/ 1205 w 1205"/>
                  <a:gd name="T9" fmla="*/ 183 h 18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05" h="183">
                    <a:moveTo>
                      <a:pt x="1205" y="0"/>
                    </a:moveTo>
                    <a:lnTo>
                      <a:pt x="0" y="183"/>
                    </a:lnTo>
                  </a:path>
                </a:pathLst>
              </a:cu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7" name="Line 20"/>
              <p:cNvSpPr>
                <a:spLocks noChangeShapeType="1"/>
              </p:cNvSpPr>
              <p:nvPr/>
            </p:nvSpPr>
            <p:spPr bwMode="auto">
              <a:xfrm>
                <a:off x="4136" y="929"/>
                <a:ext cx="0" cy="7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8" name="Line 21"/>
              <p:cNvSpPr>
                <a:spLocks noChangeShapeType="1"/>
              </p:cNvSpPr>
              <p:nvPr/>
            </p:nvSpPr>
            <p:spPr bwMode="auto">
              <a:xfrm>
                <a:off x="4673" y="1412"/>
                <a:ext cx="0" cy="52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9" name="Line 22"/>
              <p:cNvSpPr>
                <a:spLocks noChangeShapeType="1"/>
              </p:cNvSpPr>
              <p:nvPr/>
            </p:nvSpPr>
            <p:spPr bwMode="auto">
              <a:xfrm>
                <a:off x="5169" y="768"/>
                <a:ext cx="0" cy="84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0" name="Line 23"/>
              <p:cNvSpPr>
                <a:spLocks noChangeShapeType="1"/>
              </p:cNvSpPr>
              <p:nvPr/>
            </p:nvSpPr>
            <p:spPr bwMode="auto">
              <a:xfrm flipV="1">
                <a:off x="4136" y="1613"/>
                <a:ext cx="1033" cy="8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1" name="Line 24"/>
              <p:cNvSpPr>
                <a:spLocks noChangeShapeType="1"/>
              </p:cNvSpPr>
              <p:nvPr/>
            </p:nvSpPr>
            <p:spPr bwMode="auto">
              <a:xfrm flipH="1">
                <a:off x="4673" y="1613"/>
                <a:ext cx="496" cy="322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2" name="Line 25"/>
              <p:cNvSpPr>
                <a:spLocks noChangeShapeType="1"/>
              </p:cNvSpPr>
              <p:nvPr/>
            </p:nvSpPr>
            <p:spPr bwMode="auto">
              <a:xfrm>
                <a:off x="4136" y="1693"/>
                <a:ext cx="537" cy="242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83" name="Text Box 26"/>
            <p:cNvSpPr txBox="1">
              <a:spLocks noChangeArrowheads="1"/>
            </p:cNvSpPr>
            <p:nvPr/>
          </p:nvSpPr>
          <p:spPr bwMode="auto">
            <a:xfrm>
              <a:off x="4296" y="2069"/>
              <a:ext cx="615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倾斜</a:t>
              </a:r>
              <a:endPara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151" name="Group 27"/>
          <p:cNvGrpSpPr>
            <a:grpSpLocks/>
          </p:cNvGrpSpPr>
          <p:nvPr/>
        </p:nvGrpSpPr>
        <p:grpSpPr bwMode="auto">
          <a:xfrm>
            <a:off x="823913" y="333375"/>
            <a:ext cx="1074737" cy="1782763"/>
            <a:chOff x="848" y="861"/>
            <a:chExt cx="823" cy="1494"/>
          </a:xfrm>
        </p:grpSpPr>
        <p:grpSp>
          <p:nvGrpSpPr>
            <p:cNvPr id="6170" name="Group 29"/>
            <p:cNvGrpSpPr>
              <a:grpSpLocks/>
            </p:cNvGrpSpPr>
            <p:nvPr/>
          </p:nvGrpSpPr>
          <p:grpSpPr bwMode="auto">
            <a:xfrm>
              <a:off x="948" y="861"/>
              <a:ext cx="723" cy="428"/>
              <a:chOff x="1144" y="704"/>
              <a:chExt cx="840" cy="544"/>
            </a:xfrm>
          </p:grpSpPr>
          <p:sp>
            <p:nvSpPr>
              <p:cNvPr id="6179" name="Freeform 30"/>
              <p:cNvSpPr>
                <a:spLocks/>
              </p:cNvSpPr>
              <p:nvPr/>
            </p:nvSpPr>
            <p:spPr bwMode="auto">
              <a:xfrm>
                <a:off x="1144" y="704"/>
                <a:ext cx="536" cy="312"/>
              </a:xfrm>
              <a:custGeom>
                <a:avLst/>
                <a:gdLst>
                  <a:gd name="T0" fmla="*/ 0 w 536"/>
                  <a:gd name="T1" fmla="*/ 312 h 312"/>
                  <a:gd name="T2" fmla="*/ 536 w 536"/>
                  <a:gd name="T3" fmla="*/ 0 h 312"/>
                  <a:gd name="T4" fmla="*/ 0 60000 65536"/>
                  <a:gd name="T5" fmla="*/ 0 60000 65536"/>
                  <a:gd name="T6" fmla="*/ 0 w 536"/>
                  <a:gd name="T7" fmla="*/ 0 h 312"/>
                  <a:gd name="T8" fmla="*/ 536 w 536"/>
                  <a:gd name="T9" fmla="*/ 312 h 3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36" h="312">
                    <a:moveTo>
                      <a:pt x="0" y="312"/>
                    </a:moveTo>
                    <a:lnTo>
                      <a:pt x="536" y="0"/>
                    </a:lnTo>
                  </a:path>
                </a:pathLst>
              </a:cu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0" name="Line 31"/>
              <p:cNvSpPr>
                <a:spLocks noChangeShapeType="1"/>
              </p:cNvSpPr>
              <p:nvPr/>
            </p:nvSpPr>
            <p:spPr bwMode="auto">
              <a:xfrm>
                <a:off x="1680" y="720"/>
                <a:ext cx="304" cy="52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1" name="Freeform 32"/>
              <p:cNvSpPr>
                <a:spLocks/>
              </p:cNvSpPr>
              <p:nvPr/>
            </p:nvSpPr>
            <p:spPr bwMode="auto">
              <a:xfrm>
                <a:off x="1144" y="1016"/>
                <a:ext cx="833" cy="226"/>
              </a:xfrm>
              <a:custGeom>
                <a:avLst/>
                <a:gdLst>
                  <a:gd name="T0" fmla="*/ 833 w 833"/>
                  <a:gd name="T1" fmla="*/ 226 h 226"/>
                  <a:gd name="T2" fmla="*/ 0 w 833"/>
                  <a:gd name="T3" fmla="*/ 0 h 226"/>
                  <a:gd name="T4" fmla="*/ 0 60000 65536"/>
                  <a:gd name="T5" fmla="*/ 0 60000 65536"/>
                  <a:gd name="T6" fmla="*/ 0 w 833"/>
                  <a:gd name="T7" fmla="*/ 0 h 226"/>
                  <a:gd name="T8" fmla="*/ 833 w 833"/>
                  <a:gd name="T9" fmla="*/ 226 h 22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33" h="226">
                    <a:moveTo>
                      <a:pt x="833" y="226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71" name="Group 33"/>
            <p:cNvGrpSpPr>
              <a:grpSpLocks/>
            </p:cNvGrpSpPr>
            <p:nvPr/>
          </p:nvGrpSpPr>
          <p:grpSpPr bwMode="auto">
            <a:xfrm>
              <a:off x="941" y="1466"/>
              <a:ext cx="723" cy="428"/>
              <a:chOff x="1144" y="704"/>
              <a:chExt cx="840" cy="544"/>
            </a:xfrm>
          </p:grpSpPr>
          <p:sp>
            <p:nvSpPr>
              <p:cNvPr id="6176" name="Freeform 34"/>
              <p:cNvSpPr>
                <a:spLocks/>
              </p:cNvSpPr>
              <p:nvPr/>
            </p:nvSpPr>
            <p:spPr bwMode="auto">
              <a:xfrm>
                <a:off x="1144" y="704"/>
                <a:ext cx="536" cy="312"/>
              </a:xfrm>
              <a:custGeom>
                <a:avLst/>
                <a:gdLst>
                  <a:gd name="T0" fmla="*/ 0 w 536"/>
                  <a:gd name="T1" fmla="*/ 312 h 312"/>
                  <a:gd name="T2" fmla="*/ 536 w 536"/>
                  <a:gd name="T3" fmla="*/ 0 h 312"/>
                  <a:gd name="T4" fmla="*/ 0 60000 65536"/>
                  <a:gd name="T5" fmla="*/ 0 60000 65536"/>
                  <a:gd name="T6" fmla="*/ 0 w 536"/>
                  <a:gd name="T7" fmla="*/ 0 h 312"/>
                  <a:gd name="T8" fmla="*/ 536 w 536"/>
                  <a:gd name="T9" fmla="*/ 312 h 3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36" h="312">
                    <a:moveTo>
                      <a:pt x="0" y="312"/>
                    </a:moveTo>
                    <a:lnTo>
                      <a:pt x="536" y="0"/>
                    </a:lnTo>
                  </a:path>
                </a:pathLst>
              </a:cu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7" name="Line 35"/>
              <p:cNvSpPr>
                <a:spLocks noChangeShapeType="1"/>
              </p:cNvSpPr>
              <p:nvPr/>
            </p:nvSpPr>
            <p:spPr bwMode="auto">
              <a:xfrm>
                <a:off x="1680" y="720"/>
                <a:ext cx="304" cy="52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8" name="Freeform 36"/>
              <p:cNvSpPr>
                <a:spLocks/>
              </p:cNvSpPr>
              <p:nvPr/>
            </p:nvSpPr>
            <p:spPr bwMode="auto">
              <a:xfrm>
                <a:off x="1144" y="1016"/>
                <a:ext cx="833" cy="226"/>
              </a:xfrm>
              <a:custGeom>
                <a:avLst/>
                <a:gdLst>
                  <a:gd name="T0" fmla="*/ 833 w 833"/>
                  <a:gd name="T1" fmla="*/ 226 h 226"/>
                  <a:gd name="T2" fmla="*/ 0 w 833"/>
                  <a:gd name="T3" fmla="*/ 0 h 226"/>
                  <a:gd name="T4" fmla="*/ 0 60000 65536"/>
                  <a:gd name="T5" fmla="*/ 0 60000 65536"/>
                  <a:gd name="T6" fmla="*/ 0 w 833"/>
                  <a:gd name="T7" fmla="*/ 0 h 226"/>
                  <a:gd name="T8" fmla="*/ 833 w 833"/>
                  <a:gd name="T9" fmla="*/ 226 h 22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33" h="226">
                    <a:moveTo>
                      <a:pt x="833" y="226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72" name="Line 37"/>
            <p:cNvSpPr>
              <a:spLocks noChangeShapeType="1"/>
            </p:cNvSpPr>
            <p:nvPr/>
          </p:nvSpPr>
          <p:spPr bwMode="auto">
            <a:xfrm>
              <a:off x="948" y="1100"/>
              <a:ext cx="0" cy="6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3" name="Line 38"/>
            <p:cNvSpPr>
              <a:spLocks noChangeShapeType="1"/>
            </p:cNvSpPr>
            <p:nvPr/>
          </p:nvSpPr>
          <p:spPr bwMode="auto">
            <a:xfrm>
              <a:off x="1394" y="874"/>
              <a:ext cx="0" cy="6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Text Box 39"/>
            <p:cNvSpPr txBox="1">
              <a:spLocks noChangeArrowheads="1"/>
            </p:cNvSpPr>
            <p:nvPr/>
          </p:nvSpPr>
          <p:spPr bwMode="auto">
            <a:xfrm>
              <a:off x="848" y="1968"/>
              <a:ext cx="761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平行</a:t>
              </a:r>
              <a:endPara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75" name="Line 40"/>
            <p:cNvSpPr>
              <a:spLocks noChangeShapeType="1"/>
            </p:cNvSpPr>
            <p:nvPr/>
          </p:nvSpPr>
          <p:spPr bwMode="auto">
            <a:xfrm>
              <a:off x="1664" y="1284"/>
              <a:ext cx="0" cy="6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2500313" y="2689225"/>
            <a:ext cx="6337300" cy="1552575"/>
            <a:chOff x="1610" y="1888"/>
            <a:chExt cx="3992" cy="978"/>
          </a:xfrm>
        </p:grpSpPr>
        <p:sp>
          <p:nvSpPr>
            <p:cNvPr id="6168" name="Text Box 42"/>
            <p:cNvSpPr txBox="1">
              <a:spLocks noChangeArrowheads="1"/>
            </p:cNvSpPr>
            <p:nvPr/>
          </p:nvSpPr>
          <p:spPr bwMode="auto">
            <a:xfrm>
              <a:off x="2154" y="1888"/>
              <a:ext cx="3448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1.</a:t>
              </a: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平面内的直线都垂直于投影面吗？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2.</a:t>
              </a: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平面内有没有垂直于投影面的直线？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3.</a:t>
              </a: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平面内有没有平行于投影面的直线？</a:t>
              </a:r>
            </a:p>
          </p:txBody>
        </p:sp>
        <p:sp>
          <p:nvSpPr>
            <p:cNvPr id="6169" name="AutoShape 43"/>
            <p:cNvSpPr>
              <a:spLocks noChangeArrowheads="1"/>
            </p:cNvSpPr>
            <p:nvPr/>
          </p:nvSpPr>
          <p:spPr bwMode="auto">
            <a:xfrm>
              <a:off x="1610" y="2160"/>
              <a:ext cx="408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8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2428875" y="4992688"/>
            <a:ext cx="6265863" cy="1004887"/>
            <a:chOff x="1565" y="3339"/>
            <a:chExt cx="3947" cy="633"/>
          </a:xfrm>
        </p:grpSpPr>
        <p:sp>
          <p:nvSpPr>
            <p:cNvPr id="6166" name="AutoShape 44"/>
            <p:cNvSpPr>
              <a:spLocks noChangeArrowheads="1"/>
            </p:cNvSpPr>
            <p:nvPr/>
          </p:nvSpPr>
          <p:spPr bwMode="auto">
            <a:xfrm>
              <a:off x="1565" y="3566"/>
              <a:ext cx="408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8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Text Box 45"/>
            <p:cNvSpPr txBox="1">
              <a:spLocks noChangeArrowheads="1"/>
            </p:cNvSpPr>
            <p:nvPr/>
          </p:nvSpPr>
          <p:spPr bwMode="auto">
            <a:xfrm>
              <a:off x="2064" y="3339"/>
              <a:ext cx="3448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1.</a:t>
              </a: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平面内有没有平行于投影面的直线？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2.</a:t>
              </a: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平面内有没有垂直于投影面的直线？</a:t>
              </a: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2500313" y="1285875"/>
            <a:ext cx="6357937" cy="457200"/>
            <a:chOff x="1610" y="2068"/>
            <a:chExt cx="4005" cy="288"/>
          </a:xfrm>
        </p:grpSpPr>
        <p:sp>
          <p:nvSpPr>
            <p:cNvPr id="6164" name="Text Box 42"/>
            <p:cNvSpPr txBox="1">
              <a:spLocks noChangeArrowheads="1"/>
            </p:cNvSpPr>
            <p:nvPr/>
          </p:nvSpPr>
          <p:spPr bwMode="auto">
            <a:xfrm>
              <a:off x="2167" y="2068"/>
              <a:ext cx="3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1.</a:t>
              </a: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平面内的直线都平行于投影面吗？</a:t>
              </a:r>
            </a:p>
          </p:txBody>
        </p:sp>
        <p:sp>
          <p:nvSpPr>
            <p:cNvPr id="6165" name="AutoShape 43"/>
            <p:cNvSpPr>
              <a:spLocks noChangeArrowheads="1"/>
            </p:cNvSpPr>
            <p:nvPr/>
          </p:nvSpPr>
          <p:spPr bwMode="auto">
            <a:xfrm>
              <a:off x="1610" y="2160"/>
              <a:ext cx="408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8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633" name="Rectangle 49"/>
          <p:cNvSpPr>
            <a:spLocks noChangeArrowheads="1"/>
          </p:cNvSpPr>
          <p:nvPr/>
        </p:nvSpPr>
        <p:spPr bwMode="auto">
          <a:xfrm>
            <a:off x="8388350" y="13414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ea typeface="隶书" panose="02010509060101010101" pitchFamily="49" charset="-122"/>
              </a:rPr>
              <a:t>√</a:t>
            </a:r>
          </a:p>
        </p:txBody>
      </p:sp>
      <p:sp>
        <p:nvSpPr>
          <p:cNvPr id="67634" name="Rectangle 50"/>
          <p:cNvSpPr>
            <a:spLocks noChangeArrowheads="1"/>
          </p:cNvSpPr>
          <p:nvPr/>
        </p:nvSpPr>
        <p:spPr bwMode="auto">
          <a:xfrm>
            <a:off x="8583613" y="326548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ea typeface="隶书" panose="02010509060101010101" pitchFamily="49" charset="-122"/>
              </a:rPr>
              <a:t>√</a:t>
            </a:r>
          </a:p>
        </p:txBody>
      </p:sp>
      <p:sp>
        <p:nvSpPr>
          <p:cNvPr id="67635" name="Rectangle 51"/>
          <p:cNvSpPr>
            <a:spLocks noChangeArrowheads="1"/>
          </p:cNvSpPr>
          <p:nvPr/>
        </p:nvSpPr>
        <p:spPr bwMode="auto">
          <a:xfrm>
            <a:off x="8477250" y="37687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ea typeface="隶书" panose="02010509060101010101" pitchFamily="49" charset="-122"/>
              </a:rPr>
              <a:t>√</a:t>
            </a:r>
          </a:p>
        </p:txBody>
      </p:sp>
      <p:sp>
        <p:nvSpPr>
          <p:cNvPr id="67636" name="Rectangle 52"/>
          <p:cNvSpPr>
            <a:spLocks noChangeArrowheads="1"/>
          </p:cNvSpPr>
          <p:nvPr/>
        </p:nvSpPr>
        <p:spPr bwMode="auto">
          <a:xfrm>
            <a:off x="8404225" y="499268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ea typeface="隶书" panose="02010509060101010101" pitchFamily="49" charset="-122"/>
              </a:rPr>
              <a:t>√</a:t>
            </a:r>
          </a:p>
        </p:txBody>
      </p:sp>
      <p:sp>
        <p:nvSpPr>
          <p:cNvPr id="67637" name="Rectangle 53"/>
          <p:cNvSpPr>
            <a:spLocks noChangeArrowheads="1"/>
          </p:cNvSpPr>
          <p:nvPr/>
        </p:nvSpPr>
        <p:spPr bwMode="auto">
          <a:xfrm>
            <a:off x="8332788" y="26082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ea typeface="华文隶书" panose="02010800040101010101" pitchFamily="2" charset="-122"/>
              </a:rPr>
              <a:t>×</a:t>
            </a:r>
          </a:p>
        </p:txBody>
      </p:sp>
      <p:sp>
        <p:nvSpPr>
          <p:cNvPr id="67638" name="Rectangle 54"/>
          <p:cNvSpPr>
            <a:spLocks noChangeArrowheads="1"/>
          </p:cNvSpPr>
          <p:nvPr/>
        </p:nvSpPr>
        <p:spPr bwMode="auto">
          <a:xfrm>
            <a:off x="8404225" y="54975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ea typeface="华文隶书" panose="02010800040101010101" pitchFamily="2" charset="-122"/>
              </a:rPr>
              <a:t>×</a:t>
            </a:r>
          </a:p>
        </p:txBody>
      </p:sp>
      <p:grpSp>
        <p:nvGrpSpPr>
          <p:cNvPr id="6161" name="组合 3"/>
          <p:cNvGrpSpPr>
            <a:grpSpLocks/>
          </p:cNvGrpSpPr>
          <p:nvPr/>
        </p:nvGrpSpPr>
        <p:grpSpPr bwMode="auto">
          <a:xfrm>
            <a:off x="3635375" y="174625"/>
            <a:ext cx="2376488" cy="609600"/>
            <a:chOff x="3635896" y="175027"/>
            <a:chExt cx="2375967" cy="609600"/>
          </a:xfrm>
        </p:grpSpPr>
        <p:sp>
          <p:nvSpPr>
            <p:cNvPr id="6162" name="Text Box 41"/>
            <p:cNvSpPr txBox="1">
              <a:spLocks noChangeArrowheads="1"/>
            </p:cNvSpPr>
            <p:nvPr/>
          </p:nvSpPr>
          <p:spPr bwMode="auto">
            <a:xfrm>
              <a:off x="4140200" y="260350"/>
              <a:ext cx="187166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延伸思考：</a:t>
              </a:r>
            </a:p>
          </p:txBody>
        </p:sp>
        <p:pic>
          <p:nvPicPr>
            <p:cNvPr id="6163" name="Picture 44" descr="u=1872278188,3115016622&amp;fm=13&amp;gp=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FFE"/>
                </a:clrFrom>
                <a:clrTo>
                  <a:srgbClr val="F8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175027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78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33" grpId="0"/>
      <p:bldP spid="67634" grpId="0"/>
      <p:bldP spid="67635" grpId="0"/>
      <p:bldP spid="67636" grpId="0"/>
      <p:bldP spid="67637" grpId="0"/>
      <p:bldP spid="676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5"/>
          <p:cNvSpPr txBox="1">
            <a:spLocks noChangeArrowheads="1"/>
          </p:cNvSpPr>
          <p:nvPr/>
        </p:nvSpPr>
        <p:spPr bwMode="auto">
          <a:xfrm>
            <a:off x="152400" y="101600"/>
            <a:ext cx="7948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⒉ 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平面在三投影面体系中的投影特性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928688" y="830263"/>
            <a:ext cx="7342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平面对于三投影面的位置可分为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类：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814763" y="1933575"/>
            <a:ext cx="2676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投影面垂直面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814763" y="3732213"/>
            <a:ext cx="23479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投影面平行面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3814763" y="5013325"/>
            <a:ext cx="2701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一般位置平面</a:t>
            </a:r>
          </a:p>
        </p:txBody>
      </p:sp>
      <p:sp>
        <p:nvSpPr>
          <p:cNvPr id="9241" name="AutoShape 11"/>
          <p:cNvSpPr>
            <a:spLocks noChangeArrowheads="1"/>
          </p:cNvSpPr>
          <p:nvPr/>
        </p:nvSpPr>
        <p:spPr bwMode="auto">
          <a:xfrm>
            <a:off x="3657600" y="2589213"/>
            <a:ext cx="2859088" cy="917575"/>
          </a:xfrm>
          <a:prstGeom prst="upDownArrowCallout">
            <a:avLst>
              <a:gd name="adj1" fmla="val 77032"/>
              <a:gd name="adj2" fmla="val 77047"/>
              <a:gd name="adj3" fmla="val 12500"/>
              <a:gd name="adj4" fmla="val 50000"/>
            </a:avLst>
          </a:prstGeom>
          <a:solidFill>
            <a:srgbClr val="F4F8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400" b="1">
                <a:solidFill>
                  <a:srgbClr val="C00000"/>
                </a:solidFill>
                <a:ea typeface="黑体" panose="02010609060101010101" pitchFamily="49" charset="-122"/>
              </a:rPr>
              <a:t>特殊位置平面</a:t>
            </a:r>
            <a:endParaRPr lang="zh-CN" altLang="en-US" b="1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165850" y="1466850"/>
            <a:ext cx="1474788" cy="1376363"/>
            <a:chOff x="4128" y="987"/>
            <a:chExt cx="912" cy="867"/>
          </a:xfrm>
        </p:grpSpPr>
        <p:sp>
          <p:nvSpPr>
            <p:cNvPr id="7186" name="Text Box 17"/>
            <p:cNvSpPr txBox="1">
              <a:spLocks noChangeArrowheads="1"/>
            </p:cNvSpPr>
            <p:nvPr/>
          </p:nvSpPr>
          <p:spPr bwMode="auto">
            <a:xfrm>
              <a:off x="4134" y="987"/>
              <a:ext cx="9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正垂面</a:t>
              </a:r>
            </a:p>
          </p:txBody>
        </p:sp>
        <p:sp>
          <p:nvSpPr>
            <p:cNvPr id="7187" name="Text Box 18"/>
            <p:cNvSpPr txBox="1">
              <a:spLocks noChangeArrowheads="1"/>
            </p:cNvSpPr>
            <p:nvPr/>
          </p:nvSpPr>
          <p:spPr bwMode="auto">
            <a:xfrm>
              <a:off x="4134" y="1275"/>
              <a:ext cx="7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侧垂面</a:t>
              </a:r>
            </a:p>
          </p:txBody>
        </p:sp>
        <p:sp>
          <p:nvSpPr>
            <p:cNvPr id="7188" name="Text Box 19"/>
            <p:cNvSpPr txBox="1">
              <a:spLocks noChangeArrowheads="1"/>
            </p:cNvSpPr>
            <p:nvPr/>
          </p:nvSpPr>
          <p:spPr bwMode="auto">
            <a:xfrm>
              <a:off x="4136" y="1563"/>
              <a:ext cx="7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铅垂面</a:t>
              </a:r>
            </a:p>
          </p:txBody>
        </p:sp>
        <p:sp>
          <p:nvSpPr>
            <p:cNvPr id="7189" name="AutoShape 20"/>
            <p:cNvSpPr>
              <a:spLocks/>
            </p:cNvSpPr>
            <p:nvPr/>
          </p:nvSpPr>
          <p:spPr bwMode="auto">
            <a:xfrm>
              <a:off x="4128" y="1104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sz="1600">
                <a:ea typeface="宋体" panose="02010600030101010101" pitchFamily="2" charset="-122"/>
              </a:endParaRPr>
            </a:p>
          </p:txBody>
        </p:sp>
      </p:grpSp>
      <p:sp>
        <p:nvSpPr>
          <p:cNvPr id="7177" name="AutoShape 21"/>
          <p:cNvSpPr>
            <a:spLocks/>
          </p:cNvSpPr>
          <p:nvPr/>
        </p:nvSpPr>
        <p:spPr bwMode="auto">
          <a:xfrm>
            <a:off x="6705600" y="3810000"/>
            <a:ext cx="76200" cy="990600"/>
          </a:xfrm>
          <a:prstGeom prst="leftBrace">
            <a:avLst>
              <a:gd name="adj1" fmla="val 108333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261100" y="3336925"/>
            <a:ext cx="1690688" cy="1438275"/>
            <a:chOff x="4145" y="2106"/>
            <a:chExt cx="1034" cy="906"/>
          </a:xfrm>
        </p:grpSpPr>
        <p:sp>
          <p:nvSpPr>
            <p:cNvPr id="7182" name="Text Box 23"/>
            <p:cNvSpPr txBox="1">
              <a:spLocks noChangeArrowheads="1"/>
            </p:cNvSpPr>
            <p:nvPr/>
          </p:nvSpPr>
          <p:spPr bwMode="auto">
            <a:xfrm>
              <a:off x="4145" y="2106"/>
              <a:ext cx="7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正平面</a:t>
              </a:r>
            </a:p>
          </p:txBody>
        </p:sp>
        <p:sp>
          <p:nvSpPr>
            <p:cNvPr id="7183" name="Text Box 24"/>
            <p:cNvSpPr txBox="1">
              <a:spLocks noChangeArrowheads="1"/>
            </p:cNvSpPr>
            <p:nvPr/>
          </p:nvSpPr>
          <p:spPr bwMode="auto">
            <a:xfrm>
              <a:off x="4145" y="2433"/>
              <a:ext cx="10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侧平面</a:t>
              </a:r>
            </a:p>
          </p:txBody>
        </p:sp>
        <p:sp>
          <p:nvSpPr>
            <p:cNvPr id="7184" name="Text Box 25"/>
            <p:cNvSpPr txBox="1">
              <a:spLocks noChangeArrowheads="1"/>
            </p:cNvSpPr>
            <p:nvPr/>
          </p:nvSpPr>
          <p:spPr bwMode="auto">
            <a:xfrm>
              <a:off x="4145" y="2721"/>
              <a:ext cx="7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水平面</a:t>
              </a:r>
            </a:p>
          </p:txBody>
        </p:sp>
        <p:sp>
          <p:nvSpPr>
            <p:cNvPr id="7185" name="AutoShape 26"/>
            <p:cNvSpPr>
              <a:spLocks/>
            </p:cNvSpPr>
            <p:nvPr/>
          </p:nvSpPr>
          <p:spPr bwMode="auto">
            <a:xfrm>
              <a:off x="4145" y="2233"/>
              <a:ext cx="68" cy="655"/>
            </a:xfrm>
            <a:prstGeom prst="leftBrace">
              <a:avLst>
                <a:gd name="adj1" fmla="val 11665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sz="1600">
                <a:ea typeface="宋体" panose="02010600030101010101" pitchFamily="2" charset="-122"/>
              </a:endParaRPr>
            </a:p>
          </p:txBody>
        </p:sp>
      </p:grpSp>
      <p:sp>
        <p:nvSpPr>
          <p:cNvPr id="29" name="五边形 28"/>
          <p:cNvSpPr/>
          <p:nvPr/>
        </p:nvSpPr>
        <p:spPr>
          <a:xfrm>
            <a:off x="863600" y="1738313"/>
            <a:ext cx="2809875" cy="862012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90000"/>
                  <a:tint val="66000"/>
                  <a:satMod val="160000"/>
                </a:schemeClr>
              </a:gs>
              <a:gs pos="50000">
                <a:schemeClr val="accent2">
                  <a:lumMod val="90000"/>
                  <a:tint val="44500"/>
                  <a:satMod val="160000"/>
                </a:schemeClr>
              </a:gs>
              <a:gs pos="100000">
                <a:schemeClr val="accent2">
                  <a:lumMod val="90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ea typeface="黑体" pitchFamily="2" charset="-122"/>
              </a:rPr>
              <a:t>垂直于某一投影面，倾斜于另两个投影面</a:t>
            </a:r>
          </a:p>
        </p:txBody>
      </p:sp>
      <p:sp>
        <p:nvSpPr>
          <p:cNvPr id="30" name="五边形 29"/>
          <p:cNvSpPr/>
          <p:nvPr/>
        </p:nvSpPr>
        <p:spPr>
          <a:xfrm>
            <a:off x="863600" y="3548063"/>
            <a:ext cx="2809875" cy="862012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90000"/>
                  <a:tint val="66000"/>
                  <a:satMod val="160000"/>
                </a:schemeClr>
              </a:gs>
              <a:gs pos="50000">
                <a:schemeClr val="accent2">
                  <a:lumMod val="90000"/>
                  <a:tint val="44500"/>
                  <a:satMod val="160000"/>
                </a:schemeClr>
              </a:gs>
              <a:gs pos="100000">
                <a:schemeClr val="accent2">
                  <a:lumMod val="90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  <a:ea typeface="黑体" pitchFamily="2" charset="-122"/>
              </a:rPr>
              <a:t>平行于某一投影面</a:t>
            </a:r>
          </a:p>
        </p:txBody>
      </p:sp>
      <p:sp>
        <p:nvSpPr>
          <p:cNvPr id="31" name="五边形 30"/>
          <p:cNvSpPr/>
          <p:nvPr/>
        </p:nvSpPr>
        <p:spPr>
          <a:xfrm>
            <a:off x="863600" y="4832350"/>
            <a:ext cx="2809875" cy="862013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90000"/>
                  <a:tint val="66000"/>
                  <a:satMod val="160000"/>
                </a:schemeClr>
              </a:gs>
              <a:gs pos="50000">
                <a:schemeClr val="accent2">
                  <a:lumMod val="90000"/>
                  <a:tint val="44500"/>
                  <a:satMod val="160000"/>
                </a:schemeClr>
              </a:gs>
              <a:gs pos="100000">
                <a:schemeClr val="accent2">
                  <a:lumMod val="90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  <a:ea typeface="黑体" pitchFamily="2" charset="-122"/>
              </a:rPr>
              <a:t>与三个投影面都倾斜</a:t>
            </a:r>
          </a:p>
        </p:txBody>
      </p:sp>
    </p:spTree>
    <p:extLst>
      <p:ext uri="{BB962C8B-B14F-4D97-AF65-F5344CB8AC3E}">
        <p14:creationId xmlns:p14="http://schemas.microsoft.com/office/powerpoint/2010/main" val="1771845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"/>
                                        <p:tgtEl>
                                          <p:spTgt spid="6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75"/>
                                        <p:tgtEl>
                                          <p:spTgt spid="6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utoUpdateAnimBg="0"/>
      <p:bldP spid="61447" grpId="0" build="p" autoUpdateAnimBg="0" advAuto="0"/>
      <p:bldP spid="61448" grpId="0" build="p" autoUpdateAnimBg="0" advAuto="0"/>
      <p:bldP spid="61449" grpId="0" build="p" autoUpdateAnimBg="0" advAuto="0"/>
      <p:bldP spid="9241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722813" y="1749425"/>
            <a:ext cx="44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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451350" y="1728788"/>
            <a:ext cx="395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2770188" y="2574925"/>
            <a:ext cx="3719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4746625" y="974725"/>
            <a:ext cx="0" cy="294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92075" y="58738"/>
            <a:ext cx="375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⑴ 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投影面垂直面</a:t>
            </a:r>
          </a:p>
        </p:txBody>
      </p:sp>
      <p:sp>
        <p:nvSpPr>
          <p:cNvPr id="8199" name="Line 17"/>
          <p:cNvSpPr>
            <a:spLocks noChangeShapeType="1"/>
          </p:cNvSpPr>
          <p:nvPr/>
        </p:nvSpPr>
        <p:spPr bwMode="auto">
          <a:xfrm>
            <a:off x="4538663" y="2127250"/>
            <a:ext cx="5429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Freeform 18"/>
          <p:cNvSpPr>
            <a:spLocks/>
          </p:cNvSpPr>
          <p:nvPr/>
        </p:nvSpPr>
        <p:spPr bwMode="auto">
          <a:xfrm>
            <a:off x="4132263" y="1254125"/>
            <a:ext cx="403225" cy="863600"/>
          </a:xfrm>
          <a:custGeom>
            <a:avLst/>
            <a:gdLst>
              <a:gd name="T0" fmla="*/ 2147483646 w 254"/>
              <a:gd name="T1" fmla="*/ 2147483646 h 544"/>
              <a:gd name="T2" fmla="*/ 0 w 254"/>
              <a:gd name="T3" fmla="*/ 0 h 544"/>
              <a:gd name="T4" fmla="*/ 0 60000 65536"/>
              <a:gd name="T5" fmla="*/ 0 60000 65536"/>
              <a:gd name="T6" fmla="*/ 0 w 254"/>
              <a:gd name="T7" fmla="*/ 0 h 544"/>
              <a:gd name="T8" fmla="*/ 254 w 254"/>
              <a:gd name="T9" fmla="*/ 544 h 5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4" h="544">
                <a:moveTo>
                  <a:pt x="254" y="544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Freeform 19"/>
          <p:cNvSpPr>
            <a:spLocks/>
          </p:cNvSpPr>
          <p:nvPr/>
        </p:nvSpPr>
        <p:spPr bwMode="auto">
          <a:xfrm>
            <a:off x="5337175" y="1249363"/>
            <a:ext cx="763588" cy="1060450"/>
          </a:xfrm>
          <a:custGeom>
            <a:avLst/>
            <a:gdLst>
              <a:gd name="T0" fmla="*/ 0 w 539"/>
              <a:gd name="T1" fmla="*/ 0 h 771"/>
              <a:gd name="T2" fmla="*/ 2147483646 w 539"/>
              <a:gd name="T3" fmla="*/ 2147483646 h 771"/>
              <a:gd name="T4" fmla="*/ 0 60000 65536"/>
              <a:gd name="T5" fmla="*/ 0 60000 65536"/>
              <a:gd name="T6" fmla="*/ 0 w 539"/>
              <a:gd name="T7" fmla="*/ 0 h 771"/>
              <a:gd name="T8" fmla="*/ 539 w 539"/>
              <a:gd name="T9" fmla="*/ 771 h 7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39" h="771">
                <a:moveTo>
                  <a:pt x="0" y="0"/>
                </a:moveTo>
                <a:lnTo>
                  <a:pt x="539" y="771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" name="Freeform 20"/>
          <p:cNvSpPr>
            <a:spLocks/>
          </p:cNvSpPr>
          <p:nvPr/>
        </p:nvSpPr>
        <p:spPr bwMode="auto">
          <a:xfrm>
            <a:off x="5065713" y="2128838"/>
            <a:ext cx="1035050" cy="180975"/>
          </a:xfrm>
          <a:custGeom>
            <a:avLst/>
            <a:gdLst>
              <a:gd name="T0" fmla="*/ 0 w 652"/>
              <a:gd name="T1" fmla="*/ 0 h 114"/>
              <a:gd name="T2" fmla="*/ 2147483646 w 652"/>
              <a:gd name="T3" fmla="*/ 2147483646 h 114"/>
              <a:gd name="T4" fmla="*/ 0 60000 65536"/>
              <a:gd name="T5" fmla="*/ 0 60000 65536"/>
              <a:gd name="T6" fmla="*/ 0 w 652"/>
              <a:gd name="T7" fmla="*/ 0 h 114"/>
              <a:gd name="T8" fmla="*/ 652 w 6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2" h="114">
                <a:moveTo>
                  <a:pt x="0" y="0"/>
                </a:moveTo>
                <a:lnTo>
                  <a:pt x="652" y="114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" name="Freeform 21"/>
          <p:cNvSpPr>
            <a:spLocks/>
          </p:cNvSpPr>
          <p:nvPr/>
        </p:nvSpPr>
        <p:spPr bwMode="auto">
          <a:xfrm>
            <a:off x="5049838" y="1250950"/>
            <a:ext cx="293687" cy="890588"/>
          </a:xfrm>
          <a:custGeom>
            <a:avLst/>
            <a:gdLst>
              <a:gd name="T0" fmla="*/ 0 w 185"/>
              <a:gd name="T1" fmla="*/ 2147483646 h 561"/>
              <a:gd name="T2" fmla="*/ 2147483646 w 185"/>
              <a:gd name="T3" fmla="*/ 0 h 561"/>
              <a:gd name="T4" fmla="*/ 0 60000 65536"/>
              <a:gd name="T5" fmla="*/ 0 60000 65536"/>
              <a:gd name="T6" fmla="*/ 0 w 185"/>
              <a:gd name="T7" fmla="*/ 0 h 561"/>
              <a:gd name="T8" fmla="*/ 185 w 185"/>
              <a:gd name="T9" fmla="*/ 561 h 5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5" h="561">
                <a:moveTo>
                  <a:pt x="0" y="561"/>
                </a:moveTo>
                <a:lnTo>
                  <a:pt x="185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Freeform 22"/>
          <p:cNvSpPr>
            <a:spLocks/>
          </p:cNvSpPr>
          <p:nvPr/>
        </p:nvSpPr>
        <p:spPr bwMode="auto">
          <a:xfrm>
            <a:off x="3043238" y="2128838"/>
            <a:ext cx="1492250" cy="182562"/>
          </a:xfrm>
          <a:custGeom>
            <a:avLst/>
            <a:gdLst>
              <a:gd name="T0" fmla="*/ 0 w 940"/>
              <a:gd name="T1" fmla="*/ 2147483646 h 115"/>
              <a:gd name="T2" fmla="*/ 2147483646 w 940"/>
              <a:gd name="T3" fmla="*/ 0 h 115"/>
              <a:gd name="T4" fmla="*/ 0 60000 65536"/>
              <a:gd name="T5" fmla="*/ 0 60000 65536"/>
              <a:gd name="T6" fmla="*/ 0 w 940"/>
              <a:gd name="T7" fmla="*/ 0 h 115"/>
              <a:gd name="T8" fmla="*/ 940 w 940"/>
              <a:gd name="T9" fmla="*/ 115 h 1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40" h="115">
                <a:moveTo>
                  <a:pt x="0" y="115"/>
                </a:moveTo>
                <a:lnTo>
                  <a:pt x="940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" name="Text Box 23"/>
          <p:cNvSpPr txBox="1">
            <a:spLocks noChangeArrowheads="1"/>
          </p:cNvSpPr>
          <p:nvPr/>
        </p:nvSpPr>
        <p:spPr bwMode="auto">
          <a:xfrm>
            <a:off x="2774950" y="3535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6" name="Text Box 24"/>
          <p:cNvSpPr txBox="1">
            <a:spLocks noChangeArrowheads="1"/>
          </p:cNvSpPr>
          <p:nvPr/>
        </p:nvSpPr>
        <p:spPr bwMode="auto">
          <a:xfrm>
            <a:off x="4044950" y="3006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7" name="Text Box 25"/>
          <p:cNvSpPr txBox="1">
            <a:spLocks noChangeArrowheads="1"/>
          </p:cNvSpPr>
          <p:nvPr/>
        </p:nvSpPr>
        <p:spPr bwMode="auto">
          <a:xfrm>
            <a:off x="4440238" y="2676525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8" name="Text Box 26"/>
          <p:cNvSpPr txBox="1">
            <a:spLocks noChangeArrowheads="1"/>
          </p:cNvSpPr>
          <p:nvPr/>
        </p:nvSpPr>
        <p:spPr bwMode="auto">
          <a:xfrm>
            <a:off x="2730500" y="2017713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8209" name="Text Box 27"/>
          <p:cNvSpPr txBox="1">
            <a:spLocks noChangeArrowheads="1"/>
          </p:cNvSpPr>
          <p:nvPr/>
        </p:nvSpPr>
        <p:spPr bwMode="auto">
          <a:xfrm>
            <a:off x="3848100" y="903288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8210" name="Text Box 28"/>
          <p:cNvSpPr txBox="1">
            <a:spLocks noChangeArrowheads="1"/>
          </p:cNvSpPr>
          <p:nvPr/>
        </p:nvSpPr>
        <p:spPr bwMode="auto">
          <a:xfrm>
            <a:off x="5286375" y="873125"/>
            <a:ext cx="46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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  <a:sym typeface="CommercialPi BT" panose="05020102010206080802" pitchFamily="18" charset="2"/>
            </a:endParaRPr>
          </a:p>
        </p:txBody>
      </p:sp>
      <p:sp>
        <p:nvSpPr>
          <p:cNvPr id="8211" name="Text Box 29"/>
          <p:cNvSpPr txBox="1">
            <a:spLocks noChangeArrowheads="1"/>
          </p:cNvSpPr>
          <p:nvPr/>
        </p:nvSpPr>
        <p:spPr bwMode="auto">
          <a:xfrm>
            <a:off x="6076950" y="2079625"/>
            <a:ext cx="46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</a:t>
            </a:r>
          </a:p>
        </p:txBody>
      </p:sp>
      <p:sp>
        <p:nvSpPr>
          <p:cNvPr id="8212" name="Line 30"/>
          <p:cNvSpPr>
            <a:spLocks noChangeShapeType="1"/>
          </p:cNvSpPr>
          <p:nvPr/>
        </p:nvSpPr>
        <p:spPr bwMode="auto">
          <a:xfrm flipV="1">
            <a:off x="3043238" y="2838450"/>
            <a:ext cx="1495425" cy="923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3" name="Line 31"/>
          <p:cNvSpPr>
            <a:spLocks noChangeShapeType="1"/>
          </p:cNvSpPr>
          <p:nvPr/>
        </p:nvSpPr>
        <p:spPr bwMode="auto">
          <a:xfrm flipV="1">
            <a:off x="3043238" y="1254125"/>
            <a:ext cx="1087437" cy="10556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4" name="Line 32"/>
          <p:cNvSpPr>
            <a:spLocks noChangeShapeType="1"/>
          </p:cNvSpPr>
          <p:nvPr/>
        </p:nvSpPr>
        <p:spPr bwMode="auto">
          <a:xfrm>
            <a:off x="3043238" y="2325688"/>
            <a:ext cx="0" cy="14525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5" name="Line 33"/>
          <p:cNvSpPr>
            <a:spLocks noChangeShapeType="1"/>
          </p:cNvSpPr>
          <p:nvPr/>
        </p:nvSpPr>
        <p:spPr bwMode="auto">
          <a:xfrm>
            <a:off x="4130675" y="1268413"/>
            <a:ext cx="0" cy="1849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8" name="AutoShape 34"/>
          <p:cNvSpPr>
            <a:spLocks noChangeArrowheads="1"/>
          </p:cNvSpPr>
          <p:nvPr/>
        </p:nvSpPr>
        <p:spPr bwMode="auto">
          <a:xfrm>
            <a:off x="971550" y="976313"/>
            <a:ext cx="1798638" cy="654050"/>
          </a:xfrm>
          <a:prstGeom prst="cloudCallout">
            <a:avLst>
              <a:gd name="adj1" fmla="val 74273"/>
              <a:gd name="adj2" fmla="val 81310"/>
            </a:avLst>
          </a:prstGeom>
          <a:solidFill>
            <a:srgbClr val="CCECFF"/>
          </a:solidFill>
          <a:ln w="381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类似性</a:t>
            </a:r>
          </a:p>
        </p:txBody>
      </p:sp>
      <p:sp>
        <p:nvSpPr>
          <p:cNvPr id="62499" name="AutoShape 35"/>
          <p:cNvSpPr>
            <a:spLocks noChangeArrowheads="1"/>
          </p:cNvSpPr>
          <p:nvPr/>
        </p:nvSpPr>
        <p:spPr bwMode="auto">
          <a:xfrm>
            <a:off x="6456363" y="873125"/>
            <a:ext cx="1500187" cy="757238"/>
          </a:xfrm>
          <a:prstGeom prst="cloudCallout">
            <a:avLst>
              <a:gd name="adj1" fmla="val -80898"/>
              <a:gd name="adj2" fmla="val 77046"/>
            </a:avLst>
          </a:prstGeom>
          <a:solidFill>
            <a:srgbClr val="CCECFF"/>
          </a:solidFill>
          <a:ln w="381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类似性</a:t>
            </a:r>
          </a:p>
        </p:txBody>
      </p:sp>
      <p:sp>
        <p:nvSpPr>
          <p:cNvPr id="62500" name="AutoShape 36"/>
          <p:cNvSpPr>
            <a:spLocks noChangeArrowheads="1"/>
          </p:cNvSpPr>
          <p:nvPr/>
        </p:nvSpPr>
        <p:spPr bwMode="auto">
          <a:xfrm>
            <a:off x="1187450" y="2544763"/>
            <a:ext cx="1458913" cy="685800"/>
          </a:xfrm>
          <a:prstGeom prst="wedgeEllipseCallout">
            <a:avLst>
              <a:gd name="adj1" fmla="val 98750"/>
              <a:gd name="adj2" fmla="val 51389"/>
            </a:avLst>
          </a:prstGeom>
          <a:solidFill>
            <a:srgbClr val="FFFFFF"/>
          </a:solidFill>
          <a:ln w="38100">
            <a:solidFill>
              <a:srgbClr val="FF99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积聚性</a:t>
            </a:r>
            <a:endParaRPr kumimoji="1" lang="zh-CN" altLang="en-US" sz="2400" b="1" i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2501" name="AutoShape 37"/>
          <p:cNvSpPr>
            <a:spLocks noChangeArrowheads="1"/>
          </p:cNvSpPr>
          <p:nvPr/>
        </p:nvSpPr>
        <p:spPr bwMode="auto">
          <a:xfrm>
            <a:off x="5618163" y="3025775"/>
            <a:ext cx="1536700" cy="609600"/>
          </a:xfrm>
          <a:prstGeom prst="wedgeEllipseCallout">
            <a:avLst>
              <a:gd name="adj1" fmla="val -46074"/>
              <a:gd name="adj2" fmla="val -14322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铅垂面</a:t>
            </a:r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2967038" y="3365500"/>
            <a:ext cx="292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2000" b="1" i="1">
                <a:latin typeface="Times New Roman" panose="02020603050405020304" pitchFamily="18" charset="0"/>
                <a:ea typeface="宋体" panose="02010600030101010101" pitchFamily="2" charset="-122"/>
              </a:rPr>
              <a:t>γ</a:t>
            </a:r>
            <a:endParaRPr kumimoji="1" lang="en-US" altLang="zh-CN" sz="24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503" name="Text Box 39"/>
          <p:cNvSpPr txBox="1">
            <a:spLocks noChangeArrowheads="1"/>
          </p:cNvSpPr>
          <p:nvPr/>
        </p:nvSpPr>
        <p:spPr bwMode="auto">
          <a:xfrm>
            <a:off x="4060825" y="2732088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β</a:t>
            </a:r>
            <a:endParaRPr kumimoji="1" lang="en-US" altLang="zh-CN" sz="24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927475" y="2830513"/>
            <a:ext cx="611188" cy="300037"/>
            <a:chOff x="2439" y="1620"/>
            <a:chExt cx="385" cy="189"/>
          </a:xfrm>
        </p:grpSpPr>
        <p:sp>
          <p:nvSpPr>
            <p:cNvPr id="8234" name="Line 41"/>
            <p:cNvSpPr>
              <a:spLocks noChangeShapeType="1"/>
            </p:cNvSpPr>
            <p:nvPr/>
          </p:nvSpPr>
          <p:spPr bwMode="auto">
            <a:xfrm flipH="1">
              <a:off x="2439" y="1625"/>
              <a:ext cx="3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5" name="Freeform 42"/>
            <p:cNvSpPr>
              <a:spLocks/>
            </p:cNvSpPr>
            <p:nvPr/>
          </p:nvSpPr>
          <p:spPr bwMode="auto">
            <a:xfrm>
              <a:off x="2484" y="1620"/>
              <a:ext cx="68" cy="189"/>
            </a:xfrm>
            <a:custGeom>
              <a:avLst/>
              <a:gdLst>
                <a:gd name="T0" fmla="*/ 10 w 68"/>
                <a:gd name="T1" fmla="*/ 0 h 189"/>
                <a:gd name="T2" fmla="*/ 3 w 68"/>
                <a:gd name="T3" fmla="*/ 80 h 189"/>
                <a:gd name="T4" fmla="*/ 25 w 68"/>
                <a:gd name="T5" fmla="*/ 146 h 189"/>
                <a:gd name="T6" fmla="*/ 68 w 68"/>
                <a:gd name="T7" fmla="*/ 189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189"/>
                <a:gd name="T14" fmla="*/ 68 w 68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189">
                  <a:moveTo>
                    <a:pt x="10" y="0"/>
                  </a:moveTo>
                  <a:cubicBezTo>
                    <a:pt x="10" y="13"/>
                    <a:pt x="0" y="56"/>
                    <a:pt x="3" y="80"/>
                  </a:cubicBezTo>
                  <a:cubicBezTo>
                    <a:pt x="6" y="104"/>
                    <a:pt x="14" y="128"/>
                    <a:pt x="25" y="146"/>
                  </a:cubicBezTo>
                  <a:cubicBezTo>
                    <a:pt x="36" y="164"/>
                    <a:pt x="59" y="180"/>
                    <a:pt x="68" y="189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507" name="Freeform 43"/>
          <p:cNvSpPr>
            <a:spLocks/>
          </p:cNvSpPr>
          <p:nvPr/>
        </p:nvSpPr>
        <p:spPr bwMode="auto">
          <a:xfrm>
            <a:off x="3044825" y="3435350"/>
            <a:ext cx="288925" cy="160338"/>
          </a:xfrm>
          <a:custGeom>
            <a:avLst/>
            <a:gdLst>
              <a:gd name="T0" fmla="*/ 0 w 182"/>
              <a:gd name="T1" fmla="*/ 2147483646 h 101"/>
              <a:gd name="T2" fmla="*/ 2147483646 w 182"/>
              <a:gd name="T3" fmla="*/ 2147483646 h 101"/>
              <a:gd name="T4" fmla="*/ 2147483646 w 182"/>
              <a:gd name="T5" fmla="*/ 2147483646 h 101"/>
              <a:gd name="T6" fmla="*/ 2147483646 w 182"/>
              <a:gd name="T7" fmla="*/ 2147483646 h 101"/>
              <a:gd name="T8" fmla="*/ 0 60000 65536"/>
              <a:gd name="T9" fmla="*/ 0 60000 65536"/>
              <a:gd name="T10" fmla="*/ 0 60000 65536"/>
              <a:gd name="T11" fmla="*/ 0 60000 65536"/>
              <a:gd name="T12" fmla="*/ 0 w 182"/>
              <a:gd name="T13" fmla="*/ 0 h 101"/>
              <a:gd name="T14" fmla="*/ 182 w 182"/>
              <a:gd name="T15" fmla="*/ 101 h 1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" h="101">
                <a:moveTo>
                  <a:pt x="0" y="6"/>
                </a:moveTo>
                <a:cubicBezTo>
                  <a:pt x="13" y="3"/>
                  <a:pt x="27" y="0"/>
                  <a:pt x="51" y="6"/>
                </a:cubicBezTo>
                <a:cubicBezTo>
                  <a:pt x="75" y="12"/>
                  <a:pt x="124" y="27"/>
                  <a:pt x="146" y="43"/>
                </a:cubicBezTo>
                <a:cubicBezTo>
                  <a:pt x="168" y="59"/>
                  <a:pt x="175" y="80"/>
                  <a:pt x="182" y="101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4" name="Line 44"/>
          <p:cNvSpPr>
            <a:spLocks noChangeShapeType="1"/>
          </p:cNvSpPr>
          <p:nvPr/>
        </p:nvSpPr>
        <p:spPr bwMode="auto">
          <a:xfrm>
            <a:off x="4130675" y="1250950"/>
            <a:ext cx="1212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5" name="Line 45"/>
          <p:cNvSpPr>
            <a:spLocks noChangeShapeType="1"/>
          </p:cNvSpPr>
          <p:nvPr/>
        </p:nvSpPr>
        <p:spPr bwMode="auto">
          <a:xfrm flipH="1">
            <a:off x="3043238" y="2309813"/>
            <a:ext cx="301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26" name="Line 46"/>
          <p:cNvSpPr>
            <a:spLocks noChangeShapeType="1"/>
          </p:cNvSpPr>
          <p:nvPr/>
        </p:nvSpPr>
        <p:spPr bwMode="auto">
          <a:xfrm>
            <a:off x="4538663" y="2127250"/>
            <a:ext cx="0" cy="71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511" name="Text Box 47" descr="编织物"/>
          <p:cNvSpPr txBox="1">
            <a:spLocks noChangeArrowheads="1"/>
          </p:cNvSpPr>
          <p:nvPr/>
        </p:nvSpPr>
        <p:spPr bwMode="auto">
          <a:xfrm>
            <a:off x="66675" y="4075113"/>
            <a:ext cx="677863" cy="2308225"/>
          </a:xfrm>
          <a:prstGeom prst="rect">
            <a:avLst/>
          </a:prstGeom>
          <a:gradFill rotWithShape="1">
            <a:gsLst>
              <a:gs pos="0">
                <a:srgbClr val="A0A000"/>
              </a:gs>
              <a:gs pos="50000">
                <a:srgbClr val="E6E600"/>
              </a:gs>
              <a:gs pos="100000">
                <a:srgbClr val="FFFF00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投影特性</a:t>
            </a:r>
          </a:p>
        </p:txBody>
      </p:sp>
      <p:sp>
        <p:nvSpPr>
          <p:cNvPr id="49" name="Text Box 138"/>
          <p:cNvSpPr txBox="1">
            <a:spLocks noChangeArrowheads="1"/>
          </p:cNvSpPr>
          <p:nvPr/>
        </p:nvSpPr>
        <p:spPr bwMode="auto">
          <a:xfrm>
            <a:off x="757238" y="4624388"/>
            <a:ext cx="8135937" cy="83185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>
            <a:defPPr>
              <a:defRPr lang="en-US"/>
            </a:defPPr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2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mtClean="0"/>
              <a:t> 在它垂直的投影面上的投影积聚成直线。该直线与投影轴的夹角反映空间平面与另外两投影面夹角的大小。</a:t>
            </a:r>
          </a:p>
        </p:txBody>
      </p:sp>
      <p:sp>
        <p:nvSpPr>
          <p:cNvPr id="50" name="Text Box 138"/>
          <p:cNvSpPr txBox="1">
            <a:spLocks noChangeArrowheads="1"/>
          </p:cNvSpPr>
          <p:nvPr/>
        </p:nvSpPr>
        <p:spPr bwMode="auto">
          <a:xfrm>
            <a:off x="757238" y="5564188"/>
            <a:ext cx="8135937" cy="46196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>
            <a:defPPr>
              <a:defRPr lang="en-US"/>
            </a:defPPr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2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mtClean="0"/>
              <a:t> 另外两个投影面上的投影为类似形。</a:t>
            </a:r>
          </a:p>
        </p:txBody>
      </p:sp>
    </p:spTree>
    <p:extLst>
      <p:ext uri="{BB962C8B-B14F-4D97-AF65-F5344CB8AC3E}">
        <p14:creationId xmlns:p14="http://schemas.microsoft.com/office/powerpoint/2010/main" val="2727374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" fill="hold"/>
                                        <p:tgtEl>
                                          <p:spTgt spid="62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fill="hold"/>
                                        <p:tgtEl>
                                          <p:spTgt spid="62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62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62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75"/>
                                        <p:tgtEl>
                                          <p:spTgt spid="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98" grpId="0" animBg="1" autoUpdateAnimBg="0"/>
      <p:bldP spid="62499" grpId="0" animBg="1" autoUpdateAnimBg="0"/>
      <p:bldP spid="62500" grpId="0" animBg="1" autoUpdateAnimBg="0"/>
      <p:bldP spid="62501" grpId="0"/>
      <p:bldP spid="62502" grpId="0" autoUpdateAnimBg="0"/>
      <p:bldP spid="62503" grpId="0" autoUpdateAnimBg="0"/>
      <p:bldP spid="6251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2586038" y="609600"/>
            <a:ext cx="3976687" cy="3200400"/>
            <a:chOff x="1629" y="624"/>
            <a:chExt cx="2505" cy="2016"/>
          </a:xfrm>
        </p:grpSpPr>
        <p:sp>
          <p:nvSpPr>
            <p:cNvPr id="9231" name="Line 3"/>
            <p:cNvSpPr>
              <a:spLocks noChangeShapeType="1"/>
            </p:cNvSpPr>
            <p:nvPr/>
          </p:nvSpPr>
          <p:spPr bwMode="auto">
            <a:xfrm>
              <a:off x="1629" y="1584"/>
              <a:ext cx="24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Line 4"/>
            <p:cNvSpPr>
              <a:spLocks noChangeShapeType="1"/>
            </p:cNvSpPr>
            <p:nvPr/>
          </p:nvSpPr>
          <p:spPr bwMode="auto">
            <a:xfrm>
              <a:off x="3024" y="624"/>
              <a:ext cx="0" cy="20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5"/>
            <p:cNvSpPr>
              <a:spLocks noChangeShapeType="1"/>
            </p:cNvSpPr>
            <p:nvPr/>
          </p:nvSpPr>
          <p:spPr bwMode="auto">
            <a:xfrm>
              <a:off x="1824" y="1824"/>
              <a:ext cx="1104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Line 6"/>
            <p:cNvSpPr>
              <a:spLocks noChangeShapeType="1"/>
            </p:cNvSpPr>
            <p:nvPr/>
          </p:nvSpPr>
          <p:spPr bwMode="auto">
            <a:xfrm>
              <a:off x="1824" y="1824"/>
              <a:ext cx="48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Line 7"/>
            <p:cNvSpPr>
              <a:spLocks noChangeShapeType="1"/>
            </p:cNvSpPr>
            <p:nvPr/>
          </p:nvSpPr>
          <p:spPr bwMode="auto">
            <a:xfrm flipV="1">
              <a:off x="2304" y="2064"/>
              <a:ext cx="624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Line 8"/>
            <p:cNvSpPr>
              <a:spLocks noChangeShapeType="1"/>
            </p:cNvSpPr>
            <p:nvPr/>
          </p:nvSpPr>
          <p:spPr bwMode="auto">
            <a:xfrm flipV="1">
              <a:off x="1824" y="960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Line 9"/>
            <p:cNvSpPr>
              <a:spLocks noChangeShapeType="1"/>
            </p:cNvSpPr>
            <p:nvPr/>
          </p:nvSpPr>
          <p:spPr bwMode="auto">
            <a:xfrm flipV="1">
              <a:off x="2928" y="96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Line 10"/>
            <p:cNvSpPr>
              <a:spLocks noChangeShapeType="1"/>
            </p:cNvSpPr>
            <p:nvPr/>
          </p:nvSpPr>
          <p:spPr bwMode="auto">
            <a:xfrm>
              <a:off x="1824" y="960"/>
              <a:ext cx="110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Line 11"/>
            <p:cNvSpPr>
              <a:spLocks noChangeShapeType="1"/>
            </p:cNvSpPr>
            <p:nvPr/>
          </p:nvSpPr>
          <p:spPr bwMode="auto">
            <a:xfrm flipV="1">
              <a:off x="2304" y="960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0" name="Line 12"/>
            <p:cNvSpPr>
              <a:spLocks noChangeShapeType="1"/>
            </p:cNvSpPr>
            <p:nvPr/>
          </p:nvSpPr>
          <p:spPr bwMode="auto">
            <a:xfrm>
              <a:off x="3024" y="1584"/>
              <a:ext cx="864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1" name="Line 13"/>
            <p:cNvSpPr>
              <a:spLocks noChangeShapeType="1"/>
            </p:cNvSpPr>
            <p:nvPr/>
          </p:nvSpPr>
          <p:spPr bwMode="auto">
            <a:xfrm>
              <a:off x="2928" y="20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2" name="Line 14"/>
            <p:cNvSpPr>
              <a:spLocks noChangeShapeType="1"/>
            </p:cNvSpPr>
            <p:nvPr/>
          </p:nvSpPr>
          <p:spPr bwMode="auto">
            <a:xfrm flipV="1">
              <a:off x="3504" y="96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3" name="Line 15"/>
            <p:cNvSpPr>
              <a:spLocks noChangeShapeType="1"/>
            </p:cNvSpPr>
            <p:nvPr/>
          </p:nvSpPr>
          <p:spPr bwMode="auto">
            <a:xfrm>
              <a:off x="2304" y="2448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4" name="Line 16"/>
            <p:cNvSpPr>
              <a:spLocks noChangeShapeType="1"/>
            </p:cNvSpPr>
            <p:nvPr/>
          </p:nvSpPr>
          <p:spPr bwMode="auto">
            <a:xfrm flipV="1">
              <a:off x="3888" y="960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5" name="Line 17"/>
            <p:cNvSpPr>
              <a:spLocks noChangeShapeType="1"/>
            </p:cNvSpPr>
            <p:nvPr/>
          </p:nvSpPr>
          <p:spPr bwMode="auto">
            <a:xfrm>
              <a:off x="1824" y="1824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Line 18"/>
            <p:cNvSpPr>
              <a:spLocks noChangeShapeType="1"/>
            </p:cNvSpPr>
            <p:nvPr/>
          </p:nvSpPr>
          <p:spPr bwMode="auto">
            <a:xfrm flipV="1">
              <a:off x="3264" y="960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" name="Line 19"/>
            <p:cNvSpPr>
              <a:spLocks noChangeShapeType="1"/>
            </p:cNvSpPr>
            <p:nvPr/>
          </p:nvSpPr>
          <p:spPr bwMode="auto">
            <a:xfrm>
              <a:off x="2928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8" name="Line 20"/>
            <p:cNvSpPr>
              <a:spLocks noChangeShapeType="1"/>
            </p:cNvSpPr>
            <p:nvPr/>
          </p:nvSpPr>
          <p:spPr bwMode="auto">
            <a:xfrm>
              <a:off x="3264" y="960"/>
              <a:ext cx="62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9" name="Text Box 21"/>
            <p:cNvSpPr txBox="1">
              <a:spLocks noChangeArrowheads="1"/>
            </p:cNvSpPr>
            <p:nvPr/>
          </p:nvSpPr>
          <p:spPr bwMode="auto">
            <a:xfrm>
              <a:off x="1640" y="768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9250" name="Text Box 22"/>
            <p:cNvSpPr txBox="1">
              <a:spLocks noChangeArrowheads="1"/>
            </p:cNvSpPr>
            <p:nvPr/>
          </p:nvSpPr>
          <p:spPr bwMode="auto">
            <a:xfrm>
              <a:off x="2228" y="720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9251" name="Text Box 23"/>
            <p:cNvSpPr txBox="1">
              <a:spLocks noChangeArrowheads="1"/>
            </p:cNvSpPr>
            <p:nvPr/>
          </p:nvSpPr>
          <p:spPr bwMode="auto">
            <a:xfrm>
              <a:off x="2804" y="702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CommercialPi BT" panose="05020102010206080802" pitchFamily="18" charset="2"/>
              </a:endParaRPr>
            </a:p>
          </p:txBody>
        </p:sp>
        <p:sp>
          <p:nvSpPr>
            <p:cNvPr id="9252" name="Text Box 24"/>
            <p:cNvSpPr txBox="1">
              <a:spLocks noChangeArrowheads="1"/>
            </p:cNvSpPr>
            <p:nvPr/>
          </p:nvSpPr>
          <p:spPr bwMode="auto">
            <a:xfrm>
              <a:off x="3118" y="720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</a:t>
              </a:r>
            </a:p>
          </p:txBody>
        </p:sp>
        <p:sp>
          <p:nvSpPr>
            <p:cNvPr id="9253" name="Text Box 25"/>
            <p:cNvSpPr txBox="1">
              <a:spLocks noChangeArrowheads="1"/>
            </p:cNvSpPr>
            <p:nvPr/>
          </p:nvSpPr>
          <p:spPr bwMode="auto">
            <a:xfrm>
              <a:off x="3843" y="720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</a:t>
              </a:r>
            </a:p>
          </p:txBody>
        </p:sp>
        <p:sp>
          <p:nvSpPr>
            <p:cNvPr id="9254" name="Text Box 26"/>
            <p:cNvSpPr txBox="1">
              <a:spLocks noChangeArrowheads="1"/>
            </p:cNvSpPr>
            <p:nvPr/>
          </p:nvSpPr>
          <p:spPr bwMode="auto">
            <a:xfrm>
              <a:off x="3412" y="720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</a:t>
              </a:r>
            </a:p>
          </p:txBody>
        </p:sp>
        <p:sp>
          <p:nvSpPr>
            <p:cNvPr id="9255" name="Text Box 27"/>
            <p:cNvSpPr txBox="1">
              <a:spLocks noChangeArrowheads="1"/>
            </p:cNvSpPr>
            <p:nvPr/>
          </p:nvSpPr>
          <p:spPr bwMode="auto">
            <a:xfrm>
              <a:off x="1630" y="16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56" name="Text Box 28"/>
            <p:cNvSpPr txBox="1">
              <a:spLocks noChangeArrowheads="1"/>
            </p:cNvSpPr>
            <p:nvPr/>
          </p:nvSpPr>
          <p:spPr bwMode="auto">
            <a:xfrm>
              <a:off x="2140" y="235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57" name="Text Box 29"/>
            <p:cNvSpPr txBox="1">
              <a:spLocks noChangeArrowheads="1"/>
            </p:cNvSpPr>
            <p:nvPr/>
          </p:nvSpPr>
          <p:spPr bwMode="auto">
            <a:xfrm>
              <a:off x="2832" y="201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19" name="Text Box 30"/>
          <p:cNvSpPr txBox="1">
            <a:spLocks noChangeArrowheads="1"/>
          </p:cNvSpPr>
          <p:nvPr/>
        </p:nvSpPr>
        <p:spPr bwMode="auto">
          <a:xfrm>
            <a:off x="230188" y="182563"/>
            <a:ext cx="3694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⑵ 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投影面平行面</a:t>
            </a:r>
          </a:p>
        </p:txBody>
      </p:sp>
      <p:sp>
        <p:nvSpPr>
          <p:cNvPr id="63519" name="AutoShape 31"/>
          <p:cNvSpPr>
            <a:spLocks noChangeArrowheads="1"/>
          </p:cNvSpPr>
          <p:nvPr/>
        </p:nvSpPr>
        <p:spPr bwMode="auto">
          <a:xfrm rot="-1420846">
            <a:off x="755650" y="1463675"/>
            <a:ext cx="1665288" cy="709613"/>
          </a:xfrm>
          <a:prstGeom prst="cloudCallout">
            <a:avLst>
              <a:gd name="adj1" fmla="val 98912"/>
              <a:gd name="adj2" fmla="val 9792"/>
            </a:avLst>
          </a:prstGeom>
          <a:solidFill>
            <a:srgbClr val="CCECFF"/>
          </a:solidFill>
          <a:ln w="381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积聚性</a:t>
            </a:r>
          </a:p>
        </p:txBody>
      </p:sp>
      <p:sp>
        <p:nvSpPr>
          <p:cNvPr id="63520" name="AutoShape 32"/>
          <p:cNvSpPr>
            <a:spLocks noChangeArrowheads="1"/>
          </p:cNvSpPr>
          <p:nvPr/>
        </p:nvSpPr>
        <p:spPr bwMode="auto">
          <a:xfrm>
            <a:off x="6877050" y="1535113"/>
            <a:ext cx="1677988" cy="911225"/>
          </a:xfrm>
          <a:prstGeom prst="cloudCallout">
            <a:avLst>
              <a:gd name="adj1" fmla="val -110926"/>
              <a:gd name="adj2" fmla="val -85019"/>
            </a:avLst>
          </a:prstGeom>
          <a:solidFill>
            <a:srgbClr val="CCECFF"/>
          </a:solidFill>
          <a:ln w="381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积聚性</a:t>
            </a:r>
          </a:p>
        </p:txBody>
      </p:sp>
      <p:sp>
        <p:nvSpPr>
          <p:cNvPr id="63521" name="AutoShape 33"/>
          <p:cNvSpPr>
            <a:spLocks noChangeArrowheads="1"/>
          </p:cNvSpPr>
          <p:nvPr/>
        </p:nvSpPr>
        <p:spPr bwMode="auto">
          <a:xfrm>
            <a:off x="539750" y="2895600"/>
            <a:ext cx="1822450" cy="609600"/>
          </a:xfrm>
          <a:prstGeom prst="wedgeEllipseCallout">
            <a:avLst>
              <a:gd name="adj1" fmla="val 80051"/>
              <a:gd name="adj2" fmla="val -67968"/>
            </a:avLst>
          </a:prstGeom>
          <a:solidFill>
            <a:srgbClr val="FFFFFF"/>
          </a:solidFill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实形性</a:t>
            </a:r>
          </a:p>
        </p:txBody>
      </p:sp>
      <p:sp>
        <p:nvSpPr>
          <p:cNvPr id="63522" name="AutoShape 34"/>
          <p:cNvSpPr>
            <a:spLocks noChangeArrowheads="1"/>
          </p:cNvSpPr>
          <p:nvPr/>
        </p:nvSpPr>
        <p:spPr bwMode="auto">
          <a:xfrm>
            <a:off x="6781800" y="2971800"/>
            <a:ext cx="1677988" cy="533400"/>
          </a:xfrm>
          <a:prstGeom prst="wedgeEllipseCallout">
            <a:avLst>
              <a:gd name="adj1" fmla="val -74787"/>
              <a:gd name="adj2" fmla="val -1318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水平面</a:t>
            </a:r>
          </a:p>
        </p:txBody>
      </p:sp>
      <p:sp>
        <p:nvSpPr>
          <p:cNvPr id="38" name="Text Box 138"/>
          <p:cNvSpPr txBox="1">
            <a:spLocks noChangeArrowheads="1"/>
          </p:cNvSpPr>
          <p:nvPr/>
        </p:nvSpPr>
        <p:spPr bwMode="auto">
          <a:xfrm>
            <a:off x="757238" y="4349750"/>
            <a:ext cx="8135937" cy="46196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在它所平行的投影面上的投影反映实形。</a:t>
            </a:r>
          </a:p>
        </p:txBody>
      </p:sp>
      <p:sp>
        <p:nvSpPr>
          <p:cNvPr id="39" name="Text Box 138"/>
          <p:cNvSpPr txBox="1">
            <a:spLocks noChangeArrowheads="1"/>
          </p:cNvSpPr>
          <p:nvPr/>
        </p:nvSpPr>
        <p:spPr bwMode="auto">
          <a:xfrm>
            <a:off x="757238" y="4902200"/>
            <a:ext cx="8135937" cy="83185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</a:rPr>
              <a:t>另两个投影面上的投影分别积聚成与相应的投影轴平行的直线。</a:t>
            </a:r>
          </a:p>
        </p:txBody>
      </p:sp>
      <p:sp>
        <p:nvSpPr>
          <p:cNvPr id="63523" name="Text Box 35" descr="30%"/>
          <p:cNvSpPr txBox="1">
            <a:spLocks noChangeArrowheads="1"/>
          </p:cNvSpPr>
          <p:nvPr/>
        </p:nvSpPr>
        <p:spPr bwMode="auto">
          <a:xfrm>
            <a:off x="77788" y="4005263"/>
            <a:ext cx="677862" cy="2062162"/>
          </a:xfrm>
          <a:prstGeom prst="rect">
            <a:avLst/>
          </a:prstGeom>
          <a:gradFill rotWithShape="1">
            <a:gsLst>
              <a:gs pos="0">
                <a:srgbClr val="A0A000"/>
              </a:gs>
              <a:gs pos="50000">
                <a:srgbClr val="E6E600"/>
              </a:gs>
              <a:gs pos="100000">
                <a:srgbClr val="FFFF00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投影特性</a:t>
            </a:r>
          </a:p>
        </p:txBody>
      </p:sp>
    </p:spTree>
    <p:extLst>
      <p:ext uri="{BB962C8B-B14F-4D97-AF65-F5344CB8AC3E}">
        <p14:creationId xmlns:p14="http://schemas.microsoft.com/office/powerpoint/2010/main" val="252608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" fill="hold"/>
                                        <p:tgtEl>
                                          <p:spTgt spid="63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63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19" grpId="0" animBg="1" autoUpdateAnimBg="0"/>
      <p:bldP spid="63520" grpId="0" animBg="1" autoUpdateAnimBg="0"/>
      <p:bldP spid="63521" grpId="0" animBg="1" autoUpdateAnimBg="0"/>
      <p:bldP spid="63522" grpId="0"/>
      <p:bldP spid="6352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877888" y="3017838"/>
            <a:ext cx="3976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800100" y="960438"/>
            <a:ext cx="4229100" cy="3929062"/>
            <a:chOff x="504" y="605"/>
            <a:chExt cx="2664" cy="2475"/>
          </a:xfrm>
        </p:grpSpPr>
        <p:sp>
          <p:nvSpPr>
            <p:cNvPr id="10249" name="Line 4"/>
            <p:cNvSpPr>
              <a:spLocks noChangeShapeType="1"/>
            </p:cNvSpPr>
            <p:nvPr/>
          </p:nvSpPr>
          <p:spPr bwMode="auto">
            <a:xfrm>
              <a:off x="1945" y="653"/>
              <a:ext cx="0" cy="235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Line 5"/>
            <p:cNvSpPr>
              <a:spLocks noChangeShapeType="1"/>
            </p:cNvSpPr>
            <p:nvPr/>
          </p:nvSpPr>
          <p:spPr bwMode="auto">
            <a:xfrm flipV="1">
              <a:off x="697" y="2093"/>
              <a:ext cx="91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Line 6"/>
            <p:cNvSpPr>
              <a:spLocks noChangeShapeType="1"/>
            </p:cNvSpPr>
            <p:nvPr/>
          </p:nvSpPr>
          <p:spPr bwMode="auto">
            <a:xfrm>
              <a:off x="1609" y="2093"/>
              <a:ext cx="192" cy="76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Line 7"/>
            <p:cNvSpPr>
              <a:spLocks noChangeShapeType="1"/>
            </p:cNvSpPr>
            <p:nvPr/>
          </p:nvSpPr>
          <p:spPr bwMode="auto">
            <a:xfrm flipH="1" flipV="1">
              <a:off x="697" y="2477"/>
              <a:ext cx="1104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Line 8"/>
            <p:cNvSpPr>
              <a:spLocks noChangeShapeType="1"/>
            </p:cNvSpPr>
            <p:nvPr/>
          </p:nvSpPr>
          <p:spPr bwMode="auto">
            <a:xfrm flipV="1">
              <a:off x="697" y="1709"/>
              <a:ext cx="0" cy="76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Line 9"/>
            <p:cNvSpPr>
              <a:spLocks noChangeShapeType="1"/>
            </p:cNvSpPr>
            <p:nvPr/>
          </p:nvSpPr>
          <p:spPr bwMode="auto">
            <a:xfrm flipV="1">
              <a:off x="1609" y="845"/>
              <a:ext cx="0" cy="12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10"/>
            <p:cNvSpPr>
              <a:spLocks noChangeShapeType="1"/>
            </p:cNvSpPr>
            <p:nvPr/>
          </p:nvSpPr>
          <p:spPr bwMode="auto">
            <a:xfrm flipV="1">
              <a:off x="1801" y="1469"/>
              <a:ext cx="0" cy="13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11"/>
            <p:cNvSpPr>
              <a:spLocks noChangeShapeType="1"/>
            </p:cNvSpPr>
            <p:nvPr/>
          </p:nvSpPr>
          <p:spPr bwMode="auto">
            <a:xfrm flipH="1">
              <a:off x="697" y="1469"/>
              <a:ext cx="1104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Line 12"/>
            <p:cNvSpPr>
              <a:spLocks noChangeShapeType="1"/>
            </p:cNvSpPr>
            <p:nvPr/>
          </p:nvSpPr>
          <p:spPr bwMode="auto">
            <a:xfrm flipV="1">
              <a:off x="697" y="845"/>
              <a:ext cx="912" cy="86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Line 13"/>
            <p:cNvSpPr>
              <a:spLocks noChangeShapeType="1"/>
            </p:cNvSpPr>
            <p:nvPr/>
          </p:nvSpPr>
          <p:spPr bwMode="auto">
            <a:xfrm>
              <a:off x="1609" y="845"/>
              <a:ext cx="192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Line 14"/>
            <p:cNvSpPr>
              <a:spLocks noChangeShapeType="1"/>
            </p:cNvSpPr>
            <p:nvPr/>
          </p:nvSpPr>
          <p:spPr bwMode="auto">
            <a:xfrm>
              <a:off x="1945" y="1901"/>
              <a:ext cx="1008" cy="100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Line 15"/>
            <p:cNvSpPr>
              <a:spLocks noChangeShapeType="1"/>
            </p:cNvSpPr>
            <p:nvPr/>
          </p:nvSpPr>
          <p:spPr bwMode="auto">
            <a:xfrm>
              <a:off x="1609" y="2093"/>
              <a:ext cx="52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Line 16"/>
            <p:cNvSpPr>
              <a:spLocks noChangeShapeType="1"/>
            </p:cNvSpPr>
            <p:nvPr/>
          </p:nvSpPr>
          <p:spPr bwMode="auto">
            <a:xfrm flipV="1">
              <a:off x="2137" y="845"/>
              <a:ext cx="0" cy="12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Line 17"/>
            <p:cNvSpPr>
              <a:spLocks noChangeShapeType="1"/>
            </p:cNvSpPr>
            <p:nvPr/>
          </p:nvSpPr>
          <p:spPr bwMode="auto">
            <a:xfrm>
              <a:off x="1609" y="845"/>
              <a:ext cx="52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Line 18"/>
            <p:cNvSpPr>
              <a:spLocks noChangeShapeType="1"/>
            </p:cNvSpPr>
            <p:nvPr/>
          </p:nvSpPr>
          <p:spPr bwMode="auto">
            <a:xfrm>
              <a:off x="697" y="2477"/>
              <a:ext cx="182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19"/>
            <p:cNvSpPr>
              <a:spLocks noChangeShapeType="1"/>
            </p:cNvSpPr>
            <p:nvPr/>
          </p:nvSpPr>
          <p:spPr bwMode="auto">
            <a:xfrm>
              <a:off x="697" y="1709"/>
              <a:ext cx="182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Line 20"/>
            <p:cNvSpPr>
              <a:spLocks noChangeShapeType="1"/>
            </p:cNvSpPr>
            <p:nvPr/>
          </p:nvSpPr>
          <p:spPr bwMode="auto">
            <a:xfrm flipV="1">
              <a:off x="2521" y="1709"/>
              <a:ext cx="0" cy="76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6" name="Line 21"/>
            <p:cNvSpPr>
              <a:spLocks noChangeShapeType="1"/>
            </p:cNvSpPr>
            <p:nvPr/>
          </p:nvSpPr>
          <p:spPr bwMode="auto">
            <a:xfrm>
              <a:off x="1801" y="2861"/>
              <a:ext cx="110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7" name="Line 22"/>
            <p:cNvSpPr>
              <a:spLocks noChangeShapeType="1"/>
            </p:cNvSpPr>
            <p:nvPr/>
          </p:nvSpPr>
          <p:spPr bwMode="auto">
            <a:xfrm>
              <a:off x="1801" y="1469"/>
              <a:ext cx="110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Line 23"/>
            <p:cNvSpPr>
              <a:spLocks noChangeShapeType="1"/>
            </p:cNvSpPr>
            <p:nvPr/>
          </p:nvSpPr>
          <p:spPr bwMode="auto">
            <a:xfrm flipV="1">
              <a:off x="2905" y="1469"/>
              <a:ext cx="0" cy="13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9" name="Line 24"/>
            <p:cNvSpPr>
              <a:spLocks noChangeShapeType="1"/>
            </p:cNvSpPr>
            <p:nvPr/>
          </p:nvSpPr>
          <p:spPr bwMode="auto">
            <a:xfrm flipH="1">
              <a:off x="2521" y="1469"/>
              <a:ext cx="384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0" name="Line 25"/>
            <p:cNvSpPr>
              <a:spLocks noChangeShapeType="1"/>
            </p:cNvSpPr>
            <p:nvPr/>
          </p:nvSpPr>
          <p:spPr bwMode="auto">
            <a:xfrm>
              <a:off x="2137" y="845"/>
              <a:ext cx="768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1" name="Line 26"/>
            <p:cNvSpPr>
              <a:spLocks noChangeShapeType="1"/>
            </p:cNvSpPr>
            <p:nvPr/>
          </p:nvSpPr>
          <p:spPr bwMode="auto">
            <a:xfrm>
              <a:off x="2137" y="845"/>
              <a:ext cx="384" cy="86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2" name="Text Box 27"/>
            <p:cNvSpPr txBox="1">
              <a:spLocks noChangeArrowheads="1"/>
            </p:cNvSpPr>
            <p:nvPr/>
          </p:nvSpPr>
          <p:spPr bwMode="auto">
            <a:xfrm>
              <a:off x="504" y="1517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10273" name="Text Box 28"/>
            <p:cNvSpPr txBox="1">
              <a:spLocks noChangeArrowheads="1"/>
            </p:cNvSpPr>
            <p:nvPr/>
          </p:nvSpPr>
          <p:spPr bwMode="auto">
            <a:xfrm>
              <a:off x="1437" y="605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10274" name="Text Box 29"/>
            <p:cNvSpPr txBox="1">
              <a:spLocks noChangeArrowheads="1"/>
            </p:cNvSpPr>
            <p:nvPr/>
          </p:nvSpPr>
          <p:spPr bwMode="auto">
            <a:xfrm>
              <a:off x="1754" y="1220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10275" name="Text Box 30"/>
            <p:cNvSpPr txBox="1">
              <a:spLocks noChangeArrowheads="1"/>
            </p:cNvSpPr>
            <p:nvPr/>
          </p:nvSpPr>
          <p:spPr bwMode="auto">
            <a:xfrm>
              <a:off x="2521" y="1613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</a:t>
              </a:r>
            </a:p>
          </p:txBody>
        </p:sp>
        <p:sp>
          <p:nvSpPr>
            <p:cNvPr id="10276" name="Text Box 31"/>
            <p:cNvSpPr txBox="1">
              <a:spLocks noChangeArrowheads="1"/>
            </p:cNvSpPr>
            <p:nvPr/>
          </p:nvSpPr>
          <p:spPr bwMode="auto">
            <a:xfrm>
              <a:off x="2888" y="1277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</a:t>
              </a:r>
            </a:p>
          </p:txBody>
        </p:sp>
        <p:sp>
          <p:nvSpPr>
            <p:cNvPr id="10277" name="Text Box 32"/>
            <p:cNvSpPr txBox="1">
              <a:spLocks noChangeArrowheads="1"/>
            </p:cNvSpPr>
            <p:nvPr/>
          </p:nvSpPr>
          <p:spPr bwMode="auto">
            <a:xfrm>
              <a:off x="2092" y="605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</a:t>
              </a:r>
            </a:p>
          </p:txBody>
        </p:sp>
        <p:sp>
          <p:nvSpPr>
            <p:cNvPr id="10278" name="Text Box 33"/>
            <p:cNvSpPr txBox="1">
              <a:spLocks noChangeArrowheads="1"/>
            </p:cNvSpPr>
            <p:nvPr/>
          </p:nvSpPr>
          <p:spPr bwMode="auto">
            <a:xfrm>
              <a:off x="521" y="228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79" name="Text Box 34"/>
            <p:cNvSpPr txBox="1">
              <a:spLocks noChangeArrowheads="1"/>
            </p:cNvSpPr>
            <p:nvPr/>
          </p:nvSpPr>
          <p:spPr bwMode="auto">
            <a:xfrm>
              <a:off x="1417" y="190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80" name="Text Box 35"/>
            <p:cNvSpPr txBox="1">
              <a:spLocks noChangeArrowheads="1"/>
            </p:cNvSpPr>
            <p:nvPr/>
          </p:nvSpPr>
          <p:spPr bwMode="auto">
            <a:xfrm>
              <a:off x="1657" y="279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44" name="Text Box 36"/>
          <p:cNvSpPr txBox="1">
            <a:spLocks noChangeArrowheads="1"/>
          </p:cNvSpPr>
          <p:nvPr/>
        </p:nvSpPr>
        <p:spPr bwMode="auto">
          <a:xfrm>
            <a:off x="179388" y="296863"/>
            <a:ext cx="3856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⑶ 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一般位置平面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5483225" y="2522538"/>
            <a:ext cx="3609975" cy="46196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>
            <a:defPPr>
              <a:defRPr lang="en-US"/>
            </a:defPPr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2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mtClean="0"/>
              <a:t>三个投影都类似。</a:t>
            </a:r>
          </a:p>
        </p:txBody>
      </p:sp>
      <p:sp>
        <p:nvSpPr>
          <p:cNvPr id="64550" name="Text Box 38" descr="30%"/>
          <p:cNvSpPr txBox="1">
            <a:spLocks noChangeArrowheads="1"/>
          </p:cNvSpPr>
          <p:nvPr/>
        </p:nvSpPr>
        <p:spPr bwMode="auto">
          <a:xfrm>
            <a:off x="5468938" y="1844675"/>
            <a:ext cx="2343150" cy="579438"/>
          </a:xfrm>
          <a:prstGeom prst="rect">
            <a:avLst/>
          </a:prstGeom>
          <a:gradFill rotWithShape="1">
            <a:gsLst>
              <a:gs pos="0">
                <a:srgbClr val="A0A000"/>
              </a:gs>
              <a:gs pos="50000">
                <a:srgbClr val="E6E600"/>
              </a:gs>
              <a:gs pos="100000">
                <a:srgbClr val="FFFF00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sz="3200" b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投影特性</a:t>
            </a:r>
          </a:p>
        </p:txBody>
      </p:sp>
    </p:spTree>
    <p:extLst>
      <p:ext uri="{BB962C8B-B14F-4D97-AF65-F5344CB8AC3E}">
        <p14:creationId xmlns:p14="http://schemas.microsoft.com/office/powerpoint/2010/main" val="3980654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5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 flipV="1">
            <a:off x="2740025" y="1935163"/>
            <a:ext cx="1524000" cy="15240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5539" name="Line 3"/>
          <p:cNvSpPr>
            <a:spLocks noChangeShapeType="1"/>
          </p:cNvSpPr>
          <p:nvPr/>
        </p:nvSpPr>
        <p:spPr bwMode="auto">
          <a:xfrm flipV="1">
            <a:off x="2765425" y="1935163"/>
            <a:ext cx="1498600" cy="150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124200" y="2411413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3897313" y="1651000"/>
            <a:ext cx="395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980113" y="3227388"/>
            <a:ext cx="46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</a:t>
            </a:r>
            <a:endParaRPr kumimoji="1" lang="en-US" altLang="zh-CN" sz="2000" b="1">
              <a:latin typeface="Italic" panose="000004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5588000" y="1560513"/>
            <a:ext cx="44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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4554538" y="2297113"/>
            <a:ext cx="46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</a:t>
            </a:r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V="1">
            <a:off x="3516313" y="2709863"/>
            <a:ext cx="0" cy="1344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 flipV="1">
            <a:off x="4278313" y="1935163"/>
            <a:ext cx="0" cy="2881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2352675" y="3776663"/>
            <a:ext cx="41163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4597400" y="1668463"/>
            <a:ext cx="0" cy="373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V="1">
            <a:off x="2754313" y="4054475"/>
            <a:ext cx="762000" cy="1093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3516313" y="4054475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H="1">
            <a:off x="2754313" y="4816475"/>
            <a:ext cx="1524000" cy="331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V="1">
            <a:off x="2754313" y="3459163"/>
            <a:ext cx="0" cy="168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2611438" y="3333750"/>
            <a:ext cx="2873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800" b="1">
                <a:latin typeface="Italic" panose="00000400000000000000" pitchFamily="2" charset="0"/>
                <a:ea typeface="宋体" panose="02010600030101010101" pitchFamily="2" charset="-122"/>
              </a:rPr>
              <a:t>●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3167063" y="38052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000" b="1">
              <a:latin typeface="Italic" panose="000004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2419350" y="5000625"/>
            <a:ext cx="363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000" b="1">
              <a:latin typeface="Italic" panose="000004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4244975" y="4652963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000" b="1">
              <a:latin typeface="Italic" panose="000004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2300288" y="327025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4597400" y="3776663"/>
            <a:ext cx="1454150" cy="1454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3516313" y="4054475"/>
            <a:ext cx="1362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>
            <a:off x="3498850" y="2698750"/>
            <a:ext cx="139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 flipV="1">
            <a:off x="4878388" y="2681288"/>
            <a:ext cx="0" cy="1373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>
            <a:off x="4264025" y="4816475"/>
            <a:ext cx="1373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 flipV="1">
            <a:off x="5637213" y="1935163"/>
            <a:ext cx="0" cy="2881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564" name="Line 28"/>
          <p:cNvSpPr>
            <a:spLocks noChangeShapeType="1"/>
          </p:cNvSpPr>
          <p:nvPr/>
        </p:nvSpPr>
        <p:spPr bwMode="auto">
          <a:xfrm>
            <a:off x="4278313" y="1935163"/>
            <a:ext cx="1358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565" name="Line 29"/>
          <p:cNvSpPr>
            <a:spLocks noChangeShapeType="1"/>
          </p:cNvSpPr>
          <p:nvPr/>
        </p:nvSpPr>
        <p:spPr bwMode="auto">
          <a:xfrm>
            <a:off x="2740025" y="3459163"/>
            <a:ext cx="322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5566" name="Line 30"/>
          <p:cNvSpPr>
            <a:spLocks noChangeShapeType="1"/>
          </p:cNvSpPr>
          <p:nvPr/>
        </p:nvSpPr>
        <p:spPr bwMode="auto">
          <a:xfrm>
            <a:off x="2754313" y="5148263"/>
            <a:ext cx="3211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5567" name="Line 31"/>
          <p:cNvSpPr>
            <a:spLocks noChangeShapeType="1"/>
          </p:cNvSpPr>
          <p:nvPr/>
        </p:nvSpPr>
        <p:spPr bwMode="auto">
          <a:xfrm flipV="1">
            <a:off x="5940425" y="3429000"/>
            <a:ext cx="0" cy="168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568" name="Line 32"/>
          <p:cNvSpPr>
            <a:spLocks noChangeShapeType="1"/>
          </p:cNvSpPr>
          <p:nvPr/>
        </p:nvSpPr>
        <p:spPr bwMode="auto">
          <a:xfrm>
            <a:off x="4878388" y="2698750"/>
            <a:ext cx="1087437" cy="7604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5569" name="Line 33"/>
          <p:cNvSpPr>
            <a:spLocks noChangeShapeType="1"/>
          </p:cNvSpPr>
          <p:nvPr/>
        </p:nvSpPr>
        <p:spPr bwMode="auto">
          <a:xfrm flipH="1" flipV="1">
            <a:off x="5637213" y="1935163"/>
            <a:ext cx="328612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 flipV="1">
            <a:off x="4878388" y="1935163"/>
            <a:ext cx="758825" cy="74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393700" y="166688"/>
            <a:ext cx="8750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例：正垂面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kumimoji="1"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面的夹角为45°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，已知其水平投影及顶点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的正面投影，求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△ABC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的正面投影及侧面投影。</a:t>
            </a:r>
          </a:p>
        </p:txBody>
      </p: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6719888" y="2338388"/>
            <a:ext cx="2387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 i="1">
                <a:latin typeface="黑体" panose="02010609060101010101" pitchFamily="49" charset="-122"/>
                <a:ea typeface="黑体" panose="02010609060101010101" pitchFamily="49" charset="-122"/>
              </a:rPr>
              <a:t>此题有几个解？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754313" y="2909888"/>
            <a:ext cx="863600" cy="647700"/>
            <a:chOff x="1735" y="1844"/>
            <a:chExt cx="544" cy="408"/>
          </a:xfrm>
        </p:grpSpPr>
        <p:sp>
          <p:nvSpPr>
            <p:cNvPr id="11303" name="Arc 38"/>
            <p:cNvSpPr>
              <a:spLocks/>
            </p:cNvSpPr>
            <p:nvPr/>
          </p:nvSpPr>
          <p:spPr bwMode="auto">
            <a:xfrm>
              <a:off x="1735" y="1844"/>
              <a:ext cx="441" cy="349"/>
            </a:xfrm>
            <a:custGeom>
              <a:avLst/>
              <a:gdLst>
                <a:gd name="T0" fmla="*/ 0 w 21600"/>
                <a:gd name="T1" fmla="*/ 0 h 14212"/>
                <a:gd name="T2" fmla="*/ 0 w 21600"/>
                <a:gd name="T3" fmla="*/ 0 h 14212"/>
                <a:gd name="T4" fmla="*/ 0 w 21600"/>
                <a:gd name="T5" fmla="*/ 0 h 1421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212"/>
                <a:gd name="T11" fmla="*/ 21600 w 21600"/>
                <a:gd name="T12" fmla="*/ 14212 h 142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212" fill="none" extrusionOk="0">
                  <a:moveTo>
                    <a:pt x="16265" y="0"/>
                  </a:moveTo>
                  <a:cubicBezTo>
                    <a:pt x="19704" y="3935"/>
                    <a:pt x="21600" y="8985"/>
                    <a:pt x="21600" y="14212"/>
                  </a:cubicBezTo>
                </a:path>
                <a:path w="21600" h="14212" stroke="0" extrusionOk="0">
                  <a:moveTo>
                    <a:pt x="16265" y="0"/>
                  </a:moveTo>
                  <a:cubicBezTo>
                    <a:pt x="19704" y="3935"/>
                    <a:pt x="21600" y="8985"/>
                    <a:pt x="21600" y="14212"/>
                  </a:cubicBezTo>
                  <a:lnTo>
                    <a:pt x="0" y="14212"/>
                  </a:lnTo>
                  <a:lnTo>
                    <a:pt x="16265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4" name="Text Box 39"/>
            <p:cNvSpPr txBox="1">
              <a:spLocks noChangeArrowheads="1"/>
            </p:cNvSpPr>
            <p:nvPr/>
          </p:nvSpPr>
          <p:spPr bwMode="auto">
            <a:xfrm>
              <a:off x="1814" y="1964"/>
              <a:ext cx="4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ISOCPEUR" panose="020B0604020202020204" pitchFamily="34" charset="0"/>
                  <a:ea typeface="宋体" panose="02010600030101010101" pitchFamily="2" charset="-122"/>
                </a:rPr>
                <a:t>45</a:t>
              </a:r>
              <a:r>
                <a:rPr kumimoji="1" lang="en-US" altLang="zh-CN" sz="2400" b="1">
                  <a:latin typeface="ISOCPEUR" panose="020B0604020202020204" pitchFamily="34" charset="0"/>
                  <a:ea typeface="宋体" panose="02010600030101010101" pitchFamily="2" charset="-122"/>
                </a:rPr>
                <a:t>°</a:t>
              </a:r>
            </a:p>
          </p:txBody>
        </p:sp>
        <p:sp>
          <p:nvSpPr>
            <p:cNvPr id="11305" name="Line 40"/>
            <p:cNvSpPr>
              <a:spLocks noChangeShapeType="1"/>
            </p:cNvSpPr>
            <p:nvPr/>
          </p:nvSpPr>
          <p:spPr bwMode="auto">
            <a:xfrm>
              <a:off x="1735" y="2190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1" name="Picture 44" descr="u=1872278188,3115016622&amp;fm=13&amp;gp=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8FFFE"/>
              </a:clrFrom>
              <a:clrTo>
                <a:srgbClr val="F8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18034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835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1" grpId="0" autoUpdateAnimBg="0"/>
      <p:bldP spid="65542" grpId="0" autoUpdateAnimBg="0"/>
      <p:bldP spid="65543" grpId="0" autoUpdateAnimBg="0"/>
      <p:bldP spid="65544" grpId="0" autoUpdateAnimBg="0"/>
      <p:bldP spid="65572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2051</Words>
  <Application>Microsoft Office PowerPoint</Application>
  <PresentationFormat>全屏显示(4:3)</PresentationFormat>
  <Paragraphs>584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50" baseType="lpstr">
      <vt:lpstr>黑体</vt:lpstr>
      <vt:lpstr>华文琥珀</vt:lpstr>
      <vt:lpstr>华文隶书</vt:lpstr>
      <vt:lpstr>楷体_GB2312</vt:lpstr>
      <vt:lpstr>隶书</vt:lpstr>
      <vt:lpstr>宋体</vt:lpstr>
      <vt:lpstr>微软雅黑</vt:lpstr>
      <vt:lpstr>3ds</vt:lpstr>
      <vt:lpstr>Arial</vt:lpstr>
      <vt:lpstr>Calibri</vt:lpstr>
      <vt:lpstr>CommercialPi BT</vt:lpstr>
      <vt:lpstr>Dutch801 Rm BT</vt:lpstr>
      <vt:lpstr>ISOCPEUR</vt:lpstr>
      <vt:lpstr>Italic</vt:lpstr>
      <vt:lpstr>Monotype Sorts</vt:lpstr>
      <vt:lpstr>RomanS</vt:lpstr>
      <vt:lpstr>Symbol</vt:lpstr>
      <vt:lpstr>Times New Roman</vt:lpstr>
      <vt:lpstr>Trebuchet MS</vt:lpstr>
      <vt:lpstr>默认设计模板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fj</dc:creator>
  <cp:lastModifiedBy>Windows 用户</cp:lastModifiedBy>
  <cp:revision>56</cp:revision>
  <dcterms:created xsi:type="dcterms:W3CDTF">2010-10-09T05:52:53Z</dcterms:created>
  <dcterms:modified xsi:type="dcterms:W3CDTF">2019-09-14T10:17:17Z</dcterms:modified>
</cp:coreProperties>
</file>